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9"/>
  </p:notes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7" r:id="rId14"/>
    <p:sldId id="268" r:id="rId15"/>
    <p:sldId id="269" r:id="rId16"/>
    <p:sldId id="270" r:id="rId17"/>
    <p:sldId id="271" r:id="rId18"/>
    <p:sldId id="273" r:id="rId19"/>
    <p:sldId id="351" r:id="rId20"/>
    <p:sldId id="352" r:id="rId21"/>
    <p:sldId id="353" r:id="rId22"/>
    <p:sldId id="274" r:id="rId23"/>
    <p:sldId id="276" r:id="rId24"/>
    <p:sldId id="277"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4" r:id="rId48"/>
    <p:sldId id="305" r:id="rId49"/>
    <p:sldId id="306" r:id="rId50"/>
    <p:sldId id="303"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2" r:id="rId65"/>
    <p:sldId id="320" r:id="rId66"/>
    <p:sldId id="321" r:id="rId67"/>
    <p:sldId id="323" r:id="rId68"/>
    <p:sldId id="324" r:id="rId69"/>
    <p:sldId id="325" r:id="rId70"/>
    <p:sldId id="326" r:id="rId71"/>
    <p:sldId id="327" r:id="rId72"/>
    <p:sldId id="328" r:id="rId73"/>
    <p:sldId id="329" r:id="rId74"/>
    <p:sldId id="330" r:id="rId75"/>
    <p:sldId id="332" r:id="rId76"/>
    <p:sldId id="333" r:id="rId77"/>
    <p:sldId id="334" r:id="rId78"/>
    <p:sldId id="348" r:id="rId79"/>
    <p:sldId id="335" r:id="rId80"/>
    <p:sldId id="336" r:id="rId81"/>
    <p:sldId id="331" r:id="rId82"/>
    <p:sldId id="337" r:id="rId83"/>
    <p:sldId id="338" r:id="rId84"/>
    <p:sldId id="339" r:id="rId85"/>
    <p:sldId id="340" r:id="rId86"/>
    <p:sldId id="341" r:id="rId87"/>
    <p:sldId id="342" r:id="rId88"/>
    <p:sldId id="343" r:id="rId89"/>
    <p:sldId id="344" r:id="rId90"/>
    <p:sldId id="345" r:id="rId91"/>
    <p:sldId id="346" r:id="rId92"/>
    <p:sldId id="347" r:id="rId93"/>
    <p:sldId id="278" r:id="rId94"/>
    <p:sldId id="349" r:id="rId95"/>
    <p:sldId id="350" r:id="rId96"/>
    <p:sldId id="279" r:id="rId97"/>
    <p:sldId id="280" r:id="rId9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76000" autoAdjust="0"/>
  </p:normalViewPr>
  <p:slideViewPr>
    <p:cSldViewPr snapToGrid="0">
      <p:cViewPr varScale="1">
        <p:scale>
          <a:sx n="87" d="100"/>
          <a:sy n="87" d="100"/>
        </p:scale>
        <p:origin x="12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D2A1B-AAA9-4451-A408-F4FBEF8F2814}" type="datetimeFigureOut">
              <a:rPr lang="en-NL" smtClean="0"/>
              <a:t>15/11/2022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D7357-D07B-42EC-8978-3B79340C3313}" type="slidenum">
              <a:rPr lang="en-NL" smtClean="0"/>
              <a:t>‹#›</a:t>
            </a:fld>
            <a:endParaRPr lang="en-NL"/>
          </a:p>
        </p:txBody>
      </p:sp>
    </p:spTree>
    <p:extLst>
      <p:ext uri="{BB962C8B-B14F-4D97-AF65-F5344CB8AC3E}">
        <p14:creationId xmlns:p14="http://schemas.microsoft.com/office/powerpoint/2010/main" val="2386394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https://learn.microsoft.com/en-us/azure/data-explorer/create-cluster-database-portal</a:t>
            </a:r>
          </a:p>
          <a:p>
            <a:r>
              <a:rPr lang="nl-NL" dirty="0"/>
              <a:t>https://learn.microsoft.com/en-us/azure/data-explorer/ingest-data-wizard</a:t>
            </a:r>
          </a:p>
          <a:p>
            <a:r>
              <a:rPr lang="nl-NL" dirty="0"/>
              <a:t>https://learn.microsoft.com/en-us/azure/data-explorer/kusto/query/</a:t>
            </a:r>
          </a:p>
          <a:p>
            <a:r>
              <a:rPr lang="nl-NL" dirty="0"/>
              <a:t>https://learn.microsoft.com/en-us/azure/data-explorer/kusto/query/sqlcheatsheet</a:t>
            </a:r>
          </a:p>
          <a:p>
            <a:r>
              <a:rPr lang="nl-NL" dirty="0"/>
              <a:t>https://learn.microsoft.com/en-us/azure/data-explorer/web-query-data</a:t>
            </a:r>
            <a:endParaRPr lang="en-NL" dirty="0"/>
          </a:p>
        </p:txBody>
      </p:sp>
      <p:sp>
        <p:nvSpPr>
          <p:cNvPr id="4" name="Slide Number Placeholder 3"/>
          <p:cNvSpPr>
            <a:spLocks noGrp="1"/>
          </p:cNvSpPr>
          <p:nvPr>
            <p:ph type="sldNum" sz="quarter" idx="5"/>
          </p:nvPr>
        </p:nvSpPr>
        <p:spPr/>
        <p:txBody>
          <a:bodyPr/>
          <a:lstStyle/>
          <a:p>
            <a:fld id="{AEFD7357-D07B-42EC-8978-3B79340C3313}" type="slidenum">
              <a:rPr lang="en-NL" smtClean="0"/>
              <a:t>9</a:t>
            </a:fld>
            <a:endParaRPr lang="en-NL"/>
          </a:p>
        </p:txBody>
      </p:sp>
    </p:spTree>
    <p:extLst>
      <p:ext uri="{BB962C8B-B14F-4D97-AF65-F5344CB8AC3E}">
        <p14:creationId xmlns:p14="http://schemas.microsoft.com/office/powerpoint/2010/main" val="1830708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https://aka.ms/kustofree</a:t>
            </a:r>
            <a:endParaRPr lang="en-NL" dirty="0"/>
          </a:p>
        </p:txBody>
      </p:sp>
      <p:sp>
        <p:nvSpPr>
          <p:cNvPr id="4" name="Slide Number Placeholder 3"/>
          <p:cNvSpPr>
            <a:spLocks noGrp="1"/>
          </p:cNvSpPr>
          <p:nvPr>
            <p:ph type="sldNum" sz="quarter" idx="5"/>
          </p:nvPr>
        </p:nvSpPr>
        <p:spPr/>
        <p:txBody>
          <a:bodyPr/>
          <a:lstStyle/>
          <a:p>
            <a:fld id="{AEFD7357-D07B-42EC-8978-3B79340C3313}" type="slidenum">
              <a:rPr lang="en-NL" smtClean="0"/>
              <a:t>12</a:t>
            </a:fld>
            <a:endParaRPr lang="en-NL"/>
          </a:p>
        </p:txBody>
      </p:sp>
    </p:spTree>
    <p:extLst>
      <p:ext uri="{BB962C8B-B14F-4D97-AF65-F5344CB8AC3E}">
        <p14:creationId xmlns:p14="http://schemas.microsoft.com/office/powerpoint/2010/main" val="1113937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4B83CCD-AE3D-4229-BD1C-F7AF46819A9F}" type="datetimeFigureOut">
              <a:rPr lang="en-NL" smtClean="0"/>
              <a:t>15/11/2022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250AF30-2428-4628-8189-94EC30181310}"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16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83CCD-AE3D-4229-BD1C-F7AF46819A9F}" type="datetimeFigureOut">
              <a:rPr lang="en-NL" smtClean="0"/>
              <a:t>15/11/2022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250AF30-2428-4628-8189-94EC30181310}" type="slidenum">
              <a:rPr lang="en-NL" smtClean="0"/>
              <a:t>‹#›</a:t>
            </a:fld>
            <a:endParaRPr lang="en-NL"/>
          </a:p>
        </p:txBody>
      </p:sp>
    </p:spTree>
    <p:extLst>
      <p:ext uri="{BB962C8B-B14F-4D97-AF65-F5344CB8AC3E}">
        <p14:creationId xmlns:p14="http://schemas.microsoft.com/office/powerpoint/2010/main" val="97207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83CCD-AE3D-4229-BD1C-F7AF46819A9F}" type="datetimeFigureOut">
              <a:rPr lang="en-NL" smtClean="0"/>
              <a:t>15/11/2022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250AF30-2428-4628-8189-94EC30181310}"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78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83CCD-AE3D-4229-BD1C-F7AF46819A9F}" type="datetimeFigureOut">
              <a:rPr lang="en-NL" smtClean="0"/>
              <a:t>15/11/2022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250AF30-2428-4628-8189-94EC30181310}" type="slidenum">
              <a:rPr lang="en-NL" smtClean="0"/>
              <a:t>‹#›</a:t>
            </a:fld>
            <a:endParaRPr lang="en-NL"/>
          </a:p>
        </p:txBody>
      </p:sp>
    </p:spTree>
    <p:extLst>
      <p:ext uri="{BB962C8B-B14F-4D97-AF65-F5344CB8AC3E}">
        <p14:creationId xmlns:p14="http://schemas.microsoft.com/office/powerpoint/2010/main" val="199034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83CCD-AE3D-4229-BD1C-F7AF46819A9F}" type="datetimeFigureOut">
              <a:rPr lang="en-NL" smtClean="0"/>
              <a:t>15/11/2022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250AF30-2428-4628-8189-94EC30181310}"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56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B83CCD-AE3D-4229-BD1C-F7AF46819A9F}" type="datetimeFigureOut">
              <a:rPr lang="en-NL" smtClean="0"/>
              <a:t>15/11/2022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250AF30-2428-4628-8189-94EC30181310}" type="slidenum">
              <a:rPr lang="en-NL" smtClean="0"/>
              <a:t>‹#›</a:t>
            </a:fld>
            <a:endParaRPr lang="en-NL"/>
          </a:p>
        </p:txBody>
      </p:sp>
    </p:spTree>
    <p:extLst>
      <p:ext uri="{BB962C8B-B14F-4D97-AF65-F5344CB8AC3E}">
        <p14:creationId xmlns:p14="http://schemas.microsoft.com/office/powerpoint/2010/main" val="1088015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B83CCD-AE3D-4229-BD1C-F7AF46819A9F}" type="datetimeFigureOut">
              <a:rPr lang="en-NL" smtClean="0"/>
              <a:t>15/11/2022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0250AF30-2428-4628-8189-94EC30181310}" type="slidenum">
              <a:rPr lang="en-NL" smtClean="0"/>
              <a:t>‹#›</a:t>
            </a:fld>
            <a:endParaRPr lang="en-NL"/>
          </a:p>
        </p:txBody>
      </p:sp>
    </p:spTree>
    <p:extLst>
      <p:ext uri="{BB962C8B-B14F-4D97-AF65-F5344CB8AC3E}">
        <p14:creationId xmlns:p14="http://schemas.microsoft.com/office/powerpoint/2010/main" val="142796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B83CCD-AE3D-4229-BD1C-F7AF46819A9F}" type="datetimeFigureOut">
              <a:rPr lang="en-NL" smtClean="0"/>
              <a:t>15/11/2022</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0250AF30-2428-4628-8189-94EC30181310}" type="slidenum">
              <a:rPr lang="en-NL" smtClean="0"/>
              <a:t>‹#›</a:t>
            </a:fld>
            <a:endParaRPr lang="en-NL"/>
          </a:p>
        </p:txBody>
      </p:sp>
    </p:spTree>
    <p:extLst>
      <p:ext uri="{BB962C8B-B14F-4D97-AF65-F5344CB8AC3E}">
        <p14:creationId xmlns:p14="http://schemas.microsoft.com/office/powerpoint/2010/main" val="98834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83CCD-AE3D-4229-BD1C-F7AF46819A9F}" type="datetimeFigureOut">
              <a:rPr lang="en-NL" smtClean="0"/>
              <a:t>15/11/2022</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0250AF30-2428-4628-8189-94EC30181310}" type="slidenum">
              <a:rPr lang="en-NL" smtClean="0"/>
              <a:t>‹#›</a:t>
            </a:fld>
            <a:endParaRPr lang="en-NL"/>
          </a:p>
        </p:txBody>
      </p:sp>
    </p:spTree>
    <p:extLst>
      <p:ext uri="{BB962C8B-B14F-4D97-AF65-F5344CB8AC3E}">
        <p14:creationId xmlns:p14="http://schemas.microsoft.com/office/powerpoint/2010/main" val="280218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B83CCD-AE3D-4229-BD1C-F7AF46819A9F}" type="datetimeFigureOut">
              <a:rPr lang="en-NL" smtClean="0"/>
              <a:t>15/11/2022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250AF30-2428-4628-8189-94EC30181310}" type="slidenum">
              <a:rPr lang="en-NL" smtClean="0"/>
              <a:t>‹#›</a:t>
            </a:fld>
            <a:endParaRPr lang="en-NL"/>
          </a:p>
        </p:txBody>
      </p:sp>
    </p:spTree>
    <p:extLst>
      <p:ext uri="{BB962C8B-B14F-4D97-AF65-F5344CB8AC3E}">
        <p14:creationId xmlns:p14="http://schemas.microsoft.com/office/powerpoint/2010/main" val="2099422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B83CCD-AE3D-4229-BD1C-F7AF46819A9F}" type="datetimeFigureOut">
              <a:rPr lang="en-NL" smtClean="0"/>
              <a:t>15/11/2022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250AF30-2428-4628-8189-94EC30181310}"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22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4B83CCD-AE3D-4229-BD1C-F7AF46819A9F}" type="datetimeFigureOut">
              <a:rPr lang="en-NL" smtClean="0"/>
              <a:t>15/11/2022</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250AF30-2428-4628-8189-94EC30181310}"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053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earn.microsoft.com/en-us/azure/data-explorer/start-for-free-web-u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earn.microsoft.com/en-us/azure/data-explorer/create-cluster-database-porta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earn.microsoft.com/en-us/azure/data-explorer/ingest-data-overview"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learn.microsoft.com/en-us/training/modules/gain-insights-data-kusto-query-language/3-exercise-connect-to-resource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learn.microsoft.com/en-us/training/modules/create-dashboards-azure-data-explorer/4-exercise-create-dashboard-from-query"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AFD8-2525-CAB0-B7D0-4C5933377746}"/>
              </a:ext>
            </a:extLst>
          </p:cNvPr>
          <p:cNvSpPr>
            <a:spLocks noGrp="1"/>
          </p:cNvSpPr>
          <p:nvPr>
            <p:ph type="ctrTitle"/>
          </p:nvPr>
        </p:nvSpPr>
        <p:spPr/>
        <p:txBody>
          <a:bodyPr/>
          <a:lstStyle/>
          <a:p>
            <a:r>
              <a:rPr lang="en-US" dirty="0"/>
              <a:t>Azure data explorer</a:t>
            </a:r>
            <a:endParaRPr lang="en-NL" dirty="0"/>
          </a:p>
        </p:txBody>
      </p:sp>
      <p:sp>
        <p:nvSpPr>
          <p:cNvPr id="3" name="Subtitle 2">
            <a:extLst>
              <a:ext uri="{FF2B5EF4-FFF2-40B4-BE49-F238E27FC236}">
                <a16:creationId xmlns:a16="http://schemas.microsoft.com/office/drawing/2014/main" id="{341F7E52-2762-4C52-E16B-AC5662AC6F19}"/>
              </a:ext>
            </a:extLst>
          </p:cNvPr>
          <p:cNvSpPr>
            <a:spLocks noGrp="1"/>
          </p:cNvSpPr>
          <p:nvPr>
            <p:ph type="subTitle" idx="1"/>
          </p:nvPr>
        </p:nvSpPr>
        <p:spPr/>
        <p:txBody>
          <a:bodyPr/>
          <a:lstStyle/>
          <a:p>
            <a:r>
              <a:rPr lang="en-US" dirty="0"/>
              <a:t>Let’s grow 16-11-2022</a:t>
            </a:r>
            <a:endParaRPr lang="en-NL" dirty="0"/>
          </a:p>
        </p:txBody>
      </p:sp>
    </p:spTree>
    <p:extLst>
      <p:ext uri="{BB962C8B-B14F-4D97-AF65-F5344CB8AC3E}">
        <p14:creationId xmlns:p14="http://schemas.microsoft.com/office/powerpoint/2010/main" val="732398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13CE-B753-D777-DEEA-615198E67A79}"/>
              </a:ext>
            </a:extLst>
          </p:cNvPr>
          <p:cNvSpPr>
            <a:spLocks noGrp="1"/>
          </p:cNvSpPr>
          <p:nvPr>
            <p:ph type="title"/>
          </p:nvPr>
        </p:nvSpPr>
        <p:spPr/>
        <p:txBody>
          <a:bodyPr/>
          <a:lstStyle/>
          <a:p>
            <a:r>
              <a:rPr lang="nl-NL" dirty="0"/>
              <a:t>Azure Data Explorer flow</a:t>
            </a:r>
            <a:endParaRPr lang="en-NL" dirty="0"/>
          </a:p>
        </p:txBody>
      </p:sp>
      <p:sp>
        <p:nvSpPr>
          <p:cNvPr id="3" name="Content Placeholder 2">
            <a:extLst>
              <a:ext uri="{FF2B5EF4-FFF2-40B4-BE49-F238E27FC236}">
                <a16:creationId xmlns:a16="http://schemas.microsoft.com/office/drawing/2014/main" id="{6682D818-A300-FE24-AE87-E1F898FA8734}"/>
              </a:ext>
            </a:extLst>
          </p:cNvPr>
          <p:cNvSpPr>
            <a:spLocks noGrp="1"/>
          </p:cNvSpPr>
          <p:nvPr>
            <p:ph idx="1"/>
          </p:nvPr>
        </p:nvSpPr>
        <p:spPr/>
        <p:txBody>
          <a:bodyPr>
            <a:normAutofit fontScale="92500" lnSpcReduction="10000"/>
          </a:bodyPr>
          <a:lstStyle/>
          <a:p>
            <a:pPr marL="457200" indent="-457200">
              <a:buFont typeface="+mj-lt"/>
              <a:buAutoNum type="arabicPeriod" startAt="3"/>
            </a:pPr>
            <a:r>
              <a:rPr lang="en-US" dirty="0"/>
              <a:t>Query database: Azure Data Explorer uses the Kusto Query Language, which is an expressive, intuitive, and highly productive query language. It offers a smooth transition from simple one-liners to complex data processing scripts, and supports querying structured, semi-structured, and unstructured (text search) data. There's a wide variety of query language operators and functions (aggregation, filtering, time series functions, geospatial functions, joins, unions, and more) in the language. KQL supports cross-cluster and cross-database queries, and is feature rich from a parsing (</a:t>
            </a:r>
            <a:r>
              <a:rPr lang="en-US" dirty="0" err="1"/>
              <a:t>json</a:t>
            </a:r>
            <a:r>
              <a:rPr lang="en-US" dirty="0"/>
              <a:t>, XML, and more) perspective. The language also natively supports advanced analytics.</a:t>
            </a:r>
            <a:br>
              <a:rPr lang="en-US" dirty="0"/>
            </a:br>
            <a:br>
              <a:rPr lang="en-US" dirty="0"/>
            </a:br>
            <a:r>
              <a:rPr lang="en-US" dirty="0"/>
              <a:t>Use the web application to run, review, and share queries and results. You can also send queries programmatically (using an SDK) or to a REST API endpoint. </a:t>
            </a:r>
          </a:p>
          <a:p>
            <a:pPr marL="457200" indent="-457200">
              <a:buFont typeface="+mj-lt"/>
              <a:buAutoNum type="arabicPeriod" startAt="3"/>
            </a:pPr>
            <a:r>
              <a:rPr lang="en-US" dirty="0"/>
              <a:t>Visualize results: Use different visual displays of your data in the native Azure Data Explorer Dashboards. You can also display your results using connectors to some of the leading visualization services, such as Power BI and Grafana. Azure Data Explorer also has ODBC and JDBC connector support to tools such as Tableau and Sisense.</a:t>
            </a:r>
            <a:endParaRPr lang="en-NL" dirty="0"/>
          </a:p>
        </p:txBody>
      </p:sp>
    </p:spTree>
    <p:extLst>
      <p:ext uri="{BB962C8B-B14F-4D97-AF65-F5344CB8AC3E}">
        <p14:creationId xmlns:p14="http://schemas.microsoft.com/office/powerpoint/2010/main" val="41663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B2E-DD6F-3427-6E4C-13DD36C33F2A}"/>
              </a:ext>
            </a:extLst>
          </p:cNvPr>
          <p:cNvSpPr>
            <a:spLocks noGrp="1"/>
          </p:cNvSpPr>
          <p:nvPr>
            <p:ph type="title"/>
          </p:nvPr>
        </p:nvSpPr>
        <p:spPr/>
        <p:txBody>
          <a:bodyPr/>
          <a:lstStyle/>
          <a:p>
            <a:r>
              <a:rPr lang="en-US" dirty="0"/>
              <a:t>What's in an Azure Data Explorer cluster?</a:t>
            </a:r>
            <a:endParaRPr lang="en-NL" dirty="0"/>
          </a:p>
        </p:txBody>
      </p:sp>
      <p:sp>
        <p:nvSpPr>
          <p:cNvPr id="3" name="Content Placeholder 2">
            <a:extLst>
              <a:ext uri="{FF2B5EF4-FFF2-40B4-BE49-F238E27FC236}">
                <a16:creationId xmlns:a16="http://schemas.microsoft.com/office/drawing/2014/main" id="{46180823-9AAC-A665-1D57-59858DFB911B}"/>
              </a:ext>
            </a:extLst>
          </p:cNvPr>
          <p:cNvSpPr>
            <a:spLocks noGrp="1"/>
          </p:cNvSpPr>
          <p:nvPr>
            <p:ph idx="1"/>
          </p:nvPr>
        </p:nvSpPr>
        <p:spPr/>
        <p:txBody>
          <a:bodyPr>
            <a:normAutofit/>
          </a:bodyPr>
          <a:lstStyle/>
          <a:p>
            <a:r>
              <a:rPr lang="en-US" dirty="0"/>
              <a:t>Each Azure Data Explorer cluster can hold up to 10,000 databases and each database up to 10,000 tables. The data in each table is stored in data shards also called "extents". All data is automatically indexed and partitioned based on the ingestion time. Unlike a relational database, there are no primary foreign key constraints or any other constraints, such as uniqueness. This means you can store a lot of varied data and because of the way it's stored, you get fast access to querying it.</a:t>
            </a:r>
          </a:p>
          <a:p>
            <a:r>
              <a:rPr lang="en-US" dirty="0"/>
              <a:t>The logical structure of a database is similar to many other relational databases. An Azure Data Explorer database can contain:</a:t>
            </a:r>
          </a:p>
          <a:p>
            <a:endParaRPr lang="en-US" dirty="0"/>
          </a:p>
          <a:p>
            <a:pPr lvl="1"/>
            <a:r>
              <a:rPr lang="en-US" dirty="0"/>
              <a:t>Tables: Made up of a set of columns. Each column has one of nine different data types.</a:t>
            </a:r>
          </a:p>
          <a:p>
            <a:pPr lvl="1"/>
            <a:r>
              <a:rPr lang="en-US" dirty="0"/>
              <a:t>External tables: Tables whose underlying storage is in other locations such as Azure Data Lake.</a:t>
            </a:r>
            <a:endParaRPr lang="en-NL" dirty="0"/>
          </a:p>
        </p:txBody>
      </p:sp>
    </p:spTree>
    <p:extLst>
      <p:ext uri="{BB962C8B-B14F-4D97-AF65-F5344CB8AC3E}">
        <p14:creationId xmlns:p14="http://schemas.microsoft.com/office/powerpoint/2010/main" val="2395342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F9CD-8D30-330C-06AE-87F2DCEBF7BE}"/>
              </a:ext>
            </a:extLst>
          </p:cNvPr>
          <p:cNvSpPr>
            <a:spLocks noGrp="1"/>
          </p:cNvSpPr>
          <p:nvPr>
            <p:ph type="title"/>
          </p:nvPr>
        </p:nvSpPr>
        <p:spPr/>
        <p:txBody>
          <a:bodyPr/>
          <a:lstStyle/>
          <a:p>
            <a:r>
              <a:rPr lang="en-US" dirty="0"/>
              <a:t>What is a free Azure Data Explorer cluster?</a:t>
            </a:r>
            <a:endParaRPr lang="en-NL" dirty="0"/>
          </a:p>
        </p:txBody>
      </p:sp>
      <p:sp>
        <p:nvSpPr>
          <p:cNvPr id="3" name="Content Placeholder 2">
            <a:extLst>
              <a:ext uri="{FF2B5EF4-FFF2-40B4-BE49-F238E27FC236}">
                <a16:creationId xmlns:a16="http://schemas.microsoft.com/office/drawing/2014/main" id="{EFD29C42-0425-1474-94D8-CE2064E5360A}"/>
              </a:ext>
            </a:extLst>
          </p:cNvPr>
          <p:cNvSpPr>
            <a:spLocks noGrp="1"/>
          </p:cNvSpPr>
          <p:nvPr>
            <p:ph idx="1"/>
          </p:nvPr>
        </p:nvSpPr>
        <p:spPr/>
        <p:txBody>
          <a:bodyPr>
            <a:normAutofit/>
          </a:bodyPr>
          <a:lstStyle/>
          <a:p>
            <a:r>
              <a:rPr lang="en-US" dirty="0"/>
              <a:t>Free cluster allows anyone with a Microsoft account or an Azure Active Directory user identity to create a free Azure Data Explorer cluster without needing an Azure subscription or a credit card.</a:t>
            </a:r>
          </a:p>
          <a:p>
            <a:r>
              <a:rPr lang="en-US" dirty="0"/>
              <a:t>It's a frictionless way to create a free cluster that can be used for any purpose. It's the ideal solution for anyone who wants to get started quickly with Azure Data Explorer and experience the incredible engine performance and enjoy the productive Kusto Query Language.</a:t>
            </a:r>
          </a:p>
          <a:p>
            <a:r>
              <a:rPr lang="en-US" dirty="0"/>
              <a:t>The cluster's trial period is for a year and may automatically be extended. The cluster is provided as-is and isn't subject to the Azure Data Explorer service level agreement. At any time, you can upgrade the cluster to a full Azure Data Explorer cluster.</a:t>
            </a:r>
            <a:endParaRPr lang="en-NL" dirty="0"/>
          </a:p>
        </p:txBody>
      </p:sp>
    </p:spTree>
    <p:extLst>
      <p:ext uri="{BB962C8B-B14F-4D97-AF65-F5344CB8AC3E}">
        <p14:creationId xmlns:p14="http://schemas.microsoft.com/office/powerpoint/2010/main" val="204469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9EEE-A39B-8A7D-264D-778F68C96E9F}"/>
              </a:ext>
            </a:extLst>
          </p:cNvPr>
          <p:cNvSpPr>
            <a:spLocks noGrp="1"/>
          </p:cNvSpPr>
          <p:nvPr>
            <p:ph type="title"/>
          </p:nvPr>
        </p:nvSpPr>
        <p:spPr/>
        <p:txBody>
          <a:bodyPr/>
          <a:lstStyle/>
          <a:p>
            <a:r>
              <a:rPr lang="en-US" dirty="0"/>
              <a:t>Free cluster features</a:t>
            </a:r>
            <a:endParaRPr lang="en-NL" dirty="0"/>
          </a:p>
        </p:txBody>
      </p:sp>
      <p:sp>
        <p:nvSpPr>
          <p:cNvPr id="3" name="Content Placeholder 2">
            <a:extLst>
              <a:ext uri="{FF2B5EF4-FFF2-40B4-BE49-F238E27FC236}">
                <a16:creationId xmlns:a16="http://schemas.microsoft.com/office/drawing/2014/main" id="{BC25B21E-1FC6-8A46-52E6-0CEF35985ABD}"/>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6F903AC5-BF76-7CD2-4D75-F1F8C5361B39}"/>
              </a:ext>
            </a:extLst>
          </p:cNvPr>
          <p:cNvPicPr>
            <a:picLocks noChangeAspect="1"/>
          </p:cNvPicPr>
          <p:nvPr/>
        </p:nvPicPr>
        <p:blipFill>
          <a:blip r:embed="rId2"/>
          <a:stretch>
            <a:fillRect/>
          </a:stretch>
        </p:blipFill>
        <p:spPr>
          <a:xfrm>
            <a:off x="891926" y="2084832"/>
            <a:ext cx="7324725" cy="4667250"/>
          </a:xfrm>
          <a:prstGeom prst="rect">
            <a:avLst/>
          </a:prstGeom>
        </p:spPr>
      </p:pic>
    </p:spTree>
    <p:extLst>
      <p:ext uri="{BB962C8B-B14F-4D97-AF65-F5344CB8AC3E}">
        <p14:creationId xmlns:p14="http://schemas.microsoft.com/office/powerpoint/2010/main" val="4263434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F219-CBDB-2512-81EF-62373F10379C}"/>
              </a:ext>
            </a:extLst>
          </p:cNvPr>
          <p:cNvSpPr>
            <a:spLocks noGrp="1"/>
          </p:cNvSpPr>
          <p:nvPr>
            <p:ph type="title"/>
          </p:nvPr>
        </p:nvSpPr>
        <p:spPr/>
        <p:txBody>
          <a:bodyPr/>
          <a:lstStyle/>
          <a:p>
            <a:r>
              <a:rPr lang="en-US" dirty="0"/>
              <a:t>Full cluster features</a:t>
            </a:r>
            <a:endParaRPr lang="en-NL" dirty="0"/>
          </a:p>
        </p:txBody>
      </p:sp>
      <p:sp>
        <p:nvSpPr>
          <p:cNvPr id="3" name="Content Placeholder 2">
            <a:extLst>
              <a:ext uri="{FF2B5EF4-FFF2-40B4-BE49-F238E27FC236}">
                <a16:creationId xmlns:a16="http://schemas.microsoft.com/office/drawing/2014/main" id="{89E34676-814A-F305-551E-60104455BB8A}"/>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65624F9C-A1ED-D038-F092-6712603442A3}"/>
              </a:ext>
            </a:extLst>
          </p:cNvPr>
          <p:cNvPicPr>
            <a:picLocks noChangeAspect="1"/>
          </p:cNvPicPr>
          <p:nvPr/>
        </p:nvPicPr>
        <p:blipFill>
          <a:blip r:embed="rId2"/>
          <a:stretch>
            <a:fillRect/>
          </a:stretch>
        </p:blipFill>
        <p:spPr>
          <a:xfrm>
            <a:off x="1024128" y="2286000"/>
            <a:ext cx="7277100" cy="4581525"/>
          </a:xfrm>
          <a:prstGeom prst="rect">
            <a:avLst/>
          </a:prstGeom>
        </p:spPr>
      </p:pic>
      <p:pic>
        <p:nvPicPr>
          <p:cNvPr id="11" name="Picture 10">
            <a:extLst>
              <a:ext uri="{FF2B5EF4-FFF2-40B4-BE49-F238E27FC236}">
                <a16:creationId xmlns:a16="http://schemas.microsoft.com/office/drawing/2014/main" id="{034965F4-60F5-7418-7601-93BD953D699D}"/>
              </a:ext>
            </a:extLst>
          </p:cNvPr>
          <p:cNvPicPr>
            <a:picLocks noChangeAspect="1"/>
          </p:cNvPicPr>
          <p:nvPr/>
        </p:nvPicPr>
        <p:blipFill>
          <a:blip r:embed="rId3"/>
          <a:stretch>
            <a:fillRect/>
          </a:stretch>
        </p:blipFill>
        <p:spPr>
          <a:xfrm>
            <a:off x="975011" y="1678115"/>
            <a:ext cx="7315200" cy="685800"/>
          </a:xfrm>
          <a:prstGeom prst="rect">
            <a:avLst/>
          </a:prstGeom>
        </p:spPr>
      </p:pic>
    </p:spTree>
    <p:extLst>
      <p:ext uri="{BB962C8B-B14F-4D97-AF65-F5344CB8AC3E}">
        <p14:creationId xmlns:p14="http://schemas.microsoft.com/office/powerpoint/2010/main" val="262984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D3B0-79DD-E0AB-087B-8D11CCF609C3}"/>
              </a:ext>
            </a:extLst>
          </p:cNvPr>
          <p:cNvSpPr>
            <a:spLocks noGrp="1"/>
          </p:cNvSpPr>
          <p:nvPr>
            <p:ph type="title"/>
          </p:nvPr>
        </p:nvSpPr>
        <p:spPr/>
        <p:txBody>
          <a:bodyPr/>
          <a:lstStyle/>
          <a:p>
            <a:r>
              <a:rPr lang="en-US" dirty="0"/>
              <a:t>Free azure data explorer cluster</a:t>
            </a:r>
            <a:endParaRPr lang="en-NL" dirty="0"/>
          </a:p>
        </p:txBody>
      </p:sp>
      <p:sp>
        <p:nvSpPr>
          <p:cNvPr id="3" name="Content Placeholder 2">
            <a:extLst>
              <a:ext uri="{FF2B5EF4-FFF2-40B4-BE49-F238E27FC236}">
                <a16:creationId xmlns:a16="http://schemas.microsoft.com/office/drawing/2014/main" id="{E4A3E5DA-8121-575A-C6EA-DFAA27F0F076}"/>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nl-NL" dirty="0">
                <a:hlinkClick r:id="rId2"/>
              </a:rPr>
              <a:t>https://learn.microsoft.com/en-us/azure/data-explorer/start-for-free-web-ui</a:t>
            </a:r>
            <a:endParaRPr lang="nl-NL" dirty="0"/>
          </a:p>
          <a:p>
            <a:endParaRPr lang="en-NL" dirty="0"/>
          </a:p>
        </p:txBody>
      </p:sp>
      <p:pic>
        <p:nvPicPr>
          <p:cNvPr id="5" name="Picture 4">
            <a:extLst>
              <a:ext uri="{FF2B5EF4-FFF2-40B4-BE49-F238E27FC236}">
                <a16:creationId xmlns:a16="http://schemas.microsoft.com/office/drawing/2014/main" id="{A1EBBF0A-19DA-4392-6F9B-C644A0CDC1C8}"/>
              </a:ext>
            </a:extLst>
          </p:cNvPr>
          <p:cNvPicPr>
            <a:picLocks noChangeAspect="1"/>
          </p:cNvPicPr>
          <p:nvPr/>
        </p:nvPicPr>
        <p:blipFill>
          <a:blip r:embed="rId3"/>
          <a:stretch>
            <a:fillRect/>
          </a:stretch>
        </p:blipFill>
        <p:spPr>
          <a:xfrm>
            <a:off x="1024128" y="2286000"/>
            <a:ext cx="7286625" cy="2828925"/>
          </a:xfrm>
          <a:prstGeom prst="rect">
            <a:avLst/>
          </a:prstGeom>
        </p:spPr>
      </p:pic>
    </p:spTree>
    <p:extLst>
      <p:ext uri="{BB962C8B-B14F-4D97-AF65-F5344CB8AC3E}">
        <p14:creationId xmlns:p14="http://schemas.microsoft.com/office/powerpoint/2010/main" val="2985517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836D-174F-167C-5930-362A49C374C6}"/>
              </a:ext>
            </a:extLst>
          </p:cNvPr>
          <p:cNvSpPr>
            <a:spLocks noGrp="1"/>
          </p:cNvSpPr>
          <p:nvPr>
            <p:ph type="title"/>
          </p:nvPr>
        </p:nvSpPr>
        <p:spPr/>
        <p:txBody>
          <a:bodyPr/>
          <a:lstStyle/>
          <a:p>
            <a:r>
              <a:rPr lang="en-US" dirty="0" err="1"/>
              <a:t>Quickstart</a:t>
            </a:r>
            <a:r>
              <a:rPr lang="en-US" dirty="0"/>
              <a:t> azure data explorer</a:t>
            </a:r>
            <a:endParaRPr lang="en-NL" dirty="0"/>
          </a:p>
        </p:txBody>
      </p:sp>
      <p:sp>
        <p:nvSpPr>
          <p:cNvPr id="3" name="Content Placeholder 2">
            <a:extLst>
              <a:ext uri="{FF2B5EF4-FFF2-40B4-BE49-F238E27FC236}">
                <a16:creationId xmlns:a16="http://schemas.microsoft.com/office/drawing/2014/main" id="{6D0A80F6-4D15-18B8-C049-03985017E0C9}"/>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nl-NL" dirty="0">
                <a:hlinkClick r:id="rId2"/>
              </a:rPr>
              <a:t>https://learn.microsoft.com/en-us/azure/data-explorer/create-cluster-database-portal</a:t>
            </a:r>
            <a:endParaRPr lang="nl-NL" dirty="0"/>
          </a:p>
          <a:p>
            <a:endParaRPr lang="en-NL" dirty="0"/>
          </a:p>
        </p:txBody>
      </p:sp>
      <p:pic>
        <p:nvPicPr>
          <p:cNvPr id="5" name="Picture 4">
            <a:extLst>
              <a:ext uri="{FF2B5EF4-FFF2-40B4-BE49-F238E27FC236}">
                <a16:creationId xmlns:a16="http://schemas.microsoft.com/office/drawing/2014/main" id="{FC70E416-5D37-92E7-F797-5D91CB2DCB85}"/>
              </a:ext>
            </a:extLst>
          </p:cNvPr>
          <p:cNvPicPr>
            <a:picLocks noChangeAspect="1"/>
          </p:cNvPicPr>
          <p:nvPr/>
        </p:nvPicPr>
        <p:blipFill>
          <a:blip r:embed="rId3"/>
          <a:stretch>
            <a:fillRect/>
          </a:stretch>
        </p:blipFill>
        <p:spPr>
          <a:xfrm>
            <a:off x="1024128" y="2286000"/>
            <a:ext cx="7381875" cy="3048000"/>
          </a:xfrm>
          <a:prstGeom prst="rect">
            <a:avLst/>
          </a:prstGeom>
        </p:spPr>
      </p:pic>
    </p:spTree>
    <p:extLst>
      <p:ext uri="{BB962C8B-B14F-4D97-AF65-F5344CB8AC3E}">
        <p14:creationId xmlns:p14="http://schemas.microsoft.com/office/powerpoint/2010/main" val="324310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77FF-7476-E9CE-2ABE-E45A2DD44B76}"/>
              </a:ext>
            </a:extLst>
          </p:cNvPr>
          <p:cNvSpPr>
            <a:spLocks noGrp="1"/>
          </p:cNvSpPr>
          <p:nvPr>
            <p:ph type="title"/>
          </p:nvPr>
        </p:nvSpPr>
        <p:spPr/>
        <p:txBody>
          <a:bodyPr/>
          <a:lstStyle/>
          <a:p>
            <a:r>
              <a:rPr lang="en-US" dirty="0"/>
              <a:t>How do I get my data into Azure Data Explorer?</a:t>
            </a:r>
            <a:endParaRPr lang="en-NL" dirty="0"/>
          </a:p>
        </p:txBody>
      </p:sp>
      <p:sp>
        <p:nvSpPr>
          <p:cNvPr id="3" name="Content Placeholder 2">
            <a:extLst>
              <a:ext uri="{FF2B5EF4-FFF2-40B4-BE49-F238E27FC236}">
                <a16:creationId xmlns:a16="http://schemas.microsoft.com/office/drawing/2014/main" id="{D52D2CB1-0A96-BC6A-310F-7C99CB30F501}"/>
              </a:ext>
            </a:extLst>
          </p:cNvPr>
          <p:cNvSpPr>
            <a:spLocks noGrp="1"/>
          </p:cNvSpPr>
          <p:nvPr>
            <p:ph idx="1"/>
          </p:nvPr>
        </p:nvSpPr>
        <p:spPr/>
        <p:txBody>
          <a:bodyPr>
            <a:normAutofit lnSpcReduction="10000"/>
          </a:bodyPr>
          <a:lstStyle/>
          <a:p>
            <a:r>
              <a:rPr lang="en-US" dirty="0"/>
              <a:t>Data ingestion is the process used to load data records from one or more sources into a table in Azure Data Explorer. Further data manipulation includes matching schema, organizing, indexing, encoding, and compressing the data. The Data Manager then commits the data ingest to the engine, where it's available for query.</a:t>
            </a:r>
          </a:p>
          <a:p>
            <a:r>
              <a:rPr lang="en-US" dirty="0"/>
              <a:t>There are a variety of ingestion tools available in addition to the native Web UI wizard, such as managed pipelines — Event Grid, IoT Hub, and Azure Data Factory. You can use connectors and plugins such as the Logstash plugin, Kafka connector, Power Automate, and Apache Spark connector. You can also use programmatic ingestion using SDKs, or </a:t>
            </a:r>
            <a:r>
              <a:rPr lang="en-US" dirty="0" err="1"/>
              <a:t>LightIngest</a:t>
            </a:r>
            <a:r>
              <a:rPr lang="en-US" dirty="0"/>
              <a:t>.</a:t>
            </a:r>
          </a:p>
          <a:p>
            <a:r>
              <a:rPr lang="en-US" dirty="0"/>
              <a:t>Data can be ingested in two modes: Batching or Streaming. Batching ingestion is optimized for high ingestion throughput and fast query results. Streaming ingestion allows near real-time latency for small sets of data per table.</a:t>
            </a:r>
            <a:endParaRPr lang="en-NL" dirty="0"/>
          </a:p>
        </p:txBody>
      </p:sp>
    </p:spTree>
    <p:extLst>
      <p:ext uri="{BB962C8B-B14F-4D97-AF65-F5344CB8AC3E}">
        <p14:creationId xmlns:p14="http://schemas.microsoft.com/office/powerpoint/2010/main" val="1870702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ECF7-EE4E-5A10-EE7B-1EFCADDE17C3}"/>
              </a:ext>
            </a:extLst>
          </p:cNvPr>
          <p:cNvSpPr>
            <a:spLocks noGrp="1"/>
          </p:cNvSpPr>
          <p:nvPr>
            <p:ph type="title"/>
          </p:nvPr>
        </p:nvSpPr>
        <p:spPr/>
        <p:txBody>
          <a:bodyPr/>
          <a:lstStyle/>
          <a:p>
            <a:r>
              <a:rPr lang="nl-NL" dirty="0"/>
              <a:t>Azure Data Explorer data ingestion overview</a:t>
            </a:r>
            <a:endParaRPr lang="en-NL" dirty="0"/>
          </a:p>
        </p:txBody>
      </p:sp>
      <p:sp>
        <p:nvSpPr>
          <p:cNvPr id="3" name="Content Placeholder 2">
            <a:extLst>
              <a:ext uri="{FF2B5EF4-FFF2-40B4-BE49-F238E27FC236}">
                <a16:creationId xmlns:a16="http://schemas.microsoft.com/office/drawing/2014/main" id="{951EFA50-34EE-E8A8-4395-753644CB5710}"/>
              </a:ext>
            </a:extLst>
          </p:cNvPr>
          <p:cNvSpPr>
            <a:spLocks noGrp="1"/>
          </p:cNvSpPr>
          <p:nvPr>
            <p:ph idx="1"/>
          </p:nvPr>
        </p:nvSpPr>
        <p:spPr/>
        <p:txBody>
          <a:bodyPr/>
          <a:lstStyle/>
          <a:p>
            <a:r>
              <a:rPr lang="en-US" dirty="0"/>
              <a:t>Data ingestion is the process used to load data records from one or more sources into a table in Azure Data Explorer. Once ingested, the data becomes available for query.</a:t>
            </a:r>
          </a:p>
          <a:p>
            <a:r>
              <a:rPr lang="en-US" dirty="0"/>
              <a:t>The diagram below shows the end-to-end flow for working in Azure Data Explorer and shows different ingestion methods.</a:t>
            </a:r>
            <a:endParaRPr lang="en-NL" dirty="0"/>
          </a:p>
        </p:txBody>
      </p:sp>
    </p:spTree>
    <p:extLst>
      <p:ext uri="{BB962C8B-B14F-4D97-AF65-F5344CB8AC3E}">
        <p14:creationId xmlns:p14="http://schemas.microsoft.com/office/powerpoint/2010/main" val="78457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4680-2D7C-E97C-F5EC-7BD0BB12978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2595492A-6719-76BD-0913-54C9DBB8A20D}"/>
              </a:ext>
            </a:extLst>
          </p:cNvPr>
          <p:cNvSpPr>
            <a:spLocks noGrp="1"/>
          </p:cNvSpPr>
          <p:nvPr>
            <p:ph idx="1"/>
          </p:nvPr>
        </p:nvSpPr>
        <p:spPr/>
        <p:txBody>
          <a:bodyPr/>
          <a:lstStyle/>
          <a:p>
            <a:endParaRPr lang="en-NL"/>
          </a:p>
        </p:txBody>
      </p:sp>
      <p:pic>
        <p:nvPicPr>
          <p:cNvPr id="27650" name="Picture 2" descr="Overview scheme of data ingestion and management.">
            <a:extLst>
              <a:ext uri="{FF2B5EF4-FFF2-40B4-BE49-F238E27FC236}">
                <a16:creationId xmlns:a16="http://schemas.microsoft.com/office/drawing/2014/main" id="{356B545A-B580-5927-F7C4-12234D3A0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39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05F7-B13F-D3ED-3C6C-6D497089BA3B}"/>
              </a:ext>
            </a:extLst>
          </p:cNvPr>
          <p:cNvSpPr>
            <a:spLocks noGrp="1"/>
          </p:cNvSpPr>
          <p:nvPr>
            <p:ph type="title"/>
          </p:nvPr>
        </p:nvSpPr>
        <p:spPr/>
        <p:txBody>
          <a:bodyPr/>
          <a:lstStyle/>
          <a:p>
            <a:r>
              <a:rPr lang="en-US" dirty="0"/>
              <a:t>What is Azure Data Explorer?</a:t>
            </a:r>
            <a:endParaRPr lang="en-NL" dirty="0"/>
          </a:p>
        </p:txBody>
      </p:sp>
      <p:sp>
        <p:nvSpPr>
          <p:cNvPr id="3" name="Content Placeholder 2">
            <a:extLst>
              <a:ext uri="{FF2B5EF4-FFF2-40B4-BE49-F238E27FC236}">
                <a16:creationId xmlns:a16="http://schemas.microsoft.com/office/drawing/2014/main" id="{A27A0050-89D3-9A47-9C6C-D2FAECBB8525}"/>
              </a:ext>
            </a:extLst>
          </p:cNvPr>
          <p:cNvSpPr>
            <a:spLocks noGrp="1"/>
          </p:cNvSpPr>
          <p:nvPr>
            <p:ph idx="1"/>
          </p:nvPr>
        </p:nvSpPr>
        <p:spPr/>
        <p:txBody>
          <a:bodyPr>
            <a:normAutofit lnSpcReduction="10000"/>
          </a:bodyPr>
          <a:lstStyle/>
          <a:p>
            <a:r>
              <a:rPr lang="en-US" dirty="0"/>
              <a:t>Azure Data Explorer is a fully managed, high-performance, big data analytics platform that makes it easy to analyze high volumes of data in near real time. The Azure Data Explorer toolbox gives you an end-to-end solution for data ingestion, query, visualization, and management.</a:t>
            </a:r>
          </a:p>
          <a:p>
            <a:r>
              <a:rPr lang="en-US" dirty="0"/>
              <a:t>By analyzing structured, semi-structured, and unstructured data across time series, and by using Machine Learning, Azure Data Explorer makes it simple to extract key insights, spot patterns and trends, and create forecasting models. Azure Data Explorer is scalable, secure, robust, and enterprise-ready, and is useful for log analytics, time series analytics, IoT, and general-purpose exploratory analytics.</a:t>
            </a:r>
          </a:p>
          <a:p>
            <a:r>
              <a:rPr lang="en-US" dirty="0"/>
              <a:t>Azure Data Explorer capabilities are extended by other services built on its powerful query language, including Azure Monitor logs, Application Insights, Time Series Insights, and Microsoft Defender for Endpoint.</a:t>
            </a:r>
            <a:endParaRPr lang="en-NL" dirty="0"/>
          </a:p>
        </p:txBody>
      </p:sp>
    </p:spTree>
    <p:extLst>
      <p:ext uri="{BB962C8B-B14F-4D97-AF65-F5344CB8AC3E}">
        <p14:creationId xmlns:p14="http://schemas.microsoft.com/office/powerpoint/2010/main" val="419542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AEE83-B500-EDC4-D311-04CE9C09FEE1}"/>
              </a:ext>
            </a:extLst>
          </p:cNvPr>
          <p:cNvSpPr>
            <a:spLocks noGrp="1"/>
          </p:cNvSpPr>
          <p:nvPr>
            <p:ph type="title"/>
          </p:nvPr>
        </p:nvSpPr>
        <p:spPr/>
        <p:txBody>
          <a:bodyPr/>
          <a:lstStyle/>
          <a:p>
            <a:r>
              <a:rPr lang="en-US" dirty="0"/>
              <a:t>ingestion</a:t>
            </a:r>
            <a:endParaRPr lang="en-NL" dirty="0"/>
          </a:p>
        </p:txBody>
      </p:sp>
      <p:sp>
        <p:nvSpPr>
          <p:cNvPr id="3" name="Content Placeholder 2">
            <a:extLst>
              <a:ext uri="{FF2B5EF4-FFF2-40B4-BE49-F238E27FC236}">
                <a16:creationId xmlns:a16="http://schemas.microsoft.com/office/drawing/2014/main" id="{3C37619F-78AA-34D1-7B30-A37326D9145B}"/>
              </a:ext>
            </a:extLst>
          </p:cNvPr>
          <p:cNvSpPr>
            <a:spLocks noGrp="1"/>
          </p:cNvSpPr>
          <p:nvPr>
            <p:ph idx="1"/>
          </p:nvPr>
        </p:nvSpPr>
        <p:spPr/>
        <p:txBody>
          <a:bodyPr/>
          <a:lstStyle/>
          <a:p>
            <a:r>
              <a:rPr lang="en-US" dirty="0"/>
              <a:t>The Azure Data Explorer data management service, which is responsible for data ingestion, implements the following process:</a:t>
            </a:r>
          </a:p>
          <a:p>
            <a:r>
              <a:rPr lang="en-US" dirty="0"/>
              <a:t>Azure Data Explorer pulls data from an external source and reads requests from a pending Azure queue. Data is batched or streamed to the Data Manager. Batch data flowing to the same database and table is optimized for ingestion throughput. Azure Data Explorer validates initial data and converts data formats where necessary. Further data manipulation includes matching schema, organizing, indexing, encoding, and compressing the data. Data is persisted in storage according to the set retention policy. The Data Manager then commits the data ingest into the engine, where it's available for query.</a:t>
            </a:r>
            <a:endParaRPr lang="en-NL" dirty="0"/>
          </a:p>
        </p:txBody>
      </p:sp>
    </p:spTree>
    <p:extLst>
      <p:ext uri="{BB962C8B-B14F-4D97-AF65-F5344CB8AC3E}">
        <p14:creationId xmlns:p14="http://schemas.microsoft.com/office/powerpoint/2010/main" val="2892078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11031-5FEE-10CD-91ED-C4470F25FE43}"/>
              </a:ext>
            </a:extLst>
          </p:cNvPr>
          <p:cNvSpPr>
            <a:spLocks noGrp="1"/>
          </p:cNvSpPr>
          <p:nvPr>
            <p:ph type="title"/>
          </p:nvPr>
        </p:nvSpPr>
        <p:spPr/>
        <p:txBody>
          <a:bodyPr/>
          <a:lstStyle/>
          <a:p>
            <a:r>
              <a:rPr lang="en-US" dirty="0"/>
              <a:t>ingestion</a:t>
            </a:r>
            <a:endParaRPr lang="en-NL" dirty="0"/>
          </a:p>
        </p:txBody>
      </p:sp>
      <p:sp>
        <p:nvSpPr>
          <p:cNvPr id="3" name="Content Placeholder 2">
            <a:extLst>
              <a:ext uri="{FF2B5EF4-FFF2-40B4-BE49-F238E27FC236}">
                <a16:creationId xmlns:a16="http://schemas.microsoft.com/office/drawing/2014/main" id="{7FBF4C26-45D6-4E22-AA44-12AFB829FB96}"/>
              </a:ext>
            </a:extLst>
          </p:cNvPr>
          <p:cNvSpPr>
            <a:spLocks noGrp="1"/>
          </p:cNvSpPr>
          <p:nvPr>
            <p:ph idx="1"/>
          </p:nvPr>
        </p:nvSpPr>
        <p:spPr/>
        <p:txBody>
          <a:bodyPr/>
          <a:lstStyle/>
          <a:p>
            <a:r>
              <a:rPr lang="nl-NL" dirty="0">
                <a:hlinkClick r:id="rId2"/>
              </a:rPr>
              <a:t>https://learn.microsoft.com/en-us/azure/data-explorer/ingest-data-overview</a:t>
            </a:r>
            <a:endParaRPr lang="nl-NL" dirty="0"/>
          </a:p>
          <a:p>
            <a:endParaRPr lang="en-NL" dirty="0"/>
          </a:p>
        </p:txBody>
      </p:sp>
    </p:spTree>
    <p:extLst>
      <p:ext uri="{BB962C8B-B14F-4D97-AF65-F5344CB8AC3E}">
        <p14:creationId xmlns:p14="http://schemas.microsoft.com/office/powerpoint/2010/main" val="1931632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6485-D86B-4BF3-E31E-FF2D696CDCCB}"/>
              </a:ext>
            </a:extLst>
          </p:cNvPr>
          <p:cNvSpPr>
            <a:spLocks noGrp="1"/>
          </p:cNvSpPr>
          <p:nvPr>
            <p:ph type="title"/>
          </p:nvPr>
        </p:nvSpPr>
        <p:spPr/>
        <p:txBody>
          <a:bodyPr/>
          <a:lstStyle/>
          <a:p>
            <a:r>
              <a:rPr lang="en-US" dirty="0"/>
              <a:t>How do I analyze my data?</a:t>
            </a:r>
            <a:endParaRPr lang="en-NL" dirty="0"/>
          </a:p>
        </p:txBody>
      </p:sp>
      <p:sp>
        <p:nvSpPr>
          <p:cNvPr id="3" name="Content Placeholder 2">
            <a:extLst>
              <a:ext uri="{FF2B5EF4-FFF2-40B4-BE49-F238E27FC236}">
                <a16:creationId xmlns:a16="http://schemas.microsoft.com/office/drawing/2014/main" id="{92065A10-53CE-B8B1-0A38-478B1884DD2E}"/>
              </a:ext>
            </a:extLst>
          </p:cNvPr>
          <p:cNvSpPr>
            <a:spLocks noGrp="1"/>
          </p:cNvSpPr>
          <p:nvPr>
            <p:ph idx="1"/>
          </p:nvPr>
        </p:nvSpPr>
        <p:spPr/>
        <p:txBody>
          <a:bodyPr/>
          <a:lstStyle/>
          <a:p>
            <a:r>
              <a:rPr lang="en-US" dirty="0"/>
              <a:t>Azure Data Explorer uses the proprietary Kusto Query Language (KQL) to analyze data. It's widely used in Microsoft (Azure Monitor - Log Analytics and Application Insights, Microsoft Sentinel, and Microsoft 365 Defender). KQL is optimized for fast-flowing, diverse, big data exploration. Queries reference tables, views, functions, and any other tabular expressions. This can include tables in different databases or even clusters. Queries can be run using the Web UI, a variety of query tools, or with one of the Azure Data Explorer SDKs.</a:t>
            </a:r>
            <a:endParaRPr lang="en-NL" dirty="0"/>
          </a:p>
        </p:txBody>
      </p:sp>
    </p:spTree>
    <p:extLst>
      <p:ext uri="{BB962C8B-B14F-4D97-AF65-F5344CB8AC3E}">
        <p14:creationId xmlns:p14="http://schemas.microsoft.com/office/powerpoint/2010/main" val="738923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6CDE-30DA-88D4-761C-87B1C7072DF5}"/>
              </a:ext>
            </a:extLst>
          </p:cNvPr>
          <p:cNvSpPr>
            <a:spLocks noGrp="1"/>
          </p:cNvSpPr>
          <p:nvPr>
            <p:ph type="title"/>
          </p:nvPr>
        </p:nvSpPr>
        <p:spPr/>
        <p:txBody>
          <a:bodyPr/>
          <a:lstStyle/>
          <a:p>
            <a:r>
              <a:rPr lang="en-US" dirty="0"/>
              <a:t>How does the Kusto Query Language work?</a:t>
            </a:r>
            <a:endParaRPr lang="en-NL" dirty="0"/>
          </a:p>
        </p:txBody>
      </p:sp>
      <p:sp>
        <p:nvSpPr>
          <p:cNvPr id="3" name="Content Placeholder 2">
            <a:extLst>
              <a:ext uri="{FF2B5EF4-FFF2-40B4-BE49-F238E27FC236}">
                <a16:creationId xmlns:a16="http://schemas.microsoft.com/office/drawing/2014/main" id="{59566C80-9F50-965A-76F7-3F542F3BA0CA}"/>
              </a:ext>
            </a:extLst>
          </p:cNvPr>
          <p:cNvSpPr>
            <a:spLocks noGrp="1"/>
          </p:cNvSpPr>
          <p:nvPr>
            <p:ph idx="1"/>
          </p:nvPr>
        </p:nvSpPr>
        <p:spPr/>
        <p:txBody>
          <a:bodyPr/>
          <a:lstStyle/>
          <a:p>
            <a:r>
              <a:rPr lang="en-US" dirty="0"/>
              <a:t>Kusto Query Language is an expressive, intuitive, and highly productive query language. It offers a smooth transition from simple one-liners to complex data processing scripts, and supports querying structured, semi-structured, and unstructured (text search) data. There is a wide variety of query language operators and functions (aggregation, filtering, time series functions, geospatial functions, joins, unions, and more) in the language. KQL supports cross-cluster and cross-database queries, and is feature rich from a parsing (</a:t>
            </a:r>
            <a:r>
              <a:rPr lang="en-US" dirty="0" err="1"/>
              <a:t>json</a:t>
            </a:r>
            <a:r>
              <a:rPr lang="en-US" dirty="0"/>
              <a:t>, XML etc.) perspective. In addition, the language natively supports advanced analytics.</a:t>
            </a:r>
            <a:endParaRPr lang="en-NL" dirty="0"/>
          </a:p>
        </p:txBody>
      </p:sp>
    </p:spTree>
    <p:extLst>
      <p:ext uri="{BB962C8B-B14F-4D97-AF65-F5344CB8AC3E}">
        <p14:creationId xmlns:p14="http://schemas.microsoft.com/office/powerpoint/2010/main" val="3944952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0C77-EE20-CDF5-E1CB-F5703D289E52}"/>
              </a:ext>
            </a:extLst>
          </p:cNvPr>
          <p:cNvSpPr>
            <a:spLocks noGrp="1"/>
          </p:cNvSpPr>
          <p:nvPr>
            <p:ph type="title"/>
          </p:nvPr>
        </p:nvSpPr>
        <p:spPr/>
        <p:txBody>
          <a:bodyPr/>
          <a:lstStyle/>
          <a:p>
            <a:r>
              <a:rPr lang="en-US" dirty="0"/>
              <a:t>Example scenario</a:t>
            </a:r>
            <a:endParaRPr lang="en-NL" dirty="0"/>
          </a:p>
        </p:txBody>
      </p:sp>
      <p:sp>
        <p:nvSpPr>
          <p:cNvPr id="3" name="Content Placeholder 2">
            <a:extLst>
              <a:ext uri="{FF2B5EF4-FFF2-40B4-BE49-F238E27FC236}">
                <a16:creationId xmlns:a16="http://schemas.microsoft.com/office/drawing/2014/main" id="{0AAA4C9E-4421-5774-F913-F4AB8B02F4F0}"/>
              </a:ext>
            </a:extLst>
          </p:cNvPr>
          <p:cNvSpPr>
            <a:spLocks noGrp="1"/>
          </p:cNvSpPr>
          <p:nvPr>
            <p:ph idx="1"/>
          </p:nvPr>
        </p:nvSpPr>
        <p:spPr/>
        <p:txBody>
          <a:bodyPr>
            <a:normAutofit lnSpcReduction="10000"/>
          </a:bodyPr>
          <a:lstStyle/>
          <a:p>
            <a:r>
              <a:rPr lang="en-US" dirty="0"/>
              <a:t>Suppose you're a data analyst with a passion for meteorological data. You want to use KQL to explore a dataset for answers to basic questions about the kinds and locations of storms in the United States.</a:t>
            </a:r>
          </a:p>
          <a:p>
            <a:r>
              <a:rPr lang="en-US" dirty="0"/>
              <a:t>What will we be doing?</a:t>
            </a:r>
          </a:p>
          <a:p>
            <a:r>
              <a:rPr lang="en-US" dirty="0"/>
              <a:t>You'll write simple queries in KQL to explore and gain insights from a sample dataset. You'll learn how to:</a:t>
            </a:r>
          </a:p>
          <a:p>
            <a:pPr lvl="1"/>
            <a:r>
              <a:rPr lang="en-US" dirty="0"/>
              <a:t>Count the number of records by using the count operator.</a:t>
            </a:r>
          </a:p>
          <a:p>
            <a:pPr lvl="1"/>
            <a:r>
              <a:rPr lang="en-US" dirty="0"/>
              <a:t>Return a specific number or rows by using the take operator.</a:t>
            </a:r>
          </a:p>
          <a:p>
            <a:pPr lvl="1"/>
            <a:r>
              <a:rPr lang="en-US" dirty="0"/>
              <a:t>Select columns to return by using the project operator.</a:t>
            </a:r>
          </a:p>
          <a:p>
            <a:pPr lvl="1"/>
            <a:r>
              <a:rPr lang="en-US" dirty="0"/>
              <a:t>Filter data by using the where operator.</a:t>
            </a:r>
          </a:p>
          <a:p>
            <a:pPr lvl="1"/>
            <a:r>
              <a:rPr lang="en-US" dirty="0"/>
              <a:t>Reorder returned data by using the sort operator.</a:t>
            </a:r>
          </a:p>
          <a:p>
            <a:pPr lvl="1"/>
            <a:r>
              <a:rPr lang="en-US" dirty="0"/>
              <a:t>Build queries by using multiple operators.</a:t>
            </a:r>
            <a:endParaRPr lang="en-NL" dirty="0"/>
          </a:p>
        </p:txBody>
      </p:sp>
    </p:spTree>
    <p:extLst>
      <p:ext uri="{BB962C8B-B14F-4D97-AF65-F5344CB8AC3E}">
        <p14:creationId xmlns:p14="http://schemas.microsoft.com/office/powerpoint/2010/main" val="1689204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F3AF-0B47-B362-7CF4-07FF90B014C7}"/>
              </a:ext>
            </a:extLst>
          </p:cNvPr>
          <p:cNvSpPr>
            <a:spLocks noGrp="1"/>
          </p:cNvSpPr>
          <p:nvPr>
            <p:ph type="title"/>
          </p:nvPr>
        </p:nvSpPr>
        <p:spPr/>
        <p:txBody>
          <a:bodyPr/>
          <a:lstStyle/>
          <a:p>
            <a:r>
              <a:rPr lang="en-US" dirty="0"/>
              <a:t>basics</a:t>
            </a:r>
            <a:endParaRPr lang="en-NL" dirty="0"/>
          </a:p>
        </p:txBody>
      </p:sp>
      <p:sp>
        <p:nvSpPr>
          <p:cNvPr id="3" name="Content Placeholder 2">
            <a:extLst>
              <a:ext uri="{FF2B5EF4-FFF2-40B4-BE49-F238E27FC236}">
                <a16:creationId xmlns:a16="http://schemas.microsoft.com/office/drawing/2014/main" id="{FA5DABFF-2EC2-D77B-A827-DC5A6C0CA6D2}"/>
              </a:ext>
            </a:extLst>
          </p:cNvPr>
          <p:cNvSpPr>
            <a:spLocks noGrp="1"/>
          </p:cNvSpPr>
          <p:nvPr>
            <p:ph idx="1"/>
          </p:nvPr>
        </p:nvSpPr>
        <p:spPr/>
        <p:txBody>
          <a:bodyPr/>
          <a:lstStyle/>
          <a:p>
            <a:r>
              <a:rPr lang="en-US" dirty="0"/>
              <a:t>Organizations in all sectors deal with a constant flow of data and need to turn this data into meaningful, actionable insights. In the meteorological scenario, you've obtained a dataset with storm data from the US. In this unit, you'll learn about the basic structure of the Kusto Query Language (KQL) so that you can use it to analyze and interpret this dataset.</a:t>
            </a:r>
          </a:p>
          <a:p>
            <a:r>
              <a:rPr lang="en-US" b="1" dirty="0"/>
              <a:t>What is a Kusto query?</a:t>
            </a:r>
          </a:p>
          <a:p>
            <a:r>
              <a:rPr lang="en-US" dirty="0"/>
              <a:t>A Kusto query is a read-only request to process data and return results. The request is stated in plain text that's easy to read, author, and automate. A Kusto query has one or more query statements and returns data in a tabular or graph format.</a:t>
            </a:r>
            <a:endParaRPr lang="en-NL" dirty="0"/>
          </a:p>
        </p:txBody>
      </p:sp>
    </p:spTree>
    <p:extLst>
      <p:ext uri="{BB962C8B-B14F-4D97-AF65-F5344CB8AC3E}">
        <p14:creationId xmlns:p14="http://schemas.microsoft.com/office/powerpoint/2010/main" val="2884516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72C-4AB7-CDC9-9756-89C0848DD5BF}"/>
              </a:ext>
            </a:extLst>
          </p:cNvPr>
          <p:cNvSpPr>
            <a:spLocks noGrp="1"/>
          </p:cNvSpPr>
          <p:nvPr>
            <p:ph type="title"/>
          </p:nvPr>
        </p:nvSpPr>
        <p:spPr/>
        <p:txBody>
          <a:bodyPr/>
          <a:lstStyle/>
          <a:p>
            <a:r>
              <a:rPr lang="en-US" dirty="0"/>
              <a:t>What is a tabular statement?</a:t>
            </a:r>
            <a:endParaRPr lang="en-NL" dirty="0"/>
          </a:p>
        </p:txBody>
      </p:sp>
      <p:sp>
        <p:nvSpPr>
          <p:cNvPr id="3" name="Content Placeholder 2">
            <a:extLst>
              <a:ext uri="{FF2B5EF4-FFF2-40B4-BE49-F238E27FC236}">
                <a16:creationId xmlns:a16="http://schemas.microsoft.com/office/drawing/2014/main" id="{31036913-3E92-9674-0CD7-FB2A989A2EA8}"/>
              </a:ext>
            </a:extLst>
          </p:cNvPr>
          <p:cNvSpPr>
            <a:spLocks noGrp="1"/>
          </p:cNvSpPr>
          <p:nvPr>
            <p:ph idx="1"/>
          </p:nvPr>
        </p:nvSpPr>
        <p:spPr/>
        <p:txBody>
          <a:bodyPr>
            <a:normAutofit/>
          </a:bodyPr>
          <a:lstStyle/>
          <a:p>
            <a:r>
              <a:rPr lang="en-US" dirty="0"/>
              <a:t>The most common kind of query statement is a tabular expression statement. Both its input and its output consist of tables or tabular datasets.</a:t>
            </a:r>
          </a:p>
          <a:p>
            <a:r>
              <a:rPr lang="en-US" dirty="0"/>
              <a:t>Tabular statements contain zero or more operators. Each operator starts with a tabular input and returns a tabular output. Operators are sequenced by a pipe (|). Data flows, or is piped, from one operator to the next. The data is filtered or manipulated at each step and then fed into the following step.</a:t>
            </a:r>
          </a:p>
          <a:p>
            <a:r>
              <a:rPr lang="en-US" dirty="0"/>
              <a:t>It's like a funnel, where you start out with an entire data table. Each time the data passes through another operator, it's filtered, rearranged, or summarized. Because the piping of information from one operator to another is sequential, the query's operator order is important. At the end of the funnel, you're left with a refined output.</a:t>
            </a:r>
            <a:endParaRPr lang="en-NL" dirty="0"/>
          </a:p>
        </p:txBody>
      </p:sp>
    </p:spTree>
    <p:extLst>
      <p:ext uri="{BB962C8B-B14F-4D97-AF65-F5344CB8AC3E}">
        <p14:creationId xmlns:p14="http://schemas.microsoft.com/office/powerpoint/2010/main" val="1646777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02B4-7620-4020-F9C1-09DFDAE010C5}"/>
              </a:ext>
            </a:extLst>
          </p:cNvPr>
          <p:cNvSpPr>
            <a:spLocks noGrp="1"/>
          </p:cNvSpPr>
          <p:nvPr>
            <p:ph type="title"/>
          </p:nvPr>
        </p:nvSpPr>
        <p:spPr/>
        <p:txBody>
          <a:bodyPr/>
          <a:lstStyle/>
          <a:p>
            <a:r>
              <a:rPr lang="en-US" dirty="0"/>
              <a:t>What is a tabular statement?</a:t>
            </a:r>
            <a:endParaRPr lang="en-NL" dirty="0"/>
          </a:p>
        </p:txBody>
      </p:sp>
      <p:sp>
        <p:nvSpPr>
          <p:cNvPr id="3" name="Content Placeholder 2">
            <a:extLst>
              <a:ext uri="{FF2B5EF4-FFF2-40B4-BE49-F238E27FC236}">
                <a16:creationId xmlns:a16="http://schemas.microsoft.com/office/drawing/2014/main" id="{7266BFB5-DCE9-70E1-6EFF-F87E07AD416A}"/>
              </a:ext>
            </a:extLst>
          </p:cNvPr>
          <p:cNvSpPr>
            <a:spLocks noGrp="1"/>
          </p:cNvSpPr>
          <p:nvPr>
            <p:ph idx="1"/>
          </p:nvPr>
        </p:nvSpPr>
        <p:spPr/>
        <p:txBody>
          <a:bodyPr>
            <a:normAutofit fontScale="92500" lnSpcReduction="10000"/>
          </a:bodyPr>
          <a:lstStyle/>
          <a:p>
            <a:r>
              <a:rPr lang="en-US" dirty="0"/>
              <a:t>These operators are KQL-specific, although they often have parallels to SQL or other languages.</a:t>
            </a:r>
          </a:p>
          <a:p>
            <a:r>
              <a:rPr lang="en-US" dirty="0" err="1">
                <a:solidFill>
                  <a:schemeClr val="tx1">
                    <a:lumMod val="65000"/>
                    <a:lumOff val="35000"/>
                  </a:schemeClr>
                </a:solidFill>
              </a:rPr>
              <a:t>StormEvents</a:t>
            </a:r>
            <a:r>
              <a:rPr lang="en-US" dirty="0">
                <a:solidFill>
                  <a:schemeClr val="tx1">
                    <a:lumMod val="65000"/>
                    <a:lumOff val="35000"/>
                  </a:schemeClr>
                </a:solidFill>
              </a:rPr>
              <a:t> </a:t>
            </a:r>
          </a:p>
          <a:p>
            <a:r>
              <a:rPr lang="en-US" dirty="0">
                <a:solidFill>
                  <a:schemeClr val="tx1">
                    <a:lumMod val="65000"/>
                    <a:lumOff val="35000"/>
                  </a:schemeClr>
                </a:solidFill>
              </a:rPr>
              <a:t>| where </a:t>
            </a:r>
            <a:r>
              <a:rPr lang="en-US" dirty="0" err="1">
                <a:solidFill>
                  <a:schemeClr val="tx1">
                    <a:lumMod val="65000"/>
                    <a:lumOff val="35000"/>
                  </a:schemeClr>
                </a:solidFill>
              </a:rPr>
              <a:t>StartTime</a:t>
            </a:r>
            <a:r>
              <a:rPr lang="en-US" dirty="0">
                <a:solidFill>
                  <a:schemeClr val="tx1">
                    <a:lumMod val="65000"/>
                    <a:lumOff val="35000"/>
                  </a:schemeClr>
                </a:solidFill>
              </a:rPr>
              <a:t> between (datetime(2007-11-01) .. datetime(2007-12-01))</a:t>
            </a:r>
          </a:p>
          <a:p>
            <a:r>
              <a:rPr lang="en-US" dirty="0">
                <a:solidFill>
                  <a:schemeClr val="tx1">
                    <a:lumMod val="65000"/>
                    <a:lumOff val="35000"/>
                  </a:schemeClr>
                </a:solidFill>
              </a:rPr>
              <a:t>| where State == "FLORIDA"  </a:t>
            </a:r>
          </a:p>
          <a:p>
            <a:r>
              <a:rPr lang="en-US" dirty="0">
                <a:solidFill>
                  <a:schemeClr val="tx1">
                    <a:lumMod val="65000"/>
                    <a:lumOff val="35000"/>
                  </a:schemeClr>
                </a:solidFill>
              </a:rPr>
              <a:t>| count</a:t>
            </a:r>
          </a:p>
          <a:p>
            <a:r>
              <a:rPr lang="en-US" dirty="0"/>
              <a:t>This query has a single tabular expression statement. The statement begins with a reference to a table called </a:t>
            </a:r>
            <a:r>
              <a:rPr lang="en-US" dirty="0" err="1"/>
              <a:t>StormEvents</a:t>
            </a:r>
            <a:r>
              <a:rPr lang="en-US" dirty="0"/>
              <a:t> and contains the operators where and count. Each operator is separated by a pipe. The data rows for the source table are filtered by the value of the </a:t>
            </a:r>
            <a:r>
              <a:rPr lang="en-US" dirty="0" err="1"/>
              <a:t>StartTime</a:t>
            </a:r>
            <a:r>
              <a:rPr lang="en-US" dirty="0"/>
              <a:t> column and then filtered by the value of the State column. In the last line, the query returns a table with a single column and a single row that contains the count of the remaining rows.</a:t>
            </a:r>
            <a:endParaRPr lang="en-NL" dirty="0"/>
          </a:p>
        </p:txBody>
      </p:sp>
    </p:spTree>
    <p:extLst>
      <p:ext uri="{BB962C8B-B14F-4D97-AF65-F5344CB8AC3E}">
        <p14:creationId xmlns:p14="http://schemas.microsoft.com/office/powerpoint/2010/main" val="4142395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1464-DFE9-00CC-2CF3-3A31EEED6F52}"/>
              </a:ext>
            </a:extLst>
          </p:cNvPr>
          <p:cNvSpPr>
            <a:spLocks noGrp="1"/>
          </p:cNvSpPr>
          <p:nvPr>
            <p:ph type="title"/>
          </p:nvPr>
        </p:nvSpPr>
        <p:spPr/>
        <p:txBody>
          <a:bodyPr/>
          <a:lstStyle/>
          <a:p>
            <a:r>
              <a:rPr lang="en-US" dirty="0"/>
              <a:t>Schematic representation</a:t>
            </a:r>
            <a:endParaRPr lang="en-NL" dirty="0"/>
          </a:p>
        </p:txBody>
      </p:sp>
      <p:sp>
        <p:nvSpPr>
          <p:cNvPr id="3" name="Content Placeholder 2">
            <a:extLst>
              <a:ext uri="{FF2B5EF4-FFF2-40B4-BE49-F238E27FC236}">
                <a16:creationId xmlns:a16="http://schemas.microsoft.com/office/drawing/2014/main" id="{336C152E-3E97-019A-6CD4-5FF74FF07441}"/>
              </a:ext>
            </a:extLst>
          </p:cNvPr>
          <p:cNvSpPr>
            <a:spLocks noGrp="1"/>
          </p:cNvSpPr>
          <p:nvPr>
            <p:ph idx="1"/>
          </p:nvPr>
        </p:nvSpPr>
        <p:spPr/>
        <p:txBody>
          <a:bodyPr/>
          <a:lstStyle/>
          <a:p>
            <a:endParaRPr lang="en-NL" dirty="0"/>
          </a:p>
        </p:txBody>
      </p:sp>
      <p:pic>
        <p:nvPicPr>
          <p:cNvPr id="3074" name="Picture 2" descr="Schematic diagram that shows a query as a funnel.">
            <a:extLst>
              <a:ext uri="{FF2B5EF4-FFF2-40B4-BE49-F238E27FC236}">
                <a16:creationId xmlns:a16="http://schemas.microsoft.com/office/drawing/2014/main" id="{333F100C-0EEE-445B-0A4D-98BFA9127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286000"/>
            <a:ext cx="4790936" cy="398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321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E84A-7019-E97C-F55D-0C63FC62BAC7}"/>
              </a:ext>
            </a:extLst>
          </p:cNvPr>
          <p:cNvSpPr>
            <a:spLocks noGrp="1"/>
          </p:cNvSpPr>
          <p:nvPr>
            <p:ph type="title"/>
          </p:nvPr>
        </p:nvSpPr>
        <p:spPr/>
        <p:txBody>
          <a:bodyPr/>
          <a:lstStyle/>
          <a:p>
            <a:r>
              <a:rPr lang="nl-NL" dirty="0"/>
              <a:t>Connect to the data</a:t>
            </a:r>
            <a:endParaRPr lang="en-NL" dirty="0"/>
          </a:p>
        </p:txBody>
      </p:sp>
      <p:sp>
        <p:nvSpPr>
          <p:cNvPr id="3" name="Content Placeholder 2">
            <a:extLst>
              <a:ext uri="{FF2B5EF4-FFF2-40B4-BE49-F238E27FC236}">
                <a16:creationId xmlns:a16="http://schemas.microsoft.com/office/drawing/2014/main" id="{B23F3037-7C4F-9036-86DC-CA973278D0A9}"/>
              </a:ext>
            </a:extLst>
          </p:cNvPr>
          <p:cNvSpPr>
            <a:spLocks noGrp="1"/>
          </p:cNvSpPr>
          <p:nvPr>
            <p:ph idx="1"/>
          </p:nvPr>
        </p:nvSpPr>
        <p:spPr/>
        <p:txBody>
          <a:bodyPr>
            <a:normAutofit/>
          </a:bodyPr>
          <a:lstStyle/>
          <a:p>
            <a:r>
              <a:rPr lang="en-US" dirty="0"/>
              <a:t>You'll use the Azure Data Explorer web interface to connect to the data. However, the Kusto Query Language itself can also be used in Log Analytics, Azure Sentinel, and other services. You'll only need to connect once, and you'll continue to use this data connection for all queries in the following units.</a:t>
            </a:r>
          </a:p>
          <a:p>
            <a:pPr marL="457200" indent="-457200">
              <a:buFont typeface="+mj-lt"/>
              <a:buAutoNum type="arabicPeriod"/>
            </a:pPr>
            <a:r>
              <a:rPr lang="en-US" dirty="0"/>
              <a:t>Use your Azure account to sign in to the Azure Data Explorer web UI.</a:t>
            </a:r>
          </a:p>
          <a:p>
            <a:pPr marL="457200" indent="-457200">
              <a:buFont typeface="+mj-lt"/>
              <a:buAutoNum type="arabicPeriod"/>
            </a:pPr>
            <a:r>
              <a:rPr lang="en-US" dirty="0"/>
              <a:t>In the left pane, select Query.</a:t>
            </a:r>
          </a:p>
          <a:p>
            <a:pPr marL="457200" indent="-457200">
              <a:buFont typeface="+mj-lt"/>
              <a:buAutoNum type="arabicPeriod"/>
            </a:pPr>
            <a:r>
              <a:rPr lang="en-US" dirty="0"/>
              <a:t>Select the Add Cluster button at the top of the tab.</a:t>
            </a:r>
          </a:p>
          <a:p>
            <a:pPr marL="457200" indent="-457200">
              <a:buFont typeface="+mj-lt"/>
              <a:buAutoNum type="arabicPeriod"/>
            </a:pPr>
            <a:r>
              <a:rPr lang="en-US" dirty="0"/>
              <a:t>In the dialog box, under Connection URI, enter help.</a:t>
            </a:r>
          </a:p>
          <a:p>
            <a:pPr marL="457200" indent="-457200">
              <a:buFont typeface="+mj-lt"/>
              <a:buAutoNum type="arabicPeriod"/>
            </a:pPr>
            <a:r>
              <a:rPr lang="en-US" dirty="0"/>
              <a:t>Select Add.</a:t>
            </a:r>
            <a:endParaRPr lang="en-NL" dirty="0"/>
          </a:p>
        </p:txBody>
      </p:sp>
      <p:pic>
        <p:nvPicPr>
          <p:cNvPr id="4098" name="Picture 2" descr="Screenshot of add help cluster in Azure Data Explorer web U I.">
            <a:extLst>
              <a:ext uri="{FF2B5EF4-FFF2-40B4-BE49-F238E27FC236}">
                <a16:creationId xmlns:a16="http://schemas.microsoft.com/office/drawing/2014/main" id="{229975E4-A7CE-50AD-5FE0-C710B1B73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4122" y="4297680"/>
            <a:ext cx="333375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896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D2B7-39AF-8E4B-A5AC-5A3C2E0AE5EA}"/>
              </a:ext>
            </a:extLst>
          </p:cNvPr>
          <p:cNvSpPr>
            <a:spLocks noGrp="1"/>
          </p:cNvSpPr>
          <p:nvPr>
            <p:ph type="title"/>
          </p:nvPr>
        </p:nvSpPr>
        <p:spPr/>
        <p:txBody>
          <a:bodyPr/>
          <a:lstStyle/>
          <a:p>
            <a:r>
              <a:rPr lang="en-US" dirty="0"/>
              <a:t>When should you use Azure Data Explorer?</a:t>
            </a:r>
            <a:endParaRPr lang="en-NL" dirty="0"/>
          </a:p>
        </p:txBody>
      </p:sp>
      <p:sp>
        <p:nvSpPr>
          <p:cNvPr id="3" name="Content Placeholder 2">
            <a:extLst>
              <a:ext uri="{FF2B5EF4-FFF2-40B4-BE49-F238E27FC236}">
                <a16:creationId xmlns:a16="http://schemas.microsoft.com/office/drawing/2014/main" id="{D7B0200B-7CAB-E3D5-9A63-C746CC241277}"/>
              </a:ext>
            </a:extLst>
          </p:cNvPr>
          <p:cNvSpPr>
            <a:spLocks noGrp="1"/>
          </p:cNvSpPr>
          <p:nvPr>
            <p:ph idx="1"/>
          </p:nvPr>
        </p:nvSpPr>
        <p:spPr/>
        <p:txBody>
          <a:bodyPr>
            <a:normAutofit/>
          </a:bodyPr>
          <a:lstStyle/>
          <a:p>
            <a:r>
              <a:rPr lang="en-US" dirty="0"/>
              <a:t>Use the following questions to help decide if Azure Data Explorer is right for your use case:</a:t>
            </a:r>
          </a:p>
          <a:p>
            <a:pPr lvl="1">
              <a:buFont typeface="Wingdings" panose="05000000000000000000" pitchFamily="2" charset="2"/>
              <a:buChar char="§"/>
            </a:pPr>
            <a:r>
              <a:rPr lang="en-US" dirty="0"/>
              <a:t>Interactive analytics: Is interactive analysis part of the solution? For example, aggregation, correlation, or anomaly detection.</a:t>
            </a:r>
          </a:p>
          <a:p>
            <a:pPr lvl="1">
              <a:buFont typeface="Wingdings" panose="05000000000000000000" pitchFamily="2" charset="2"/>
              <a:buChar char="§"/>
            </a:pPr>
            <a:r>
              <a:rPr lang="en-US" dirty="0"/>
              <a:t>Variety, Velocity, Volume: Is your schema diverse? Do you need to ingest massive amounts of data in near real-time?</a:t>
            </a:r>
          </a:p>
          <a:p>
            <a:pPr lvl="1">
              <a:buFont typeface="Wingdings" panose="05000000000000000000" pitchFamily="2" charset="2"/>
              <a:buChar char="§"/>
            </a:pPr>
            <a:r>
              <a:rPr lang="en-US" dirty="0"/>
              <a:t>Data organization: Do you want to analyze raw data? For example, not fully curated star schema.</a:t>
            </a:r>
          </a:p>
          <a:p>
            <a:pPr lvl="1">
              <a:buFont typeface="Wingdings" panose="05000000000000000000" pitchFamily="2" charset="2"/>
              <a:buChar char="§"/>
            </a:pPr>
            <a:r>
              <a:rPr lang="en-US" dirty="0"/>
              <a:t>Query concurrency: Will multiple users or processes use Azure Data Explorer?</a:t>
            </a:r>
          </a:p>
          <a:p>
            <a:pPr lvl="1">
              <a:buFont typeface="Wingdings" panose="05000000000000000000" pitchFamily="2" charset="2"/>
              <a:buChar char="§"/>
            </a:pPr>
            <a:r>
              <a:rPr lang="en-US" dirty="0"/>
              <a:t>Build vs Buy: Do you plan on customizing your data platform?</a:t>
            </a:r>
            <a:endParaRPr lang="en-NL" dirty="0"/>
          </a:p>
        </p:txBody>
      </p:sp>
    </p:spTree>
    <p:extLst>
      <p:ext uri="{BB962C8B-B14F-4D97-AF65-F5344CB8AC3E}">
        <p14:creationId xmlns:p14="http://schemas.microsoft.com/office/powerpoint/2010/main" val="34878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570B-F50B-CC5D-70F7-2DCDDE67DE58}"/>
              </a:ext>
            </a:extLst>
          </p:cNvPr>
          <p:cNvSpPr>
            <a:spLocks noGrp="1"/>
          </p:cNvSpPr>
          <p:nvPr>
            <p:ph type="title"/>
          </p:nvPr>
        </p:nvSpPr>
        <p:spPr/>
        <p:txBody>
          <a:bodyPr/>
          <a:lstStyle/>
          <a:p>
            <a:r>
              <a:rPr lang="en-US" dirty="0"/>
              <a:t>Select the database</a:t>
            </a:r>
            <a:endParaRPr lang="en-NL" dirty="0"/>
          </a:p>
        </p:txBody>
      </p:sp>
      <p:sp>
        <p:nvSpPr>
          <p:cNvPr id="3" name="Content Placeholder 2">
            <a:extLst>
              <a:ext uri="{FF2B5EF4-FFF2-40B4-BE49-F238E27FC236}">
                <a16:creationId xmlns:a16="http://schemas.microsoft.com/office/drawing/2014/main" id="{78FC6D80-F26F-FF06-1ED6-E82F6733DA50}"/>
              </a:ext>
            </a:extLst>
          </p:cNvPr>
          <p:cNvSpPr>
            <a:spLocks noGrp="1"/>
          </p:cNvSpPr>
          <p:nvPr>
            <p:ph idx="1"/>
          </p:nvPr>
        </p:nvSpPr>
        <p:spPr>
          <a:xfrm>
            <a:off x="1024129" y="2286000"/>
            <a:ext cx="6838760" cy="4023360"/>
          </a:xfrm>
        </p:spPr>
        <p:txBody>
          <a:bodyPr/>
          <a:lstStyle/>
          <a:p>
            <a:r>
              <a:rPr lang="en-US" dirty="0"/>
              <a:t>Queries always run in the context of a database, so you need to connect to a specific database.</a:t>
            </a:r>
          </a:p>
          <a:p>
            <a:pPr marL="457200" indent="-457200">
              <a:buFont typeface="+mj-lt"/>
              <a:buAutoNum type="arabicPeriod"/>
            </a:pPr>
            <a:r>
              <a:rPr lang="en-US" dirty="0"/>
              <a:t>Expand the help cluster in the left pane.</a:t>
            </a:r>
          </a:p>
          <a:p>
            <a:pPr marL="457200" indent="-457200">
              <a:buFont typeface="+mj-lt"/>
              <a:buAutoNum type="arabicPeriod"/>
            </a:pPr>
            <a:r>
              <a:rPr lang="en-US" dirty="0"/>
              <a:t>Select the Samples database to give your queries the correct context.</a:t>
            </a:r>
          </a:p>
          <a:p>
            <a:pPr marL="457200" indent="-457200">
              <a:buFont typeface="+mj-lt"/>
              <a:buAutoNum type="arabicPeriod"/>
            </a:pPr>
            <a:r>
              <a:rPr lang="en-US" dirty="0"/>
              <a:t>If you expand the Samples database, Tables, and the </a:t>
            </a:r>
            <a:r>
              <a:rPr lang="en-US" dirty="0" err="1"/>
              <a:t>Storm_Events</a:t>
            </a:r>
            <a:r>
              <a:rPr lang="en-US" dirty="0"/>
              <a:t> folder, you'll see a list of tables below the database; we'll be using the </a:t>
            </a:r>
            <a:r>
              <a:rPr lang="en-US" dirty="0" err="1"/>
              <a:t>StormEvents</a:t>
            </a:r>
            <a:r>
              <a:rPr lang="en-US" dirty="0"/>
              <a:t> table.</a:t>
            </a:r>
          </a:p>
          <a:p>
            <a:endParaRPr lang="en-NL" dirty="0"/>
          </a:p>
        </p:txBody>
      </p:sp>
      <p:pic>
        <p:nvPicPr>
          <p:cNvPr id="5122" name="Picture 2" descr="Screenshot of help cluster organization.">
            <a:extLst>
              <a:ext uri="{FF2B5EF4-FFF2-40B4-BE49-F238E27FC236}">
                <a16:creationId xmlns:a16="http://schemas.microsoft.com/office/drawing/2014/main" id="{85F8C6CC-FE39-9A1D-1020-2988CDFC7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881" y="2286000"/>
            <a:ext cx="3533775"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835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66252-6631-61B6-C593-17219095D812}"/>
              </a:ext>
            </a:extLst>
          </p:cNvPr>
          <p:cNvSpPr>
            <a:spLocks noGrp="1"/>
          </p:cNvSpPr>
          <p:nvPr>
            <p:ph type="title"/>
          </p:nvPr>
        </p:nvSpPr>
        <p:spPr/>
        <p:txBody>
          <a:bodyPr/>
          <a:lstStyle/>
          <a:p>
            <a:r>
              <a:rPr lang="en-US" dirty="0"/>
              <a:t>Return a specific number of rows by using the take operator</a:t>
            </a:r>
            <a:endParaRPr lang="en-NL" dirty="0"/>
          </a:p>
        </p:txBody>
      </p:sp>
      <p:sp>
        <p:nvSpPr>
          <p:cNvPr id="3" name="Content Placeholder 2">
            <a:extLst>
              <a:ext uri="{FF2B5EF4-FFF2-40B4-BE49-F238E27FC236}">
                <a16:creationId xmlns:a16="http://schemas.microsoft.com/office/drawing/2014/main" id="{2AAA1C0E-B941-097A-8C52-F19969E25405}"/>
              </a:ext>
            </a:extLst>
          </p:cNvPr>
          <p:cNvSpPr>
            <a:spLocks noGrp="1"/>
          </p:cNvSpPr>
          <p:nvPr>
            <p:ph idx="1"/>
          </p:nvPr>
        </p:nvSpPr>
        <p:spPr/>
        <p:txBody>
          <a:bodyPr/>
          <a:lstStyle/>
          <a:p>
            <a:r>
              <a:rPr lang="en-US" dirty="0"/>
              <a:t>Let's look at a sample of the data so you can get to know the columns and types of data in the table. You don't need to see all rows, just a few examples.</a:t>
            </a:r>
          </a:p>
          <a:p>
            <a:r>
              <a:rPr lang="en-US" dirty="0"/>
              <a:t>The take operator is perfect for this task, because it returns a specific number of arbitrary rows.</a:t>
            </a:r>
          </a:p>
          <a:p>
            <a:endParaRPr lang="en-US" dirty="0"/>
          </a:p>
        </p:txBody>
      </p:sp>
    </p:spTree>
    <p:extLst>
      <p:ext uri="{BB962C8B-B14F-4D97-AF65-F5344CB8AC3E}">
        <p14:creationId xmlns:p14="http://schemas.microsoft.com/office/powerpoint/2010/main" val="3395816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AF3E-FB17-DB34-6027-3C4F0314DD90}"/>
              </a:ext>
            </a:extLst>
          </p:cNvPr>
          <p:cNvSpPr>
            <a:spLocks noGrp="1"/>
          </p:cNvSpPr>
          <p:nvPr>
            <p:ph type="title"/>
          </p:nvPr>
        </p:nvSpPr>
        <p:spPr/>
        <p:txBody>
          <a:bodyPr/>
          <a:lstStyle/>
          <a:p>
            <a:r>
              <a:rPr lang="en-US" dirty="0"/>
              <a:t>Take</a:t>
            </a:r>
            <a:endParaRPr lang="en-NL" dirty="0"/>
          </a:p>
        </p:txBody>
      </p:sp>
      <p:sp>
        <p:nvSpPr>
          <p:cNvPr id="3" name="Content Placeholder 2">
            <a:extLst>
              <a:ext uri="{FF2B5EF4-FFF2-40B4-BE49-F238E27FC236}">
                <a16:creationId xmlns:a16="http://schemas.microsoft.com/office/drawing/2014/main" id="{BF507742-B1D5-AF25-1285-03C48269C86B}"/>
              </a:ext>
            </a:extLst>
          </p:cNvPr>
          <p:cNvSpPr>
            <a:spLocks noGrp="1"/>
          </p:cNvSpPr>
          <p:nvPr>
            <p:ph idx="1"/>
          </p:nvPr>
        </p:nvSpPr>
        <p:spPr/>
        <p:txBody>
          <a:bodyPr>
            <a:normAutofit/>
          </a:bodyPr>
          <a:lstStyle/>
          <a:p>
            <a:pPr marL="457200" indent="-457200">
              <a:buFont typeface="+mj-lt"/>
              <a:buAutoNum type="arabicPeriod"/>
            </a:pPr>
            <a:r>
              <a:rPr lang="en-US" dirty="0"/>
              <a:t>Copy this query to your clipboard:</a:t>
            </a:r>
          </a:p>
          <a:p>
            <a:pPr marL="457200" indent="-457200">
              <a:buFont typeface="+mj-lt"/>
              <a:buAutoNum type="arabicPeriod"/>
            </a:pPr>
            <a:r>
              <a:rPr lang="en-US" dirty="0"/>
              <a:t>Paste the query into the query editor that you set up earlier.</a:t>
            </a:r>
          </a:p>
          <a:p>
            <a:pPr marL="457200" indent="-457200">
              <a:buFont typeface="+mj-lt"/>
              <a:buAutoNum type="arabicPeriod"/>
            </a:pPr>
            <a:r>
              <a:rPr lang="en-US" dirty="0"/>
              <a:t>Notice that the query begins with a reference to the data table, </a:t>
            </a:r>
            <a:r>
              <a:rPr lang="en-US" dirty="0" err="1"/>
              <a:t>StormEvents</a:t>
            </a:r>
            <a:r>
              <a:rPr lang="en-US" dirty="0"/>
              <a:t>. This data is piped into the first and only operator, which then selects five arbitrary rows.</a:t>
            </a:r>
          </a:p>
          <a:p>
            <a:pPr marL="457200" indent="-457200">
              <a:buFont typeface="+mj-lt"/>
              <a:buAutoNum type="arabicPeriod"/>
            </a:pPr>
            <a:r>
              <a:rPr lang="en-US" dirty="0"/>
              <a:t>Run the query by either selecting the Run button above the query window or selecting </a:t>
            </a:r>
            <a:r>
              <a:rPr lang="en-US" dirty="0" err="1"/>
              <a:t>Shift+Enter</a:t>
            </a:r>
            <a:r>
              <a:rPr lang="en-US" dirty="0"/>
              <a:t> on the keyboard.</a:t>
            </a:r>
          </a:p>
          <a:p>
            <a:pPr marL="457200" indent="-457200">
              <a:buFont typeface="+mj-lt"/>
              <a:buAutoNum type="arabicPeriod"/>
            </a:pPr>
            <a:r>
              <a:rPr lang="en-US" dirty="0"/>
              <a:t>Check that your results are similar to the following example. The actual data in the rows might differ because the rows are selected arbitrarily.</a:t>
            </a:r>
            <a:endParaRPr lang="en-NL" dirty="0"/>
          </a:p>
        </p:txBody>
      </p:sp>
      <p:pic>
        <p:nvPicPr>
          <p:cNvPr id="5" name="Picture 4">
            <a:extLst>
              <a:ext uri="{FF2B5EF4-FFF2-40B4-BE49-F238E27FC236}">
                <a16:creationId xmlns:a16="http://schemas.microsoft.com/office/drawing/2014/main" id="{1A15175F-AB65-80DF-674D-7458FBA57481}"/>
              </a:ext>
            </a:extLst>
          </p:cNvPr>
          <p:cNvPicPr>
            <a:picLocks noChangeAspect="1"/>
          </p:cNvPicPr>
          <p:nvPr/>
        </p:nvPicPr>
        <p:blipFill>
          <a:blip r:embed="rId2"/>
          <a:stretch>
            <a:fillRect/>
          </a:stretch>
        </p:blipFill>
        <p:spPr>
          <a:xfrm>
            <a:off x="7546899" y="1417561"/>
            <a:ext cx="3333750" cy="1114425"/>
          </a:xfrm>
          <a:prstGeom prst="rect">
            <a:avLst/>
          </a:prstGeom>
        </p:spPr>
      </p:pic>
    </p:spTree>
    <p:extLst>
      <p:ext uri="{BB962C8B-B14F-4D97-AF65-F5344CB8AC3E}">
        <p14:creationId xmlns:p14="http://schemas.microsoft.com/office/powerpoint/2010/main" val="1062552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1F20-5182-B6E3-DE15-1A8F079AC90F}"/>
              </a:ext>
            </a:extLst>
          </p:cNvPr>
          <p:cNvSpPr>
            <a:spLocks noGrp="1"/>
          </p:cNvSpPr>
          <p:nvPr>
            <p:ph type="title"/>
          </p:nvPr>
        </p:nvSpPr>
        <p:spPr/>
        <p:txBody>
          <a:bodyPr/>
          <a:lstStyle/>
          <a:p>
            <a:r>
              <a:rPr lang="nl-NL" dirty="0"/>
              <a:t>Use the project operator</a:t>
            </a:r>
            <a:endParaRPr lang="en-NL" dirty="0"/>
          </a:p>
        </p:txBody>
      </p:sp>
      <p:sp>
        <p:nvSpPr>
          <p:cNvPr id="3" name="Content Placeholder 2">
            <a:extLst>
              <a:ext uri="{FF2B5EF4-FFF2-40B4-BE49-F238E27FC236}">
                <a16:creationId xmlns:a16="http://schemas.microsoft.com/office/drawing/2014/main" id="{A85DFCCF-9511-3B44-84AE-A462025482AC}"/>
              </a:ext>
            </a:extLst>
          </p:cNvPr>
          <p:cNvSpPr>
            <a:spLocks noGrp="1"/>
          </p:cNvSpPr>
          <p:nvPr>
            <p:ph idx="1"/>
          </p:nvPr>
        </p:nvSpPr>
        <p:spPr/>
        <p:txBody>
          <a:bodyPr/>
          <a:lstStyle/>
          <a:p>
            <a:pPr marL="457200" indent="-457200">
              <a:buFont typeface="+mj-lt"/>
              <a:buAutoNum type="arabicPeriod"/>
            </a:pPr>
            <a:r>
              <a:rPr lang="en-US" dirty="0"/>
              <a:t>Run the following query. This query names the columns to return, and their order, within the project operator.</a:t>
            </a:r>
          </a:p>
          <a:p>
            <a:pPr marL="457200" indent="-457200">
              <a:buFont typeface="+mj-lt"/>
              <a:buAutoNum type="arabicPeriod"/>
            </a:pPr>
            <a:endParaRPr lang="en-US" dirty="0"/>
          </a:p>
          <a:p>
            <a:r>
              <a:rPr lang="en-US" dirty="0" err="1">
                <a:solidFill>
                  <a:schemeClr val="tx1">
                    <a:lumMod val="65000"/>
                    <a:lumOff val="35000"/>
                  </a:schemeClr>
                </a:solidFill>
              </a:rPr>
              <a:t>StormEvents</a:t>
            </a:r>
            <a:endParaRPr lang="en-US" dirty="0">
              <a:solidFill>
                <a:schemeClr val="tx1">
                  <a:lumMod val="65000"/>
                  <a:lumOff val="35000"/>
                </a:schemeClr>
              </a:solidFill>
            </a:endParaRPr>
          </a:p>
          <a:p>
            <a:r>
              <a:rPr lang="en-US" dirty="0">
                <a:solidFill>
                  <a:schemeClr val="tx1">
                    <a:lumMod val="65000"/>
                    <a:lumOff val="35000"/>
                  </a:schemeClr>
                </a:solidFill>
              </a:rPr>
              <a:t>| project </a:t>
            </a:r>
            <a:r>
              <a:rPr lang="en-US" dirty="0" err="1">
                <a:solidFill>
                  <a:schemeClr val="tx1">
                    <a:lumMod val="65000"/>
                    <a:lumOff val="35000"/>
                  </a:schemeClr>
                </a:solidFill>
              </a:rPr>
              <a:t>EventType</a:t>
            </a:r>
            <a:r>
              <a:rPr lang="en-US" dirty="0">
                <a:solidFill>
                  <a:schemeClr val="tx1">
                    <a:lumMod val="65000"/>
                    <a:lumOff val="35000"/>
                  </a:schemeClr>
                </a:solidFill>
              </a:rPr>
              <a:t>, State, </a:t>
            </a:r>
            <a:r>
              <a:rPr lang="en-US" dirty="0" err="1">
                <a:solidFill>
                  <a:schemeClr val="tx1">
                    <a:lumMod val="65000"/>
                    <a:lumOff val="35000"/>
                  </a:schemeClr>
                </a:solidFill>
              </a:rPr>
              <a:t>DamageProperty</a:t>
            </a:r>
            <a:r>
              <a:rPr lang="en-US" dirty="0">
                <a:solidFill>
                  <a:schemeClr val="tx1">
                    <a:lumMod val="65000"/>
                    <a:lumOff val="35000"/>
                  </a:schemeClr>
                </a:solidFill>
              </a:rPr>
              <a:t>, </a:t>
            </a:r>
            <a:r>
              <a:rPr lang="en-US" dirty="0" err="1">
                <a:solidFill>
                  <a:schemeClr val="tx1">
                    <a:lumMod val="65000"/>
                    <a:lumOff val="35000"/>
                  </a:schemeClr>
                </a:solidFill>
              </a:rPr>
              <a:t>DamageCrops</a:t>
            </a:r>
            <a:r>
              <a:rPr lang="en-US" dirty="0">
                <a:solidFill>
                  <a:schemeClr val="tx1">
                    <a:lumMod val="65000"/>
                    <a:lumOff val="35000"/>
                  </a:schemeClr>
                </a:solidFill>
              </a:rPr>
              <a:t>, </a:t>
            </a:r>
            <a:r>
              <a:rPr lang="en-US" dirty="0" err="1">
                <a:solidFill>
                  <a:schemeClr val="tx1">
                    <a:lumMod val="65000"/>
                    <a:lumOff val="35000"/>
                  </a:schemeClr>
                </a:solidFill>
              </a:rPr>
              <a:t>InjuriesDirect</a:t>
            </a:r>
            <a:r>
              <a:rPr lang="en-US" dirty="0">
                <a:solidFill>
                  <a:schemeClr val="tx1">
                    <a:lumMod val="65000"/>
                    <a:lumOff val="35000"/>
                  </a:schemeClr>
                </a:solidFill>
              </a:rPr>
              <a:t>, </a:t>
            </a:r>
            <a:r>
              <a:rPr lang="en-US" dirty="0" err="1">
                <a:solidFill>
                  <a:schemeClr val="tx1">
                    <a:lumMod val="65000"/>
                    <a:lumOff val="35000"/>
                  </a:schemeClr>
                </a:solidFill>
              </a:rPr>
              <a:t>InjuriesIndirect</a:t>
            </a:r>
            <a:endParaRPr lang="en-US" dirty="0">
              <a:solidFill>
                <a:schemeClr val="tx1">
                  <a:lumMod val="65000"/>
                  <a:lumOff val="35000"/>
                </a:schemeClr>
              </a:solidFill>
            </a:endParaRPr>
          </a:p>
          <a:p>
            <a:r>
              <a:rPr lang="en-US" dirty="0">
                <a:solidFill>
                  <a:schemeClr val="tx1">
                    <a:lumMod val="65000"/>
                    <a:lumOff val="35000"/>
                  </a:schemeClr>
                </a:solidFill>
              </a:rPr>
              <a:t>| take 10</a:t>
            </a:r>
            <a:endParaRPr lang="en-NL" dirty="0">
              <a:solidFill>
                <a:schemeClr val="tx1">
                  <a:lumMod val="65000"/>
                  <a:lumOff val="35000"/>
                </a:schemeClr>
              </a:solidFill>
            </a:endParaRPr>
          </a:p>
        </p:txBody>
      </p:sp>
    </p:spTree>
    <p:extLst>
      <p:ext uri="{BB962C8B-B14F-4D97-AF65-F5344CB8AC3E}">
        <p14:creationId xmlns:p14="http://schemas.microsoft.com/office/powerpoint/2010/main" val="3071076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7475-0E5D-BA97-0608-7797D51EF1C8}"/>
              </a:ext>
            </a:extLst>
          </p:cNvPr>
          <p:cNvSpPr>
            <a:spLocks noGrp="1"/>
          </p:cNvSpPr>
          <p:nvPr>
            <p:ph type="title"/>
          </p:nvPr>
        </p:nvSpPr>
        <p:spPr/>
        <p:txBody>
          <a:bodyPr/>
          <a:lstStyle/>
          <a:p>
            <a:r>
              <a:rPr lang="nl-NL" dirty="0"/>
              <a:t>Use the project operator</a:t>
            </a:r>
            <a:endParaRPr lang="en-NL" dirty="0"/>
          </a:p>
        </p:txBody>
      </p:sp>
      <p:sp>
        <p:nvSpPr>
          <p:cNvPr id="3" name="Content Placeholder 2">
            <a:extLst>
              <a:ext uri="{FF2B5EF4-FFF2-40B4-BE49-F238E27FC236}">
                <a16:creationId xmlns:a16="http://schemas.microsoft.com/office/drawing/2014/main" id="{DC839877-3BEC-09ED-9962-ADF1903362A3}"/>
              </a:ext>
            </a:extLst>
          </p:cNvPr>
          <p:cNvSpPr>
            <a:spLocks noGrp="1"/>
          </p:cNvSpPr>
          <p:nvPr>
            <p:ph idx="1"/>
          </p:nvPr>
        </p:nvSpPr>
        <p:spPr/>
        <p:txBody>
          <a:bodyPr/>
          <a:lstStyle/>
          <a:p>
            <a:pPr marL="457200" indent="-457200">
              <a:buFont typeface="+mj-lt"/>
              <a:buAutoNum type="arabicPeriod" startAt="2"/>
            </a:pPr>
            <a:r>
              <a:rPr lang="en-US" dirty="0"/>
              <a:t>You should get results that look like the following image:</a:t>
            </a:r>
          </a:p>
          <a:p>
            <a:endParaRPr lang="en-US" dirty="0"/>
          </a:p>
          <a:p>
            <a:endParaRPr lang="en-NL" dirty="0"/>
          </a:p>
        </p:txBody>
      </p:sp>
      <p:pic>
        <p:nvPicPr>
          <p:cNvPr id="6146" name="Picture 2" descr="Screenshot of project operator results with six columns.">
            <a:extLst>
              <a:ext uri="{FF2B5EF4-FFF2-40B4-BE49-F238E27FC236}">
                <a16:creationId xmlns:a16="http://schemas.microsoft.com/office/drawing/2014/main" id="{1FBF44E9-BB2D-A98E-7E3A-5A3159713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825427"/>
            <a:ext cx="7216489" cy="403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166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4651-2A35-9CED-61EB-ECC5518B2EF3}"/>
              </a:ext>
            </a:extLst>
          </p:cNvPr>
          <p:cNvSpPr>
            <a:spLocks noGrp="1"/>
          </p:cNvSpPr>
          <p:nvPr>
            <p:ph type="title"/>
          </p:nvPr>
        </p:nvSpPr>
        <p:spPr/>
        <p:txBody>
          <a:bodyPr/>
          <a:lstStyle/>
          <a:p>
            <a:r>
              <a:rPr lang="en-US" dirty="0"/>
              <a:t>Rename and define new columns by using project</a:t>
            </a:r>
            <a:endParaRPr lang="en-NL" dirty="0"/>
          </a:p>
        </p:txBody>
      </p:sp>
      <p:sp>
        <p:nvSpPr>
          <p:cNvPr id="3" name="Content Placeholder 2">
            <a:extLst>
              <a:ext uri="{FF2B5EF4-FFF2-40B4-BE49-F238E27FC236}">
                <a16:creationId xmlns:a16="http://schemas.microsoft.com/office/drawing/2014/main" id="{CE3750CA-CC95-9AB0-B7E5-CB99AF365BC6}"/>
              </a:ext>
            </a:extLst>
          </p:cNvPr>
          <p:cNvSpPr>
            <a:spLocks noGrp="1"/>
          </p:cNvSpPr>
          <p:nvPr>
            <p:ph idx="1"/>
          </p:nvPr>
        </p:nvSpPr>
        <p:spPr/>
        <p:txBody>
          <a:bodyPr/>
          <a:lstStyle/>
          <a:p>
            <a:pPr marL="457200" indent="-457200">
              <a:buFont typeface="+mj-lt"/>
              <a:buAutoNum type="arabicPeriod"/>
            </a:pPr>
            <a:r>
              <a:rPr lang="en-US" dirty="0"/>
              <a:t>Update your previous query to make a new column that shows the sum of </a:t>
            </a:r>
            <a:r>
              <a:rPr lang="en-US" dirty="0" err="1"/>
              <a:t>InjuriesDirect</a:t>
            </a:r>
            <a:r>
              <a:rPr lang="en-US" dirty="0"/>
              <a:t> and </a:t>
            </a:r>
            <a:r>
              <a:rPr lang="en-US" dirty="0" err="1"/>
              <a:t>InjuriesIndirect</a:t>
            </a:r>
            <a:r>
              <a:rPr lang="en-US" dirty="0"/>
              <a:t>:</a:t>
            </a:r>
          </a:p>
          <a:p>
            <a:pPr marL="457200" indent="-457200">
              <a:buFont typeface="+mj-lt"/>
              <a:buAutoNum type="arabicPeriod"/>
            </a:pPr>
            <a:r>
              <a:rPr lang="en-US" dirty="0"/>
              <a:t>Do the same for the two types of damage columns by adding together damage to crops and damage to property:</a:t>
            </a:r>
          </a:p>
          <a:p>
            <a:pPr marL="457200" indent="-457200">
              <a:buFont typeface="+mj-lt"/>
              <a:buAutoNum type="arabicPeriod"/>
            </a:pPr>
            <a:r>
              <a:rPr lang="en-US" dirty="0"/>
              <a:t>Hover over the column name in the query editor to see the data type contained in the columns. You can use a numerical operator to add the values because these columns are of type int (integer).</a:t>
            </a:r>
            <a:endParaRPr lang="en-NL" dirty="0"/>
          </a:p>
        </p:txBody>
      </p:sp>
      <p:pic>
        <p:nvPicPr>
          <p:cNvPr id="7171" name="Picture 3" descr="Screenshot of the data type in a query editor.">
            <a:extLst>
              <a:ext uri="{FF2B5EF4-FFF2-40B4-BE49-F238E27FC236}">
                <a16:creationId xmlns:a16="http://schemas.microsoft.com/office/drawing/2014/main" id="{B9D0ABA5-1BD9-09BC-C3AC-18221C5BF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31" y="5020651"/>
            <a:ext cx="10591800"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289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5010-F083-736E-561E-4AF9959B9D84}"/>
              </a:ext>
            </a:extLst>
          </p:cNvPr>
          <p:cNvSpPr>
            <a:spLocks noGrp="1"/>
          </p:cNvSpPr>
          <p:nvPr>
            <p:ph type="title"/>
          </p:nvPr>
        </p:nvSpPr>
        <p:spPr/>
        <p:txBody>
          <a:bodyPr/>
          <a:lstStyle/>
          <a:p>
            <a:r>
              <a:rPr lang="en-US" dirty="0"/>
              <a:t>Rename and define new columns by using project</a:t>
            </a:r>
            <a:endParaRPr lang="en-NL" dirty="0"/>
          </a:p>
        </p:txBody>
      </p:sp>
      <p:sp>
        <p:nvSpPr>
          <p:cNvPr id="3" name="Content Placeholder 2">
            <a:extLst>
              <a:ext uri="{FF2B5EF4-FFF2-40B4-BE49-F238E27FC236}">
                <a16:creationId xmlns:a16="http://schemas.microsoft.com/office/drawing/2014/main" id="{6C7E229D-6899-36BD-4F77-8069E4A4FF4D}"/>
              </a:ext>
            </a:extLst>
          </p:cNvPr>
          <p:cNvSpPr>
            <a:spLocks noGrp="1"/>
          </p:cNvSpPr>
          <p:nvPr>
            <p:ph idx="1"/>
          </p:nvPr>
        </p:nvSpPr>
        <p:spPr/>
        <p:txBody>
          <a:bodyPr/>
          <a:lstStyle/>
          <a:p>
            <a:pPr marL="457200" indent="-457200">
              <a:buFont typeface="+mj-lt"/>
              <a:buAutoNum type="arabicPeriod" startAt="4"/>
            </a:pPr>
            <a:r>
              <a:rPr lang="en-US" dirty="0"/>
              <a:t>Rename the State column to </a:t>
            </a:r>
            <a:r>
              <a:rPr lang="en-US" dirty="0" err="1"/>
              <a:t>US_State</a:t>
            </a:r>
            <a:r>
              <a:rPr lang="en-US" dirty="0"/>
              <a:t>:</a:t>
            </a:r>
          </a:p>
          <a:p>
            <a:pPr marL="457200" indent="-457200">
              <a:buFont typeface="+mj-lt"/>
              <a:buAutoNum type="arabicPeriod" startAt="4"/>
            </a:pPr>
            <a:r>
              <a:rPr lang="en-US" dirty="0"/>
              <a:t>Review your updated query and run it. The full query includes calculations for injuries, calculations for damages, and renaming the State column.</a:t>
            </a:r>
          </a:p>
          <a:p>
            <a:r>
              <a:rPr lang="en-US" dirty="0" err="1">
                <a:solidFill>
                  <a:schemeClr val="tx1">
                    <a:lumMod val="65000"/>
                    <a:lumOff val="35000"/>
                  </a:schemeClr>
                </a:solidFill>
              </a:rPr>
              <a:t>StormEvents</a:t>
            </a:r>
            <a:endParaRPr lang="en-US" dirty="0">
              <a:solidFill>
                <a:schemeClr val="tx1">
                  <a:lumMod val="65000"/>
                  <a:lumOff val="35000"/>
                </a:schemeClr>
              </a:solidFill>
            </a:endParaRPr>
          </a:p>
          <a:p>
            <a:r>
              <a:rPr lang="en-US" dirty="0">
                <a:solidFill>
                  <a:schemeClr val="tx1">
                    <a:lumMod val="65000"/>
                    <a:lumOff val="35000"/>
                  </a:schemeClr>
                </a:solidFill>
              </a:rPr>
              <a:t>| project </a:t>
            </a:r>
            <a:r>
              <a:rPr lang="en-US" dirty="0" err="1">
                <a:solidFill>
                  <a:schemeClr val="tx1">
                    <a:lumMod val="65000"/>
                    <a:lumOff val="35000"/>
                  </a:schemeClr>
                </a:solidFill>
              </a:rPr>
              <a:t>US_State</a:t>
            </a:r>
            <a:r>
              <a:rPr lang="en-US" dirty="0">
                <a:solidFill>
                  <a:schemeClr val="tx1">
                    <a:lumMod val="65000"/>
                    <a:lumOff val="35000"/>
                  </a:schemeClr>
                </a:solidFill>
              </a:rPr>
              <a:t>=State, </a:t>
            </a:r>
            <a:r>
              <a:rPr lang="en-US" dirty="0" err="1">
                <a:solidFill>
                  <a:schemeClr val="tx1">
                    <a:lumMod val="65000"/>
                    <a:lumOff val="35000"/>
                  </a:schemeClr>
                </a:solidFill>
              </a:rPr>
              <a:t>EventType</a:t>
            </a:r>
            <a:r>
              <a:rPr lang="en-US" dirty="0">
                <a:solidFill>
                  <a:schemeClr val="tx1">
                    <a:lumMod val="65000"/>
                    <a:lumOff val="35000"/>
                  </a:schemeClr>
                </a:solidFill>
              </a:rPr>
              <a:t>, Injuries=</a:t>
            </a:r>
            <a:r>
              <a:rPr lang="en-US" dirty="0" err="1">
                <a:solidFill>
                  <a:schemeClr val="tx1">
                    <a:lumMod val="65000"/>
                    <a:lumOff val="35000"/>
                  </a:schemeClr>
                </a:solidFill>
              </a:rPr>
              <a:t>InjuriesDirect+InjuriesIndirect</a:t>
            </a:r>
            <a:r>
              <a:rPr lang="en-US" dirty="0">
                <a:solidFill>
                  <a:schemeClr val="tx1">
                    <a:lumMod val="65000"/>
                    <a:lumOff val="35000"/>
                  </a:schemeClr>
                </a:solidFill>
              </a:rPr>
              <a:t>, Damage=</a:t>
            </a:r>
            <a:r>
              <a:rPr lang="en-US" dirty="0" err="1">
                <a:solidFill>
                  <a:schemeClr val="tx1">
                    <a:lumMod val="65000"/>
                    <a:lumOff val="35000"/>
                  </a:schemeClr>
                </a:solidFill>
              </a:rPr>
              <a:t>DamageCrops+DamageProperty</a:t>
            </a:r>
            <a:endParaRPr lang="en-US" dirty="0">
              <a:solidFill>
                <a:schemeClr val="tx1">
                  <a:lumMod val="65000"/>
                  <a:lumOff val="35000"/>
                </a:schemeClr>
              </a:solidFill>
            </a:endParaRPr>
          </a:p>
          <a:p>
            <a:r>
              <a:rPr lang="en-US" dirty="0">
                <a:solidFill>
                  <a:schemeClr val="tx1">
                    <a:lumMod val="65000"/>
                    <a:lumOff val="35000"/>
                  </a:schemeClr>
                </a:solidFill>
              </a:rPr>
              <a:t>| take 10</a:t>
            </a:r>
            <a:endParaRPr lang="en-NL" dirty="0">
              <a:solidFill>
                <a:schemeClr val="tx1">
                  <a:lumMod val="65000"/>
                  <a:lumOff val="35000"/>
                </a:schemeClr>
              </a:solidFill>
            </a:endParaRPr>
          </a:p>
        </p:txBody>
      </p:sp>
    </p:spTree>
    <p:extLst>
      <p:ext uri="{BB962C8B-B14F-4D97-AF65-F5344CB8AC3E}">
        <p14:creationId xmlns:p14="http://schemas.microsoft.com/office/powerpoint/2010/main" val="407343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85DC-5789-F570-A331-C3B1EE102B97}"/>
              </a:ext>
            </a:extLst>
          </p:cNvPr>
          <p:cNvSpPr>
            <a:spLocks noGrp="1"/>
          </p:cNvSpPr>
          <p:nvPr>
            <p:ph type="title"/>
          </p:nvPr>
        </p:nvSpPr>
        <p:spPr/>
        <p:txBody>
          <a:bodyPr/>
          <a:lstStyle/>
          <a:p>
            <a:r>
              <a:rPr lang="en-US" dirty="0"/>
              <a:t>Rename and define new columns by using project</a:t>
            </a:r>
            <a:endParaRPr lang="en-NL" dirty="0"/>
          </a:p>
        </p:txBody>
      </p:sp>
      <p:sp>
        <p:nvSpPr>
          <p:cNvPr id="3" name="Content Placeholder 2">
            <a:extLst>
              <a:ext uri="{FF2B5EF4-FFF2-40B4-BE49-F238E27FC236}">
                <a16:creationId xmlns:a16="http://schemas.microsoft.com/office/drawing/2014/main" id="{C8892EC4-CC2C-1776-6461-F4CBEFFE8B40}"/>
              </a:ext>
            </a:extLst>
          </p:cNvPr>
          <p:cNvSpPr>
            <a:spLocks noGrp="1"/>
          </p:cNvSpPr>
          <p:nvPr>
            <p:ph idx="1"/>
          </p:nvPr>
        </p:nvSpPr>
        <p:spPr/>
        <p:txBody>
          <a:bodyPr/>
          <a:lstStyle/>
          <a:p>
            <a:pPr marL="457200" indent="-457200">
              <a:buFont typeface="+mj-lt"/>
              <a:buAutoNum type="arabicPeriod" startAt="6"/>
            </a:pPr>
            <a:r>
              <a:rPr lang="en-US" dirty="0"/>
              <a:t>You should get results that look like the following image:</a:t>
            </a:r>
            <a:endParaRPr lang="en-NL" dirty="0"/>
          </a:p>
        </p:txBody>
      </p:sp>
      <p:pic>
        <p:nvPicPr>
          <p:cNvPr id="8194" name="Picture 2" descr="Screenshot of query results for a project operator that renames columns.">
            <a:extLst>
              <a:ext uri="{FF2B5EF4-FFF2-40B4-BE49-F238E27FC236}">
                <a16:creationId xmlns:a16="http://schemas.microsoft.com/office/drawing/2014/main" id="{84E40DC7-DEE1-8626-325E-9740EA5FA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7" y="3032411"/>
            <a:ext cx="9431945" cy="3720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220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EC91-8152-E4EB-E6CF-764FFDEAD4ED}"/>
              </a:ext>
            </a:extLst>
          </p:cNvPr>
          <p:cNvSpPr>
            <a:spLocks noGrp="1"/>
          </p:cNvSpPr>
          <p:nvPr>
            <p:ph type="title"/>
          </p:nvPr>
        </p:nvSpPr>
        <p:spPr/>
        <p:txBody>
          <a:bodyPr/>
          <a:lstStyle/>
          <a:p>
            <a:r>
              <a:rPr lang="nl-NL" dirty="0"/>
              <a:t>Use the project-away operator</a:t>
            </a:r>
            <a:endParaRPr lang="en-NL" dirty="0"/>
          </a:p>
        </p:txBody>
      </p:sp>
      <p:sp>
        <p:nvSpPr>
          <p:cNvPr id="3" name="Content Placeholder 2">
            <a:extLst>
              <a:ext uri="{FF2B5EF4-FFF2-40B4-BE49-F238E27FC236}">
                <a16:creationId xmlns:a16="http://schemas.microsoft.com/office/drawing/2014/main" id="{85AB5C37-440C-7105-E5AD-FB9F7472F967}"/>
              </a:ext>
            </a:extLst>
          </p:cNvPr>
          <p:cNvSpPr>
            <a:spLocks noGrp="1"/>
          </p:cNvSpPr>
          <p:nvPr>
            <p:ph idx="1"/>
          </p:nvPr>
        </p:nvSpPr>
        <p:spPr/>
        <p:txBody>
          <a:bodyPr/>
          <a:lstStyle/>
          <a:p>
            <a:r>
              <a:rPr lang="en-US" dirty="0"/>
              <a:t>What if you want to remove a few select columns? For this exploration, you don't have any use for the IDs assigned to each episode and event. You can remove specific columns by using the project-away operator, which indicates which columns to remove, while leaving all remaining columns. You can also use a wildcard, such as | project-away *Id, to remove all columns that end in Id.</a:t>
            </a:r>
          </a:p>
          <a:p>
            <a:r>
              <a:rPr lang="en-US" dirty="0" err="1">
                <a:solidFill>
                  <a:schemeClr val="tx1">
                    <a:lumMod val="65000"/>
                    <a:lumOff val="35000"/>
                  </a:schemeClr>
                </a:solidFill>
              </a:rPr>
              <a:t>StormEvents</a:t>
            </a:r>
            <a:endParaRPr lang="en-US" dirty="0">
              <a:solidFill>
                <a:schemeClr val="tx1">
                  <a:lumMod val="65000"/>
                  <a:lumOff val="35000"/>
                </a:schemeClr>
              </a:solidFill>
            </a:endParaRPr>
          </a:p>
          <a:p>
            <a:r>
              <a:rPr lang="en-US" dirty="0">
                <a:solidFill>
                  <a:schemeClr val="tx1">
                    <a:lumMod val="65000"/>
                    <a:lumOff val="35000"/>
                  </a:schemeClr>
                </a:solidFill>
              </a:rPr>
              <a:t>| project-away </a:t>
            </a:r>
            <a:r>
              <a:rPr lang="en-US" dirty="0" err="1">
                <a:solidFill>
                  <a:schemeClr val="tx1">
                    <a:lumMod val="65000"/>
                    <a:lumOff val="35000"/>
                  </a:schemeClr>
                </a:solidFill>
              </a:rPr>
              <a:t>EpisodeId</a:t>
            </a:r>
            <a:r>
              <a:rPr lang="en-US" dirty="0">
                <a:solidFill>
                  <a:schemeClr val="tx1">
                    <a:lumMod val="65000"/>
                    <a:lumOff val="35000"/>
                  </a:schemeClr>
                </a:solidFill>
              </a:rPr>
              <a:t>, </a:t>
            </a:r>
            <a:r>
              <a:rPr lang="en-US" dirty="0" err="1">
                <a:solidFill>
                  <a:schemeClr val="tx1">
                    <a:lumMod val="65000"/>
                    <a:lumOff val="35000"/>
                  </a:schemeClr>
                </a:solidFill>
              </a:rPr>
              <a:t>EventId</a:t>
            </a:r>
            <a:endParaRPr lang="en-US" dirty="0">
              <a:solidFill>
                <a:schemeClr val="tx1">
                  <a:lumMod val="65000"/>
                  <a:lumOff val="35000"/>
                </a:schemeClr>
              </a:solidFill>
            </a:endParaRPr>
          </a:p>
          <a:p>
            <a:r>
              <a:rPr lang="en-US" dirty="0">
                <a:solidFill>
                  <a:schemeClr val="tx1">
                    <a:lumMod val="65000"/>
                    <a:lumOff val="35000"/>
                  </a:schemeClr>
                </a:solidFill>
              </a:rPr>
              <a:t>| take 10</a:t>
            </a:r>
          </a:p>
          <a:p>
            <a:r>
              <a:rPr lang="en-US" dirty="0"/>
              <a:t>Check your results. Recall that the </a:t>
            </a:r>
            <a:r>
              <a:rPr lang="en-US" dirty="0" err="1"/>
              <a:t>EpisodeId</a:t>
            </a:r>
            <a:r>
              <a:rPr lang="en-US" dirty="0"/>
              <a:t> and </a:t>
            </a:r>
            <a:r>
              <a:rPr lang="en-US" dirty="0" err="1"/>
              <a:t>EventId</a:t>
            </a:r>
            <a:r>
              <a:rPr lang="en-US" dirty="0"/>
              <a:t> columns were between the </a:t>
            </a:r>
            <a:r>
              <a:rPr lang="en-US" dirty="0" err="1"/>
              <a:t>EndTime</a:t>
            </a:r>
            <a:r>
              <a:rPr lang="en-US" dirty="0"/>
              <a:t> and State columns. Which of these columns do you see in the output?</a:t>
            </a:r>
            <a:endParaRPr lang="en-NL" dirty="0"/>
          </a:p>
        </p:txBody>
      </p:sp>
    </p:spTree>
    <p:extLst>
      <p:ext uri="{BB962C8B-B14F-4D97-AF65-F5344CB8AC3E}">
        <p14:creationId xmlns:p14="http://schemas.microsoft.com/office/powerpoint/2010/main" val="509258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ECA71-0344-2CB2-DD3A-8B0073AB850A}"/>
              </a:ext>
            </a:extLst>
          </p:cNvPr>
          <p:cNvSpPr>
            <a:spLocks noGrp="1"/>
          </p:cNvSpPr>
          <p:nvPr>
            <p:ph type="title"/>
          </p:nvPr>
        </p:nvSpPr>
        <p:spPr/>
        <p:txBody>
          <a:bodyPr/>
          <a:lstStyle/>
          <a:p>
            <a:r>
              <a:rPr lang="en-US" dirty="0"/>
              <a:t>Filter data by using the where operator</a:t>
            </a:r>
            <a:endParaRPr lang="en-NL" dirty="0"/>
          </a:p>
        </p:txBody>
      </p:sp>
      <p:sp>
        <p:nvSpPr>
          <p:cNvPr id="3" name="Content Placeholder 2">
            <a:extLst>
              <a:ext uri="{FF2B5EF4-FFF2-40B4-BE49-F238E27FC236}">
                <a16:creationId xmlns:a16="http://schemas.microsoft.com/office/drawing/2014/main" id="{3FF10311-0FE8-0ADA-4B73-CB88180C3B28}"/>
              </a:ext>
            </a:extLst>
          </p:cNvPr>
          <p:cNvSpPr>
            <a:spLocks noGrp="1"/>
          </p:cNvSpPr>
          <p:nvPr>
            <p:ph idx="1"/>
          </p:nvPr>
        </p:nvSpPr>
        <p:spPr/>
        <p:txBody>
          <a:bodyPr/>
          <a:lstStyle/>
          <a:p>
            <a:r>
              <a:rPr lang="en-US" dirty="0"/>
              <a:t>Up to this point, all the operators you've used have returned selected columns. Now, let's take a look at specific rows of the data.</a:t>
            </a:r>
          </a:p>
          <a:p>
            <a:r>
              <a:rPr lang="en-US" dirty="0"/>
              <a:t>The where operator filters results that satisfy a certain condition. In this first example, you'll compare an integer column to a minimum value by using the numerical operator greater than (&gt;). Specifically, you only want to see storms that damaged property. So you'll look at rows of data where the damage to property is greater than zero.</a:t>
            </a:r>
          </a:p>
          <a:p>
            <a:r>
              <a:rPr lang="en-US" dirty="0" err="1">
                <a:solidFill>
                  <a:schemeClr val="tx1">
                    <a:lumMod val="65000"/>
                    <a:lumOff val="35000"/>
                  </a:schemeClr>
                </a:solidFill>
              </a:rPr>
              <a:t>StormEvents</a:t>
            </a:r>
            <a:endParaRPr lang="en-US" dirty="0">
              <a:solidFill>
                <a:schemeClr val="tx1">
                  <a:lumMod val="65000"/>
                  <a:lumOff val="35000"/>
                </a:schemeClr>
              </a:solidFill>
            </a:endParaRPr>
          </a:p>
          <a:p>
            <a:r>
              <a:rPr lang="en-US" dirty="0">
                <a:solidFill>
                  <a:schemeClr val="tx1">
                    <a:lumMod val="65000"/>
                    <a:lumOff val="35000"/>
                  </a:schemeClr>
                </a:solidFill>
              </a:rPr>
              <a:t>| where </a:t>
            </a:r>
            <a:r>
              <a:rPr lang="en-US" dirty="0" err="1">
                <a:solidFill>
                  <a:schemeClr val="tx1">
                    <a:lumMod val="65000"/>
                    <a:lumOff val="35000"/>
                  </a:schemeClr>
                </a:solidFill>
              </a:rPr>
              <a:t>DamageProperty</a:t>
            </a:r>
            <a:r>
              <a:rPr lang="en-US" dirty="0">
                <a:solidFill>
                  <a:schemeClr val="tx1">
                    <a:lumMod val="65000"/>
                    <a:lumOff val="35000"/>
                  </a:schemeClr>
                </a:solidFill>
              </a:rPr>
              <a:t> &gt; 0</a:t>
            </a:r>
          </a:p>
          <a:p>
            <a:r>
              <a:rPr lang="en-US" dirty="0">
                <a:solidFill>
                  <a:schemeClr val="tx1">
                    <a:lumMod val="65000"/>
                    <a:lumOff val="35000"/>
                  </a:schemeClr>
                </a:solidFill>
              </a:rPr>
              <a:t>| project State, </a:t>
            </a:r>
            <a:r>
              <a:rPr lang="en-US" dirty="0" err="1">
                <a:solidFill>
                  <a:schemeClr val="tx1">
                    <a:lumMod val="65000"/>
                    <a:lumOff val="35000"/>
                  </a:schemeClr>
                </a:solidFill>
              </a:rPr>
              <a:t>EventType</a:t>
            </a:r>
            <a:r>
              <a:rPr lang="en-US" dirty="0">
                <a:solidFill>
                  <a:schemeClr val="tx1">
                    <a:lumMod val="65000"/>
                    <a:lumOff val="35000"/>
                  </a:schemeClr>
                </a:solidFill>
              </a:rPr>
              <a:t>, </a:t>
            </a:r>
            <a:r>
              <a:rPr lang="en-US" dirty="0" err="1">
                <a:solidFill>
                  <a:schemeClr val="tx1">
                    <a:lumMod val="65000"/>
                    <a:lumOff val="35000"/>
                  </a:schemeClr>
                </a:solidFill>
              </a:rPr>
              <a:t>DamageProperty</a:t>
            </a:r>
            <a:endParaRPr lang="en-US" dirty="0">
              <a:solidFill>
                <a:schemeClr val="tx1">
                  <a:lumMod val="65000"/>
                  <a:lumOff val="35000"/>
                </a:schemeClr>
              </a:solidFill>
            </a:endParaRPr>
          </a:p>
          <a:p>
            <a:r>
              <a:rPr lang="en-US" dirty="0">
                <a:solidFill>
                  <a:schemeClr val="tx1">
                    <a:lumMod val="65000"/>
                    <a:lumOff val="35000"/>
                  </a:schemeClr>
                </a:solidFill>
              </a:rPr>
              <a:t>| take 10</a:t>
            </a:r>
            <a:endParaRPr lang="en-NL" dirty="0">
              <a:solidFill>
                <a:schemeClr val="tx1">
                  <a:lumMod val="65000"/>
                  <a:lumOff val="35000"/>
                </a:schemeClr>
              </a:solidFill>
            </a:endParaRPr>
          </a:p>
        </p:txBody>
      </p:sp>
    </p:spTree>
    <p:extLst>
      <p:ext uri="{BB962C8B-B14F-4D97-AF65-F5344CB8AC3E}">
        <p14:creationId xmlns:p14="http://schemas.microsoft.com/office/powerpoint/2010/main" val="2939585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6C7F-D1E0-BF07-4179-4F7C046D512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2E77604-6C6D-BA19-916F-E6CA900A34F0}"/>
              </a:ext>
            </a:extLst>
          </p:cNvPr>
          <p:cNvSpPr>
            <a:spLocks noGrp="1"/>
          </p:cNvSpPr>
          <p:nvPr>
            <p:ph idx="1"/>
          </p:nvPr>
        </p:nvSpPr>
        <p:spPr/>
        <p:txBody>
          <a:bodyPr/>
          <a:lstStyle/>
          <a:p>
            <a:endParaRPr lang="en-NL"/>
          </a:p>
        </p:txBody>
      </p:sp>
      <p:pic>
        <p:nvPicPr>
          <p:cNvPr id="1026" name="Picture 2" descr="This image is a schematic workflow image of an Azure Data Explorer decision tree.">
            <a:extLst>
              <a:ext uri="{FF2B5EF4-FFF2-40B4-BE49-F238E27FC236}">
                <a16:creationId xmlns:a16="http://schemas.microsoft.com/office/drawing/2014/main" id="{759687A8-8344-CAF7-CDF4-F0AE5DA85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700" y="0"/>
            <a:ext cx="58150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469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BDA8-9C61-3712-624A-1B810D972881}"/>
              </a:ext>
            </a:extLst>
          </p:cNvPr>
          <p:cNvSpPr>
            <a:spLocks noGrp="1"/>
          </p:cNvSpPr>
          <p:nvPr>
            <p:ph type="title"/>
          </p:nvPr>
        </p:nvSpPr>
        <p:spPr/>
        <p:txBody>
          <a:bodyPr/>
          <a:lstStyle/>
          <a:p>
            <a:r>
              <a:rPr lang="en-US" dirty="0"/>
              <a:t>Filter data by using the where operator</a:t>
            </a:r>
            <a:endParaRPr lang="en-NL" dirty="0"/>
          </a:p>
        </p:txBody>
      </p:sp>
      <p:sp>
        <p:nvSpPr>
          <p:cNvPr id="3" name="Content Placeholder 2">
            <a:extLst>
              <a:ext uri="{FF2B5EF4-FFF2-40B4-BE49-F238E27FC236}">
                <a16:creationId xmlns:a16="http://schemas.microsoft.com/office/drawing/2014/main" id="{0AA52FEC-4F91-DC99-38CD-5AD920E2B11D}"/>
              </a:ext>
            </a:extLst>
          </p:cNvPr>
          <p:cNvSpPr>
            <a:spLocks noGrp="1"/>
          </p:cNvSpPr>
          <p:nvPr>
            <p:ph idx="1"/>
          </p:nvPr>
        </p:nvSpPr>
        <p:spPr/>
        <p:txBody>
          <a:bodyPr/>
          <a:lstStyle/>
          <a:p>
            <a:endParaRPr lang="en-NL" dirty="0"/>
          </a:p>
        </p:txBody>
      </p:sp>
      <p:pic>
        <p:nvPicPr>
          <p:cNvPr id="9218" name="Picture 2" descr="Screenshot of query results of a where operator with a numerical operator of greater than zero.">
            <a:extLst>
              <a:ext uri="{FF2B5EF4-FFF2-40B4-BE49-F238E27FC236}">
                <a16:creationId xmlns:a16="http://schemas.microsoft.com/office/drawing/2014/main" id="{35C617E5-81DF-611B-8CB6-2E3112B0A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084832"/>
            <a:ext cx="6511409" cy="473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021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662E-C6DD-F4DB-C646-83EA36E831EF}"/>
              </a:ext>
            </a:extLst>
          </p:cNvPr>
          <p:cNvSpPr>
            <a:spLocks noGrp="1"/>
          </p:cNvSpPr>
          <p:nvPr>
            <p:ph type="title"/>
          </p:nvPr>
        </p:nvSpPr>
        <p:spPr/>
        <p:txBody>
          <a:bodyPr/>
          <a:lstStyle/>
          <a:p>
            <a:r>
              <a:rPr lang="en-US" dirty="0"/>
              <a:t>Filter data by using the where operator</a:t>
            </a:r>
            <a:endParaRPr lang="en-NL" dirty="0"/>
          </a:p>
        </p:txBody>
      </p:sp>
      <p:sp>
        <p:nvSpPr>
          <p:cNvPr id="3" name="Content Placeholder 2">
            <a:extLst>
              <a:ext uri="{FF2B5EF4-FFF2-40B4-BE49-F238E27FC236}">
                <a16:creationId xmlns:a16="http://schemas.microsoft.com/office/drawing/2014/main" id="{D1743420-9811-2782-5A31-8316545E5B7E}"/>
              </a:ext>
            </a:extLst>
          </p:cNvPr>
          <p:cNvSpPr>
            <a:spLocks noGrp="1"/>
          </p:cNvSpPr>
          <p:nvPr>
            <p:ph idx="1"/>
          </p:nvPr>
        </p:nvSpPr>
        <p:spPr/>
        <p:txBody>
          <a:bodyPr/>
          <a:lstStyle/>
          <a:p>
            <a:r>
              <a:rPr lang="en-US" dirty="0"/>
              <a:t>Similarly, you can filter where the time of an event occurred more than a certain number of days ago. For example, run the following query, where 365d means 365 days:</a:t>
            </a:r>
          </a:p>
          <a:p>
            <a:r>
              <a:rPr lang="en-US" dirty="0" err="1">
                <a:solidFill>
                  <a:schemeClr val="tx1">
                    <a:lumMod val="65000"/>
                    <a:lumOff val="35000"/>
                  </a:schemeClr>
                </a:solidFill>
              </a:rPr>
              <a:t>StormEvents</a:t>
            </a:r>
            <a:endParaRPr lang="en-US" dirty="0">
              <a:solidFill>
                <a:schemeClr val="tx1">
                  <a:lumMod val="65000"/>
                  <a:lumOff val="35000"/>
                </a:schemeClr>
              </a:solidFill>
            </a:endParaRPr>
          </a:p>
          <a:p>
            <a:r>
              <a:rPr lang="en-US" dirty="0">
                <a:solidFill>
                  <a:schemeClr val="tx1">
                    <a:lumMod val="65000"/>
                    <a:lumOff val="35000"/>
                  </a:schemeClr>
                </a:solidFill>
              </a:rPr>
              <a:t>| where </a:t>
            </a:r>
            <a:r>
              <a:rPr lang="en-US" dirty="0" err="1">
                <a:solidFill>
                  <a:schemeClr val="tx1">
                    <a:lumMod val="65000"/>
                    <a:lumOff val="35000"/>
                  </a:schemeClr>
                </a:solidFill>
              </a:rPr>
              <a:t>DamageProperty</a:t>
            </a:r>
            <a:r>
              <a:rPr lang="en-US" dirty="0">
                <a:solidFill>
                  <a:schemeClr val="tx1">
                    <a:lumMod val="65000"/>
                    <a:lumOff val="35000"/>
                  </a:schemeClr>
                </a:solidFill>
              </a:rPr>
              <a:t> &gt; 0</a:t>
            </a:r>
          </a:p>
          <a:p>
            <a:r>
              <a:rPr lang="en-US" dirty="0">
                <a:solidFill>
                  <a:schemeClr val="tx1">
                    <a:lumMod val="65000"/>
                    <a:lumOff val="35000"/>
                  </a:schemeClr>
                </a:solidFill>
              </a:rPr>
              <a:t>| where </a:t>
            </a:r>
            <a:r>
              <a:rPr lang="en-US" dirty="0" err="1">
                <a:solidFill>
                  <a:schemeClr val="tx1">
                    <a:lumMod val="65000"/>
                    <a:lumOff val="35000"/>
                  </a:schemeClr>
                </a:solidFill>
              </a:rPr>
              <a:t>StartTime</a:t>
            </a:r>
            <a:r>
              <a:rPr lang="en-US" dirty="0">
                <a:solidFill>
                  <a:schemeClr val="tx1">
                    <a:lumMod val="65000"/>
                    <a:lumOff val="35000"/>
                  </a:schemeClr>
                </a:solidFill>
              </a:rPr>
              <a:t> &gt; ago(365d)</a:t>
            </a:r>
          </a:p>
          <a:p>
            <a:r>
              <a:rPr lang="en-US" dirty="0">
                <a:solidFill>
                  <a:schemeClr val="tx1">
                    <a:lumMod val="65000"/>
                    <a:lumOff val="35000"/>
                  </a:schemeClr>
                </a:solidFill>
              </a:rPr>
              <a:t>| project State, </a:t>
            </a:r>
            <a:r>
              <a:rPr lang="en-US" dirty="0" err="1">
                <a:solidFill>
                  <a:schemeClr val="tx1">
                    <a:lumMod val="65000"/>
                    <a:lumOff val="35000"/>
                  </a:schemeClr>
                </a:solidFill>
              </a:rPr>
              <a:t>EventType</a:t>
            </a:r>
            <a:r>
              <a:rPr lang="en-US" dirty="0">
                <a:solidFill>
                  <a:schemeClr val="tx1">
                    <a:lumMod val="65000"/>
                    <a:lumOff val="35000"/>
                  </a:schemeClr>
                </a:solidFill>
              </a:rPr>
              <a:t>, </a:t>
            </a:r>
            <a:r>
              <a:rPr lang="en-US" dirty="0" err="1">
                <a:solidFill>
                  <a:schemeClr val="tx1">
                    <a:lumMod val="65000"/>
                    <a:lumOff val="35000"/>
                  </a:schemeClr>
                </a:solidFill>
              </a:rPr>
              <a:t>DamageProperty</a:t>
            </a:r>
            <a:endParaRPr lang="en-NL" dirty="0">
              <a:solidFill>
                <a:schemeClr val="tx1">
                  <a:lumMod val="65000"/>
                  <a:lumOff val="35000"/>
                </a:schemeClr>
              </a:solidFill>
            </a:endParaRPr>
          </a:p>
        </p:txBody>
      </p:sp>
    </p:spTree>
    <p:extLst>
      <p:ext uri="{BB962C8B-B14F-4D97-AF65-F5344CB8AC3E}">
        <p14:creationId xmlns:p14="http://schemas.microsoft.com/office/powerpoint/2010/main" val="1254039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37FE-7701-310C-55DC-D429B881510F}"/>
              </a:ext>
            </a:extLst>
          </p:cNvPr>
          <p:cNvSpPr>
            <a:spLocks noGrp="1"/>
          </p:cNvSpPr>
          <p:nvPr>
            <p:ph type="title"/>
          </p:nvPr>
        </p:nvSpPr>
        <p:spPr/>
        <p:txBody>
          <a:bodyPr/>
          <a:lstStyle/>
          <a:p>
            <a:r>
              <a:rPr lang="en-US" dirty="0"/>
              <a:t>String filter</a:t>
            </a:r>
            <a:endParaRPr lang="en-NL" dirty="0"/>
          </a:p>
        </p:txBody>
      </p:sp>
      <p:sp>
        <p:nvSpPr>
          <p:cNvPr id="3" name="Content Placeholder 2">
            <a:extLst>
              <a:ext uri="{FF2B5EF4-FFF2-40B4-BE49-F238E27FC236}">
                <a16:creationId xmlns:a16="http://schemas.microsoft.com/office/drawing/2014/main" id="{84469E2B-9E7A-10E2-7FE8-1EF4C90049C6}"/>
              </a:ext>
            </a:extLst>
          </p:cNvPr>
          <p:cNvSpPr>
            <a:spLocks noGrp="1"/>
          </p:cNvSpPr>
          <p:nvPr>
            <p:ph idx="1"/>
          </p:nvPr>
        </p:nvSpPr>
        <p:spPr/>
        <p:txBody>
          <a:bodyPr/>
          <a:lstStyle/>
          <a:p>
            <a:r>
              <a:rPr lang="en-US" dirty="0"/>
              <a:t>It looks like quite a few types of storms have caused damage all over the US. Let's narrow that down to storms that happened in a certain location, like the state of Florida.</a:t>
            </a:r>
          </a:p>
          <a:p>
            <a:r>
              <a:rPr lang="en-US" dirty="0" err="1">
                <a:solidFill>
                  <a:schemeClr val="tx1">
                    <a:lumMod val="65000"/>
                    <a:lumOff val="35000"/>
                  </a:schemeClr>
                </a:solidFill>
              </a:rPr>
              <a:t>StormEvents</a:t>
            </a:r>
            <a:endParaRPr lang="en-US" dirty="0">
              <a:solidFill>
                <a:schemeClr val="tx1">
                  <a:lumMod val="65000"/>
                  <a:lumOff val="35000"/>
                </a:schemeClr>
              </a:solidFill>
            </a:endParaRPr>
          </a:p>
          <a:p>
            <a:r>
              <a:rPr lang="en-US" dirty="0">
                <a:solidFill>
                  <a:schemeClr val="tx1">
                    <a:lumMod val="65000"/>
                    <a:lumOff val="35000"/>
                  </a:schemeClr>
                </a:solidFill>
              </a:rPr>
              <a:t>| where </a:t>
            </a:r>
            <a:r>
              <a:rPr lang="en-US" dirty="0" err="1">
                <a:solidFill>
                  <a:schemeClr val="tx1">
                    <a:lumMod val="65000"/>
                    <a:lumOff val="35000"/>
                  </a:schemeClr>
                </a:solidFill>
              </a:rPr>
              <a:t>DamageCrops</a:t>
            </a:r>
            <a:r>
              <a:rPr lang="en-US" dirty="0">
                <a:solidFill>
                  <a:schemeClr val="tx1">
                    <a:lumMod val="65000"/>
                    <a:lumOff val="35000"/>
                  </a:schemeClr>
                </a:solidFill>
              </a:rPr>
              <a:t> &gt; 0</a:t>
            </a:r>
          </a:p>
          <a:p>
            <a:r>
              <a:rPr lang="en-US" dirty="0">
                <a:solidFill>
                  <a:schemeClr val="tx1">
                    <a:lumMod val="65000"/>
                    <a:lumOff val="35000"/>
                  </a:schemeClr>
                </a:solidFill>
              </a:rPr>
              <a:t>| where State == "FLORIDA"</a:t>
            </a:r>
          </a:p>
          <a:p>
            <a:r>
              <a:rPr lang="en-US" dirty="0">
                <a:solidFill>
                  <a:schemeClr val="tx1">
                    <a:lumMod val="65000"/>
                    <a:lumOff val="35000"/>
                  </a:schemeClr>
                </a:solidFill>
              </a:rPr>
              <a:t>| project State, </a:t>
            </a:r>
            <a:r>
              <a:rPr lang="en-US" dirty="0" err="1">
                <a:solidFill>
                  <a:schemeClr val="tx1">
                    <a:lumMod val="65000"/>
                    <a:lumOff val="35000"/>
                  </a:schemeClr>
                </a:solidFill>
              </a:rPr>
              <a:t>EventType</a:t>
            </a:r>
            <a:r>
              <a:rPr lang="en-US" dirty="0">
                <a:solidFill>
                  <a:schemeClr val="tx1">
                    <a:lumMod val="65000"/>
                    <a:lumOff val="35000"/>
                  </a:schemeClr>
                </a:solidFill>
              </a:rPr>
              <a:t>, </a:t>
            </a:r>
            <a:r>
              <a:rPr lang="en-US" dirty="0" err="1">
                <a:solidFill>
                  <a:schemeClr val="tx1">
                    <a:lumMod val="65000"/>
                    <a:lumOff val="35000"/>
                  </a:schemeClr>
                </a:solidFill>
              </a:rPr>
              <a:t>DamageCrops</a:t>
            </a:r>
            <a:endParaRPr lang="en-US" dirty="0">
              <a:solidFill>
                <a:schemeClr val="tx1">
                  <a:lumMod val="65000"/>
                  <a:lumOff val="35000"/>
                </a:schemeClr>
              </a:solidFill>
            </a:endParaRPr>
          </a:p>
          <a:p>
            <a:endParaRPr lang="en-NL" dirty="0"/>
          </a:p>
        </p:txBody>
      </p:sp>
    </p:spTree>
    <p:extLst>
      <p:ext uri="{BB962C8B-B14F-4D97-AF65-F5344CB8AC3E}">
        <p14:creationId xmlns:p14="http://schemas.microsoft.com/office/powerpoint/2010/main" val="37715251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A7AA-01B7-5824-070C-ED1B7B392EA2}"/>
              </a:ext>
            </a:extLst>
          </p:cNvPr>
          <p:cNvSpPr>
            <a:spLocks noGrp="1"/>
          </p:cNvSpPr>
          <p:nvPr>
            <p:ph type="title"/>
          </p:nvPr>
        </p:nvSpPr>
        <p:spPr/>
        <p:txBody>
          <a:bodyPr/>
          <a:lstStyle/>
          <a:p>
            <a:r>
              <a:rPr lang="en-US" dirty="0"/>
              <a:t>String filter</a:t>
            </a:r>
            <a:endParaRPr lang="en-NL" dirty="0"/>
          </a:p>
        </p:txBody>
      </p:sp>
      <p:sp>
        <p:nvSpPr>
          <p:cNvPr id="3" name="Content Placeholder 2">
            <a:extLst>
              <a:ext uri="{FF2B5EF4-FFF2-40B4-BE49-F238E27FC236}">
                <a16:creationId xmlns:a16="http://schemas.microsoft.com/office/drawing/2014/main" id="{00A8D534-6EEB-6C5F-07BB-100E4A7CAD9D}"/>
              </a:ext>
            </a:extLst>
          </p:cNvPr>
          <p:cNvSpPr>
            <a:spLocks noGrp="1"/>
          </p:cNvSpPr>
          <p:nvPr>
            <p:ph idx="1"/>
          </p:nvPr>
        </p:nvSpPr>
        <p:spPr/>
        <p:txBody>
          <a:bodyPr/>
          <a:lstStyle/>
          <a:p>
            <a:endParaRPr lang="en-NL"/>
          </a:p>
        </p:txBody>
      </p:sp>
      <p:pic>
        <p:nvPicPr>
          <p:cNvPr id="10242" name="Picture 2" descr="Screenshot of query results for two where operators.">
            <a:extLst>
              <a:ext uri="{FF2B5EF4-FFF2-40B4-BE49-F238E27FC236}">
                <a16:creationId xmlns:a16="http://schemas.microsoft.com/office/drawing/2014/main" id="{AEFFEB6E-F76D-9529-0712-D4384E05A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286000"/>
            <a:ext cx="484822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494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37BB-36AC-17A0-9C6C-707602BEC174}"/>
              </a:ext>
            </a:extLst>
          </p:cNvPr>
          <p:cNvSpPr>
            <a:spLocks noGrp="1"/>
          </p:cNvSpPr>
          <p:nvPr>
            <p:ph type="title"/>
          </p:nvPr>
        </p:nvSpPr>
        <p:spPr/>
        <p:txBody>
          <a:bodyPr/>
          <a:lstStyle/>
          <a:p>
            <a:r>
              <a:rPr lang="en-US" dirty="0"/>
              <a:t>Filter by using the has operator</a:t>
            </a:r>
            <a:endParaRPr lang="en-NL" dirty="0"/>
          </a:p>
        </p:txBody>
      </p:sp>
      <p:sp>
        <p:nvSpPr>
          <p:cNvPr id="3" name="Content Placeholder 2">
            <a:extLst>
              <a:ext uri="{FF2B5EF4-FFF2-40B4-BE49-F238E27FC236}">
                <a16:creationId xmlns:a16="http://schemas.microsoft.com/office/drawing/2014/main" id="{8896850E-E587-245C-C611-571CA234CA53}"/>
              </a:ext>
            </a:extLst>
          </p:cNvPr>
          <p:cNvSpPr>
            <a:spLocks noGrp="1"/>
          </p:cNvSpPr>
          <p:nvPr>
            <p:ph idx="1"/>
          </p:nvPr>
        </p:nvSpPr>
        <p:spPr/>
        <p:txBody>
          <a:bodyPr/>
          <a:lstStyle/>
          <a:p>
            <a:r>
              <a:rPr lang="en-US" dirty="0"/>
              <a:t>One of the event types in the results of the last query is called Thunderstorm Wind. Let's see if there are any other kinds of wind that caused property damage in Florida. We'll search on a string match of wind by using the has operator. The has operator is a case-insensitive search that matches on a full term.</a:t>
            </a:r>
          </a:p>
          <a:p>
            <a:r>
              <a:rPr lang="nl-NL" dirty="0">
                <a:solidFill>
                  <a:schemeClr val="tx1">
                    <a:lumMod val="65000"/>
                    <a:lumOff val="35000"/>
                  </a:schemeClr>
                </a:solidFill>
              </a:rPr>
              <a:t>StormEvents</a:t>
            </a:r>
          </a:p>
          <a:p>
            <a:r>
              <a:rPr lang="nl-NL" dirty="0">
                <a:solidFill>
                  <a:schemeClr val="tx1">
                    <a:lumMod val="65000"/>
                    <a:lumOff val="35000"/>
                  </a:schemeClr>
                </a:solidFill>
              </a:rPr>
              <a:t>| where DamageProperty &gt; 0</a:t>
            </a:r>
          </a:p>
          <a:p>
            <a:r>
              <a:rPr lang="nl-NL" dirty="0">
                <a:solidFill>
                  <a:schemeClr val="tx1">
                    <a:lumMod val="65000"/>
                    <a:lumOff val="35000"/>
                  </a:schemeClr>
                </a:solidFill>
              </a:rPr>
              <a:t>| where State == "FLORIDA"</a:t>
            </a:r>
          </a:p>
          <a:p>
            <a:r>
              <a:rPr lang="nl-NL" dirty="0">
                <a:solidFill>
                  <a:schemeClr val="tx1">
                    <a:lumMod val="65000"/>
                    <a:lumOff val="35000"/>
                  </a:schemeClr>
                </a:solidFill>
              </a:rPr>
              <a:t>| where EventType has "wind"</a:t>
            </a:r>
          </a:p>
          <a:p>
            <a:r>
              <a:rPr lang="nl-NL" dirty="0">
                <a:solidFill>
                  <a:schemeClr val="tx1">
                    <a:lumMod val="65000"/>
                    <a:lumOff val="35000"/>
                  </a:schemeClr>
                </a:solidFill>
              </a:rPr>
              <a:t>| project StartTime, EventType, DamageProperty</a:t>
            </a:r>
            <a:endParaRPr lang="en-NL" dirty="0">
              <a:solidFill>
                <a:schemeClr val="tx1">
                  <a:lumMod val="65000"/>
                  <a:lumOff val="35000"/>
                </a:schemeClr>
              </a:solidFill>
            </a:endParaRPr>
          </a:p>
        </p:txBody>
      </p:sp>
    </p:spTree>
    <p:extLst>
      <p:ext uri="{BB962C8B-B14F-4D97-AF65-F5344CB8AC3E}">
        <p14:creationId xmlns:p14="http://schemas.microsoft.com/office/powerpoint/2010/main" val="685003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87C6-F034-315F-5080-2F9DFA054315}"/>
              </a:ext>
            </a:extLst>
          </p:cNvPr>
          <p:cNvSpPr>
            <a:spLocks noGrp="1"/>
          </p:cNvSpPr>
          <p:nvPr>
            <p:ph type="title"/>
          </p:nvPr>
        </p:nvSpPr>
        <p:spPr/>
        <p:txBody>
          <a:bodyPr/>
          <a:lstStyle/>
          <a:p>
            <a:r>
              <a:rPr lang="en-US" dirty="0"/>
              <a:t>Has operator</a:t>
            </a:r>
            <a:endParaRPr lang="en-NL" dirty="0"/>
          </a:p>
        </p:txBody>
      </p:sp>
      <p:sp>
        <p:nvSpPr>
          <p:cNvPr id="3" name="Content Placeholder 2">
            <a:extLst>
              <a:ext uri="{FF2B5EF4-FFF2-40B4-BE49-F238E27FC236}">
                <a16:creationId xmlns:a16="http://schemas.microsoft.com/office/drawing/2014/main" id="{F1291C59-8DFF-A4D0-3915-5FC77AAC56B7}"/>
              </a:ext>
            </a:extLst>
          </p:cNvPr>
          <p:cNvSpPr>
            <a:spLocks noGrp="1"/>
          </p:cNvSpPr>
          <p:nvPr>
            <p:ph idx="1"/>
          </p:nvPr>
        </p:nvSpPr>
        <p:spPr/>
        <p:txBody>
          <a:bodyPr/>
          <a:lstStyle/>
          <a:p>
            <a:endParaRPr lang="en-NL"/>
          </a:p>
        </p:txBody>
      </p:sp>
      <p:pic>
        <p:nvPicPr>
          <p:cNvPr id="11266" name="Picture 2" descr="Screenshot of query results for where and has operators.">
            <a:extLst>
              <a:ext uri="{FF2B5EF4-FFF2-40B4-BE49-F238E27FC236}">
                <a16:creationId xmlns:a16="http://schemas.microsoft.com/office/drawing/2014/main" id="{A5F4B9A3-7B51-4AA5-FC9E-739C3799C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762" y="376237"/>
            <a:ext cx="5829300" cy="610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60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133AA-52CF-5F7D-83C6-B836A35132CF}"/>
              </a:ext>
            </a:extLst>
          </p:cNvPr>
          <p:cNvSpPr>
            <a:spLocks noGrp="1"/>
          </p:cNvSpPr>
          <p:nvPr>
            <p:ph type="title"/>
          </p:nvPr>
        </p:nvSpPr>
        <p:spPr/>
        <p:txBody>
          <a:bodyPr/>
          <a:lstStyle/>
          <a:p>
            <a:r>
              <a:rPr lang="en-US" dirty="0"/>
              <a:t>Contains operator</a:t>
            </a:r>
            <a:endParaRPr lang="en-NL" dirty="0"/>
          </a:p>
        </p:txBody>
      </p:sp>
      <p:sp>
        <p:nvSpPr>
          <p:cNvPr id="3" name="Content Placeholder 2">
            <a:extLst>
              <a:ext uri="{FF2B5EF4-FFF2-40B4-BE49-F238E27FC236}">
                <a16:creationId xmlns:a16="http://schemas.microsoft.com/office/drawing/2014/main" id="{C8836620-E46B-AC84-DA15-FE8A3C73C392}"/>
              </a:ext>
            </a:extLst>
          </p:cNvPr>
          <p:cNvSpPr>
            <a:spLocks noGrp="1"/>
          </p:cNvSpPr>
          <p:nvPr>
            <p:ph idx="1"/>
          </p:nvPr>
        </p:nvSpPr>
        <p:spPr/>
        <p:txBody>
          <a:bodyPr/>
          <a:lstStyle/>
          <a:p>
            <a:r>
              <a:rPr lang="en-US" dirty="0"/>
              <a:t>The contains operator is similar to has, but it matches on any substring. For example, the following query will return results such as Freezing fog and Frost/Freeze.</a:t>
            </a:r>
          </a:p>
          <a:p>
            <a:r>
              <a:rPr lang="en-US" dirty="0" err="1">
                <a:solidFill>
                  <a:schemeClr val="tx1">
                    <a:lumMod val="65000"/>
                    <a:lumOff val="35000"/>
                  </a:schemeClr>
                </a:solidFill>
              </a:rPr>
              <a:t>StormEvents</a:t>
            </a:r>
            <a:r>
              <a:rPr lang="en-US" dirty="0">
                <a:solidFill>
                  <a:schemeClr val="tx1">
                    <a:lumMod val="65000"/>
                    <a:lumOff val="35000"/>
                  </a:schemeClr>
                </a:solidFill>
              </a:rPr>
              <a:t> | where </a:t>
            </a:r>
            <a:r>
              <a:rPr lang="en-US" dirty="0" err="1">
                <a:solidFill>
                  <a:schemeClr val="tx1">
                    <a:lumMod val="65000"/>
                    <a:lumOff val="35000"/>
                  </a:schemeClr>
                </a:solidFill>
              </a:rPr>
              <a:t>EventType</a:t>
            </a:r>
            <a:r>
              <a:rPr lang="en-US" dirty="0">
                <a:solidFill>
                  <a:schemeClr val="tx1">
                    <a:lumMod val="65000"/>
                    <a:lumOff val="35000"/>
                  </a:schemeClr>
                </a:solidFill>
              </a:rPr>
              <a:t> contains "free“</a:t>
            </a:r>
          </a:p>
          <a:p>
            <a:endParaRPr lang="en-US" dirty="0">
              <a:solidFill>
                <a:schemeClr val="tx1">
                  <a:lumMod val="65000"/>
                  <a:lumOff val="35000"/>
                </a:schemeClr>
              </a:solidFill>
            </a:endParaRPr>
          </a:p>
          <a:p>
            <a:pPr marL="0" indent="0">
              <a:buNone/>
            </a:pPr>
            <a:r>
              <a:rPr lang="en-US" dirty="0"/>
              <a:t>The has operator is more performant than the contains operator, so use has wherever you have a choice between the two.</a:t>
            </a:r>
            <a:endParaRPr lang="en-NL" dirty="0"/>
          </a:p>
        </p:txBody>
      </p:sp>
    </p:spTree>
    <p:extLst>
      <p:ext uri="{BB962C8B-B14F-4D97-AF65-F5344CB8AC3E}">
        <p14:creationId xmlns:p14="http://schemas.microsoft.com/office/powerpoint/2010/main" val="1350085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AD2E-29F6-C716-0FC1-AC8CCFCECEAE}"/>
              </a:ext>
            </a:extLst>
          </p:cNvPr>
          <p:cNvSpPr>
            <a:spLocks noGrp="1"/>
          </p:cNvSpPr>
          <p:nvPr>
            <p:ph type="title"/>
          </p:nvPr>
        </p:nvSpPr>
        <p:spPr/>
        <p:txBody>
          <a:bodyPr/>
          <a:lstStyle/>
          <a:p>
            <a:r>
              <a:rPr lang="nl-NL" dirty="0"/>
              <a:t>Filter on datetime values</a:t>
            </a:r>
            <a:endParaRPr lang="en-NL" dirty="0"/>
          </a:p>
        </p:txBody>
      </p:sp>
      <p:sp>
        <p:nvSpPr>
          <p:cNvPr id="3" name="Content Placeholder 2">
            <a:extLst>
              <a:ext uri="{FF2B5EF4-FFF2-40B4-BE49-F238E27FC236}">
                <a16:creationId xmlns:a16="http://schemas.microsoft.com/office/drawing/2014/main" id="{622257E6-B6E4-DEF2-E5DB-7ACC562C3645}"/>
              </a:ext>
            </a:extLst>
          </p:cNvPr>
          <p:cNvSpPr>
            <a:spLocks noGrp="1"/>
          </p:cNvSpPr>
          <p:nvPr>
            <p:ph idx="1"/>
          </p:nvPr>
        </p:nvSpPr>
        <p:spPr/>
        <p:txBody>
          <a:bodyPr/>
          <a:lstStyle/>
          <a:p>
            <a:r>
              <a:rPr lang="en-US" dirty="0"/>
              <a:t>Let's look more closely at the damage done in the first half of the calendar year. It can be useful to limit your search to events within a specific time range. Some interfaces with Kusto Query Language have a dropdown time picker, but others require you to incorporate the date filter into the query itself.</a:t>
            </a:r>
          </a:p>
          <a:p>
            <a:r>
              <a:rPr lang="en-US" dirty="0"/>
              <a:t>Because time ranges are bounded by two extremes, it's most efficient to construct a query where you choose a value that's between these two times.</a:t>
            </a:r>
          </a:p>
          <a:p>
            <a:r>
              <a:rPr lang="en-US" dirty="0"/>
              <a:t>The syntax for constructing this date range is as follows:</a:t>
            </a:r>
          </a:p>
          <a:p>
            <a:endParaRPr lang="en-NL" dirty="0"/>
          </a:p>
        </p:txBody>
      </p:sp>
      <p:sp>
        <p:nvSpPr>
          <p:cNvPr id="4" name="Rectangle 1">
            <a:extLst>
              <a:ext uri="{FF2B5EF4-FFF2-40B4-BE49-F238E27FC236}">
                <a16:creationId xmlns:a16="http://schemas.microsoft.com/office/drawing/2014/main" id="{E0029159-EABE-6416-0CEA-6EA72303EC41}"/>
              </a:ext>
            </a:extLst>
          </p:cNvPr>
          <p:cNvSpPr>
            <a:spLocks noChangeArrowheads="1"/>
          </p:cNvSpPr>
          <p:nvPr/>
        </p:nvSpPr>
        <p:spPr bwMode="auto">
          <a:xfrm>
            <a:off x="1167788" y="5041788"/>
            <a:ext cx="492821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900" b="0" i="0" u="none" strike="noStrike" cap="none" normalizeH="0" baseline="0">
                <a:ln>
                  <a:noFill/>
                </a:ln>
                <a:solidFill>
                  <a:srgbClr val="171717"/>
                </a:solidFill>
                <a:effectLst/>
                <a:latin typeface="SFMono-Regular"/>
              </a:rPr>
              <a:t>where</a:t>
            </a:r>
            <a:r>
              <a:rPr kumimoji="0" lang="en-NL" altLang="en-NL"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a:t>
            </a:r>
            <a:r>
              <a:rPr kumimoji="0" lang="en-NL" altLang="en-NL" sz="1200" b="0" i="1" u="none" strike="noStrike" cap="none" normalizeH="0" baseline="0">
                <a:ln>
                  <a:noFill/>
                </a:ln>
                <a:solidFill>
                  <a:srgbClr val="171717"/>
                </a:solidFill>
                <a:effectLst/>
                <a:latin typeface="Segoe UI" panose="020B0502040204020203" pitchFamily="34" charset="0"/>
                <a:cs typeface="Segoe UI" panose="020B0502040204020203" pitchFamily="34" charset="0"/>
              </a:rPr>
              <a:t>time</a:t>
            </a:r>
            <a:r>
              <a:rPr kumimoji="0" lang="en-NL" altLang="en-NL"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a:t>
            </a:r>
            <a:r>
              <a:rPr kumimoji="0" lang="en-NL" altLang="en-NL" sz="900" b="0" i="0" u="none" strike="noStrike" cap="none" normalizeH="0" baseline="0">
                <a:ln>
                  <a:noFill/>
                </a:ln>
                <a:solidFill>
                  <a:srgbClr val="171717"/>
                </a:solidFill>
                <a:effectLst/>
                <a:latin typeface="SFMono-Regular"/>
              </a:rPr>
              <a:t>between</a:t>
            </a:r>
            <a:r>
              <a:rPr kumimoji="0" lang="en-NL" altLang="en-NL"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a:t>
            </a:r>
            <a:r>
              <a:rPr kumimoji="0" lang="en-NL" altLang="en-NL" sz="900" b="0" i="0" u="none" strike="noStrike" cap="none" normalizeH="0" baseline="0">
                <a:ln>
                  <a:noFill/>
                </a:ln>
                <a:solidFill>
                  <a:srgbClr val="171717"/>
                </a:solidFill>
                <a:effectLst/>
                <a:latin typeface="SFMono-Regular"/>
              </a:rPr>
              <a:t>(datetime(</a:t>
            </a:r>
            <a:r>
              <a:rPr kumimoji="0" lang="en-NL" altLang="en-NL" sz="1200" b="0" i="1" u="none" strike="noStrike" cap="none" normalizeH="0" baseline="0">
                <a:ln>
                  <a:noFill/>
                </a:ln>
                <a:solidFill>
                  <a:srgbClr val="171717"/>
                </a:solidFill>
                <a:effectLst/>
                <a:latin typeface="Segoe UI" panose="020B0502040204020203" pitchFamily="34" charset="0"/>
                <a:cs typeface="Segoe UI" panose="020B0502040204020203" pitchFamily="34" charset="0"/>
              </a:rPr>
              <a:t>value</a:t>
            </a:r>
            <a:r>
              <a:rPr kumimoji="0" lang="en-NL" altLang="en-NL" sz="900" b="0" i="0" u="none" strike="noStrike" cap="none" normalizeH="0" baseline="0">
                <a:ln>
                  <a:noFill/>
                </a:ln>
                <a:solidFill>
                  <a:srgbClr val="171717"/>
                </a:solidFill>
                <a:effectLst/>
                <a:latin typeface="SFMono-Regular"/>
              </a:rPr>
              <a:t>)..datetime(</a:t>
            </a:r>
            <a:r>
              <a:rPr kumimoji="0" lang="en-NL" altLang="en-NL" sz="1200" b="0" i="1" u="none" strike="noStrike" cap="none" normalizeH="0" baseline="0">
                <a:ln>
                  <a:noFill/>
                </a:ln>
                <a:solidFill>
                  <a:srgbClr val="171717"/>
                </a:solidFill>
                <a:effectLst/>
                <a:latin typeface="Segoe UI" panose="020B0502040204020203" pitchFamily="34" charset="0"/>
                <a:cs typeface="Segoe UI" panose="020B0502040204020203" pitchFamily="34" charset="0"/>
              </a:rPr>
              <a:t>value</a:t>
            </a:r>
            <a:r>
              <a:rPr kumimoji="0" lang="en-NL" altLang="en-NL" sz="900" b="0" i="0" u="none" strike="noStrike" cap="none" normalizeH="0" baseline="0">
                <a:ln>
                  <a:noFill/>
                </a:ln>
                <a:solidFill>
                  <a:srgbClr val="171717"/>
                </a:solidFill>
                <a:effectLst/>
                <a:latin typeface="SFMono-Regular"/>
              </a:rPr>
              <a:t>))</a:t>
            </a:r>
            <a:r>
              <a:rPr kumimoji="0" lang="en-NL" altLang="en-NL" sz="800" b="0" i="0" u="none" strike="noStrike" cap="none" normalizeH="0" baseline="0">
                <a:ln>
                  <a:noFill/>
                </a:ln>
                <a:solidFill>
                  <a:schemeClr val="tx1"/>
                </a:solidFill>
                <a:effectLst/>
              </a:rPr>
              <a:t> </a:t>
            </a:r>
            <a:endParaRPr kumimoji="0" lang="en-NL" altLang="en-N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1245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6FAE-2275-00AC-5B54-A25347983382}"/>
              </a:ext>
            </a:extLst>
          </p:cNvPr>
          <p:cNvSpPr>
            <a:spLocks noGrp="1"/>
          </p:cNvSpPr>
          <p:nvPr>
            <p:ph type="title"/>
          </p:nvPr>
        </p:nvSpPr>
        <p:spPr/>
        <p:txBody>
          <a:bodyPr/>
          <a:lstStyle/>
          <a:p>
            <a:r>
              <a:rPr lang="nl-NL" dirty="0"/>
              <a:t>Filter on datetime values</a:t>
            </a:r>
            <a:endParaRPr lang="en-NL" dirty="0"/>
          </a:p>
        </p:txBody>
      </p:sp>
      <p:sp>
        <p:nvSpPr>
          <p:cNvPr id="3" name="Content Placeholder 2">
            <a:extLst>
              <a:ext uri="{FF2B5EF4-FFF2-40B4-BE49-F238E27FC236}">
                <a16:creationId xmlns:a16="http://schemas.microsoft.com/office/drawing/2014/main" id="{D493CB36-9BDE-D7A1-63EF-2E8DBA69F903}"/>
              </a:ext>
            </a:extLst>
          </p:cNvPr>
          <p:cNvSpPr>
            <a:spLocks noGrp="1"/>
          </p:cNvSpPr>
          <p:nvPr>
            <p:ph idx="1"/>
          </p:nvPr>
        </p:nvSpPr>
        <p:spPr/>
        <p:txBody>
          <a:bodyPr/>
          <a:lstStyle/>
          <a:p>
            <a:r>
              <a:rPr lang="en-US" dirty="0"/>
              <a:t>Let's incorporate this datetime range into a kind of query you've already seen. Run the following query:</a:t>
            </a:r>
          </a:p>
          <a:p>
            <a:r>
              <a:rPr lang="nl-NL" dirty="0">
                <a:solidFill>
                  <a:schemeClr val="tx1">
                    <a:lumMod val="65000"/>
                    <a:lumOff val="35000"/>
                  </a:schemeClr>
                </a:solidFill>
              </a:rPr>
              <a:t>StormEvents</a:t>
            </a:r>
          </a:p>
          <a:p>
            <a:r>
              <a:rPr lang="nl-NL" dirty="0">
                <a:solidFill>
                  <a:schemeClr val="tx1">
                    <a:lumMod val="65000"/>
                    <a:lumOff val="35000"/>
                  </a:schemeClr>
                </a:solidFill>
              </a:rPr>
              <a:t>| where StartTime between (datetime(2007-01-01)..datetime(2007-06-01))</a:t>
            </a:r>
          </a:p>
          <a:p>
            <a:r>
              <a:rPr lang="nl-NL" dirty="0">
                <a:solidFill>
                  <a:schemeClr val="tx1">
                    <a:lumMod val="65000"/>
                    <a:lumOff val="35000"/>
                  </a:schemeClr>
                </a:solidFill>
              </a:rPr>
              <a:t>| where DamageProperty &gt; 0</a:t>
            </a:r>
          </a:p>
          <a:p>
            <a:r>
              <a:rPr lang="nl-NL" dirty="0">
                <a:solidFill>
                  <a:schemeClr val="tx1">
                    <a:lumMod val="65000"/>
                    <a:lumOff val="35000"/>
                  </a:schemeClr>
                </a:solidFill>
              </a:rPr>
              <a:t>| where State == "FLORIDA"</a:t>
            </a:r>
          </a:p>
          <a:p>
            <a:r>
              <a:rPr lang="nl-NL" dirty="0">
                <a:solidFill>
                  <a:schemeClr val="tx1">
                    <a:lumMod val="65000"/>
                    <a:lumOff val="35000"/>
                  </a:schemeClr>
                </a:solidFill>
              </a:rPr>
              <a:t>| project StartTime, EventType, DamageProperty</a:t>
            </a:r>
          </a:p>
          <a:p>
            <a:r>
              <a:rPr lang="nl-NL" dirty="0">
                <a:solidFill>
                  <a:schemeClr val="tx1">
                    <a:lumMod val="65000"/>
                    <a:lumOff val="35000"/>
                  </a:schemeClr>
                </a:solidFill>
              </a:rPr>
              <a:t>| take 50</a:t>
            </a:r>
            <a:endParaRPr lang="en-NL" dirty="0">
              <a:solidFill>
                <a:schemeClr val="tx1">
                  <a:lumMod val="65000"/>
                  <a:lumOff val="35000"/>
                </a:schemeClr>
              </a:solidFill>
            </a:endParaRPr>
          </a:p>
        </p:txBody>
      </p:sp>
    </p:spTree>
    <p:extLst>
      <p:ext uri="{BB962C8B-B14F-4D97-AF65-F5344CB8AC3E}">
        <p14:creationId xmlns:p14="http://schemas.microsoft.com/office/powerpoint/2010/main" val="30809554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DEDB-BD8A-95E3-CEF7-74DCB6A93A82}"/>
              </a:ext>
            </a:extLst>
          </p:cNvPr>
          <p:cNvSpPr>
            <a:spLocks noGrp="1"/>
          </p:cNvSpPr>
          <p:nvPr>
            <p:ph type="title"/>
          </p:nvPr>
        </p:nvSpPr>
        <p:spPr/>
        <p:txBody>
          <a:bodyPr/>
          <a:lstStyle/>
          <a:p>
            <a:r>
              <a:rPr lang="nl-NL" dirty="0"/>
              <a:t>Filter on datetime values</a:t>
            </a:r>
            <a:endParaRPr lang="en-NL" dirty="0"/>
          </a:p>
        </p:txBody>
      </p:sp>
      <p:sp>
        <p:nvSpPr>
          <p:cNvPr id="3" name="Content Placeholder 2">
            <a:extLst>
              <a:ext uri="{FF2B5EF4-FFF2-40B4-BE49-F238E27FC236}">
                <a16:creationId xmlns:a16="http://schemas.microsoft.com/office/drawing/2014/main" id="{BF4E5A7D-4AEE-ABA8-4383-046A71EC082C}"/>
              </a:ext>
            </a:extLst>
          </p:cNvPr>
          <p:cNvSpPr>
            <a:spLocks noGrp="1"/>
          </p:cNvSpPr>
          <p:nvPr>
            <p:ph idx="1"/>
          </p:nvPr>
        </p:nvSpPr>
        <p:spPr/>
        <p:txBody>
          <a:bodyPr/>
          <a:lstStyle/>
          <a:p>
            <a:endParaRPr lang="en-NL" dirty="0"/>
          </a:p>
        </p:txBody>
      </p:sp>
      <p:pic>
        <p:nvPicPr>
          <p:cNvPr id="13314" name="Picture 2" descr="Screenshot of query results for where operators that include a time range.">
            <a:extLst>
              <a:ext uri="{FF2B5EF4-FFF2-40B4-BE49-F238E27FC236}">
                <a16:creationId xmlns:a16="http://schemas.microsoft.com/office/drawing/2014/main" id="{8A3CE303-7AEB-B58A-754F-9CD8C2742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580232"/>
            <a:ext cx="5965477" cy="5277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84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2B67-CD45-B35E-1164-3526A05E1F3F}"/>
              </a:ext>
            </a:extLst>
          </p:cNvPr>
          <p:cNvSpPr>
            <a:spLocks noGrp="1"/>
          </p:cNvSpPr>
          <p:nvPr>
            <p:ph type="title"/>
          </p:nvPr>
        </p:nvSpPr>
        <p:spPr/>
        <p:txBody>
          <a:bodyPr/>
          <a:lstStyle/>
          <a:p>
            <a:r>
              <a:rPr lang="en-US" dirty="0"/>
              <a:t>What makes Azure Data Explorer unique?</a:t>
            </a:r>
            <a:endParaRPr lang="en-NL" dirty="0"/>
          </a:p>
        </p:txBody>
      </p:sp>
      <p:sp>
        <p:nvSpPr>
          <p:cNvPr id="3" name="Content Placeholder 2">
            <a:extLst>
              <a:ext uri="{FF2B5EF4-FFF2-40B4-BE49-F238E27FC236}">
                <a16:creationId xmlns:a16="http://schemas.microsoft.com/office/drawing/2014/main" id="{FD9CA70B-E3F1-83A5-882D-3991483C83E0}"/>
              </a:ext>
            </a:extLst>
          </p:cNvPr>
          <p:cNvSpPr>
            <a:spLocks noGrp="1"/>
          </p:cNvSpPr>
          <p:nvPr>
            <p:ph idx="1"/>
          </p:nvPr>
        </p:nvSpPr>
        <p:spPr/>
        <p:txBody>
          <a:bodyPr>
            <a:normAutofit/>
          </a:bodyPr>
          <a:lstStyle/>
          <a:p>
            <a:r>
              <a:rPr lang="en-US" b="1" dirty="0"/>
              <a:t>Data velocity, variety, and volume</a:t>
            </a:r>
          </a:p>
          <a:p>
            <a:r>
              <a:rPr lang="en-US" dirty="0"/>
              <a:t>With Azure Data Explorer, you can ingest terabytes of data in minutes in batch or streaming mode. You can query petabytes of data, with results returned within milliseconds to seconds. Azure Data Explorer provides high velocity (millions of events per second), low latency (seconds), and linear scale ingestion of raw data. Ingest your data in different formats and structures, flowing from various pipelines and sources.</a:t>
            </a:r>
          </a:p>
          <a:p>
            <a:r>
              <a:rPr lang="en-US" b="1" dirty="0"/>
              <a:t>User-friendly query language</a:t>
            </a:r>
          </a:p>
          <a:p>
            <a:r>
              <a:rPr lang="en-US" dirty="0"/>
              <a:t>Query Azure Data Explorer with the Kusto Query Language (KQL), an open-source language initially invented by the team. The language is simple to understand and learn, and highly productive. You can use simple operators and advanced analytics.</a:t>
            </a:r>
            <a:endParaRPr lang="en-NL" dirty="0"/>
          </a:p>
        </p:txBody>
      </p:sp>
    </p:spTree>
    <p:extLst>
      <p:ext uri="{BB962C8B-B14F-4D97-AF65-F5344CB8AC3E}">
        <p14:creationId xmlns:p14="http://schemas.microsoft.com/office/powerpoint/2010/main" val="3831970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3813-3364-19A8-52DC-F01D1A553E3B}"/>
              </a:ext>
            </a:extLst>
          </p:cNvPr>
          <p:cNvSpPr>
            <a:spLocks noGrp="1"/>
          </p:cNvSpPr>
          <p:nvPr>
            <p:ph type="title"/>
          </p:nvPr>
        </p:nvSpPr>
        <p:spPr/>
        <p:txBody>
          <a:bodyPr/>
          <a:lstStyle/>
          <a:p>
            <a:r>
              <a:rPr lang="nl-NL" dirty="0"/>
              <a:t>Use the sort operator</a:t>
            </a:r>
            <a:endParaRPr lang="en-NL" dirty="0"/>
          </a:p>
        </p:txBody>
      </p:sp>
      <p:sp>
        <p:nvSpPr>
          <p:cNvPr id="3" name="Content Placeholder 2">
            <a:extLst>
              <a:ext uri="{FF2B5EF4-FFF2-40B4-BE49-F238E27FC236}">
                <a16:creationId xmlns:a16="http://schemas.microsoft.com/office/drawing/2014/main" id="{AA6B5B39-A8A4-8C04-0156-5061939BDA30}"/>
              </a:ext>
            </a:extLst>
          </p:cNvPr>
          <p:cNvSpPr>
            <a:spLocks noGrp="1"/>
          </p:cNvSpPr>
          <p:nvPr>
            <p:ph idx="1"/>
          </p:nvPr>
        </p:nvSpPr>
        <p:spPr/>
        <p:txBody>
          <a:bodyPr/>
          <a:lstStyle/>
          <a:p>
            <a:r>
              <a:rPr lang="en-US" dirty="0"/>
              <a:t>It's difficult to make sense of unordered data. Let's make it a bit easier to understand by organizing the order in which the results are presented. You want to know which events caused the highest damage to property, so you'll order the results by the field </a:t>
            </a:r>
            <a:r>
              <a:rPr lang="en-US" dirty="0" err="1"/>
              <a:t>DamageProperty</a:t>
            </a:r>
            <a:r>
              <a:rPr lang="en-US" dirty="0"/>
              <a:t>.</a:t>
            </a:r>
          </a:p>
          <a:p>
            <a:r>
              <a:rPr lang="en-US" dirty="0" err="1">
                <a:solidFill>
                  <a:schemeClr val="tx1">
                    <a:lumMod val="65000"/>
                    <a:lumOff val="35000"/>
                  </a:schemeClr>
                </a:solidFill>
              </a:rPr>
              <a:t>StormEvents</a:t>
            </a:r>
            <a:endParaRPr lang="en-US" dirty="0">
              <a:solidFill>
                <a:schemeClr val="tx1">
                  <a:lumMod val="65000"/>
                  <a:lumOff val="35000"/>
                </a:schemeClr>
              </a:solidFill>
            </a:endParaRPr>
          </a:p>
          <a:p>
            <a:r>
              <a:rPr lang="en-US" dirty="0">
                <a:solidFill>
                  <a:schemeClr val="tx1">
                    <a:lumMod val="65000"/>
                    <a:lumOff val="35000"/>
                  </a:schemeClr>
                </a:solidFill>
              </a:rPr>
              <a:t>| where </a:t>
            </a:r>
            <a:r>
              <a:rPr lang="en-US" dirty="0" err="1">
                <a:solidFill>
                  <a:schemeClr val="tx1">
                    <a:lumMod val="65000"/>
                    <a:lumOff val="35000"/>
                  </a:schemeClr>
                </a:solidFill>
              </a:rPr>
              <a:t>DamageProperty</a:t>
            </a:r>
            <a:r>
              <a:rPr lang="en-US" dirty="0">
                <a:solidFill>
                  <a:schemeClr val="tx1">
                    <a:lumMod val="65000"/>
                    <a:lumOff val="35000"/>
                  </a:schemeClr>
                </a:solidFill>
              </a:rPr>
              <a:t> &gt; 0</a:t>
            </a:r>
          </a:p>
          <a:p>
            <a:r>
              <a:rPr lang="en-US" dirty="0">
                <a:solidFill>
                  <a:schemeClr val="tx1">
                    <a:lumMod val="65000"/>
                    <a:lumOff val="35000"/>
                  </a:schemeClr>
                </a:solidFill>
              </a:rPr>
              <a:t>| project State, </a:t>
            </a:r>
            <a:r>
              <a:rPr lang="en-US" dirty="0" err="1">
                <a:solidFill>
                  <a:schemeClr val="tx1">
                    <a:lumMod val="65000"/>
                    <a:lumOff val="35000"/>
                  </a:schemeClr>
                </a:solidFill>
              </a:rPr>
              <a:t>EventType</a:t>
            </a:r>
            <a:r>
              <a:rPr lang="en-US" dirty="0">
                <a:solidFill>
                  <a:schemeClr val="tx1">
                    <a:lumMod val="65000"/>
                    <a:lumOff val="35000"/>
                  </a:schemeClr>
                </a:solidFill>
              </a:rPr>
              <a:t>, </a:t>
            </a:r>
            <a:r>
              <a:rPr lang="en-US" dirty="0" err="1">
                <a:solidFill>
                  <a:schemeClr val="tx1">
                    <a:lumMod val="65000"/>
                    <a:lumOff val="35000"/>
                  </a:schemeClr>
                </a:solidFill>
              </a:rPr>
              <a:t>DamageProperty</a:t>
            </a:r>
            <a:endParaRPr lang="en-US" dirty="0">
              <a:solidFill>
                <a:schemeClr val="tx1">
                  <a:lumMod val="65000"/>
                  <a:lumOff val="35000"/>
                </a:schemeClr>
              </a:solidFill>
            </a:endParaRPr>
          </a:p>
          <a:p>
            <a:r>
              <a:rPr lang="en-US" dirty="0">
                <a:solidFill>
                  <a:schemeClr val="tx1">
                    <a:lumMod val="65000"/>
                    <a:lumOff val="35000"/>
                  </a:schemeClr>
                </a:solidFill>
              </a:rPr>
              <a:t>| sort by </a:t>
            </a:r>
            <a:r>
              <a:rPr lang="en-US" dirty="0" err="1">
                <a:solidFill>
                  <a:schemeClr val="tx1">
                    <a:lumMod val="65000"/>
                    <a:lumOff val="35000"/>
                  </a:schemeClr>
                </a:solidFill>
              </a:rPr>
              <a:t>DamageProperty</a:t>
            </a:r>
            <a:r>
              <a:rPr lang="en-US" dirty="0">
                <a:solidFill>
                  <a:schemeClr val="tx1">
                    <a:lumMod val="65000"/>
                    <a:lumOff val="35000"/>
                  </a:schemeClr>
                </a:solidFill>
              </a:rPr>
              <a:t> desc</a:t>
            </a:r>
            <a:endParaRPr lang="en-NL" dirty="0">
              <a:solidFill>
                <a:schemeClr val="tx1">
                  <a:lumMod val="65000"/>
                  <a:lumOff val="35000"/>
                </a:schemeClr>
              </a:solidFill>
            </a:endParaRPr>
          </a:p>
        </p:txBody>
      </p:sp>
    </p:spTree>
    <p:extLst>
      <p:ext uri="{BB962C8B-B14F-4D97-AF65-F5344CB8AC3E}">
        <p14:creationId xmlns:p14="http://schemas.microsoft.com/office/powerpoint/2010/main" val="14827239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D651-BEA4-094C-7621-F506BBC34ECD}"/>
              </a:ext>
            </a:extLst>
          </p:cNvPr>
          <p:cNvSpPr>
            <a:spLocks noGrp="1"/>
          </p:cNvSpPr>
          <p:nvPr>
            <p:ph type="title"/>
          </p:nvPr>
        </p:nvSpPr>
        <p:spPr/>
        <p:txBody>
          <a:bodyPr/>
          <a:lstStyle/>
          <a:p>
            <a:r>
              <a:rPr lang="nl-NL" dirty="0"/>
              <a:t>Use the sort operator</a:t>
            </a:r>
            <a:endParaRPr lang="en-NL" dirty="0"/>
          </a:p>
        </p:txBody>
      </p:sp>
      <p:sp>
        <p:nvSpPr>
          <p:cNvPr id="3" name="Content Placeholder 2">
            <a:extLst>
              <a:ext uri="{FF2B5EF4-FFF2-40B4-BE49-F238E27FC236}">
                <a16:creationId xmlns:a16="http://schemas.microsoft.com/office/drawing/2014/main" id="{BB75360C-A923-36DD-E398-C30E34A31450}"/>
              </a:ext>
            </a:extLst>
          </p:cNvPr>
          <p:cNvSpPr>
            <a:spLocks noGrp="1"/>
          </p:cNvSpPr>
          <p:nvPr>
            <p:ph idx="1"/>
          </p:nvPr>
        </p:nvSpPr>
        <p:spPr/>
        <p:txBody>
          <a:bodyPr/>
          <a:lstStyle/>
          <a:p>
            <a:endParaRPr lang="en-NL"/>
          </a:p>
        </p:txBody>
      </p:sp>
      <p:pic>
        <p:nvPicPr>
          <p:cNvPr id="14338" name="Picture 2" descr="Screenshot of query results for the sort operator.">
            <a:extLst>
              <a:ext uri="{FF2B5EF4-FFF2-40B4-BE49-F238E27FC236}">
                <a16:creationId xmlns:a16="http://schemas.microsoft.com/office/drawing/2014/main" id="{DB201329-36A2-2FF1-DBF0-DD29F3CAE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75" y="233362"/>
            <a:ext cx="6143625" cy="639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369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ADA9-B97A-0CD2-F89C-507BC7A76948}"/>
              </a:ext>
            </a:extLst>
          </p:cNvPr>
          <p:cNvSpPr>
            <a:spLocks noGrp="1"/>
          </p:cNvSpPr>
          <p:nvPr>
            <p:ph type="title"/>
          </p:nvPr>
        </p:nvSpPr>
        <p:spPr/>
        <p:txBody>
          <a:bodyPr/>
          <a:lstStyle/>
          <a:p>
            <a:r>
              <a:rPr lang="en-US" dirty="0"/>
              <a:t>Sort on more than one expression</a:t>
            </a:r>
            <a:endParaRPr lang="en-NL" dirty="0"/>
          </a:p>
        </p:txBody>
      </p:sp>
      <p:sp>
        <p:nvSpPr>
          <p:cNvPr id="3" name="Content Placeholder 2">
            <a:extLst>
              <a:ext uri="{FF2B5EF4-FFF2-40B4-BE49-F238E27FC236}">
                <a16:creationId xmlns:a16="http://schemas.microsoft.com/office/drawing/2014/main" id="{9A082BE9-EBD0-66FB-0F56-B2D1B3E00787}"/>
              </a:ext>
            </a:extLst>
          </p:cNvPr>
          <p:cNvSpPr>
            <a:spLocks noGrp="1"/>
          </p:cNvSpPr>
          <p:nvPr>
            <p:ph idx="1"/>
          </p:nvPr>
        </p:nvSpPr>
        <p:spPr/>
        <p:txBody>
          <a:bodyPr/>
          <a:lstStyle/>
          <a:p>
            <a:r>
              <a:rPr lang="en-US" dirty="0"/>
              <a:t>Each region has unique weather patterns, so now you want to know which events in each state made the most damage. To answer this question, you'll sort first on the state name and then on the damage within each state. The sort operator sorts in descending order by default, so you'll use </a:t>
            </a:r>
            <a:r>
              <a:rPr lang="en-US" dirty="0" err="1"/>
              <a:t>asc</a:t>
            </a:r>
            <a:r>
              <a:rPr lang="en-US" dirty="0"/>
              <a:t> to indicate that you want to sort the state names in ascending order.</a:t>
            </a:r>
          </a:p>
          <a:p>
            <a:pPr marL="0" indent="0">
              <a:buNone/>
            </a:pPr>
            <a:r>
              <a:rPr lang="en-US" dirty="0" err="1">
                <a:solidFill>
                  <a:schemeClr val="tx1">
                    <a:lumMod val="65000"/>
                    <a:lumOff val="35000"/>
                  </a:schemeClr>
                </a:solidFill>
              </a:rPr>
              <a:t>StormEvents</a:t>
            </a:r>
            <a:endParaRPr lang="en-US" dirty="0">
              <a:solidFill>
                <a:schemeClr val="tx1">
                  <a:lumMod val="65000"/>
                  <a:lumOff val="35000"/>
                </a:schemeClr>
              </a:solidFill>
            </a:endParaRPr>
          </a:p>
          <a:p>
            <a:pPr marL="0" indent="0">
              <a:buNone/>
            </a:pPr>
            <a:r>
              <a:rPr lang="en-US" dirty="0">
                <a:solidFill>
                  <a:schemeClr val="tx1">
                    <a:lumMod val="65000"/>
                    <a:lumOff val="35000"/>
                  </a:schemeClr>
                </a:solidFill>
              </a:rPr>
              <a:t>| where </a:t>
            </a:r>
            <a:r>
              <a:rPr lang="en-US" dirty="0" err="1">
                <a:solidFill>
                  <a:schemeClr val="tx1">
                    <a:lumMod val="65000"/>
                    <a:lumOff val="35000"/>
                  </a:schemeClr>
                </a:solidFill>
              </a:rPr>
              <a:t>DamageProperty</a:t>
            </a:r>
            <a:r>
              <a:rPr lang="en-US" dirty="0">
                <a:solidFill>
                  <a:schemeClr val="tx1">
                    <a:lumMod val="65000"/>
                    <a:lumOff val="35000"/>
                  </a:schemeClr>
                </a:solidFill>
              </a:rPr>
              <a:t> &gt; 0</a:t>
            </a:r>
          </a:p>
          <a:p>
            <a:pPr marL="0" indent="0">
              <a:buNone/>
            </a:pPr>
            <a:r>
              <a:rPr lang="en-US" dirty="0">
                <a:solidFill>
                  <a:schemeClr val="tx1">
                    <a:lumMod val="65000"/>
                    <a:lumOff val="35000"/>
                  </a:schemeClr>
                </a:solidFill>
              </a:rPr>
              <a:t>| project State, </a:t>
            </a:r>
            <a:r>
              <a:rPr lang="en-US" dirty="0" err="1">
                <a:solidFill>
                  <a:schemeClr val="tx1">
                    <a:lumMod val="65000"/>
                    <a:lumOff val="35000"/>
                  </a:schemeClr>
                </a:solidFill>
              </a:rPr>
              <a:t>EventType</a:t>
            </a:r>
            <a:r>
              <a:rPr lang="en-US" dirty="0">
                <a:solidFill>
                  <a:schemeClr val="tx1">
                    <a:lumMod val="65000"/>
                    <a:lumOff val="35000"/>
                  </a:schemeClr>
                </a:solidFill>
              </a:rPr>
              <a:t>, </a:t>
            </a:r>
            <a:r>
              <a:rPr lang="en-US" dirty="0" err="1">
                <a:solidFill>
                  <a:schemeClr val="tx1">
                    <a:lumMod val="65000"/>
                    <a:lumOff val="35000"/>
                  </a:schemeClr>
                </a:solidFill>
              </a:rPr>
              <a:t>DamageProperty</a:t>
            </a:r>
            <a:endParaRPr lang="en-US" dirty="0">
              <a:solidFill>
                <a:schemeClr val="tx1">
                  <a:lumMod val="65000"/>
                  <a:lumOff val="35000"/>
                </a:schemeClr>
              </a:solidFill>
            </a:endParaRPr>
          </a:p>
          <a:p>
            <a:pPr marL="0" indent="0">
              <a:buNone/>
            </a:pPr>
            <a:r>
              <a:rPr lang="en-US" dirty="0">
                <a:solidFill>
                  <a:schemeClr val="tx1">
                    <a:lumMod val="65000"/>
                    <a:lumOff val="35000"/>
                  </a:schemeClr>
                </a:solidFill>
              </a:rPr>
              <a:t>| sort by State </a:t>
            </a:r>
            <a:r>
              <a:rPr lang="en-US" dirty="0" err="1">
                <a:solidFill>
                  <a:schemeClr val="tx1">
                    <a:lumMod val="65000"/>
                    <a:lumOff val="35000"/>
                  </a:schemeClr>
                </a:solidFill>
              </a:rPr>
              <a:t>asc</a:t>
            </a:r>
            <a:r>
              <a:rPr lang="en-US" dirty="0">
                <a:solidFill>
                  <a:schemeClr val="tx1">
                    <a:lumMod val="65000"/>
                    <a:lumOff val="35000"/>
                  </a:schemeClr>
                </a:solidFill>
              </a:rPr>
              <a:t>, </a:t>
            </a:r>
            <a:r>
              <a:rPr lang="en-US" dirty="0" err="1">
                <a:solidFill>
                  <a:schemeClr val="tx1">
                    <a:lumMod val="65000"/>
                    <a:lumOff val="35000"/>
                  </a:schemeClr>
                </a:solidFill>
              </a:rPr>
              <a:t>DamageProperty</a:t>
            </a:r>
            <a:endParaRPr lang="en-NL" dirty="0">
              <a:solidFill>
                <a:schemeClr val="tx1">
                  <a:lumMod val="65000"/>
                  <a:lumOff val="35000"/>
                </a:schemeClr>
              </a:solidFill>
            </a:endParaRPr>
          </a:p>
        </p:txBody>
      </p:sp>
    </p:spTree>
    <p:extLst>
      <p:ext uri="{BB962C8B-B14F-4D97-AF65-F5344CB8AC3E}">
        <p14:creationId xmlns:p14="http://schemas.microsoft.com/office/powerpoint/2010/main" val="24359718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A44D-0ED3-988E-B5BB-43189750F3E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F8AEEB7-7481-EDBF-A893-A81CE74DF199}"/>
              </a:ext>
            </a:extLst>
          </p:cNvPr>
          <p:cNvSpPr>
            <a:spLocks noGrp="1"/>
          </p:cNvSpPr>
          <p:nvPr>
            <p:ph idx="1"/>
          </p:nvPr>
        </p:nvSpPr>
        <p:spPr/>
        <p:txBody>
          <a:bodyPr/>
          <a:lstStyle/>
          <a:p>
            <a:endParaRPr lang="en-NL"/>
          </a:p>
        </p:txBody>
      </p:sp>
      <p:pic>
        <p:nvPicPr>
          <p:cNvPr id="15362" name="Picture 2" descr="Screenshot of query results for two sort operators.">
            <a:extLst>
              <a:ext uri="{FF2B5EF4-FFF2-40B4-BE49-F238E27FC236}">
                <a16:creationId xmlns:a16="http://schemas.microsoft.com/office/drawing/2014/main" id="{3831EAC9-8061-26B3-2C5E-4A7234597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613" y="252413"/>
            <a:ext cx="6200775" cy="635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6596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A4A0-DDFB-AB5B-E0D7-5143BFDD7B61}"/>
              </a:ext>
            </a:extLst>
          </p:cNvPr>
          <p:cNvSpPr>
            <a:spLocks noGrp="1"/>
          </p:cNvSpPr>
          <p:nvPr>
            <p:ph type="title"/>
          </p:nvPr>
        </p:nvSpPr>
        <p:spPr/>
        <p:txBody>
          <a:bodyPr/>
          <a:lstStyle/>
          <a:p>
            <a:r>
              <a:rPr lang="nl-NL" dirty="0"/>
              <a:t>Use the top operator</a:t>
            </a:r>
            <a:endParaRPr lang="en-NL" dirty="0"/>
          </a:p>
        </p:txBody>
      </p:sp>
      <p:sp>
        <p:nvSpPr>
          <p:cNvPr id="3" name="Content Placeholder 2">
            <a:extLst>
              <a:ext uri="{FF2B5EF4-FFF2-40B4-BE49-F238E27FC236}">
                <a16:creationId xmlns:a16="http://schemas.microsoft.com/office/drawing/2014/main" id="{FCE52F3D-D434-6A77-7F32-759E2ADDD331}"/>
              </a:ext>
            </a:extLst>
          </p:cNvPr>
          <p:cNvSpPr>
            <a:spLocks noGrp="1"/>
          </p:cNvSpPr>
          <p:nvPr>
            <p:ph idx="1"/>
          </p:nvPr>
        </p:nvSpPr>
        <p:spPr/>
        <p:txBody>
          <a:bodyPr/>
          <a:lstStyle/>
          <a:p>
            <a:r>
              <a:rPr lang="en-US" dirty="0"/>
              <a:t>Instead of sorting and scanning the top for a certain number of results, you can use the top operator to show the a specific number of top results. In fact, the top operator is more performant, so it's the preferred choice when you just want a certain number of top results.</a:t>
            </a:r>
          </a:p>
          <a:p>
            <a:r>
              <a:rPr lang="en-US" dirty="0" err="1">
                <a:solidFill>
                  <a:schemeClr val="tx1">
                    <a:lumMod val="65000"/>
                    <a:lumOff val="35000"/>
                  </a:schemeClr>
                </a:solidFill>
              </a:rPr>
              <a:t>StormEvents</a:t>
            </a:r>
            <a:endParaRPr lang="en-US" dirty="0">
              <a:solidFill>
                <a:schemeClr val="tx1">
                  <a:lumMod val="65000"/>
                  <a:lumOff val="35000"/>
                </a:schemeClr>
              </a:solidFill>
            </a:endParaRPr>
          </a:p>
          <a:p>
            <a:r>
              <a:rPr lang="en-US" dirty="0">
                <a:solidFill>
                  <a:schemeClr val="tx1">
                    <a:lumMod val="65000"/>
                    <a:lumOff val="35000"/>
                  </a:schemeClr>
                </a:solidFill>
              </a:rPr>
              <a:t>| where State == "FLORIDA"</a:t>
            </a:r>
          </a:p>
          <a:p>
            <a:r>
              <a:rPr lang="en-US" dirty="0">
                <a:solidFill>
                  <a:schemeClr val="tx1">
                    <a:lumMod val="65000"/>
                    <a:lumOff val="35000"/>
                  </a:schemeClr>
                </a:solidFill>
              </a:rPr>
              <a:t>| top 10 by </a:t>
            </a:r>
            <a:r>
              <a:rPr lang="en-US" dirty="0" err="1">
                <a:solidFill>
                  <a:schemeClr val="tx1">
                    <a:lumMod val="65000"/>
                    <a:lumOff val="35000"/>
                  </a:schemeClr>
                </a:solidFill>
              </a:rPr>
              <a:t>DamageProperty</a:t>
            </a:r>
            <a:endParaRPr lang="en-US" dirty="0">
              <a:solidFill>
                <a:schemeClr val="tx1">
                  <a:lumMod val="65000"/>
                  <a:lumOff val="35000"/>
                </a:schemeClr>
              </a:solidFill>
            </a:endParaRPr>
          </a:p>
          <a:p>
            <a:r>
              <a:rPr lang="en-US" dirty="0">
                <a:solidFill>
                  <a:schemeClr val="tx1">
                    <a:lumMod val="65000"/>
                    <a:lumOff val="35000"/>
                  </a:schemeClr>
                </a:solidFill>
              </a:rPr>
              <a:t>| project State, </a:t>
            </a:r>
            <a:r>
              <a:rPr lang="en-US" dirty="0" err="1">
                <a:solidFill>
                  <a:schemeClr val="tx1">
                    <a:lumMod val="65000"/>
                    <a:lumOff val="35000"/>
                  </a:schemeClr>
                </a:solidFill>
              </a:rPr>
              <a:t>EventType</a:t>
            </a:r>
            <a:r>
              <a:rPr lang="en-US" dirty="0">
                <a:solidFill>
                  <a:schemeClr val="tx1">
                    <a:lumMod val="65000"/>
                    <a:lumOff val="35000"/>
                  </a:schemeClr>
                </a:solidFill>
              </a:rPr>
              <a:t>, </a:t>
            </a:r>
            <a:r>
              <a:rPr lang="en-US" dirty="0" err="1">
                <a:solidFill>
                  <a:schemeClr val="tx1">
                    <a:lumMod val="65000"/>
                    <a:lumOff val="35000"/>
                  </a:schemeClr>
                </a:solidFill>
              </a:rPr>
              <a:t>DamageProperty</a:t>
            </a:r>
            <a:endParaRPr lang="en-US" dirty="0">
              <a:solidFill>
                <a:schemeClr val="tx1">
                  <a:lumMod val="65000"/>
                  <a:lumOff val="35000"/>
                </a:schemeClr>
              </a:solidFill>
            </a:endParaRPr>
          </a:p>
          <a:p>
            <a:endParaRPr lang="en-NL" dirty="0"/>
          </a:p>
        </p:txBody>
      </p:sp>
    </p:spTree>
    <p:extLst>
      <p:ext uri="{BB962C8B-B14F-4D97-AF65-F5344CB8AC3E}">
        <p14:creationId xmlns:p14="http://schemas.microsoft.com/office/powerpoint/2010/main" val="39627129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87D9-260C-1C83-DA88-7320D2F1C3E0}"/>
              </a:ext>
            </a:extLst>
          </p:cNvPr>
          <p:cNvSpPr>
            <a:spLocks noGrp="1"/>
          </p:cNvSpPr>
          <p:nvPr>
            <p:ph type="title"/>
          </p:nvPr>
        </p:nvSpPr>
        <p:spPr/>
        <p:txBody>
          <a:bodyPr/>
          <a:lstStyle/>
          <a:p>
            <a:r>
              <a:rPr lang="nl-NL" dirty="0"/>
              <a:t>Use the top operator</a:t>
            </a:r>
            <a:endParaRPr lang="en-NL" dirty="0"/>
          </a:p>
        </p:txBody>
      </p:sp>
      <p:sp>
        <p:nvSpPr>
          <p:cNvPr id="3" name="Content Placeholder 2">
            <a:extLst>
              <a:ext uri="{FF2B5EF4-FFF2-40B4-BE49-F238E27FC236}">
                <a16:creationId xmlns:a16="http://schemas.microsoft.com/office/drawing/2014/main" id="{E9738243-E928-72E8-E76A-096DDDAE1790}"/>
              </a:ext>
            </a:extLst>
          </p:cNvPr>
          <p:cNvSpPr>
            <a:spLocks noGrp="1"/>
          </p:cNvSpPr>
          <p:nvPr>
            <p:ph idx="1"/>
          </p:nvPr>
        </p:nvSpPr>
        <p:spPr/>
        <p:txBody>
          <a:bodyPr/>
          <a:lstStyle/>
          <a:p>
            <a:endParaRPr lang="en-NL"/>
          </a:p>
        </p:txBody>
      </p:sp>
      <p:pic>
        <p:nvPicPr>
          <p:cNvPr id="17410" name="Picture 2" descr="Screenshot of query results for the top operator.">
            <a:extLst>
              <a:ext uri="{FF2B5EF4-FFF2-40B4-BE49-F238E27FC236}">
                <a16:creationId xmlns:a16="http://schemas.microsoft.com/office/drawing/2014/main" id="{81D65EF3-1D8A-3139-F0E1-7A7E07273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773555"/>
            <a:ext cx="6200775"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2899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59F7-EF7C-40BB-C3AA-636B709817CD}"/>
              </a:ext>
            </a:extLst>
          </p:cNvPr>
          <p:cNvSpPr>
            <a:spLocks noGrp="1"/>
          </p:cNvSpPr>
          <p:nvPr>
            <p:ph type="title"/>
          </p:nvPr>
        </p:nvSpPr>
        <p:spPr/>
        <p:txBody>
          <a:bodyPr/>
          <a:lstStyle/>
          <a:p>
            <a:r>
              <a:rPr lang="en-US" dirty="0"/>
              <a:t>exercise</a:t>
            </a:r>
            <a:endParaRPr lang="en-NL" dirty="0"/>
          </a:p>
        </p:txBody>
      </p:sp>
      <p:sp>
        <p:nvSpPr>
          <p:cNvPr id="3" name="Content Placeholder 2">
            <a:extLst>
              <a:ext uri="{FF2B5EF4-FFF2-40B4-BE49-F238E27FC236}">
                <a16:creationId xmlns:a16="http://schemas.microsoft.com/office/drawing/2014/main" id="{4B96A5EC-C712-03EF-1FA6-521E3B57AA15}"/>
              </a:ext>
            </a:extLst>
          </p:cNvPr>
          <p:cNvSpPr>
            <a:spLocks noGrp="1"/>
          </p:cNvSpPr>
          <p:nvPr>
            <p:ph idx="1"/>
          </p:nvPr>
        </p:nvSpPr>
        <p:spPr/>
        <p:txBody>
          <a:bodyPr>
            <a:normAutofit/>
          </a:bodyPr>
          <a:lstStyle/>
          <a:p>
            <a:r>
              <a:rPr lang="en-US" dirty="0"/>
              <a:t>Recall that in the storm events example, you've narrowed down events by time range, keywords, and values in a particular column. You've also sorted results and projected specific columns.</a:t>
            </a:r>
          </a:p>
          <a:p>
            <a:r>
              <a:rPr lang="en-US" dirty="0"/>
              <a:t>Now, try writing a query from scratch. Use the </a:t>
            </a:r>
            <a:r>
              <a:rPr lang="en-US" dirty="0" err="1"/>
              <a:t>StormEvents</a:t>
            </a:r>
            <a:r>
              <a:rPr lang="en-US" dirty="0"/>
              <a:t> table to answer the following question:</a:t>
            </a:r>
          </a:p>
          <a:p>
            <a:r>
              <a:rPr lang="en-US" dirty="0"/>
              <a:t>In the month of April 2007, what were the top five damage-causing storm types in the state of Virginia? In this case, "damage" refers to both property and crop damage.</a:t>
            </a:r>
          </a:p>
          <a:p>
            <a:r>
              <a:rPr lang="en-US" dirty="0"/>
              <a:t>Use the operators where, project, and top.</a:t>
            </a:r>
            <a:endParaRPr lang="en-NL" dirty="0"/>
          </a:p>
        </p:txBody>
      </p:sp>
    </p:spTree>
    <p:extLst>
      <p:ext uri="{BB962C8B-B14F-4D97-AF65-F5344CB8AC3E}">
        <p14:creationId xmlns:p14="http://schemas.microsoft.com/office/powerpoint/2010/main" val="1852935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D244-AFA7-3A4F-717F-233437767A57}"/>
              </a:ext>
            </a:extLst>
          </p:cNvPr>
          <p:cNvSpPr>
            <a:spLocks noGrp="1"/>
          </p:cNvSpPr>
          <p:nvPr>
            <p:ph type="title"/>
          </p:nvPr>
        </p:nvSpPr>
        <p:spPr/>
        <p:txBody>
          <a:bodyPr/>
          <a:lstStyle/>
          <a:p>
            <a:r>
              <a:rPr lang="en-US" dirty="0"/>
              <a:t>solution</a:t>
            </a:r>
            <a:endParaRPr lang="en-NL" dirty="0"/>
          </a:p>
        </p:txBody>
      </p:sp>
      <p:sp>
        <p:nvSpPr>
          <p:cNvPr id="3" name="Content Placeholder 2">
            <a:extLst>
              <a:ext uri="{FF2B5EF4-FFF2-40B4-BE49-F238E27FC236}">
                <a16:creationId xmlns:a16="http://schemas.microsoft.com/office/drawing/2014/main" id="{046A32B7-3E38-AB92-22F1-1479C5F80C82}"/>
              </a:ext>
            </a:extLst>
          </p:cNvPr>
          <p:cNvSpPr>
            <a:spLocks noGrp="1"/>
          </p:cNvSpPr>
          <p:nvPr>
            <p:ph idx="1"/>
          </p:nvPr>
        </p:nvSpPr>
        <p:spPr/>
        <p:txBody>
          <a:bodyPr/>
          <a:lstStyle/>
          <a:p>
            <a:endParaRPr lang="en-NL" dirty="0">
              <a:solidFill>
                <a:schemeClr val="tx1">
                  <a:lumMod val="65000"/>
                  <a:lumOff val="35000"/>
                </a:schemeClr>
              </a:solidFill>
            </a:endParaRPr>
          </a:p>
        </p:txBody>
      </p:sp>
      <p:pic>
        <p:nvPicPr>
          <p:cNvPr id="18434" name="Picture 2" descr="Screenshot of a table with five damage-causing storms in Virginia.">
            <a:extLst>
              <a:ext uri="{FF2B5EF4-FFF2-40B4-BE49-F238E27FC236}">
                <a16:creationId xmlns:a16="http://schemas.microsoft.com/office/drawing/2014/main" id="{9407140D-13EB-0EA7-3941-9CAD0E569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286000"/>
            <a:ext cx="6505575"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7369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B5E0-2608-F7BD-A343-5DB05FC23B65}"/>
              </a:ext>
            </a:extLst>
          </p:cNvPr>
          <p:cNvSpPr>
            <a:spLocks noGrp="1"/>
          </p:cNvSpPr>
          <p:nvPr>
            <p:ph type="title"/>
          </p:nvPr>
        </p:nvSpPr>
        <p:spPr/>
        <p:txBody>
          <a:bodyPr/>
          <a:lstStyle/>
          <a:p>
            <a:r>
              <a:rPr lang="en-US" dirty="0"/>
              <a:t>Group data using aggregate functions</a:t>
            </a:r>
            <a:endParaRPr lang="en-NL" dirty="0"/>
          </a:p>
        </p:txBody>
      </p:sp>
      <p:sp>
        <p:nvSpPr>
          <p:cNvPr id="3" name="Content Placeholder 2">
            <a:extLst>
              <a:ext uri="{FF2B5EF4-FFF2-40B4-BE49-F238E27FC236}">
                <a16:creationId xmlns:a16="http://schemas.microsoft.com/office/drawing/2014/main" id="{6F521DE5-1239-BF91-4899-52A98DF85B14}"/>
              </a:ext>
            </a:extLst>
          </p:cNvPr>
          <p:cNvSpPr>
            <a:spLocks noGrp="1"/>
          </p:cNvSpPr>
          <p:nvPr>
            <p:ph idx="1"/>
          </p:nvPr>
        </p:nvSpPr>
        <p:spPr/>
        <p:txBody>
          <a:bodyPr/>
          <a:lstStyle/>
          <a:p>
            <a:r>
              <a:rPr lang="en-US" dirty="0"/>
              <a:t>Organizations in all sectors deal with a constant flow of data and need to turn this data into meaningful, actionable insights. In the meteorological scenario, you've obtained a dataset with storm data from the US. You've seen in a previous module how to construct basic queries to explore the data.</a:t>
            </a:r>
          </a:p>
          <a:p>
            <a:r>
              <a:rPr lang="en-US" dirty="0"/>
              <a:t>In this unit, you'll learn about comparing groups of data and presenting the results visually by using the Kusto Query Language (KQL).</a:t>
            </a:r>
            <a:endParaRPr lang="en-NL" dirty="0"/>
          </a:p>
        </p:txBody>
      </p:sp>
    </p:spTree>
    <p:extLst>
      <p:ext uri="{BB962C8B-B14F-4D97-AF65-F5344CB8AC3E}">
        <p14:creationId xmlns:p14="http://schemas.microsoft.com/office/powerpoint/2010/main" val="12453672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64CE-5124-6553-1BCF-1F1A9FC429AA}"/>
              </a:ext>
            </a:extLst>
          </p:cNvPr>
          <p:cNvSpPr>
            <a:spLocks noGrp="1"/>
          </p:cNvSpPr>
          <p:nvPr>
            <p:ph type="title"/>
          </p:nvPr>
        </p:nvSpPr>
        <p:spPr/>
        <p:txBody>
          <a:bodyPr/>
          <a:lstStyle/>
          <a:p>
            <a:r>
              <a:rPr lang="nl-NL" dirty="0"/>
              <a:t>Compare groups of data</a:t>
            </a:r>
            <a:endParaRPr lang="en-NL" dirty="0"/>
          </a:p>
        </p:txBody>
      </p:sp>
      <p:pic>
        <p:nvPicPr>
          <p:cNvPr id="6" name="Content Placeholder 5">
            <a:extLst>
              <a:ext uri="{FF2B5EF4-FFF2-40B4-BE49-F238E27FC236}">
                <a16:creationId xmlns:a16="http://schemas.microsoft.com/office/drawing/2014/main" id="{9189AFB9-9F56-B3A3-EB18-3FB21A6AF59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4128" y="2257060"/>
            <a:ext cx="10650396" cy="4015723"/>
          </a:xfrm>
        </p:spPr>
      </p:pic>
      <p:sp>
        <p:nvSpPr>
          <p:cNvPr id="4" name="AutoShape 2" descr="Illustration that shows the count of storm types by location.">
            <a:extLst>
              <a:ext uri="{FF2B5EF4-FFF2-40B4-BE49-F238E27FC236}">
                <a16:creationId xmlns:a16="http://schemas.microsoft.com/office/drawing/2014/main" id="{97E706B5-BC59-32E1-0AE5-489130A670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spTree>
    <p:extLst>
      <p:ext uri="{BB962C8B-B14F-4D97-AF65-F5344CB8AC3E}">
        <p14:creationId xmlns:p14="http://schemas.microsoft.com/office/powerpoint/2010/main" val="69193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CC71-C93B-ABF3-D3A8-6433F3093683}"/>
              </a:ext>
            </a:extLst>
          </p:cNvPr>
          <p:cNvSpPr>
            <a:spLocks noGrp="1"/>
          </p:cNvSpPr>
          <p:nvPr>
            <p:ph type="title"/>
          </p:nvPr>
        </p:nvSpPr>
        <p:spPr/>
        <p:txBody>
          <a:bodyPr/>
          <a:lstStyle/>
          <a:p>
            <a:r>
              <a:rPr lang="en-US" dirty="0"/>
              <a:t>What makes Azure Data Explorer unique?</a:t>
            </a:r>
            <a:endParaRPr lang="en-NL" dirty="0"/>
          </a:p>
        </p:txBody>
      </p:sp>
      <p:sp>
        <p:nvSpPr>
          <p:cNvPr id="3" name="Content Placeholder 2">
            <a:extLst>
              <a:ext uri="{FF2B5EF4-FFF2-40B4-BE49-F238E27FC236}">
                <a16:creationId xmlns:a16="http://schemas.microsoft.com/office/drawing/2014/main" id="{9E1B1751-C929-0592-E666-FF88DAB95960}"/>
              </a:ext>
            </a:extLst>
          </p:cNvPr>
          <p:cNvSpPr>
            <a:spLocks noGrp="1"/>
          </p:cNvSpPr>
          <p:nvPr>
            <p:ph idx="1"/>
          </p:nvPr>
        </p:nvSpPr>
        <p:spPr/>
        <p:txBody>
          <a:bodyPr>
            <a:normAutofit fontScale="92500" lnSpcReduction="10000"/>
          </a:bodyPr>
          <a:lstStyle/>
          <a:p>
            <a:r>
              <a:rPr lang="en-US" b="1" dirty="0"/>
              <a:t>Advanced analytics</a:t>
            </a:r>
          </a:p>
          <a:p>
            <a:r>
              <a:rPr lang="en-US" dirty="0"/>
              <a:t>Use Azure Data Explorer for time series analysis with a large set of functions including: adding and subtracting time series, filtering, regression, seasonality detection, geospatial analysis, anomaly detection, scanning, and forecasting. Time series functions are optimized for processing thousands of time series in seconds. Pattern detection is made easy with cluster plugins that can diagnose anomalies and do root cause analysis. You can also extend Azure Data Explorer capabilities by embedding python code in KQL queries.</a:t>
            </a:r>
          </a:p>
          <a:p>
            <a:r>
              <a:rPr lang="en-US" b="1" dirty="0"/>
              <a:t>Easy-to-use wizard</a:t>
            </a:r>
          </a:p>
          <a:p>
            <a:r>
              <a:rPr lang="en-US" dirty="0"/>
              <a:t>The ingestion wizard makes the data ingestion process easy, fast, and intuitive. The Azure Data Explorer web UI provides an intuitive and guided experience that helps you ramp-up quickly to start ingesting data, creating database tables, and mapping structures. It enables one time or a continuous ingestion from various sources and in various data formats. Table mappings and schema are auto suggested and easy to modify.</a:t>
            </a:r>
            <a:endParaRPr lang="en-NL" dirty="0"/>
          </a:p>
        </p:txBody>
      </p:sp>
    </p:spTree>
    <p:extLst>
      <p:ext uri="{BB962C8B-B14F-4D97-AF65-F5344CB8AC3E}">
        <p14:creationId xmlns:p14="http://schemas.microsoft.com/office/powerpoint/2010/main" val="39885786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9CC4-D59F-8EE5-C958-B30674C121B3}"/>
              </a:ext>
            </a:extLst>
          </p:cNvPr>
          <p:cNvSpPr>
            <a:spLocks noGrp="1"/>
          </p:cNvSpPr>
          <p:nvPr>
            <p:ph type="title"/>
          </p:nvPr>
        </p:nvSpPr>
        <p:spPr/>
        <p:txBody>
          <a:bodyPr/>
          <a:lstStyle/>
          <a:p>
            <a:r>
              <a:rPr lang="nl-NL" dirty="0"/>
              <a:t>Present the results visually</a:t>
            </a:r>
            <a:endParaRPr lang="en-NL" dirty="0"/>
          </a:p>
        </p:txBody>
      </p:sp>
      <p:sp>
        <p:nvSpPr>
          <p:cNvPr id="3" name="Content Placeholder 2">
            <a:extLst>
              <a:ext uri="{FF2B5EF4-FFF2-40B4-BE49-F238E27FC236}">
                <a16:creationId xmlns:a16="http://schemas.microsoft.com/office/drawing/2014/main" id="{CC24B42D-0CE6-051E-D86F-412E0057C3CE}"/>
              </a:ext>
            </a:extLst>
          </p:cNvPr>
          <p:cNvSpPr>
            <a:spLocks noGrp="1"/>
          </p:cNvSpPr>
          <p:nvPr>
            <p:ph idx="1"/>
          </p:nvPr>
        </p:nvSpPr>
        <p:spPr/>
        <p:txBody>
          <a:bodyPr/>
          <a:lstStyle/>
          <a:p>
            <a:r>
              <a:rPr lang="en-US" dirty="0"/>
              <a:t>Once you've grouped your data, you'll want to get insights from the results. The default output for queries is tabular. However, in many scenarios, graphical representations can better communicate the results. We'll explore some of the ways to convert Kusto query results to graphical visualizations using the render operator.</a:t>
            </a:r>
          </a:p>
          <a:p>
            <a:r>
              <a:rPr lang="en-US" dirty="0"/>
              <a:t>Some available types of visualization are </a:t>
            </a:r>
            <a:r>
              <a:rPr lang="en-US" dirty="0" err="1"/>
              <a:t>linechart</a:t>
            </a:r>
            <a:r>
              <a:rPr lang="en-US" dirty="0"/>
              <a:t>, </a:t>
            </a:r>
            <a:r>
              <a:rPr lang="en-US" dirty="0" err="1"/>
              <a:t>columnchart</a:t>
            </a:r>
            <a:r>
              <a:rPr lang="en-US" dirty="0"/>
              <a:t>, </a:t>
            </a:r>
            <a:r>
              <a:rPr lang="en-US" dirty="0" err="1"/>
              <a:t>barchart</a:t>
            </a:r>
            <a:r>
              <a:rPr lang="en-US" dirty="0"/>
              <a:t>, </a:t>
            </a:r>
            <a:r>
              <a:rPr lang="en-US" dirty="0" err="1"/>
              <a:t>piechart</a:t>
            </a:r>
            <a:r>
              <a:rPr lang="en-US" dirty="0"/>
              <a:t>, </a:t>
            </a:r>
            <a:r>
              <a:rPr lang="en-US" dirty="0" err="1"/>
              <a:t>scatterchart</a:t>
            </a:r>
            <a:r>
              <a:rPr lang="en-US" dirty="0"/>
              <a:t>, </a:t>
            </a:r>
            <a:r>
              <a:rPr lang="en-US" dirty="0" err="1"/>
              <a:t>pivotchart</a:t>
            </a:r>
            <a:r>
              <a:rPr lang="en-US" dirty="0"/>
              <a:t>, and others. The following image shows sample Kusto query results rendered as a line chart, column chart, and bar chart.</a:t>
            </a:r>
            <a:endParaRPr lang="en-NL" dirty="0"/>
          </a:p>
        </p:txBody>
      </p:sp>
    </p:spTree>
    <p:extLst>
      <p:ext uri="{BB962C8B-B14F-4D97-AF65-F5344CB8AC3E}">
        <p14:creationId xmlns:p14="http://schemas.microsoft.com/office/powerpoint/2010/main" val="1176477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BDFE-54AA-55B4-3A97-BAFA1624A9B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1EEBADA-7AA8-C951-189D-C1989D65B860}"/>
              </a:ext>
            </a:extLst>
          </p:cNvPr>
          <p:cNvSpPr>
            <a:spLocks noGrp="1"/>
          </p:cNvSpPr>
          <p:nvPr>
            <p:ph idx="1"/>
          </p:nvPr>
        </p:nvSpPr>
        <p:spPr/>
        <p:txBody>
          <a:bodyPr/>
          <a:lstStyle/>
          <a:p>
            <a:endParaRPr lang="en-NL"/>
          </a:p>
        </p:txBody>
      </p:sp>
      <p:pic>
        <p:nvPicPr>
          <p:cNvPr id="20482" name="Picture 2" descr="Screenshot of several types of visualizations of Kusto queries.">
            <a:extLst>
              <a:ext uri="{FF2B5EF4-FFF2-40B4-BE49-F238E27FC236}">
                <a16:creationId xmlns:a16="http://schemas.microsoft.com/office/drawing/2014/main" id="{72848C29-537B-761A-A8D7-CAD8C4795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8" y="0"/>
            <a:ext cx="81232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4655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2BAA-3B1C-1FEB-245F-28A0C1902432}"/>
              </a:ext>
            </a:extLst>
          </p:cNvPr>
          <p:cNvSpPr>
            <a:spLocks noGrp="1"/>
          </p:cNvSpPr>
          <p:nvPr>
            <p:ph type="title"/>
          </p:nvPr>
        </p:nvSpPr>
        <p:spPr/>
        <p:txBody>
          <a:bodyPr/>
          <a:lstStyle/>
          <a:p>
            <a:r>
              <a:rPr lang="en-US" dirty="0"/>
              <a:t>Exercise</a:t>
            </a:r>
            <a:endParaRPr lang="en-NL" dirty="0"/>
          </a:p>
        </p:txBody>
      </p:sp>
      <p:sp>
        <p:nvSpPr>
          <p:cNvPr id="3" name="Content Placeholder 2">
            <a:extLst>
              <a:ext uri="{FF2B5EF4-FFF2-40B4-BE49-F238E27FC236}">
                <a16:creationId xmlns:a16="http://schemas.microsoft.com/office/drawing/2014/main" id="{48412510-EC8D-DB4C-5D1F-44CC8484B179}"/>
              </a:ext>
            </a:extLst>
          </p:cNvPr>
          <p:cNvSpPr>
            <a:spLocks noGrp="1"/>
          </p:cNvSpPr>
          <p:nvPr>
            <p:ph idx="1"/>
          </p:nvPr>
        </p:nvSpPr>
        <p:spPr/>
        <p:txBody>
          <a:bodyPr/>
          <a:lstStyle/>
          <a:p>
            <a:r>
              <a:rPr lang="nl-NL" dirty="0">
                <a:hlinkClick r:id="rId2"/>
              </a:rPr>
              <a:t>https://learn.microsoft.com/en-us/training/modules/gain-insights-data-kusto-query-language/3-exercise-connect-to-resources</a:t>
            </a:r>
            <a:endParaRPr lang="nl-NL" dirty="0"/>
          </a:p>
          <a:p>
            <a:endParaRPr lang="en-NL" dirty="0"/>
          </a:p>
        </p:txBody>
      </p:sp>
      <p:pic>
        <p:nvPicPr>
          <p:cNvPr id="5" name="Picture 4">
            <a:extLst>
              <a:ext uri="{FF2B5EF4-FFF2-40B4-BE49-F238E27FC236}">
                <a16:creationId xmlns:a16="http://schemas.microsoft.com/office/drawing/2014/main" id="{735835FC-EA86-7220-E2B8-B67B00381932}"/>
              </a:ext>
            </a:extLst>
          </p:cNvPr>
          <p:cNvPicPr>
            <a:picLocks noChangeAspect="1"/>
          </p:cNvPicPr>
          <p:nvPr/>
        </p:nvPicPr>
        <p:blipFill>
          <a:blip r:embed="rId3"/>
          <a:stretch>
            <a:fillRect/>
          </a:stretch>
        </p:blipFill>
        <p:spPr>
          <a:xfrm>
            <a:off x="1116892" y="2931061"/>
            <a:ext cx="8658225" cy="3067050"/>
          </a:xfrm>
          <a:prstGeom prst="rect">
            <a:avLst/>
          </a:prstGeom>
        </p:spPr>
      </p:pic>
    </p:spTree>
    <p:extLst>
      <p:ext uri="{BB962C8B-B14F-4D97-AF65-F5344CB8AC3E}">
        <p14:creationId xmlns:p14="http://schemas.microsoft.com/office/powerpoint/2010/main" val="38997950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B569-0B72-DE56-CC55-8718443CFA3E}"/>
              </a:ext>
            </a:extLst>
          </p:cNvPr>
          <p:cNvSpPr>
            <a:spLocks noGrp="1"/>
          </p:cNvSpPr>
          <p:nvPr>
            <p:ph type="title"/>
          </p:nvPr>
        </p:nvSpPr>
        <p:spPr/>
        <p:txBody>
          <a:bodyPr/>
          <a:lstStyle/>
          <a:p>
            <a:r>
              <a:rPr lang="en-US" dirty="0"/>
              <a:t>recap</a:t>
            </a:r>
            <a:endParaRPr lang="en-NL" dirty="0"/>
          </a:p>
        </p:txBody>
      </p:sp>
      <p:sp>
        <p:nvSpPr>
          <p:cNvPr id="3" name="Content Placeholder 2">
            <a:extLst>
              <a:ext uri="{FF2B5EF4-FFF2-40B4-BE49-F238E27FC236}">
                <a16:creationId xmlns:a16="http://schemas.microsoft.com/office/drawing/2014/main" id="{F01E3A29-004C-C0A2-EC9B-70C075EC856B}"/>
              </a:ext>
            </a:extLst>
          </p:cNvPr>
          <p:cNvSpPr>
            <a:spLocks noGrp="1"/>
          </p:cNvSpPr>
          <p:nvPr>
            <p:ph idx="1"/>
          </p:nvPr>
        </p:nvSpPr>
        <p:spPr/>
        <p:txBody>
          <a:bodyPr>
            <a:normAutofit lnSpcReduction="10000"/>
          </a:bodyPr>
          <a:lstStyle/>
          <a:p>
            <a:r>
              <a:rPr lang="en-US" dirty="0"/>
              <a:t>COUNT</a:t>
            </a:r>
          </a:p>
          <a:p>
            <a:r>
              <a:rPr lang="en-US" dirty="0"/>
              <a:t>COUNTIF</a:t>
            </a:r>
          </a:p>
          <a:p>
            <a:r>
              <a:rPr lang="en-US" dirty="0"/>
              <a:t>DCOUNT</a:t>
            </a:r>
          </a:p>
          <a:p>
            <a:r>
              <a:rPr lang="en-US" dirty="0"/>
              <a:t>DISTINCT</a:t>
            </a:r>
          </a:p>
          <a:p>
            <a:r>
              <a:rPr lang="en-US" dirty="0"/>
              <a:t>RENDER</a:t>
            </a:r>
          </a:p>
          <a:p>
            <a:r>
              <a:rPr lang="en-US" dirty="0"/>
              <a:t>BIN</a:t>
            </a:r>
          </a:p>
          <a:p>
            <a:r>
              <a:rPr lang="en-US" dirty="0"/>
              <a:t>SUM/AVGAVG</a:t>
            </a:r>
          </a:p>
          <a:p>
            <a:r>
              <a:rPr lang="en-US" dirty="0"/>
              <a:t>MIN/MAX</a:t>
            </a:r>
          </a:p>
          <a:p>
            <a:r>
              <a:rPr lang="en-US" dirty="0"/>
              <a:t>PERCENTILES</a:t>
            </a:r>
            <a:endParaRPr lang="en-NL" dirty="0"/>
          </a:p>
        </p:txBody>
      </p:sp>
    </p:spTree>
    <p:extLst>
      <p:ext uri="{BB962C8B-B14F-4D97-AF65-F5344CB8AC3E}">
        <p14:creationId xmlns:p14="http://schemas.microsoft.com/office/powerpoint/2010/main" val="30488527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B114-21D9-5276-5E42-ED9F28015A46}"/>
              </a:ext>
            </a:extLst>
          </p:cNvPr>
          <p:cNvSpPr>
            <a:spLocks noGrp="1"/>
          </p:cNvSpPr>
          <p:nvPr>
            <p:ph type="title"/>
          </p:nvPr>
        </p:nvSpPr>
        <p:spPr/>
        <p:txBody>
          <a:bodyPr/>
          <a:lstStyle/>
          <a:p>
            <a:r>
              <a:rPr lang="en-US" dirty="0"/>
              <a:t>challenge</a:t>
            </a:r>
            <a:endParaRPr lang="en-NL" dirty="0"/>
          </a:p>
        </p:txBody>
      </p:sp>
      <p:sp>
        <p:nvSpPr>
          <p:cNvPr id="3" name="Content Placeholder 2">
            <a:extLst>
              <a:ext uri="{FF2B5EF4-FFF2-40B4-BE49-F238E27FC236}">
                <a16:creationId xmlns:a16="http://schemas.microsoft.com/office/drawing/2014/main" id="{32F2EC80-4566-B73F-0C88-CF4AC09FD2ED}"/>
              </a:ext>
            </a:extLst>
          </p:cNvPr>
          <p:cNvSpPr>
            <a:spLocks noGrp="1"/>
          </p:cNvSpPr>
          <p:nvPr>
            <p:ph idx="1"/>
          </p:nvPr>
        </p:nvSpPr>
        <p:spPr/>
        <p:txBody>
          <a:bodyPr>
            <a:normAutofit/>
          </a:bodyPr>
          <a:lstStyle/>
          <a:p>
            <a:r>
              <a:rPr lang="en-US" dirty="0"/>
              <a:t>Recall that in the storm events, you've used aggregation functions to compare different groups of information. You've organized complex queries with let statements. Finally, you've presented this data in graphical format.</a:t>
            </a:r>
          </a:p>
          <a:p>
            <a:r>
              <a:rPr lang="en-US" dirty="0"/>
              <a:t>Now it's your turn to try writing a query from scratch.</a:t>
            </a:r>
          </a:p>
          <a:p>
            <a:r>
              <a:rPr lang="en-US" dirty="0"/>
              <a:t>Use the table we've been exploring up until now, </a:t>
            </a:r>
            <a:r>
              <a:rPr lang="en-US" dirty="0" err="1"/>
              <a:t>StormEvents</a:t>
            </a:r>
            <a:r>
              <a:rPr lang="en-US" dirty="0"/>
              <a:t>, to answer the following question:</a:t>
            </a:r>
          </a:p>
          <a:p>
            <a:r>
              <a:rPr lang="en-US" dirty="0"/>
              <a:t>What was the total week-by-week damage caused by all flood events? Show damage in the unit of Euros. In this case, damage refers to both property and crop damage. Assume the Euro is worth 1.14 USD.</a:t>
            </a:r>
          </a:p>
          <a:p>
            <a:r>
              <a:rPr lang="en-US" dirty="0"/>
              <a:t>Use summarize, sum, render, bin, and let.</a:t>
            </a:r>
          </a:p>
          <a:p>
            <a:endParaRPr lang="en-US" dirty="0"/>
          </a:p>
          <a:p>
            <a:endParaRPr lang="en-NL" dirty="0"/>
          </a:p>
        </p:txBody>
      </p:sp>
    </p:spTree>
    <p:extLst>
      <p:ext uri="{BB962C8B-B14F-4D97-AF65-F5344CB8AC3E}">
        <p14:creationId xmlns:p14="http://schemas.microsoft.com/office/powerpoint/2010/main" val="30497000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224E-403F-6585-9A35-7C483FE0D8A7}"/>
              </a:ext>
            </a:extLst>
          </p:cNvPr>
          <p:cNvSpPr>
            <a:spLocks noGrp="1"/>
          </p:cNvSpPr>
          <p:nvPr>
            <p:ph type="title"/>
          </p:nvPr>
        </p:nvSpPr>
        <p:spPr/>
        <p:txBody>
          <a:bodyPr/>
          <a:lstStyle/>
          <a:p>
            <a:r>
              <a:rPr lang="en-US" dirty="0"/>
              <a:t>solution</a:t>
            </a:r>
            <a:endParaRPr lang="en-NL" dirty="0"/>
          </a:p>
        </p:txBody>
      </p:sp>
      <p:sp>
        <p:nvSpPr>
          <p:cNvPr id="3" name="Content Placeholder 2">
            <a:extLst>
              <a:ext uri="{FF2B5EF4-FFF2-40B4-BE49-F238E27FC236}">
                <a16:creationId xmlns:a16="http://schemas.microsoft.com/office/drawing/2014/main" id="{B1157F41-F7D0-5564-ED44-4C3CEE0B5F62}"/>
              </a:ext>
            </a:extLst>
          </p:cNvPr>
          <p:cNvSpPr>
            <a:spLocks noGrp="1"/>
          </p:cNvSpPr>
          <p:nvPr>
            <p:ph idx="1"/>
          </p:nvPr>
        </p:nvSpPr>
        <p:spPr/>
        <p:txBody>
          <a:bodyPr/>
          <a:lstStyle/>
          <a:p>
            <a:endParaRPr lang="en-NL"/>
          </a:p>
        </p:txBody>
      </p:sp>
      <p:pic>
        <p:nvPicPr>
          <p:cNvPr id="21506" name="Picture 2" descr="Screenshot of solution query and results.">
            <a:extLst>
              <a:ext uri="{FF2B5EF4-FFF2-40B4-BE49-F238E27FC236}">
                <a16:creationId xmlns:a16="http://schemas.microsoft.com/office/drawing/2014/main" id="{D3D977E8-6E25-AD56-D368-F5168F2F0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286000"/>
            <a:ext cx="8844461" cy="432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5898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C3EB-AA67-E099-BEDB-D056CC3707D8}"/>
              </a:ext>
            </a:extLst>
          </p:cNvPr>
          <p:cNvSpPr>
            <a:spLocks noGrp="1"/>
          </p:cNvSpPr>
          <p:nvPr>
            <p:ph type="title"/>
          </p:nvPr>
        </p:nvSpPr>
        <p:spPr/>
        <p:txBody>
          <a:bodyPr/>
          <a:lstStyle/>
          <a:p>
            <a:r>
              <a:rPr lang="en-US" dirty="0"/>
              <a:t>Multi-table queries using Kusto Query Language</a:t>
            </a:r>
            <a:endParaRPr lang="en-NL" dirty="0"/>
          </a:p>
        </p:txBody>
      </p:sp>
      <p:sp>
        <p:nvSpPr>
          <p:cNvPr id="3" name="Content Placeholder 2">
            <a:extLst>
              <a:ext uri="{FF2B5EF4-FFF2-40B4-BE49-F238E27FC236}">
                <a16:creationId xmlns:a16="http://schemas.microsoft.com/office/drawing/2014/main" id="{A8FA78F0-ED2A-B6A6-C036-8A8C3396735B}"/>
              </a:ext>
            </a:extLst>
          </p:cNvPr>
          <p:cNvSpPr>
            <a:spLocks noGrp="1"/>
          </p:cNvSpPr>
          <p:nvPr>
            <p:ph idx="1"/>
          </p:nvPr>
        </p:nvSpPr>
        <p:spPr/>
        <p:txBody>
          <a:bodyPr/>
          <a:lstStyle/>
          <a:p>
            <a:r>
              <a:rPr lang="en-US" dirty="0"/>
              <a:t>Suppose you work at a retail company that sells a wide variety of products. You're the data analyst on the sales team responsible for providing insights that help the team promote awareness of their products and grow sales. You want to provide the desired insights but to do so requires data that's spread across several tables. You'll use KQL to gain the insights by querying data from multiple tables.</a:t>
            </a:r>
            <a:endParaRPr lang="en-NL" dirty="0"/>
          </a:p>
        </p:txBody>
      </p:sp>
    </p:spTree>
    <p:extLst>
      <p:ext uri="{BB962C8B-B14F-4D97-AF65-F5344CB8AC3E}">
        <p14:creationId xmlns:p14="http://schemas.microsoft.com/office/powerpoint/2010/main" val="1523482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865D-7B91-570F-30AB-D12423FB87FC}"/>
              </a:ext>
            </a:extLst>
          </p:cNvPr>
          <p:cNvSpPr>
            <a:spLocks noGrp="1"/>
          </p:cNvSpPr>
          <p:nvPr>
            <p:ph type="title"/>
          </p:nvPr>
        </p:nvSpPr>
        <p:spPr/>
        <p:txBody>
          <a:bodyPr/>
          <a:lstStyle/>
          <a:p>
            <a:r>
              <a:rPr lang="nl-NL" dirty="0"/>
              <a:t>Combine and optimize data</a:t>
            </a:r>
            <a:endParaRPr lang="en-NL" dirty="0"/>
          </a:p>
        </p:txBody>
      </p:sp>
      <p:sp>
        <p:nvSpPr>
          <p:cNvPr id="3" name="Content Placeholder 2">
            <a:extLst>
              <a:ext uri="{FF2B5EF4-FFF2-40B4-BE49-F238E27FC236}">
                <a16:creationId xmlns:a16="http://schemas.microsoft.com/office/drawing/2014/main" id="{8CFE4EDB-1A1A-8DF6-BAE6-D32881DF9387}"/>
              </a:ext>
            </a:extLst>
          </p:cNvPr>
          <p:cNvSpPr>
            <a:spLocks noGrp="1"/>
          </p:cNvSpPr>
          <p:nvPr>
            <p:ph idx="1"/>
          </p:nvPr>
        </p:nvSpPr>
        <p:spPr/>
        <p:txBody>
          <a:bodyPr/>
          <a:lstStyle/>
          <a:p>
            <a:r>
              <a:rPr lang="en-US" dirty="0"/>
              <a:t>Organizations often collate different types of information from many sources. The information is stored in a large number of tables. Occasionally, you may need to join tables based on logical relationships between them, for the purpose of deeper analysis or reporting. In the retail company scenario, you'll use tables for customers, products, and sales information.</a:t>
            </a:r>
          </a:p>
        </p:txBody>
      </p:sp>
    </p:spTree>
    <p:extLst>
      <p:ext uri="{BB962C8B-B14F-4D97-AF65-F5344CB8AC3E}">
        <p14:creationId xmlns:p14="http://schemas.microsoft.com/office/powerpoint/2010/main" val="39160837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06C2-E93F-D893-B8BC-8736CC3884D4}"/>
              </a:ext>
            </a:extLst>
          </p:cNvPr>
          <p:cNvSpPr>
            <a:spLocks noGrp="1"/>
          </p:cNvSpPr>
          <p:nvPr>
            <p:ph type="title"/>
          </p:nvPr>
        </p:nvSpPr>
        <p:spPr/>
        <p:txBody>
          <a:bodyPr/>
          <a:lstStyle/>
          <a:p>
            <a:r>
              <a:rPr lang="nl-NL" dirty="0"/>
              <a:t>Understand your data</a:t>
            </a:r>
            <a:endParaRPr lang="en-NL" dirty="0"/>
          </a:p>
        </p:txBody>
      </p:sp>
      <p:sp>
        <p:nvSpPr>
          <p:cNvPr id="3" name="Content Placeholder 2">
            <a:extLst>
              <a:ext uri="{FF2B5EF4-FFF2-40B4-BE49-F238E27FC236}">
                <a16:creationId xmlns:a16="http://schemas.microsoft.com/office/drawing/2014/main" id="{9A38DD00-A5E5-8DFF-622D-BEA2E138322A}"/>
              </a:ext>
            </a:extLst>
          </p:cNvPr>
          <p:cNvSpPr>
            <a:spLocks noGrp="1"/>
          </p:cNvSpPr>
          <p:nvPr>
            <p:ph idx="1"/>
          </p:nvPr>
        </p:nvSpPr>
        <p:spPr/>
        <p:txBody>
          <a:bodyPr>
            <a:normAutofit/>
          </a:bodyPr>
          <a:lstStyle/>
          <a:p>
            <a:r>
              <a:rPr lang="en-US" dirty="0"/>
              <a:t>Before you start writing queries that combine information from your tables, you'll need to understand your data. When working with Kusto queries, you'll want to think of tables as broadly belonging to one of two categories:</a:t>
            </a:r>
          </a:p>
          <a:p>
            <a:pPr lvl="1"/>
            <a:r>
              <a:rPr lang="en-US" dirty="0"/>
              <a:t>Fact tables: Tables whose records are immutable facts, such as the </a:t>
            </a:r>
            <a:r>
              <a:rPr lang="en-US" dirty="0" err="1"/>
              <a:t>SalesFact</a:t>
            </a:r>
            <a:r>
              <a:rPr lang="en-US" dirty="0"/>
              <a:t> table in the retail company scenario. In these tables, records are progressively appended in a streaming fashion or in large chunks. The records stay there until they're removed and are never updated.</a:t>
            </a:r>
          </a:p>
          <a:p>
            <a:pPr lvl="1"/>
            <a:r>
              <a:rPr lang="en-US" dirty="0"/>
              <a:t>Dimension tables: Tables whose records are mutable dimensions, such as the Customers and Products tables in the retail company scenario. These tables hold reference data, such as lookup tables from an entity identifier to its properties. Dimension tables aren't regularly ingested with new data.</a:t>
            </a:r>
          </a:p>
          <a:p>
            <a:r>
              <a:rPr lang="en-US" dirty="0"/>
              <a:t>In the retail company scenarios, you'll use the dimension tables to enrich the </a:t>
            </a:r>
            <a:r>
              <a:rPr lang="en-US" dirty="0" err="1"/>
              <a:t>SalesFact</a:t>
            </a:r>
            <a:r>
              <a:rPr lang="en-US" dirty="0"/>
              <a:t> table with additional information or to provide more options for filtering the data for queries.</a:t>
            </a:r>
            <a:endParaRPr lang="en-NL" dirty="0"/>
          </a:p>
        </p:txBody>
      </p:sp>
    </p:spTree>
    <p:extLst>
      <p:ext uri="{BB962C8B-B14F-4D97-AF65-F5344CB8AC3E}">
        <p14:creationId xmlns:p14="http://schemas.microsoft.com/office/powerpoint/2010/main" val="12466786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38126-18B7-275A-149C-E79C35F9BB19}"/>
              </a:ext>
            </a:extLst>
          </p:cNvPr>
          <p:cNvSpPr>
            <a:spLocks noGrp="1"/>
          </p:cNvSpPr>
          <p:nvPr>
            <p:ph type="title"/>
          </p:nvPr>
        </p:nvSpPr>
        <p:spPr/>
        <p:txBody>
          <a:bodyPr/>
          <a:lstStyle/>
          <a:p>
            <a:r>
              <a:rPr lang="nl-NL" dirty="0"/>
              <a:t>Understand your data</a:t>
            </a:r>
            <a:endParaRPr lang="en-NL" dirty="0"/>
          </a:p>
        </p:txBody>
      </p:sp>
      <p:sp>
        <p:nvSpPr>
          <p:cNvPr id="3" name="Content Placeholder 2">
            <a:extLst>
              <a:ext uri="{FF2B5EF4-FFF2-40B4-BE49-F238E27FC236}">
                <a16:creationId xmlns:a16="http://schemas.microsoft.com/office/drawing/2014/main" id="{9B45E956-D197-23B0-BAF4-BFEF552C556A}"/>
              </a:ext>
            </a:extLst>
          </p:cNvPr>
          <p:cNvSpPr>
            <a:spLocks noGrp="1"/>
          </p:cNvSpPr>
          <p:nvPr>
            <p:ph idx="1"/>
          </p:nvPr>
        </p:nvSpPr>
        <p:spPr/>
        <p:txBody>
          <a:bodyPr/>
          <a:lstStyle/>
          <a:p>
            <a:r>
              <a:rPr lang="en-US" dirty="0"/>
              <a:t>You'll also want to understand the volumes of data you're working with and its structure, or schema (column names and types). You can run the following queries to get that information replacing TABLE_NAME with name of the table you're examining:</a:t>
            </a:r>
          </a:p>
          <a:p>
            <a:r>
              <a:rPr lang="nl-NL" dirty="0">
                <a:solidFill>
                  <a:schemeClr val="tx1">
                    <a:lumMod val="65000"/>
                    <a:lumOff val="35000"/>
                  </a:schemeClr>
                </a:solidFill>
              </a:rPr>
              <a:t>TABLE_NAME</a:t>
            </a:r>
          </a:p>
          <a:p>
            <a:r>
              <a:rPr lang="nl-NL" dirty="0">
                <a:solidFill>
                  <a:schemeClr val="tx1">
                    <a:lumMod val="65000"/>
                    <a:lumOff val="35000"/>
                  </a:schemeClr>
                </a:solidFill>
              </a:rPr>
              <a:t>| count</a:t>
            </a:r>
          </a:p>
          <a:p>
            <a:endParaRPr lang="nl-NL" dirty="0">
              <a:solidFill>
                <a:schemeClr val="tx1">
                  <a:lumMod val="65000"/>
                  <a:lumOff val="35000"/>
                </a:schemeClr>
              </a:solidFill>
            </a:endParaRPr>
          </a:p>
          <a:p>
            <a:r>
              <a:rPr lang="nl-NL" dirty="0">
                <a:solidFill>
                  <a:schemeClr val="tx1">
                    <a:lumMod val="65000"/>
                    <a:lumOff val="35000"/>
                  </a:schemeClr>
                </a:solidFill>
              </a:rPr>
              <a:t>TABLE_NAME</a:t>
            </a:r>
          </a:p>
          <a:p>
            <a:r>
              <a:rPr lang="nl-NL" dirty="0">
                <a:solidFill>
                  <a:schemeClr val="tx1">
                    <a:lumMod val="65000"/>
                    <a:lumOff val="35000"/>
                  </a:schemeClr>
                </a:solidFill>
              </a:rPr>
              <a:t>| getschema</a:t>
            </a:r>
            <a:endParaRPr lang="en-NL" dirty="0">
              <a:solidFill>
                <a:schemeClr val="tx1">
                  <a:lumMod val="65000"/>
                  <a:lumOff val="35000"/>
                </a:schemeClr>
              </a:solidFill>
            </a:endParaRPr>
          </a:p>
        </p:txBody>
      </p:sp>
    </p:spTree>
    <p:extLst>
      <p:ext uri="{BB962C8B-B14F-4D97-AF65-F5344CB8AC3E}">
        <p14:creationId xmlns:p14="http://schemas.microsoft.com/office/powerpoint/2010/main" val="105155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EA00-86E5-1595-9621-C2A155F7B643}"/>
              </a:ext>
            </a:extLst>
          </p:cNvPr>
          <p:cNvSpPr>
            <a:spLocks noGrp="1"/>
          </p:cNvSpPr>
          <p:nvPr>
            <p:ph type="title"/>
          </p:nvPr>
        </p:nvSpPr>
        <p:spPr/>
        <p:txBody>
          <a:bodyPr/>
          <a:lstStyle/>
          <a:p>
            <a:r>
              <a:rPr lang="en-US" dirty="0"/>
              <a:t>What makes Azure Data Explorer unique?</a:t>
            </a:r>
            <a:endParaRPr lang="en-NL" dirty="0"/>
          </a:p>
        </p:txBody>
      </p:sp>
      <p:sp>
        <p:nvSpPr>
          <p:cNvPr id="3" name="Content Placeholder 2">
            <a:extLst>
              <a:ext uri="{FF2B5EF4-FFF2-40B4-BE49-F238E27FC236}">
                <a16:creationId xmlns:a16="http://schemas.microsoft.com/office/drawing/2014/main" id="{EC93B8FE-BB4F-1363-E3DA-BFF8E462A60F}"/>
              </a:ext>
            </a:extLst>
          </p:cNvPr>
          <p:cNvSpPr>
            <a:spLocks noGrp="1"/>
          </p:cNvSpPr>
          <p:nvPr>
            <p:ph idx="1"/>
          </p:nvPr>
        </p:nvSpPr>
        <p:spPr/>
        <p:txBody>
          <a:bodyPr>
            <a:normAutofit/>
          </a:bodyPr>
          <a:lstStyle/>
          <a:p>
            <a:r>
              <a:rPr lang="en-US" b="1" dirty="0"/>
              <a:t>Versatile data visualization</a:t>
            </a:r>
          </a:p>
          <a:p>
            <a:r>
              <a:rPr lang="en-US" dirty="0"/>
              <a:t>Data visualization helps you gain important insights. Azure Data Explorer offers built-in visualization and dashboarding out of the box, with support for various charts and visualizations. It has native integration with Power BI, native connectors for Grafana, Kibana and Databricks, ODBC support for Tableau, Sisense, Qlik, and more.</a:t>
            </a:r>
          </a:p>
          <a:p>
            <a:r>
              <a:rPr lang="en-US" b="1" dirty="0"/>
              <a:t>Automatic ingest, process, and export</a:t>
            </a:r>
          </a:p>
          <a:p>
            <a:r>
              <a:rPr lang="en-US" dirty="0"/>
              <a:t>Azure Data Explorer supports server-side stored functions, continuous ingest, and continuous export to Azure Data Lake store. It also supports ingestion time-mapping transformations on the server side, update policies, and precomputed scheduled aggregates with materialized views.</a:t>
            </a:r>
            <a:endParaRPr lang="en-NL" dirty="0"/>
          </a:p>
        </p:txBody>
      </p:sp>
    </p:spTree>
    <p:extLst>
      <p:ext uri="{BB962C8B-B14F-4D97-AF65-F5344CB8AC3E}">
        <p14:creationId xmlns:p14="http://schemas.microsoft.com/office/powerpoint/2010/main" val="18960443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0D1C7-F87B-492C-BA8A-77187C42CBA2}"/>
              </a:ext>
            </a:extLst>
          </p:cNvPr>
          <p:cNvSpPr>
            <a:spLocks noGrp="1"/>
          </p:cNvSpPr>
          <p:nvPr>
            <p:ph type="title"/>
          </p:nvPr>
        </p:nvSpPr>
        <p:spPr/>
        <p:txBody>
          <a:bodyPr/>
          <a:lstStyle/>
          <a:p>
            <a:endParaRPr lang="en-NL" dirty="0"/>
          </a:p>
        </p:txBody>
      </p:sp>
      <p:sp>
        <p:nvSpPr>
          <p:cNvPr id="3" name="Content Placeholder 2">
            <a:extLst>
              <a:ext uri="{FF2B5EF4-FFF2-40B4-BE49-F238E27FC236}">
                <a16:creationId xmlns:a16="http://schemas.microsoft.com/office/drawing/2014/main" id="{DB380039-8E25-B416-0A69-CC394293E36B}"/>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FCC15232-6EDD-2014-8DAA-CF2028A6F497}"/>
              </a:ext>
            </a:extLst>
          </p:cNvPr>
          <p:cNvPicPr>
            <a:picLocks noChangeAspect="1"/>
          </p:cNvPicPr>
          <p:nvPr/>
        </p:nvPicPr>
        <p:blipFill>
          <a:blip r:embed="rId2"/>
          <a:stretch>
            <a:fillRect/>
          </a:stretch>
        </p:blipFill>
        <p:spPr>
          <a:xfrm>
            <a:off x="1876425" y="152400"/>
            <a:ext cx="8439150" cy="6553200"/>
          </a:xfrm>
          <a:prstGeom prst="rect">
            <a:avLst/>
          </a:prstGeom>
        </p:spPr>
      </p:pic>
    </p:spTree>
    <p:extLst>
      <p:ext uri="{BB962C8B-B14F-4D97-AF65-F5344CB8AC3E}">
        <p14:creationId xmlns:p14="http://schemas.microsoft.com/office/powerpoint/2010/main" val="3612817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5462-7B39-81A5-4E9A-F08EDFE2E4FF}"/>
              </a:ext>
            </a:extLst>
          </p:cNvPr>
          <p:cNvSpPr>
            <a:spLocks noGrp="1"/>
          </p:cNvSpPr>
          <p:nvPr>
            <p:ph type="title"/>
          </p:nvPr>
        </p:nvSpPr>
        <p:spPr/>
        <p:txBody>
          <a:bodyPr/>
          <a:lstStyle/>
          <a:p>
            <a:r>
              <a:rPr lang="nl-NL" dirty="0"/>
              <a:t>Understand multi-table queries</a:t>
            </a:r>
            <a:endParaRPr lang="en-NL" dirty="0"/>
          </a:p>
        </p:txBody>
      </p:sp>
      <p:sp>
        <p:nvSpPr>
          <p:cNvPr id="3" name="Content Placeholder 2">
            <a:extLst>
              <a:ext uri="{FF2B5EF4-FFF2-40B4-BE49-F238E27FC236}">
                <a16:creationId xmlns:a16="http://schemas.microsoft.com/office/drawing/2014/main" id="{EB04035E-59C8-EC0A-B491-7F6B9693CA80}"/>
              </a:ext>
            </a:extLst>
          </p:cNvPr>
          <p:cNvSpPr>
            <a:spLocks noGrp="1"/>
          </p:cNvSpPr>
          <p:nvPr>
            <p:ph idx="1"/>
          </p:nvPr>
        </p:nvSpPr>
        <p:spPr/>
        <p:txBody>
          <a:bodyPr>
            <a:normAutofit fontScale="92500" lnSpcReduction="20000"/>
          </a:bodyPr>
          <a:lstStyle/>
          <a:p>
            <a:r>
              <a:rPr lang="en-US" dirty="0"/>
              <a:t>So you've analyzed your data, now you need to understand how to combine tables to provide the information you need. Kusto queries provide several operators that you can use to combine data from multiple tables, including the lookup, join, and union operators.</a:t>
            </a:r>
          </a:p>
          <a:p>
            <a:r>
              <a:rPr lang="en-US" dirty="0"/>
              <a:t>The join operator merges the rows of two tables by matching values of the specified columns from each table. The resultant table depends on the kind of join you use. For example, if you use an inner join, the table will have the same columns as the left table (sometimes called the outer table), plus the columns from the right table (sometimes called the inner table). You'll learn more about join kinds in the next section. For best performance, if one table is always smaller than the other, use it as the left side of the join operator.</a:t>
            </a:r>
          </a:p>
          <a:p>
            <a:r>
              <a:rPr lang="en-US" dirty="0"/>
              <a:t>The lookup operator is a special implementation of join operator that optimizes the performance of queries where a fact table is enriched with data from a dimensions table. It extends the fact table with values looked-up in a dimension table. For best performance, the system by default assumes that the left table is the larger (facts) table, and the right table is the smaller (dimensions) table. This is exactly opposite to the assumption used by the join operator.</a:t>
            </a:r>
            <a:endParaRPr lang="en-NL" dirty="0"/>
          </a:p>
        </p:txBody>
      </p:sp>
    </p:spTree>
    <p:extLst>
      <p:ext uri="{BB962C8B-B14F-4D97-AF65-F5344CB8AC3E}">
        <p14:creationId xmlns:p14="http://schemas.microsoft.com/office/powerpoint/2010/main" val="31584750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99F1-F009-ACD6-7BEA-067AA05546E9}"/>
              </a:ext>
            </a:extLst>
          </p:cNvPr>
          <p:cNvSpPr>
            <a:spLocks noGrp="1"/>
          </p:cNvSpPr>
          <p:nvPr>
            <p:ph type="title"/>
          </p:nvPr>
        </p:nvSpPr>
        <p:spPr/>
        <p:txBody>
          <a:bodyPr/>
          <a:lstStyle/>
          <a:p>
            <a:r>
              <a:rPr lang="nl-NL" dirty="0"/>
              <a:t>Understand multi-table queries</a:t>
            </a:r>
            <a:endParaRPr lang="en-NL" dirty="0"/>
          </a:p>
        </p:txBody>
      </p:sp>
      <p:sp>
        <p:nvSpPr>
          <p:cNvPr id="3" name="Content Placeholder 2">
            <a:extLst>
              <a:ext uri="{FF2B5EF4-FFF2-40B4-BE49-F238E27FC236}">
                <a16:creationId xmlns:a16="http://schemas.microsoft.com/office/drawing/2014/main" id="{B5E69737-834D-7293-88D6-C2537F0CDAFE}"/>
              </a:ext>
            </a:extLst>
          </p:cNvPr>
          <p:cNvSpPr>
            <a:spLocks noGrp="1"/>
          </p:cNvSpPr>
          <p:nvPr>
            <p:ph idx="1"/>
          </p:nvPr>
        </p:nvSpPr>
        <p:spPr/>
        <p:txBody>
          <a:bodyPr/>
          <a:lstStyle/>
          <a:p>
            <a:r>
              <a:rPr lang="en-US" dirty="0"/>
              <a:t>The union operator returns all the rows from two or more tables. It's useful when you want to combine data from multiple tables.</a:t>
            </a:r>
          </a:p>
          <a:p>
            <a:r>
              <a:rPr lang="en-US" dirty="0"/>
              <a:t>The materialize() function caches results within a query execution for subsequent reuse in the query. It's like taking a snapshot of the results of a sub-query and using it multiple times within the query. This is useful in optimizing queries for scenarios, such as the following, where the results:</a:t>
            </a:r>
          </a:p>
          <a:p>
            <a:pPr lvl="1"/>
            <a:r>
              <a:rPr lang="en-US" dirty="0"/>
              <a:t>Are expensive to compute</a:t>
            </a:r>
          </a:p>
          <a:p>
            <a:pPr lvl="1"/>
            <a:r>
              <a:rPr lang="en-US" dirty="0"/>
              <a:t>Are non-deterministic</a:t>
            </a:r>
            <a:endParaRPr lang="en-NL" dirty="0"/>
          </a:p>
        </p:txBody>
      </p:sp>
    </p:spTree>
    <p:extLst>
      <p:ext uri="{BB962C8B-B14F-4D97-AF65-F5344CB8AC3E}">
        <p14:creationId xmlns:p14="http://schemas.microsoft.com/office/powerpoint/2010/main" val="658664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09D34-7B3F-D489-C1E3-C40AD56ACFB7}"/>
              </a:ext>
            </a:extLst>
          </p:cNvPr>
          <p:cNvSpPr>
            <a:spLocks noGrp="1"/>
          </p:cNvSpPr>
          <p:nvPr>
            <p:ph type="title"/>
          </p:nvPr>
        </p:nvSpPr>
        <p:spPr/>
        <p:txBody>
          <a:bodyPr/>
          <a:lstStyle/>
          <a:p>
            <a:r>
              <a:rPr lang="nl-NL" dirty="0"/>
              <a:t>Kinds of join</a:t>
            </a:r>
            <a:endParaRPr lang="en-NL" dirty="0"/>
          </a:p>
        </p:txBody>
      </p:sp>
      <p:sp>
        <p:nvSpPr>
          <p:cNvPr id="3" name="Content Placeholder 2">
            <a:extLst>
              <a:ext uri="{FF2B5EF4-FFF2-40B4-BE49-F238E27FC236}">
                <a16:creationId xmlns:a16="http://schemas.microsoft.com/office/drawing/2014/main" id="{9FD9D265-B65F-D130-6F3C-2883A0E76888}"/>
              </a:ext>
            </a:extLst>
          </p:cNvPr>
          <p:cNvSpPr>
            <a:spLocks noGrp="1"/>
          </p:cNvSpPr>
          <p:nvPr>
            <p:ph idx="1"/>
          </p:nvPr>
        </p:nvSpPr>
        <p:spPr/>
        <p:txBody>
          <a:bodyPr/>
          <a:lstStyle/>
          <a:p>
            <a:endParaRPr lang="en-NL"/>
          </a:p>
        </p:txBody>
      </p:sp>
      <p:pic>
        <p:nvPicPr>
          <p:cNvPr id="22530" name="Picture 2" descr="Diagram showing query join kinds.">
            <a:extLst>
              <a:ext uri="{FF2B5EF4-FFF2-40B4-BE49-F238E27FC236}">
                <a16:creationId xmlns:a16="http://schemas.microsoft.com/office/drawing/2014/main" id="{A065AFBB-625A-0C99-C1E7-D19770B60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180" y="895350"/>
            <a:ext cx="5324475"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430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DAE9-7A3C-ECEE-1B56-EA96F0EEB2F6}"/>
              </a:ext>
            </a:extLst>
          </p:cNvPr>
          <p:cNvSpPr>
            <a:spLocks noGrp="1"/>
          </p:cNvSpPr>
          <p:nvPr>
            <p:ph type="title"/>
          </p:nvPr>
        </p:nvSpPr>
        <p:spPr/>
        <p:txBody>
          <a:bodyPr/>
          <a:lstStyle/>
          <a:p>
            <a:r>
              <a:rPr lang="nl-NL" dirty="0"/>
              <a:t>Connect to the data</a:t>
            </a:r>
            <a:endParaRPr lang="en-NL" dirty="0"/>
          </a:p>
        </p:txBody>
      </p:sp>
      <p:sp>
        <p:nvSpPr>
          <p:cNvPr id="3" name="Content Placeholder 2">
            <a:extLst>
              <a:ext uri="{FF2B5EF4-FFF2-40B4-BE49-F238E27FC236}">
                <a16:creationId xmlns:a16="http://schemas.microsoft.com/office/drawing/2014/main" id="{ED1A0AF5-2628-FD87-64F1-224544685C75}"/>
              </a:ext>
            </a:extLst>
          </p:cNvPr>
          <p:cNvSpPr>
            <a:spLocks noGrp="1"/>
          </p:cNvSpPr>
          <p:nvPr>
            <p:ph idx="1"/>
          </p:nvPr>
        </p:nvSpPr>
        <p:spPr/>
        <p:txBody>
          <a:bodyPr/>
          <a:lstStyle/>
          <a:p>
            <a:r>
              <a:rPr lang="en-US" dirty="0"/>
              <a:t>Queries always run in the context of a database, so you need to connect to a specific database.</a:t>
            </a:r>
          </a:p>
          <a:p>
            <a:r>
              <a:rPr lang="en-US" dirty="0"/>
              <a:t>Expand the help cluster in the left pane.</a:t>
            </a:r>
          </a:p>
          <a:p>
            <a:r>
              <a:rPr lang="en-US" dirty="0"/>
              <a:t>Select the </a:t>
            </a:r>
            <a:r>
              <a:rPr lang="en-US" dirty="0" err="1"/>
              <a:t>ContosoSales</a:t>
            </a:r>
            <a:r>
              <a:rPr lang="en-US" dirty="0"/>
              <a:t> database to give your queries the correct context.</a:t>
            </a:r>
            <a:endParaRPr lang="en-NL" dirty="0"/>
          </a:p>
        </p:txBody>
      </p:sp>
      <p:pic>
        <p:nvPicPr>
          <p:cNvPr id="23554" name="Picture 2" descr="Screenshot of help cluster organization.">
            <a:extLst>
              <a:ext uri="{FF2B5EF4-FFF2-40B4-BE49-F238E27FC236}">
                <a16:creationId xmlns:a16="http://schemas.microsoft.com/office/drawing/2014/main" id="{A385FCBE-EB25-EFA6-B07C-83662F5F9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4023280"/>
            <a:ext cx="2464393" cy="182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7998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D2CA-CB32-660F-7E0A-1C15ACC714B8}"/>
              </a:ext>
            </a:extLst>
          </p:cNvPr>
          <p:cNvSpPr>
            <a:spLocks noGrp="1"/>
          </p:cNvSpPr>
          <p:nvPr>
            <p:ph type="title"/>
          </p:nvPr>
        </p:nvSpPr>
        <p:spPr/>
        <p:txBody>
          <a:bodyPr/>
          <a:lstStyle/>
          <a:p>
            <a:r>
              <a:rPr lang="nl-NL" dirty="0"/>
              <a:t>Use the join operator</a:t>
            </a:r>
            <a:endParaRPr lang="en-NL" dirty="0"/>
          </a:p>
        </p:txBody>
      </p:sp>
      <p:sp>
        <p:nvSpPr>
          <p:cNvPr id="3" name="Content Placeholder 2">
            <a:extLst>
              <a:ext uri="{FF2B5EF4-FFF2-40B4-BE49-F238E27FC236}">
                <a16:creationId xmlns:a16="http://schemas.microsoft.com/office/drawing/2014/main" id="{5B4ADE37-F279-A2F9-F3B5-5D6087F058BD}"/>
              </a:ext>
            </a:extLst>
          </p:cNvPr>
          <p:cNvSpPr>
            <a:spLocks noGrp="1"/>
          </p:cNvSpPr>
          <p:nvPr>
            <p:ph idx="1"/>
          </p:nvPr>
        </p:nvSpPr>
        <p:spPr/>
        <p:txBody>
          <a:bodyPr>
            <a:normAutofit/>
          </a:bodyPr>
          <a:lstStyle/>
          <a:p>
            <a:r>
              <a:rPr lang="en-US" dirty="0"/>
              <a:t>In the retail company scenario, your team starts by asking you for the three countries that have the most sales.</a:t>
            </a:r>
          </a:p>
          <a:p>
            <a:r>
              <a:rPr lang="en-US" dirty="0"/>
              <a:t>You start by inspecting the </a:t>
            </a:r>
            <a:r>
              <a:rPr lang="en-US" dirty="0" err="1"/>
              <a:t>SalesFact</a:t>
            </a:r>
            <a:r>
              <a:rPr lang="en-US" dirty="0"/>
              <a:t> table and see that the figures you need are available in the </a:t>
            </a:r>
            <a:r>
              <a:rPr lang="en-US" dirty="0" err="1"/>
              <a:t>SalesAmount</a:t>
            </a:r>
            <a:r>
              <a:rPr lang="en-US" dirty="0"/>
              <a:t> column, but the table doesn't contain any country data. Examining the other tables, you notice that the country data is available in the </a:t>
            </a:r>
            <a:r>
              <a:rPr lang="en-US" dirty="0" err="1"/>
              <a:t>RegionCountryName</a:t>
            </a:r>
            <a:r>
              <a:rPr lang="en-US" dirty="0"/>
              <a:t> column in the Customers table. You also notice that both tables have a </a:t>
            </a:r>
            <a:r>
              <a:rPr lang="en-US" dirty="0" err="1"/>
              <a:t>CustomerKey</a:t>
            </a:r>
            <a:r>
              <a:rPr lang="en-US" dirty="0"/>
              <a:t> column.</a:t>
            </a:r>
          </a:p>
          <a:p>
            <a:r>
              <a:rPr lang="en-US" dirty="0"/>
              <a:t>Since the data is spread over two tables, you'll need to get data from the customer data, and the sales data to be able to write a query that provides the requested information. You can use the join operator to do this, using the </a:t>
            </a:r>
            <a:r>
              <a:rPr lang="en-US" dirty="0" err="1"/>
              <a:t>CustomerKey</a:t>
            </a:r>
            <a:r>
              <a:rPr lang="en-US" dirty="0"/>
              <a:t> to match rows from both tables.</a:t>
            </a:r>
            <a:endParaRPr lang="en-NL" dirty="0"/>
          </a:p>
        </p:txBody>
      </p:sp>
    </p:spTree>
    <p:extLst>
      <p:ext uri="{BB962C8B-B14F-4D97-AF65-F5344CB8AC3E}">
        <p14:creationId xmlns:p14="http://schemas.microsoft.com/office/powerpoint/2010/main" val="11690169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3A21-1315-68BE-5E9C-83D07E3A2A61}"/>
              </a:ext>
            </a:extLst>
          </p:cNvPr>
          <p:cNvSpPr>
            <a:spLocks noGrp="1"/>
          </p:cNvSpPr>
          <p:nvPr>
            <p:ph type="title"/>
          </p:nvPr>
        </p:nvSpPr>
        <p:spPr/>
        <p:txBody>
          <a:bodyPr/>
          <a:lstStyle/>
          <a:p>
            <a:r>
              <a:rPr lang="nl-NL" dirty="0"/>
              <a:t>Use the join operator</a:t>
            </a:r>
            <a:endParaRPr lang="en-NL" dirty="0"/>
          </a:p>
        </p:txBody>
      </p:sp>
      <p:sp>
        <p:nvSpPr>
          <p:cNvPr id="3" name="Content Placeholder 2">
            <a:extLst>
              <a:ext uri="{FF2B5EF4-FFF2-40B4-BE49-F238E27FC236}">
                <a16:creationId xmlns:a16="http://schemas.microsoft.com/office/drawing/2014/main" id="{DA4591F8-B8BD-A1F5-D9B1-A6668DEFAA99}"/>
              </a:ext>
            </a:extLst>
          </p:cNvPr>
          <p:cNvSpPr>
            <a:spLocks noGrp="1"/>
          </p:cNvSpPr>
          <p:nvPr>
            <p:ph idx="1"/>
          </p:nvPr>
        </p:nvSpPr>
        <p:spPr/>
        <p:txBody>
          <a:bodyPr>
            <a:normAutofit fontScale="92500" lnSpcReduction="20000"/>
          </a:bodyPr>
          <a:lstStyle/>
          <a:p>
            <a:r>
              <a:rPr lang="en-US" dirty="0"/>
              <a:t>Run the following query to get 10 matching arbitrary rows from the Customers table and the </a:t>
            </a:r>
            <a:r>
              <a:rPr lang="en-US" dirty="0" err="1"/>
              <a:t>SalesFact</a:t>
            </a:r>
            <a:r>
              <a:rPr lang="en-US" dirty="0"/>
              <a:t> table.</a:t>
            </a:r>
          </a:p>
          <a:p>
            <a:r>
              <a:rPr lang="en-US" dirty="0">
                <a:solidFill>
                  <a:schemeClr val="tx1">
                    <a:lumMod val="65000"/>
                    <a:lumOff val="35000"/>
                  </a:schemeClr>
                </a:solidFill>
              </a:rPr>
              <a:t>Customers</a:t>
            </a:r>
          </a:p>
          <a:p>
            <a:r>
              <a:rPr lang="en-US" dirty="0">
                <a:solidFill>
                  <a:schemeClr val="tx1">
                    <a:lumMod val="65000"/>
                    <a:lumOff val="35000"/>
                  </a:schemeClr>
                </a:solidFill>
              </a:rPr>
              <a:t>| join kind=inner </a:t>
            </a:r>
            <a:r>
              <a:rPr lang="en-US" dirty="0" err="1">
                <a:solidFill>
                  <a:schemeClr val="tx1">
                    <a:lumMod val="65000"/>
                    <a:lumOff val="35000"/>
                  </a:schemeClr>
                </a:solidFill>
              </a:rPr>
              <a:t>SalesFact</a:t>
            </a:r>
            <a:r>
              <a:rPr lang="en-US" dirty="0">
                <a:solidFill>
                  <a:schemeClr val="tx1">
                    <a:lumMod val="65000"/>
                    <a:lumOff val="35000"/>
                  </a:schemeClr>
                </a:solidFill>
              </a:rPr>
              <a:t> on </a:t>
            </a:r>
            <a:r>
              <a:rPr lang="en-US" dirty="0" err="1">
                <a:solidFill>
                  <a:schemeClr val="tx1">
                    <a:lumMod val="65000"/>
                    <a:lumOff val="35000"/>
                  </a:schemeClr>
                </a:solidFill>
              </a:rPr>
              <a:t>CustomerKey</a:t>
            </a:r>
            <a:endParaRPr lang="en-US" dirty="0">
              <a:solidFill>
                <a:schemeClr val="tx1">
                  <a:lumMod val="65000"/>
                  <a:lumOff val="35000"/>
                </a:schemeClr>
              </a:solidFill>
            </a:endParaRPr>
          </a:p>
          <a:p>
            <a:r>
              <a:rPr lang="en-US" dirty="0">
                <a:solidFill>
                  <a:schemeClr val="tx1">
                    <a:lumMod val="65000"/>
                    <a:lumOff val="35000"/>
                  </a:schemeClr>
                </a:solidFill>
              </a:rPr>
              <a:t>| take 10</a:t>
            </a:r>
          </a:p>
          <a:p>
            <a:r>
              <a:rPr lang="en-US" dirty="0"/>
              <a:t>Run the following query to summarize the joined tables to get the three countries that have the most sales.</a:t>
            </a:r>
          </a:p>
          <a:p>
            <a:r>
              <a:rPr lang="en-US" dirty="0">
                <a:solidFill>
                  <a:schemeClr val="tx1">
                    <a:lumMod val="65000"/>
                    <a:lumOff val="35000"/>
                  </a:schemeClr>
                </a:solidFill>
              </a:rPr>
              <a:t>Customers</a:t>
            </a:r>
          </a:p>
          <a:p>
            <a:r>
              <a:rPr lang="en-US" dirty="0">
                <a:solidFill>
                  <a:schemeClr val="tx1">
                    <a:lumMod val="65000"/>
                    <a:lumOff val="35000"/>
                  </a:schemeClr>
                </a:solidFill>
              </a:rPr>
              <a:t>| join kind=inner </a:t>
            </a:r>
            <a:r>
              <a:rPr lang="en-US" dirty="0" err="1">
                <a:solidFill>
                  <a:schemeClr val="tx1">
                    <a:lumMod val="65000"/>
                    <a:lumOff val="35000"/>
                  </a:schemeClr>
                </a:solidFill>
              </a:rPr>
              <a:t>SalesFact</a:t>
            </a:r>
            <a:r>
              <a:rPr lang="en-US" dirty="0">
                <a:solidFill>
                  <a:schemeClr val="tx1">
                    <a:lumMod val="65000"/>
                    <a:lumOff val="35000"/>
                  </a:schemeClr>
                </a:solidFill>
              </a:rPr>
              <a:t> on </a:t>
            </a:r>
            <a:r>
              <a:rPr lang="en-US" dirty="0" err="1">
                <a:solidFill>
                  <a:schemeClr val="tx1">
                    <a:lumMod val="65000"/>
                    <a:lumOff val="35000"/>
                  </a:schemeClr>
                </a:solidFill>
              </a:rPr>
              <a:t>CustomerKey</a:t>
            </a:r>
            <a:endParaRPr lang="en-US" dirty="0">
              <a:solidFill>
                <a:schemeClr val="tx1">
                  <a:lumMod val="65000"/>
                  <a:lumOff val="35000"/>
                </a:schemeClr>
              </a:solidFill>
            </a:endParaRPr>
          </a:p>
          <a:p>
            <a:r>
              <a:rPr lang="en-US" dirty="0">
                <a:solidFill>
                  <a:schemeClr val="tx1">
                    <a:lumMod val="65000"/>
                    <a:lumOff val="35000"/>
                  </a:schemeClr>
                </a:solidFill>
              </a:rPr>
              <a:t>| summarize </a:t>
            </a:r>
            <a:r>
              <a:rPr lang="en-US" dirty="0" err="1">
                <a:solidFill>
                  <a:schemeClr val="tx1">
                    <a:lumMod val="65000"/>
                    <a:lumOff val="35000"/>
                  </a:schemeClr>
                </a:solidFill>
              </a:rPr>
              <a:t>TotalAmount</a:t>
            </a:r>
            <a:r>
              <a:rPr lang="en-US" dirty="0">
                <a:solidFill>
                  <a:schemeClr val="tx1">
                    <a:lumMod val="65000"/>
                    <a:lumOff val="35000"/>
                  </a:schemeClr>
                </a:solidFill>
              </a:rPr>
              <a:t> = round(sum(</a:t>
            </a:r>
            <a:r>
              <a:rPr lang="en-US" dirty="0" err="1">
                <a:solidFill>
                  <a:schemeClr val="tx1">
                    <a:lumMod val="65000"/>
                    <a:lumOff val="35000"/>
                  </a:schemeClr>
                </a:solidFill>
              </a:rPr>
              <a:t>SalesAmount</a:t>
            </a:r>
            <a:r>
              <a:rPr lang="en-US" dirty="0">
                <a:solidFill>
                  <a:schemeClr val="tx1">
                    <a:lumMod val="65000"/>
                    <a:lumOff val="35000"/>
                  </a:schemeClr>
                </a:solidFill>
              </a:rPr>
              <a:t>)) by </a:t>
            </a:r>
            <a:r>
              <a:rPr lang="en-US" dirty="0" err="1">
                <a:solidFill>
                  <a:schemeClr val="tx1">
                    <a:lumMod val="65000"/>
                    <a:lumOff val="35000"/>
                  </a:schemeClr>
                </a:solidFill>
              </a:rPr>
              <a:t>RegionCountryName</a:t>
            </a:r>
            <a:endParaRPr lang="en-US" dirty="0">
              <a:solidFill>
                <a:schemeClr val="tx1">
                  <a:lumMod val="65000"/>
                  <a:lumOff val="35000"/>
                </a:schemeClr>
              </a:solidFill>
            </a:endParaRPr>
          </a:p>
          <a:p>
            <a:r>
              <a:rPr lang="en-US" dirty="0">
                <a:solidFill>
                  <a:schemeClr val="tx1">
                    <a:lumMod val="65000"/>
                    <a:lumOff val="35000"/>
                  </a:schemeClr>
                </a:solidFill>
              </a:rPr>
              <a:t>| top 3 by </a:t>
            </a:r>
            <a:r>
              <a:rPr lang="en-US" dirty="0" err="1">
                <a:solidFill>
                  <a:schemeClr val="tx1">
                    <a:lumMod val="65000"/>
                    <a:lumOff val="35000"/>
                  </a:schemeClr>
                </a:solidFill>
              </a:rPr>
              <a:t>TotalAmount</a:t>
            </a:r>
            <a:endParaRPr lang="en-NL" dirty="0">
              <a:solidFill>
                <a:schemeClr val="tx1">
                  <a:lumMod val="65000"/>
                  <a:lumOff val="35000"/>
                </a:schemeClr>
              </a:solidFill>
            </a:endParaRPr>
          </a:p>
        </p:txBody>
      </p:sp>
    </p:spTree>
    <p:extLst>
      <p:ext uri="{BB962C8B-B14F-4D97-AF65-F5344CB8AC3E}">
        <p14:creationId xmlns:p14="http://schemas.microsoft.com/office/powerpoint/2010/main" val="20102813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FB8E6-1B23-C1D3-1E15-F8F10A52417E}"/>
              </a:ext>
            </a:extLst>
          </p:cNvPr>
          <p:cNvSpPr>
            <a:spLocks noGrp="1"/>
          </p:cNvSpPr>
          <p:nvPr>
            <p:ph type="title"/>
          </p:nvPr>
        </p:nvSpPr>
        <p:spPr/>
        <p:txBody>
          <a:bodyPr/>
          <a:lstStyle/>
          <a:p>
            <a:r>
              <a:rPr lang="nl-NL" dirty="0"/>
              <a:t>Use the join operator</a:t>
            </a:r>
            <a:endParaRPr lang="en-NL" dirty="0"/>
          </a:p>
        </p:txBody>
      </p:sp>
      <p:sp>
        <p:nvSpPr>
          <p:cNvPr id="3" name="Content Placeholder 2">
            <a:extLst>
              <a:ext uri="{FF2B5EF4-FFF2-40B4-BE49-F238E27FC236}">
                <a16:creationId xmlns:a16="http://schemas.microsoft.com/office/drawing/2014/main" id="{9BFB0F11-4F7F-993B-9735-9D324F3F850A}"/>
              </a:ext>
            </a:extLst>
          </p:cNvPr>
          <p:cNvSpPr>
            <a:spLocks noGrp="1"/>
          </p:cNvSpPr>
          <p:nvPr>
            <p:ph idx="1"/>
          </p:nvPr>
        </p:nvSpPr>
        <p:spPr/>
        <p:txBody>
          <a:bodyPr>
            <a:normAutofit fontScale="92500"/>
          </a:bodyPr>
          <a:lstStyle/>
          <a:p>
            <a:r>
              <a:rPr lang="en-US" dirty="0"/>
              <a:t>You're then asked to answer a similar question to identify countries with lowest revenue in the last recorded year, by month. To do this, you'll use the same query, but this time you'll use the </a:t>
            </a:r>
            <a:r>
              <a:rPr lang="en-US" dirty="0" err="1"/>
              <a:t>startofmonth</a:t>
            </a:r>
            <a:r>
              <a:rPr lang="en-US" dirty="0"/>
              <a:t> function to facilitate grouping by month. You'll also use the </a:t>
            </a:r>
            <a:r>
              <a:rPr lang="en-US" dirty="0" err="1"/>
              <a:t>arg_min</a:t>
            </a:r>
            <a:r>
              <a:rPr lang="en-US" dirty="0"/>
              <a:t>() aggregation function to find the countries with the smallest revenue in each month.</a:t>
            </a:r>
          </a:p>
          <a:p>
            <a:r>
              <a:rPr lang="nl-NL" dirty="0">
                <a:solidFill>
                  <a:schemeClr val="tx1">
                    <a:lumMod val="65000"/>
                    <a:lumOff val="35000"/>
                  </a:schemeClr>
                </a:solidFill>
              </a:rPr>
              <a:t>Customers</a:t>
            </a:r>
          </a:p>
          <a:p>
            <a:r>
              <a:rPr lang="nl-NL" dirty="0">
                <a:solidFill>
                  <a:schemeClr val="tx1">
                    <a:lumMod val="65000"/>
                    <a:lumOff val="35000"/>
                  </a:schemeClr>
                </a:solidFill>
              </a:rPr>
              <a:t>| join kind=inner SalesFact on CustomerKey</a:t>
            </a:r>
          </a:p>
          <a:p>
            <a:r>
              <a:rPr lang="nl-NL" dirty="0">
                <a:solidFill>
                  <a:schemeClr val="tx1">
                    <a:lumMod val="65000"/>
                    <a:lumOff val="35000"/>
                  </a:schemeClr>
                </a:solidFill>
              </a:rPr>
              <a:t>| summarize TotalAmount = round(sum(SalesAmount))</a:t>
            </a:r>
          </a:p>
          <a:p>
            <a:r>
              <a:rPr lang="nl-NL" dirty="0">
                <a:solidFill>
                  <a:schemeClr val="tx1">
                    <a:lumMod val="65000"/>
                    <a:lumOff val="35000"/>
                  </a:schemeClr>
                </a:solidFill>
              </a:rPr>
              <a:t>    by Month = startofmonth(DateKey), RegionCountryName</a:t>
            </a:r>
          </a:p>
          <a:p>
            <a:r>
              <a:rPr lang="nl-NL" dirty="0">
                <a:solidFill>
                  <a:schemeClr val="tx1">
                    <a:lumMod val="65000"/>
                    <a:lumOff val="35000"/>
                  </a:schemeClr>
                </a:solidFill>
              </a:rPr>
              <a:t>| summarize arg_min(TotalAmount, RegionCountryName) by Month</a:t>
            </a:r>
          </a:p>
          <a:p>
            <a:r>
              <a:rPr lang="nl-NL" dirty="0">
                <a:solidFill>
                  <a:schemeClr val="tx1">
                    <a:lumMod val="65000"/>
                    <a:lumOff val="35000"/>
                  </a:schemeClr>
                </a:solidFill>
              </a:rPr>
              <a:t>| top 12 by Month desc</a:t>
            </a:r>
            <a:endParaRPr lang="en-NL" dirty="0">
              <a:solidFill>
                <a:schemeClr val="tx1">
                  <a:lumMod val="65000"/>
                  <a:lumOff val="35000"/>
                </a:schemeClr>
              </a:solidFill>
            </a:endParaRPr>
          </a:p>
        </p:txBody>
      </p:sp>
    </p:spTree>
    <p:extLst>
      <p:ext uri="{BB962C8B-B14F-4D97-AF65-F5344CB8AC3E}">
        <p14:creationId xmlns:p14="http://schemas.microsoft.com/office/powerpoint/2010/main" val="27207717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DE1A-F6F3-D85A-5CCA-1A458AED2CC1}"/>
              </a:ext>
            </a:extLst>
          </p:cNvPr>
          <p:cNvSpPr>
            <a:spLocks noGrp="1"/>
          </p:cNvSpPr>
          <p:nvPr>
            <p:ph type="title"/>
          </p:nvPr>
        </p:nvSpPr>
        <p:spPr/>
        <p:txBody>
          <a:bodyPr/>
          <a:lstStyle/>
          <a:p>
            <a:r>
              <a:rPr lang="en-US" dirty="0"/>
              <a:t>exercise</a:t>
            </a:r>
            <a:endParaRPr lang="en-NL" dirty="0"/>
          </a:p>
        </p:txBody>
      </p:sp>
      <p:sp>
        <p:nvSpPr>
          <p:cNvPr id="3" name="Content Placeholder 2">
            <a:extLst>
              <a:ext uri="{FF2B5EF4-FFF2-40B4-BE49-F238E27FC236}">
                <a16:creationId xmlns:a16="http://schemas.microsoft.com/office/drawing/2014/main" id="{1EB8CE44-C981-7D0C-CDBA-62643D0C02BF}"/>
              </a:ext>
            </a:extLst>
          </p:cNvPr>
          <p:cNvSpPr>
            <a:spLocks noGrp="1"/>
          </p:cNvSpPr>
          <p:nvPr>
            <p:ph idx="1"/>
          </p:nvPr>
        </p:nvSpPr>
        <p:spPr/>
        <p:txBody>
          <a:bodyPr/>
          <a:lstStyle/>
          <a:p>
            <a:r>
              <a:rPr lang="en-US" dirty="0"/>
              <a:t>Your sales team wants to know the total sales per product category. You start by reviewing the available data and realize that you'll need the Products table to get the list of product categories and the </a:t>
            </a:r>
            <a:r>
              <a:rPr lang="en-US" dirty="0" err="1"/>
              <a:t>SalesFact</a:t>
            </a:r>
            <a:r>
              <a:rPr lang="en-US" dirty="0"/>
              <a:t> table to get the sales data. You also realize that you'll want to count the sales for each category and list all product categories, even ones that may not have sales.</a:t>
            </a:r>
          </a:p>
          <a:p>
            <a:endParaRPr lang="en-NL" dirty="0"/>
          </a:p>
        </p:txBody>
      </p:sp>
    </p:spTree>
    <p:extLst>
      <p:ext uri="{BB962C8B-B14F-4D97-AF65-F5344CB8AC3E}">
        <p14:creationId xmlns:p14="http://schemas.microsoft.com/office/powerpoint/2010/main" val="5872312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1489-B376-E27A-262B-C1B399BEB2FF}"/>
              </a:ext>
            </a:extLst>
          </p:cNvPr>
          <p:cNvSpPr>
            <a:spLocks noGrp="1"/>
          </p:cNvSpPr>
          <p:nvPr>
            <p:ph type="title"/>
          </p:nvPr>
        </p:nvSpPr>
        <p:spPr/>
        <p:txBody>
          <a:bodyPr/>
          <a:lstStyle/>
          <a:p>
            <a:r>
              <a:rPr lang="en-US" dirty="0"/>
              <a:t>Use the </a:t>
            </a:r>
            <a:r>
              <a:rPr lang="en-US" dirty="0" err="1"/>
              <a:t>leftouter</a:t>
            </a:r>
            <a:r>
              <a:rPr lang="en-US" dirty="0"/>
              <a:t> join kind</a:t>
            </a:r>
            <a:endParaRPr lang="en-NL" dirty="0"/>
          </a:p>
        </p:txBody>
      </p:sp>
      <p:sp>
        <p:nvSpPr>
          <p:cNvPr id="3" name="Content Placeholder 2">
            <a:extLst>
              <a:ext uri="{FF2B5EF4-FFF2-40B4-BE49-F238E27FC236}">
                <a16:creationId xmlns:a16="http://schemas.microsoft.com/office/drawing/2014/main" id="{A367C943-1C5C-CEA4-EEC5-28DEF9004240}"/>
              </a:ext>
            </a:extLst>
          </p:cNvPr>
          <p:cNvSpPr>
            <a:spLocks noGrp="1"/>
          </p:cNvSpPr>
          <p:nvPr>
            <p:ph idx="1"/>
          </p:nvPr>
        </p:nvSpPr>
        <p:spPr/>
        <p:txBody>
          <a:bodyPr/>
          <a:lstStyle/>
          <a:p>
            <a:r>
              <a:rPr lang="en-US" dirty="0"/>
              <a:t>Your sales team wants to know the total sales per product category. You start by reviewing the available data and realize that you'll need the Products table to get the list of product categories and the </a:t>
            </a:r>
            <a:r>
              <a:rPr lang="en-US" dirty="0" err="1"/>
              <a:t>SalesFact</a:t>
            </a:r>
            <a:r>
              <a:rPr lang="en-US" dirty="0"/>
              <a:t> table to get the sales data. You also realize that you'll want to count the sales for each category and list all product categories, even ones that may not have sales.</a:t>
            </a:r>
          </a:p>
          <a:p>
            <a:r>
              <a:rPr lang="en-US" dirty="0">
                <a:solidFill>
                  <a:schemeClr val="tx1">
                    <a:lumMod val="65000"/>
                    <a:lumOff val="35000"/>
                  </a:schemeClr>
                </a:solidFill>
              </a:rPr>
              <a:t>Products</a:t>
            </a:r>
          </a:p>
          <a:p>
            <a:r>
              <a:rPr lang="en-US" dirty="0">
                <a:solidFill>
                  <a:schemeClr val="tx1">
                    <a:lumMod val="65000"/>
                    <a:lumOff val="35000"/>
                  </a:schemeClr>
                </a:solidFill>
              </a:rPr>
              <a:t>| join kind=</a:t>
            </a:r>
            <a:r>
              <a:rPr lang="en-US" dirty="0" err="1">
                <a:solidFill>
                  <a:schemeClr val="tx1">
                    <a:lumMod val="65000"/>
                    <a:lumOff val="35000"/>
                  </a:schemeClr>
                </a:solidFill>
              </a:rPr>
              <a:t>leftouter</a:t>
            </a:r>
            <a:r>
              <a:rPr lang="en-US" dirty="0">
                <a:solidFill>
                  <a:schemeClr val="tx1">
                    <a:lumMod val="65000"/>
                    <a:lumOff val="35000"/>
                  </a:schemeClr>
                </a:solidFill>
              </a:rPr>
              <a:t> </a:t>
            </a:r>
            <a:r>
              <a:rPr lang="en-US" dirty="0" err="1">
                <a:solidFill>
                  <a:schemeClr val="tx1">
                    <a:lumMod val="65000"/>
                    <a:lumOff val="35000"/>
                  </a:schemeClr>
                </a:solidFill>
              </a:rPr>
              <a:t>SalesFact</a:t>
            </a:r>
            <a:r>
              <a:rPr lang="en-US" dirty="0">
                <a:solidFill>
                  <a:schemeClr val="tx1">
                    <a:lumMod val="65000"/>
                    <a:lumOff val="35000"/>
                  </a:schemeClr>
                </a:solidFill>
              </a:rPr>
              <a:t> on </a:t>
            </a:r>
            <a:r>
              <a:rPr lang="en-US" dirty="0" err="1">
                <a:solidFill>
                  <a:schemeClr val="tx1">
                    <a:lumMod val="65000"/>
                    <a:lumOff val="35000"/>
                  </a:schemeClr>
                </a:solidFill>
              </a:rPr>
              <a:t>ProductKey</a:t>
            </a:r>
            <a:endParaRPr lang="en-US" dirty="0">
              <a:solidFill>
                <a:schemeClr val="tx1">
                  <a:lumMod val="65000"/>
                  <a:lumOff val="35000"/>
                </a:schemeClr>
              </a:solidFill>
            </a:endParaRPr>
          </a:p>
          <a:p>
            <a:r>
              <a:rPr lang="en-US" dirty="0">
                <a:solidFill>
                  <a:schemeClr val="tx1">
                    <a:lumMod val="65000"/>
                    <a:lumOff val="35000"/>
                  </a:schemeClr>
                </a:solidFill>
              </a:rPr>
              <a:t>| summarize </a:t>
            </a:r>
            <a:r>
              <a:rPr lang="en-US" dirty="0" err="1">
                <a:solidFill>
                  <a:schemeClr val="tx1">
                    <a:lumMod val="65000"/>
                    <a:lumOff val="35000"/>
                  </a:schemeClr>
                </a:solidFill>
              </a:rPr>
              <a:t>TotalSales</a:t>
            </a:r>
            <a:r>
              <a:rPr lang="en-US" dirty="0">
                <a:solidFill>
                  <a:schemeClr val="tx1">
                    <a:lumMod val="65000"/>
                    <a:lumOff val="35000"/>
                  </a:schemeClr>
                </a:solidFill>
              </a:rPr>
              <a:t> = count() by </a:t>
            </a:r>
            <a:r>
              <a:rPr lang="en-US" dirty="0" err="1">
                <a:solidFill>
                  <a:schemeClr val="tx1">
                    <a:lumMod val="65000"/>
                    <a:lumOff val="35000"/>
                  </a:schemeClr>
                </a:solidFill>
              </a:rPr>
              <a:t>ProductCategoryName</a:t>
            </a:r>
            <a:endParaRPr lang="en-US" dirty="0">
              <a:solidFill>
                <a:schemeClr val="tx1">
                  <a:lumMod val="65000"/>
                  <a:lumOff val="35000"/>
                </a:schemeClr>
              </a:solidFill>
            </a:endParaRPr>
          </a:p>
          <a:p>
            <a:r>
              <a:rPr lang="en-US" dirty="0">
                <a:solidFill>
                  <a:schemeClr val="tx1">
                    <a:lumMod val="65000"/>
                    <a:lumOff val="35000"/>
                  </a:schemeClr>
                </a:solidFill>
              </a:rPr>
              <a:t>| order by </a:t>
            </a:r>
            <a:r>
              <a:rPr lang="en-US" dirty="0" err="1">
                <a:solidFill>
                  <a:schemeClr val="tx1">
                    <a:lumMod val="65000"/>
                    <a:lumOff val="35000"/>
                  </a:schemeClr>
                </a:solidFill>
              </a:rPr>
              <a:t>TotalSales</a:t>
            </a:r>
            <a:r>
              <a:rPr lang="en-US" dirty="0">
                <a:solidFill>
                  <a:schemeClr val="tx1">
                    <a:lumMod val="65000"/>
                    <a:lumOff val="35000"/>
                  </a:schemeClr>
                </a:solidFill>
              </a:rPr>
              <a:t> desc</a:t>
            </a:r>
            <a:endParaRPr lang="en-NL" dirty="0">
              <a:solidFill>
                <a:schemeClr val="tx1">
                  <a:lumMod val="65000"/>
                  <a:lumOff val="35000"/>
                </a:schemeClr>
              </a:solidFill>
            </a:endParaRPr>
          </a:p>
        </p:txBody>
      </p:sp>
    </p:spTree>
    <p:extLst>
      <p:ext uri="{BB962C8B-B14F-4D97-AF65-F5344CB8AC3E}">
        <p14:creationId xmlns:p14="http://schemas.microsoft.com/office/powerpoint/2010/main" val="1275999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66CE-46E0-4510-A092-575CEBB3BCBC}"/>
              </a:ext>
            </a:extLst>
          </p:cNvPr>
          <p:cNvSpPr>
            <a:spLocks noGrp="1"/>
          </p:cNvSpPr>
          <p:nvPr>
            <p:ph type="title"/>
          </p:nvPr>
        </p:nvSpPr>
        <p:spPr/>
        <p:txBody>
          <a:bodyPr/>
          <a:lstStyle/>
          <a:p>
            <a:r>
              <a:rPr lang="nl-NL" dirty="0"/>
              <a:t>Azure Data Explorer flow</a:t>
            </a:r>
            <a:endParaRPr lang="en-NL" dirty="0"/>
          </a:p>
        </p:txBody>
      </p:sp>
      <p:sp>
        <p:nvSpPr>
          <p:cNvPr id="3" name="Content Placeholder 2">
            <a:extLst>
              <a:ext uri="{FF2B5EF4-FFF2-40B4-BE49-F238E27FC236}">
                <a16:creationId xmlns:a16="http://schemas.microsoft.com/office/drawing/2014/main" id="{10DA26FA-EE44-0973-8B18-CA53D527E23F}"/>
              </a:ext>
            </a:extLst>
          </p:cNvPr>
          <p:cNvSpPr>
            <a:spLocks noGrp="1"/>
          </p:cNvSpPr>
          <p:nvPr>
            <p:ph idx="1"/>
          </p:nvPr>
        </p:nvSpPr>
        <p:spPr/>
        <p:txBody>
          <a:bodyPr/>
          <a:lstStyle/>
          <a:p>
            <a:endParaRPr lang="en-NL" dirty="0"/>
          </a:p>
        </p:txBody>
      </p:sp>
      <p:pic>
        <p:nvPicPr>
          <p:cNvPr id="2050" name="Picture 2" descr="Azure Data Explorer flow.">
            <a:extLst>
              <a:ext uri="{FF2B5EF4-FFF2-40B4-BE49-F238E27FC236}">
                <a16:creationId xmlns:a16="http://schemas.microsoft.com/office/drawing/2014/main" id="{A60802CD-3A75-89AA-03CB-BC70FCA34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786" y="1627741"/>
            <a:ext cx="6086475" cy="5282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0196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A844-A1E3-F3E6-733A-484D16BDA85F}"/>
              </a:ext>
            </a:extLst>
          </p:cNvPr>
          <p:cNvSpPr>
            <a:spLocks noGrp="1"/>
          </p:cNvSpPr>
          <p:nvPr>
            <p:ph type="title"/>
          </p:nvPr>
        </p:nvSpPr>
        <p:spPr/>
        <p:txBody>
          <a:bodyPr/>
          <a:lstStyle/>
          <a:p>
            <a:r>
              <a:rPr lang="en-US" dirty="0"/>
              <a:t>Use the </a:t>
            </a:r>
            <a:r>
              <a:rPr lang="en-US" dirty="0" err="1"/>
              <a:t>leftouter</a:t>
            </a:r>
            <a:r>
              <a:rPr lang="en-US" dirty="0"/>
              <a:t> join kind</a:t>
            </a:r>
            <a:endParaRPr lang="en-NL" dirty="0"/>
          </a:p>
        </p:txBody>
      </p:sp>
      <p:sp>
        <p:nvSpPr>
          <p:cNvPr id="3" name="Content Placeholder 2">
            <a:extLst>
              <a:ext uri="{FF2B5EF4-FFF2-40B4-BE49-F238E27FC236}">
                <a16:creationId xmlns:a16="http://schemas.microsoft.com/office/drawing/2014/main" id="{0EE288F1-15F3-BA1D-3847-A072E87CC84E}"/>
              </a:ext>
            </a:extLst>
          </p:cNvPr>
          <p:cNvSpPr>
            <a:spLocks noGrp="1"/>
          </p:cNvSpPr>
          <p:nvPr>
            <p:ph idx="1"/>
          </p:nvPr>
        </p:nvSpPr>
        <p:spPr/>
        <p:txBody>
          <a:bodyPr/>
          <a:lstStyle/>
          <a:p>
            <a:endParaRPr lang="en-NL"/>
          </a:p>
        </p:txBody>
      </p:sp>
      <p:pic>
        <p:nvPicPr>
          <p:cNvPr id="24578" name="Picture 2" descr="Screenshot of the join operator query, showing the total sales per product.">
            <a:extLst>
              <a:ext uri="{FF2B5EF4-FFF2-40B4-BE49-F238E27FC236}">
                <a16:creationId xmlns:a16="http://schemas.microsoft.com/office/drawing/2014/main" id="{A09690DA-C0AC-4181-2C77-41152D858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7" y="2286000"/>
            <a:ext cx="6939843" cy="3145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858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FAA3-A000-5E0D-6EC4-5B945ED475D7}"/>
              </a:ext>
            </a:extLst>
          </p:cNvPr>
          <p:cNvSpPr>
            <a:spLocks noGrp="1"/>
          </p:cNvSpPr>
          <p:nvPr>
            <p:ph type="title"/>
          </p:nvPr>
        </p:nvSpPr>
        <p:spPr/>
        <p:txBody>
          <a:bodyPr/>
          <a:lstStyle/>
          <a:p>
            <a:r>
              <a:rPr lang="en-US" dirty="0"/>
              <a:t>Use the </a:t>
            </a:r>
            <a:r>
              <a:rPr lang="en-US" dirty="0" err="1"/>
              <a:t>rightanti</a:t>
            </a:r>
            <a:r>
              <a:rPr lang="en-US" dirty="0"/>
              <a:t> join kind</a:t>
            </a:r>
            <a:endParaRPr lang="en-NL" dirty="0"/>
          </a:p>
        </p:txBody>
      </p:sp>
      <p:sp>
        <p:nvSpPr>
          <p:cNvPr id="3" name="Content Placeholder 2">
            <a:extLst>
              <a:ext uri="{FF2B5EF4-FFF2-40B4-BE49-F238E27FC236}">
                <a16:creationId xmlns:a16="http://schemas.microsoft.com/office/drawing/2014/main" id="{67B223F3-E548-FFA0-5DB3-77ACF3EB9917}"/>
              </a:ext>
            </a:extLst>
          </p:cNvPr>
          <p:cNvSpPr>
            <a:spLocks noGrp="1"/>
          </p:cNvSpPr>
          <p:nvPr>
            <p:ph idx="1"/>
          </p:nvPr>
        </p:nvSpPr>
        <p:spPr/>
        <p:txBody>
          <a:bodyPr/>
          <a:lstStyle/>
          <a:p>
            <a:r>
              <a:rPr lang="en-US" dirty="0"/>
              <a:t>Similarly, your sales team wants to know the number of products that don't sell in each product category. You can use a right anti join to get all the rows from the Products table that don't match any rows in the </a:t>
            </a:r>
            <a:r>
              <a:rPr lang="en-US" dirty="0" err="1"/>
              <a:t>SalesFacts</a:t>
            </a:r>
            <a:r>
              <a:rPr lang="en-US" dirty="0"/>
              <a:t> table, and then group the results by product category.</a:t>
            </a:r>
          </a:p>
          <a:p>
            <a:r>
              <a:rPr lang="en-US" dirty="0" err="1">
                <a:solidFill>
                  <a:schemeClr val="tx1">
                    <a:lumMod val="65000"/>
                    <a:lumOff val="35000"/>
                  </a:schemeClr>
                </a:solidFill>
              </a:rPr>
              <a:t>SalesFact</a:t>
            </a:r>
            <a:endParaRPr lang="en-US" dirty="0">
              <a:solidFill>
                <a:schemeClr val="tx1">
                  <a:lumMod val="65000"/>
                  <a:lumOff val="35000"/>
                </a:schemeClr>
              </a:solidFill>
            </a:endParaRPr>
          </a:p>
          <a:p>
            <a:r>
              <a:rPr lang="en-US" dirty="0">
                <a:solidFill>
                  <a:schemeClr val="tx1">
                    <a:lumMod val="65000"/>
                    <a:lumOff val="35000"/>
                  </a:schemeClr>
                </a:solidFill>
              </a:rPr>
              <a:t>| join kind=</a:t>
            </a:r>
            <a:r>
              <a:rPr lang="en-US" dirty="0" err="1">
                <a:solidFill>
                  <a:schemeClr val="tx1">
                    <a:lumMod val="65000"/>
                    <a:lumOff val="35000"/>
                  </a:schemeClr>
                </a:solidFill>
              </a:rPr>
              <a:t>rightanti</a:t>
            </a:r>
            <a:r>
              <a:rPr lang="en-US" dirty="0">
                <a:solidFill>
                  <a:schemeClr val="tx1">
                    <a:lumMod val="65000"/>
                    <a:lumOff val="35000"/>
                  </a:schemeClr>
                </a:solidFill>
              </a:rPr>
              <a:t> Products on </a:t>
            </a:r>
            <a:r>
              <a:rPr lang="en-US" dirty="0" err="1">
                <a:solidFill>
                  <a:schemeClr val="tx1">
                    <a:lumMod val="65000"/>
                    <a:lumOff val="35000"/>
                  </a:schemeClr>
                </a:solidFill>
              </a:rPr>
              <a:t>ProductKey</a:t>
            </a:r>
            <a:endParaRPr lang="en-US" dirty="0">
              <a:solidFill>
                <a:schemeClr val="tx1">
                  <a:lumMod val="65000"/>
                  <a:lumOff val="35000"/>
                </a:schemeClr>
              </a:solidFill>
            </a:endParaRPr>
          </a:p>
          <a:p>
            <a:r>
              <a:rPr lang="en-US" dirty="0">
                <a:solidFill>
                  <a:schemeClr val="tx1">
                    <a:lumMod val="65000"/>
                    <a:lumOff val="35000"/>
                  </a:schemeClr>
                </a:solidFill>
              </a:rPr>
              <a:t>| summarize Count = count() by </a:t>
            </a:r>
            <a:r>
              <a:rPr lang="en-US" dirty="0" err="1">
                <a:solidFill>
                  <a:schemeClr val="tx1">
                    <a:lumMod val="65000"/>
                    <a:lumOff val="35000"/>
                  </a:schemeClr>
                </a:solidFill>
              </a:rPr>
              <a:t>ProductCategoryName</a:t>
            </a:r>
            <a:endParaRPr lang="en-US" dirty="0">
              <a:solidFill>
                <a:schemeClr val="tx1">
                  <a:lumMod val="65000"/>
                  <a:lumOff val="35000"/>
                </a:schemeClr>
              </a:solidFill>
            </a:endParaRPr>
          </a:p>
          <a:p>
            <a:r>
              <a:rPr lang="en-US" dirty="0">
                <a:solidFill>
                  <a:schemeClr val="tx1">
                    <a:lumMod val="65000"/>
                    <a:lumOff val="35000"/>
                  </a:schemeClr>
                </a:solidFill>
              </a:rPr>
              <a:t>| order by Count desc</a:t>
            </a:r>
            <a:endParaRPr lang="en-NL" dirty="0">
              <a:solidFill>
                <a:schemeClr val="tx1">
                  <a:lumMod val="65000"/>
                  <a:lumOff val="35000"/>
                </a:schemeClr>
              </a:solidFill>
            </a:endParaRPr>
          </a:p>
        </p:txBody>
      </p:sp>
    </p:spTree>
    <p:extLst>
      <p:ext uri="{BB962C8B-B14F-4D97-AF65-F5344CB8AC3E}">
        <p14:creationId xmlns:p14="http://schemas.microsoft.com/office/powerpoint/2010/main" val="5315517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D055-ADC1-49CB-9DB0-71237014B26D}"/>
              </a:ext>
            </a:extLst>
          </p:cNvPr>
          <p:cNvSpPr>
            <a:spLocks noGrp="1"/>
          </p:cNvSpPr>
          <p:nvPr>
            <p:ph type="title"/>
          </p:nvPr>
        </p:nvSpPr>
        <p:spPr/>
        <p:txBody>
          <a:bodyPr/>
          <a:lstStyle/>
          <a:p>
            <a:r>
              <a:rPr lang="nl-NL" dirty="0"/>
              <a:t>Use the lookup operator</a:t>
            </a:r>
            <a:endParaRPr lang="en-NL" dirty="0"/>
          </a:p>
        </p:txBody>
      </p:sp>
      <p:sp>
        <p:nvSpPr>
          <p:cNvPr id="3" name="Content Placeholder 2">
            <a:extLst>
              <a:ext uri="{FF2B5EF4-FFF2-40B4-BE49-F238E27FC236}">
                <a16:creationId xmlns:a16="http://schemas.microsoft.com/office/drawing/2014/main" id="{6F68A888-AF8C-7CD0-2F52-124E7F87A714}"/>
              </a:ext>
            </a:extLst>
          </p:cNvPr>
          <p:cNvSpPr>
            <a:spLocks noGrp="1"/>
          </p:cNvSpPr>
          <p:nvPr>
            <p:ph idx="1"/>
          </p:nvPr>
        </p:nvSpPr>
        <p:spPr/>
        <p:txBody>
          <a:bodyPr/>
          <a:lstStyle/>
          <a:p>
            <a:r>
              <a:rPr lang="en-US" dirty="0"/>
              <a:t>Your sales team wants to know total sales per country. You could use a join to get the customer and product information. However, this kind of query performs best when using the lookup operator to get the information you need. Recall that the lookup operator enriches a fact table with data from a dimensions table. It's a bit like reading a book (fact table) and looking up unknown words in a dictionary (dimensions table).</a:t>
            </a:r>
          </a:p>
          <a:p>
            <a:r>
              <a:rPr lang="en-US" dirty="0" err="1">
                <a:solidFill>
                  <a:schemeClr val="tx1">
                    <a:lumMod val="65000"/>
                    <a:lumOff val="35000"/>
                  </a:schemeClr>
                </a:solidFill>
              </a:rPr>
              <a:t>SalesFact</a:t>
            </a:r>
            <a:endParaRPr lang="en-US" dirty="0">
              <a:solidFill>
                <a:schemeClr val="tx1">
                  <a:lumMod val="65000"/>
                  <a:lumOff val="35000"/>
                </a:schemeClr>
              </a:solidFill>
            </a:endParaRPr>
          </a:p>
          <a:p>
            <a:r>
              <a:rPr lang="en-US" dirty="0">
                <a:solidFill>
                  <a:schemeClr val="tx1">
                    <a:lumMod val="65000"/>
                    <a:lumOff val="35000"/>
                  </a:schemeClr>
                </a:solidFill>
              </a:rPr>
              <a:t>| lookup Customers on </a:t>
            </a:r>
            <a:r>
              <a:rPr lang="en-US" dirty="0" err="1">
                <a:solidFill>
                  <a:schemeClr val="tx1">
                    <a:lumMod val="65000"/>
                    <a:lumOff val="35000"/>
                  </a:schemeClr>
                </a:solidFill>
              </a:rPr>
              <a:t>CustomerKey</a:t>
            </a:r>
            <a:endParaRPr lang="en-US" dirty="0">
              <a:solidFill>
                <a:schemeClr val="tx1">
                  <a:lumMod val="65000"/>
                  <a:lumOff val="35000"/>
                </a:schemeClr>
              </a:solidFill>
            </a:endParaRPr>
          </a:p>
          <a:p>
            <a:r>
              <a:rPr lang="en-US" dirty="0">
                <a:solidFill>
                  <a:schemeClr val="tx1">
                    <a:lumMod val="65000"/>
                    <a:lumOff val="35000"/>
                  </a:schemeClr>
                </a:solidFill>
              </a:rPr>
              <a:t>| take 10</a:t>
            </a:r>
            <a:endParaRPr lang="en-NL" dirty="0">
              <a:solidFill>
                <a:schemeClr val="tx1">
                  <a:lumMod val="65000"/>
                  <a:lumOff val="35000"/>
                </a:schemeClr>
              </a:solidFill>
            </a:endParaRPr>
          </a:p>
        </p:txBody>
      </p:sp>
    </p:spTree>
    <p:extLst>
      <p:ext uri="{BB962C8B-B14F-4D97-AF65-F5344CB8AC3E}">
        <p14:creationId xmlns:p14="http://schemas.microsoft.com/office/powerpoint/2010/main" val="4278280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F0C1-FFDE-A6C2-5EC9-526029216C24}"/>
              </a:ext>
            </a:extLst>
          </p:cNvPr>
          <p:cNvSpPr>
            <a:spLocks noGrp="1"/>
          </p:cNvSpPr>
          <p:nvPr>
            <p:ph type="title"/>
          </p:nvPr>
        </p:nvSpPr>
        <p:spPr/>
        <p:txBody>
          <a:bodyPr/>
          <a:lstStyle/>
          <a:p>
            <a:r>
              <a:rPr lang="nl-NL" dirty="0"/>
              <a:t>Use the lookup operator</a:t>
            </a:r>
            <a:endParaRPr lang="en-NL" dirty="0"/>
          </a:p>
        </p:txBody>
      </p:sp>
      <p:sp>
        <p:nvSpPr>
          <p:cNvPr id="3" name="Content Placeholder 2">
            <a:extLst>
              <a:ext uri="{FF2B5EF4-FFF2-40B4-BE49-F238E27FC236}">
                <a16:creationId xmlns:a16="http://schemas.microsoft.com/office/drawing/2014/main" id="{4FF3E20E-7172-D48E-EC66-0FBFA8D68D50}"/>
              </a:ext>
            </a:extLst>
          </p:cNvPr>
          <p:cNvSpPr>
            <a:spLocks noGrp="1"/>
          </p:cNvSpPr>
          <p:nvPr>
            <p:ph idx="1"/>
          </p:nvPr>
        </p:nvSpPr>
        <p:spPr/>
        <p:txBody>
          <a:bodyPr/>
          <a:lstStyle/>
          <a:p>
            <a:r>
              <a:rPr lang="en-US" dirty="0"/>
              <a:t>In the previous example, you used a left outer join to get the total sales per product category. The query took 0.861 seconds to run. You'll now write a query to get the same result using the lookup operator and compare the execution time.</a:t>
            </a:r>
          </a:p>
          <a:p>
            <a:r>
              <a:rPr lang="en-US" dirty="0" err="1">
                <a:solidFill>
                  <a:schemeClr val="tx1">
                    <a:lumMod val="65000"/>
                    <a:lumOff val="35000"/>
                  </a:schemeClr>
                </a:solidFill>
              </a:rPr>
              <a:t>SalesFact</a:t>
            </a:r>
            <a:endParaRPr lang="en-US" dirty="0">
              <a:solidFill>
                <a:schemeClr val="tx1">
                  <a:lumMod val="65000"/>
                  <a:lumOff val="35000"/>
                </a:schemeClr>
              </a:solidFill>
            </a:endParaRPr>
          </a:p>
          <a:p>
            <a:r>
              <a:rPr lang="en-US" dirty="0">
                <a:solidFill>
                  <a:schemeClr val="tx1">
                    <a:lumMod val="65000"/>
                    <a:lumOff val="35000"/>
                  </a:schemeClr>
                </a:solidFill>
              </a:rPr>
              <a:t>| lookup Products on </a:t>
            </a:r>
            <a:r>
              <a:rPr lang="en-US" dirty="0" err="1">
                <a:solidFill>
                  <a:schemeClr val="tx1">
                    <a:lumMod val="65000"/>
                    <a:lumOff val="35000"/>
                  </a:schemeClr>
                </a:solidFill>
              </a:rPr>
              <a:t>ProductKey</a:t>
            </a:r>
            <a:endParaRPr lang="en-US" dirty="0">
              <a:solidFill>
                <a:schemeClr val="tx1">
                  <a:lumMod val="65000"/>
                  <a:lumOff val="35000"/>
                </a:schemeClr>
              </a:solidFill>
            </a:endParaRPr>
          </a:p>
          <a:p>
            <a:r>
              <a:rPr lang="en-US" dirty="0">
                <a:solidFill>
                  <a:schemeClr val="tx1">
                    <a:lumMod val="65000"/>
                    <a:lumOff val="35000"/>
                  </a:schemeClr>
                </a:solidFill>
              </a:rPr>
              <a:t>| summarize </a:t>
            </a:r>
            <a:r>
              <a:rPr lang="en-US" dirty="0" err="1">
                <a:solidFill>
                  <a:schemeClr val="tx1">
                    <a:lumMod val="65000"/>
                    <a:lumOff val="35000"/>
                  </a:schemeClr>
                </a:solidFill>
              </a:rPr>
              <a:t>TotalSales</a:t>
            </a:r>
            <a:r>
              <a:rPr lang="en-US" dirty="0">
                <a:solidFill>
                  <a:schemeClr val="tx1">
                    <a:lumMod val="65000"/>
                    <a:lumOff val="35000"/>
                  </a:schemeClr>
                </a:solidFill>
              </a:rPr>
              <a:t> = count() by </a:t>
            </a:r>
            <a:r>
              <a:rPr lang="en-US" dirty="0" err="1">
                <a:solidFill>
                  <a:schemeClr val="tx1">
                    <a:lumMod val="65000"/>
                    <a:lumOff val="35000"/>
                  </a:schemeClr>
                </a:solidFill>
              </a:rPr>
              <a:t>ProductCategoryName</a:t>
            </a:r>
            <a:endParaRPr lang="en-US" dirty="0">
              <a:solidFill>
                <a:schemeClr val="tx1">
                  <a:lumMod val="65000"/>
                  <a:lumOff val="35000"/>
                </a:schemeClr>
              </a:solidFill>
            </a:endParaRPr>
          </a:p>
          <a:p>
            <a:r>
              <a:rPr lang="en-US" dirty="0">
                <a:solidFill>
                  <a:schemeClr val="tx1">
                    <a:lumMod val="65000"/>
                    <a:lumOff val="35000"/>
                  </a:schemeClr>
                </a:solidFill>
              </a:rPr>
              <a:t>| order by </a:t>
            </a:r>
            <a:r>
              <a:rPr lang="en-US" dirty="0" err="1">
                <a:solidFill>
                  <a:schemeClr val="tx1">
                    <a:lumMod val="65000"/>
                    <a:lumOff val="35000"/>
                  </a:schemeClr>
                </a:solidFill>
              </a:rPr>
              <a:t>TotalSales</a:t>
            </a:r>
            <a:r>
              <a:rPr lang="en-US" dirty="0">
                <a:solidFill>
                  <a:schemeClr val="tx1">
                    <a:lumMod val="65000"/>
                    <a:lumOff val="35000"/>
                  </a:schemeClr>
                </a:solidFill>
              </a:rPr>
              <a:t> desc</a:t>
            </a:r>
          </a:p>
          <a:p>
            <a:r>
              <a:rPr lang="en-US" dirty="0"/>
              <a:t>Notice that you get the same results but the execution time is 0.398 second. The faster execution time is because the lookup operator is optimized for this type of query.</a:t>
            </a:r>
            <a:endParaRPr lang="en-NL" dirty="0"/>
          </a:p>
        </p:txBody>
      </p:sp>
    </p:spTree>
    <p:extLst>
      <p:ext uri="{BB962C8B-B14F-4D97-AF65-F5344CB8AC3E}">
        <p14:creationId xmlns:p14="http://schemas.microsoft.com/office/powerpoint/2010/main" val="27687669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4712-EA4A-D52B-CF42-7308C2979829}"/>
              </a:ext>
            </a:extLst>
          </p:cNvPr>
          <p:cNvSpPr>
            <a:spLocks noGrp="1"/>
          </p:cNvSpPr>
          <p:nvPr>
            <p:ph type="title"/>
          </p:nvPr>
        </p:nvSpPr>
        <p:spPr/>
        <p:txBody>
          <a:bodyPr/>
          <a:lstStyle/>
          <a:p>
            <a:r>
              <a:rPr lang="nl-NL" dirty="0"/>
              <a:t>Use the union operator</a:t>
            </a:r>
            <a:endParaRPr lang="en-NL" dirty="0"/>
          </a:p>
        </p:txBody>
      </p:sp>
      <p:sp>
        <p:nvSpPr>
          <p:cNvPr id="3" name="Content Placeholder 2">
            <a:extLst>
              <a:ext uri="{FF2B5EF4-FFF2-40B4-BE49-F238E27FC236}">
                <a16:creationId xmlns:a16="http://schemas.microsoft.com/office/drawing/2014/main" id="{FA23894C-FDC1-9731-EC4A-BCF13CF738B9}"/>
              </a:ext>
            </a:extLst>
          </p:cNvPr>
          <p:cNvSpPr>
            <a:spLocks noGrp="1"/>
          </p:cNvSpPr>
          <p:nvPr>
            <p:ph idx="1"/>
          </p:nvPr>
        </p:nvSpPr>
        <p:spPr/>
        <p:txBody>
          <a:bodyPr>
            <a:normAutofit/>
          </a:bodyPr>
          <a:lstStyle/>
          <a:p>
            <a:r>
              <a:rPr lang="en-US" dirty="0"/>
              <a:t>Your sales team asks you to create a single table that combines 10 arbitrary sales from each one of the following countries: Australia, United Kingdom, and United States.</a:t>
            </a:r>
          </a:p>
          <a:p>
            <a:r>
              <a:rPr lang="en-US" dirty="0"/>
              <a:t>You'll use the let statement to create three tabular expressions, each with 10 records from a specific country in the </a:t>
            </a:r>
            <a:r>
              <a:rPr lang="en-US" dirty="0" err="1"/>
              <a:t>SalesFact</a:t>
            </a:r>
            <a:r>
              <a:rPr lang="en-US" dirty="0"/>
              <a:t> table, to represent sales data from three countries. You can think of them as three separate tables.</a:t>
            </a:r>
          </a:p>
          <a:p>
            <a:r>
              <a:rPr lang="en-US" dirty="0"/>
              <a:t>Examining these tables, you can see that they have the same columns. The only difference is the data in the </a:t>
            </a:r>
            <a:r>
              <a:rPr lang="en-US" dirty="0" err="1"/>
              <a:t>RegionCountryName</a:t>
            </a:r>
            <a:r>
              <a:rPr lang="en-US" dirty="0"/>
              <a:t> column representing the country. You'll' use the union operator to combine the sales facts tables for the United Kingdom and the United States, to the sales facts table for Australia.</a:t>
            </a:r>
          </a:p>
          <a:p>
            <a:endParaRPr lang="en-US" dirty="0"/>
          </a:p>
          <a:p>
            <a:endParaRPr lang="en-NL" dirty="0"/>
          </a:p>
        </p:txBody>
      </p:sp>
    </p:spTree>
    <p:extLst>
      <p:ext uri="{BB962C8B-B14F-4D97-AF65-F5344CB8AC3E}">
        <p14:creationId xmlns:p14="http://schemas.microsoft.com/office/powerpoint/2010/main" val="16544188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B23B9-C9D6-FD23-7CB3-3AA5E8BD3E64}"/>
              </a:ext>
            </a:extLst>
          </p:cNvPr>
          <p:cNvSpPr>
            <a:spLocks noGrp="1"/>
          </p:cNvSpPr>
          <p:nvPr>
            <p:ph type="title"/>
          </p:nvPr>
        </p:nvSpPr>
        <p:spPr/>
        <p:txBody>
          <a:bodyPr/>
          <a:lstStyle/>
          <a:p>
            <a:endParaRPr lang="en-NL" dirty="0"/>
          </a:p>
        </p:txBody>
      </p:sp>
      <p:sp>
        <p:nvSpPr>
          <p:cNvPr id="3" name="Content Placeholder 2">
            <a:extLst>
              <a:ext uri="{FF2B5EF4-FFF2-40B4-BE49-F238E27FC236}">
                <a16:creationId xmlns:a16="http://schemas.microsoft.com/office/drawing/2014/main" id="{16909D21-6B1B-ADEA-6F99-7C2645ACB395}"/>
              </a:ext>
            </a:extLst>
          </p:cNvPr>
          <p:cNvSpPr>
            <a:spLocks noGrp="1"/>
          </p:cNvSpPr>
          <p:nvPr>
            <p:ph idx="1"/>
          </p:nvPr>
        </p:nvSpPr>
        <p:spPr>
          <a:xfrm>
            <a:off x="1024128" y="585216"/>
            <a:ext cx="9720073" cy="5724144"/>
          </a:xfrm>
        </p:spPr>
        <p:txBody>
          <a:bodyPr>
            <a:normAutofit fontScale="92500" lnSpcReduction="20000"/>
          </a:bodyPr>
          <a:lstStyle/>
          <a:p>
            <a:r>
              <a:rPr lang="nl-NL" dirty="0">
                <a:solidFill>
                  <a:schemeClr val="tx1">
                    <a:lumMod val="65000"/>
                    <a:lumOff val="35000"/>
                  </a:schemeClr>
                </a:solidFill>
              </a:rPr>
              <a:t>let AustraliaSales = SalesFact // Sales facts from Australia</a:t>
            </a:r>
          </a:p>
          <a:p>
            <a:r>
              <a:rPr lang="nl-NL" dirty="0">
                <a:solidFill>
                  <a:schemeClr val="tx1">
                    <a:lumMod val="65000"/>
                    <a:lumOff val="35000"/>
                  </a:schemeClr>
                </a:solidFill>
              </a:rPr>
              <a:t>    | lookup Customers on CustomerKey</a:t>
            </a:r>
          </a:p>
          <a:p>
            <a:r>
              <a:rPr lang="nl-NL" dirty="0">
                <a:solidFill>
                  <a:schemeClr val="tx1">
                    <a:lumMod val="65000"/>
                    <a:lumOff val="35000"/>
                  </a:schemeClr>
                </a:solidFill>
              </a:rPr>
              <a:t>    | where RegionCountryName == 'Australia'</a:t>
            </a:r>
          </a:p>
          <a:p>
            <a:r>
              <a:rPr lang="nl-NL" dirty="0">
                <a:solidFill>
                  <a:schemeClr val="tx1">
                    <a:lumMod val="65000"/>
                    <a:lumOff val="35000"/>
                  </a:schemeClr>
                </a:solidFill>
              </a:rPr>
              <a:t>    | take 10;</a:t>
            </a:r>
          </a:p>
          <a:p>
            <a:r>
              <a:rPr lang="nl-NL" dirty="0">
                <a:solidFill>
                  <a:schemeClr val="tx1">
                    <a:lumMod val="65000"/>
                    <a:lumOff val="35000"/>
                  </a:schemeClr>
                </a:solidFill>
              </a:rPr>
              <a:t>let UnitedKingdomSales = SalesFact // Sales facts from United Kingdom</a:t>
            </a:r>
          </a:p>
          <a:p>
            <a:r>
              <a:rPr lang="nl-NL" dirty="0">
                <a:solidFill>
                  <a:schemeClr val="tx1">
                    <a:lumMod val="65000"/>
                    <a:lumOff val="35000"/>
                  </a:schemeClr>
                </a:solidFill>
              </a:rPr>
              <a:t>    | lookup Customers on CustomerKey</a:t>
            </a:r>
          </a:p>
          <a:p>
            <a:r>
              <a:rPr lang="nl-NL" dirty="0">
                <a:solidFill>
                  <a:schemeClr val="tx1">
                    <a:lumMod val="65000"/>
                    <a:lumOff val="35000"/>
                  </a:schemeClr>
                </a:solidFill>
              </a:rPr>
              <a:t>    | where RegionCountryName == 'United Kingdom'</a:t>
            </a:r>
          </a:p>
          <a:p>
            <a:r>
              <a:rPr lang="nl-NL" dirty="0">
                <a:solidFill>
                  <a:schemeClr val="tx1">
                    <a:lumMod val="65000"/>
                    <a:lumOff val="35000"/>
                  </a:schemeClr>
                </a:solidFill>
              </a:rPr>
              <a:t>    | take 10;</a:t>
            </a:r>
          </a:p>
          <a:p>
            <a:r>
              <a:rPr lang="nl-NL" dirty="0">
                <a:solidFill>
                  <a:schemeClr val="tx1">
                    <a:lumMod val="65000"/>
                    <a:lumOff val="35000"/>
                  </a:schemeClr>
                </a:solidFill>
              </a:rPr>
              <a:t>let UnitedStatesSales = SalesFact // Sales facts from United States</a:t>
            </a:r>
          </a:p>
          <a:p>
            <a:r>
              <a:rPr lang="nl-NL" dirty="0">
                <a:solidFill>
                  <a:schemeClr val="tx1">
                    <a:lumMod val="65000"/>
                    <a:lumOff val="35000"/>
                  </a:schemeClr>
                </a:solidFill>
              </a:rPr>
              <a:t>    | lookup Customers on CustomerKey</a:t>
            </a:r>
          </a:p>
          <a:p>
            <a:r>
              <a:rPr lang="nl-NL" dirty="0">
                <a:solidFill>
                  <a:schemeClr val="tx1">
                    <a:lumMod val="65000"/>
                    <a:lumOff val="35000"/>
                  </a:schemeClr>
                </a:solidFill>
              </a:rPr>
              <a:t>    | where RegionCountryName == 'United States'</a:t>
            </a:r>
          </a:p>
          <a:p>
            <a:r>
              <a:rPr lang="nl-NL" dirty="0">
                <a:solidFill>
                  <a:schemeClr val="tx1">
                    <a:lumMod val="65000"/>
                    <a:lumOff val="35000"/>
                  </a:schemeClr>
                </a:solidFill>
              </a:rPr>
              <a:t>    | take 10;</a:t>
            </a:r>
          </a:p>
          <a:p>
            <a:r>
              <a:rPr lang="nl-NL" dirty="0">
                <a:solidFill>
                  <a:schemeClr val="tx1">
                    <a:lumMod val="65000"/>
                    <a:lumOff val="35000"/>
                  </a:schemeClr>
                </a:solidFill>
              </a:rPr>
              <a:t>AustraliaSales</a:t>
            </a:r>
          </a:p>
          <a:p>
            <a:r>
              <a:rPr lang="nl-NL" dirty="0">
                <a:solidFill>
                  <a:schemeClr val="tx1">
                    <a:lumMod val="65000"/>
                    <a:lumOff val="35000"/>
                  </a:schemeClr>
                </a:solidFill>
              </a:rPr>
              <a:t>| union UnitedKingdomSales, UnitedStatesSales</a:t>
            </a:r>
            <a:endParaRPr lang="en-NL" dirty="0">
              <a:solidFill>
                <a:schemeClr val="tx1">
                  <a:lumMod val="65000"/>
                  <a:lumOff val="35000"/>
                </a:schemeClr>
              </a:solidFill>
            </a:endParaRPr>
          </a:p>
        </p:txBody>
      </p:sp>
    </p:spTree>
    <p:extLst>
      <p:ext uri="{BB962C8B-B14F-4D97-AF65-F5344CB8AC3E}">
        <p14:creationId xmlns:p14="http://schemas.microsoft.com/office/powerpoint/2010/main" val="21916417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6574-1933-0697-2BBC-BA165CC3EB4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FBEB386B-D8E2-CA57-7380-1DBEF5C93414}"/>
              </a:ext>
            </a:extLst>
          </p:cNvPr>
          <p:cNvSpPr>
            <a:spLocks noGrp="1"/>
          </p:cNvSpPr>
          <p:nvPr>
            <p:ph idx="1"/>
          </p:nvPr>
        </p:nvSpPr>
        <p:spPr/>
        <p:txBody>
          <a:bodyPr/>
          <a:lstStyle/>
          <a:p>
            <a:endParaRPr lang="en-NL"/>
          </a:p>
        </p:txBody>
      </p:sp>
      <p:pic>
        <p:nvPicPr>
          <p:cNvPr id="25602" name="Picture 2" descr="Screenshot of union operator with tables with same columns query and results.">
            <a:extLst>
              <a:ext uri="{FF2B5EF4-FFF2-40B4-BE49-F238E27FC236}">
                <a16:creationId xmlns:a16="http://schemas.microsoft.com/office/drawing/2014/main" id="{298EB854-26EC-0F29-203E-292D22DA2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650" y="0"/>
            <a:ext cx="81407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4016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3F9D-9BBC-5123-0F6B-2093BF38BEF5}"/>
              </a:ext>
            </a:extLst>
          </p:cNvPr>
          <p:cNvSpPr>
            <a:spLocks noGrp="1"/>
          </p:cNvSpPr>
          <p:nvPr>
            <p:ph type="title"/>
          </p:nvPr>
        </p:nvSpPr>
        <p:spPr/>
        <p:txBody>
          <a:bodyPr/>
          <a:lstStyle/>
          <a:p>
            <a:r>
              <a:rPr lang="en-US" dirty="0"/>
              <a:t>Use the union operator with tables that have different columns</a:t>
            </a:r>
            <a:endParaRPr lang="en-NL" dirty="0"/>
          </a:p>
        </p:txBody>
      </p:sp>
      <p:sp>
        <p:nvSpPr>
          <p:cNvPr id="3" name="Content Placeholder 2">
            <a:extLst>
              <a:ext uri="{FF2B5EF4-FFF2-40B4-BE49-F238E27FC236}">
                <a16:creationId xmlns:a16="http://schemas.microsoft.com/office/drawing/2014/main" id="{C007A52A-1721-D0B1-196F-31BF0E86012F}"/>
              </a:ext>
            </a:extLst>
          </p:cNvPr>
          <p:cNvSpPr>
            <a:spLocks noGrp="1"/>
          </p:cNvSpPr>
          <p:nvPr>
            <p:ph idx="1"/>
          </p:nvPr>
        </p:nvSpPr>
        <p:spPr/>
        <p:txBody>
          <a:bodyPr/>
          <a:lstStyle/>
          <a:p>
            <a:r>
              <a:rPr lang="en-US" dirty="0"/>
              <a:t>The next month, your sales team again asks you to create the sales data from the three countries. This time when you examined the tables you notice that the tables have different columns. The nice thing about the union operator is that it will combine tables even if they have different columns. For this query, you'll use the alternative syntax for the union operator that doesn't require piped input.</a:t>
            </a:r>
            <a:endParaRPr lang="en-NL" dirty="0"/>
          </a:p>
        </p:txBody>
      </p:sp>
    </p:spTree>
    <p:extLst>
      <p:ext uri="{BB962C8B-B14F-4D97-AF65-F5344CB8AC3E}">
        <p14:creationId xmlns:p14="http://schemas.microsoft.com/office/powerpoint/2010/main" val="10826872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4335-6D0F-F39E-7563-FD10D9580AE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4FADB0B-793B-5AC5-FADC-862B927CAF0E}"/>
              </a:ext>
            </a:extLst>
          </p:cNvPr>
          <p:cNvSpPr>
            <a:spLocks noGrp="1"/>
          </p:cNvSpPr>
          <p:nvPr>
            <p:ph idx="1"/>
          </p:nvPr>
        </p:nvSpPr>
        <p:spPr>
          <a:xfrm>
            <a:off x="1024128" y="585216"/>
            <a:ext cx="9720073" cy="5724144"/>
          </a:xfrm>
        </p:spPr>
        <p:txBody>
          <a:bodyPr>
            <a:normAutofit fontScale="77500" lnSpcReduction="20000"/>
          </a:bodyPr>
          <a:lstStyle/>
          <a:p>
            <a:r>
              <a:rPr lang="nl-NL" dirty="0"/>
              <a:t>let AustraliaSales = SalesFact</a:t>
            </a:r>
          </a:p>
          <a:p>
            <a:r>
              <a:rPr lang="nl-NL" dirty="0"/>
              <a:t>    | lookup Customers on CustomerKey</a:t>
            </a:r>
          </a:p>
          <a:p>
            <a:r>
              <a:rPr lang="nl-NL" dirty="0"/>
              <a:t>    | where RegionCountryName == 'Australia'</a:t>
            </a:r>
          </a:p>
          <a:p>
            <a:r>
              <a:rPr lang="nl-NL" dirty="0"/>
              <a:t>    | take 10</a:t>
            </a:r>
          </a:p>
          <a:p>
            <a:r>
              <a:rPr lang="nl-NL" dirty="0"/>
              <a:t>    | project SalesAmount, TotalCost, DateKey, RegionCountryName, CityName;</a:t>
            </a:r>
          </a:p>
          <a:p>
            <a:r>
              <a:rPr lang="nl-NL" dirty="0"/>
              <a:t>let UnitedKingdomSales = SalesFact</a:t>
            </a:r>
          </a:p>
          <a:p>
            <a:r>
              <a:rPr lang="nl-NL" dirty="0"/>
              <a:t>    | lookup Customers on CustomerKey</a:t>
            </a:r>
          </a:p>
          <a:p>
            <a:r>
              <a:rPr lang="nl-NL" dirty="0"/>
              <a:t>    | where RegionCountryName == 'United Kingdom'</a:t>
            </a:r>
          </a:p>
          <a:p>
            <a:r>
              <a:rPr lang="nl-NL" dirty="0"/>
              <a:t>    | take 10</a:t>
            </a:r>
          </a:p>
          <a:p>
            <a:r>
              <a:rPr lang="nl-NL" dirty="0"/>
              <a:t>    | project SalesAmount, TotalCost, DateKey, RegionCountryName, Occupation;</a:t>
            </a:r>
          </a:p>
          <a:p>
            <a:r>
              <a:rPr lang="nl-NL" dirty="0"/>
              <a:t>let UnitedStatesSales = SalesFact</a:t>
            </a:r>
          </a:p>
          <a:p>
            <a:r>
              <a:rPr lang="nl-NL" dirty="0"/>
              <a:t>    | lookup Customers on CustomerKey</a:t>
            </a:r>
          </a:p>
          <a:p>
            <a:r>
              <a:rPr lang="nl-NL" dirty="0"/>
              <a:t>    | where RegionCountryName == 'United States'</a:t>
            </a:r>
          </a:p>
          <a:p>
            <a:r>
              <a:rPr lang="nl-NL" dirty="0"/>
              <a:t>    | take 10</a:t>
            </a:r>
          </a:p>
          <a:p>
            <a:r>
              <a:rPr lang="nl-NL" dirty="0"/>
              <a:t>    | project SalesAmount, TotalCost, DateKey, RegionCountryName, StateProvinceName;</a:t>
            </a:r>
          </a:p>
          <a:p>
            <a:r>
              <a:rPr lang="nl-NL" dirty="0"/>
              <a:t>union AustraliaSales, UnitedKingdomSales, UnitedStatesSales</a:t>
            </a:r>
            <a:endParaRPr lang="en-NL" dirty="0"/>
          </a:p>
        </p:txBody>
      </p:sp>
    </p:spTree>
    <p:extLst>
      <p:ext uri="{BB962C8B-B14F-4D97-AF65-F5344CB8AC3E}">
        <p14:creationId xmlns:p14="http://schemas.microsoft.com/office/powerpoint/2010/main" val="30238190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DE45-41CE-E533-8306-C34C04038A2F}"/>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3029FA7-5EE6-6F05-AA4B-9522FDF6885F}"/>
              </a:ext>
            </a:extLst>
          </p:cNvPr>
          <p:cNvSpPr>
            <a:spLocks noGrp="1"/>
          </p:cNvSpPr>
          <p:nvPr>
            <p:ph idx="1"/>
          </p:nvPr>
        </p:nvSpPr>
        <p:spPr/>
        <p:txBody>
          <a:bodyPr/>
          <a:lstStyle/>
          <a:p>
            <a:endParaRPr lang="en-NL"/>
          </a:p>
        </p:txBody>
      </p:sp>
      <p:pic>
        <p:nvPicPr>
          <p:cNvPr id="26626" name="Picture 2" descr="Screenshot of union operator with tables with different columns query and results.">
            <a:extLst>
              <a:ext uri="{FF2B5EF4-FFF2-40B4-BE49-F238E27FC236}">
                <a16:creationId xmlns:a16="http://schemas.microsoft.com/office/drawing/2014/main" id="{4C7B1226-D591-8B8B-AA0F-BA717DA93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025" y="0"/>
            <a:ext cx="7473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67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DD6F-FDD2-E2E0-601A-39B45A072825}"/>
              </a:ext>
            </a:extLst>
          </p:cNvPr>
          <p:cNvSpPr>
            <a:spLocks noGrp="1"/>
          </p:cNvSpPr>
          <p:nvPr>
            <p:ph type="title"/>
          </p:nvPr>
        </p:nvSpPr>
        <p:spPr/>
        <p:txBody>
          <a:bodyPr/>
          <a:lstStyle/>
          <a:p>
            <a:r>
              <a:rPr lang="nl-NL" dirty="0"/>
              <a:t>Azure Data Explorer flow</a:t>
            </a:r>
            <a:endParaRPr lang="en-NL" dirty="0"/>
          </a:p>
        </p:txBody>
      </p:sp>
      <p:sp>
        <p:nvSpPr>
          <p:cNvPr id="3" name="Content Placeholder 2">
            <a:extLst>
              <a:ext uri="{FF2B5EF4-FFF2-40B4-BE49-F238E27FC236}">
                <a16:creationId xmlns:a16="http://schemas.microsoft.com/office/drawing/2014/main" id="{43F95198-CD4B-B12C-FB84-F8D545B18A32}"/>
              </a:ext>
            </a:extLst>
          </p:cNvPr>
          <p:cNvSpPr>
            <a:spLocks noGrp="1"/>
          </p:cNvSpPr>
          <p:nvPr>
            <p:ph idx="1"/>
          </p:nvPr>
        </p:nvSpPr>
        <p:spPr/>
        <p:txBody>
          <a:bodyPr>
            <a:normAutofit/>
          </a:bodyPr>
          <a:lstStyle/>
          <a:p>
            <a:pPr marL="457200" indent="-457200">
              <a:buFont typeface="+mj-lt"/>
              <a:buAutoNum type="arabicPeriod"/>
            </a:pPr>
            <a:r>
              <a:rPr lang="en-US" dirty="0"/>
              <a:t>Create database: Create a cluster and then create one or more databases in that cluster. Each Azure Data Explorer cluster can hold up to 10,000 databases and each database up to 10,000 tables. The data in each table is stored in data shards also called “extents”. All data is automatically indexed and partitioned based on the ingestion time. This means you can store a lot of varied data and because of the way it's stored, you get fast access to querying it. </a:t>
            </a:r>
          </a:p>
          <a:p>
            <a:pPr marL="457200" indent="-457200">
              <a:buFont typeface="+mj-lt"/>
              <a:buAutoNum type="arabicPeriod"/>
            </a:pPr>
            <a:r>
              <a:rPr lang="en-US" dirty="0"/>
              <a:t>Ingest data: Load data into database tables so that you can run queries against it. Azure Data Explorer supports several ingestion methods, each with its own target scenarios. These methods include ingestion tools, connectors and plugins to diverse services, managed pipelines, programmatic ingestion using SDKs, and direct access to ingestion. </a:t>
            </a:r>
            <a:endParaRPr lang="en-NL" dirty="0"/>
          </a:p>
        </p:txBody>
      </p:sp>
    </p:spTree>
    <p:extLst>
      <p:ext uri="{BB962C8B-B14F-4D97-AF65-F5344CB8AC3E}">
        <p14:creationId xmlns:p14="http://schemas.microsoft.com/office/powerpoint/2010/main" val="42128960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5692-5DE2-102A-1F28-7F4F5BF46B3E}"/>
              </a:ext>
            </a:extLst>
          </p:cNvPr>
          <p:cNvSpPr>
            <a:spLocks noGrp="1"/>
          </p:cNvSpPr>
          <p:nvPr>
            <p:ph type="title"/>
          </p:nvPr>
        </p:nvSpPr>
        <p:spPr/>
        <p:txBody>
          <a:bodyPr>
            <a:normAutofit fontScale="90000"/>
          </a:bodyPr>
          <a:lstStyle/>
          <a:p>
            <a:r>
              <a:rPr lang="en-US" dirty="0"/>
              <a:t>Use the union operator with tables that have different columns and return only the columns that occur in all tables</a:t>
            </a:r>
            <a:endParaRPr lang="en-NL" dirty="0"/>
          </a:p>
        </p:txBody>
      </p:sp>
      <p:sp>
        <p:nvSpPr>
          <p:cNvPr id="3" name="Content Placeholder 2">
            <a:extLst>
              <a:ext uri="{FF2B5EF4-FFF2-40B4-BE49-F238E27FC236}">
                <a16:creationId xmlns:a16="http://schemas.microsoft.com/office/drawing/2014/main" id="{3FC5753E-8C17-A743-3AA3-79FD7C02426D}"/>
              </a:ext>
            </a:extLst>
          </p:cNvPr>
          <p:cNvSpPr>
            <a:spLocks noGrp="1"/>
          </p:cNvSpPr>
          <p:nvPr>
            <p:ph idx="1"/>
          </p:nvPr>
        </p:nvSpPr>
        <p:spPr/>
        <p:txBody>
          <a:bodyPr/>
          <a:lstStyle/>
          <a:p>
            <a:r>
              <a:rPr lang="en-US" dirty="0"/>
              <a:t>The following month, your sales team again asks you to create the sales data from the three countries, but this time they only want the columns that are common to all three tables. Previously, you saw that the union operator returns all the columns that occur in any of the tables. This is the default behavior of the union operator, called an outer union, though it's best practice to always explicitly specify the union kind for clarity.</a:t>
            </a:r>
          </a:p>
          <a:p>
            <a:r>
              <a:rPr lang="en-US" dirty="0"/>
              <a:t>To only return the columns that occur in all tables, you'll use an inner union on the same simulated data by specifying the kind=inner argument, as follows:</a:t>
            </a:r>
            <a:endParaRPr lang="en-NL" dirty="0"/>
          </a:p>
        </p:txBody>
      </p:sp>
    </p:spTree>
    <p:extLst>
      <p:ext uri="{BB962C8B-B14F-4D97-AF65-F5344CB8AC3E}">
        <p14:creationId xmlns:p14="http://schemas.microsoft.com/office/powerpoint/2010/main" val="17501410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DE98-04BF-CB24-6228-EDD4AA4AA12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728A5921-D9CF-26D4-3C25-CD492C50B3B4}"/>
              </a:ext>
            </a:extLst>
          </p:cNvPr>
          <p:cNvSpPr>
            <a:spLocks noGrp="1"/>
          </p:cNvSpPr>
          <p:nvPr>
            <p:ph idx="1"/>
          </p:nvPr>
        </p:nvSpPr>
        <p:spPr>
          <a:xfrm>
            <a:off x="1024128" y="585216"/>
            <a:ext cx="9720073" cy="5724144"/>
          </a:xfrm>
        </p:spPr>
        <p:txBody>
          <a:bodyPr>
            <a:normAutofit fontScale="77500" lnSpcReduction="20000"/>
          </a:bodyPr>
          <a:lstStyle/>
          <a:p>
            <a:r>
              <a:rPr lang="nl-NL" dirty="0"/>
              <a:t>let AustraliaSales = SalesFact</a:t>
            </a:r>
          </a:p>
          <a:p>
            <a:r>
              <a:rPr lang="nl-NL" dirty="0"/>
              <a:t>    | lookup Customers on CustomerKey</a:t>
            </a:r>
          </a:p>
          <a:p>
            <a:r>
              <a:rPr lang="nl-NL" dirty="0"/>
              <a:t>    | where RegionCountryName == 'Australia'</a:t>
            </a:r>
          </a:p>
          <a:p>
            <a:r>
              <a:rPr lang="nl-NL" dirty="0"/>
              <a:t>    | take 10</a:t>
            </a:r>
          </a:p>
          <a:p>
            <a:r>
              <a:rPr lang="nl-NL" dirty="0"/>
              <a:t>    | project SalesAmount, TotalCost, DateKey, RegionCountryName, CityName;</a:t>
            </a:r>
          </a:p>
          <a:p>
            <a:r>
              <a:rPr lang="nl-NL" dirty="0"/>
              <a:t>let UnitedKingdomSales = SalesFact</a:t>
            </a:r>
          </a:p>
          <a:p>
            <a:r>
              <a:rPr lang="nl-NL" dirty="0"/>
              <a:t>    | lookup Customers on CustomerKey</a:t>
            </a:r>
          </a:p>
          <a:p>
            <a:r>
              <a:rPr lang="nl-NL" dirty="0"/>
              <a:t>    | where RegionCountryName == 'United Kingdom'</a:t>
            </a:r>
          </a:p>
          <a:p>
            <a:r>
              <a:rPr lang="nl-NL" dirty="0"/>
              <a:t>    | take 10</a:t>
            </a:r>
          </a:p>
          <a:p>
            <a:r>
              <a:rPr lang="nl-NL" dirty="0"/>
              <a:t>    | project SalesAmount, TotalCost, DateKey, RegionCountryName, Occupation;</a:t>
            </a:r>
          </a:p>
          <a:p>
            <a:r>
              <a:rPr lang="nl-NL" dirty="0"/>
              <a:t>let UnitedStatesSales = SalesFact</a:t>
            </a:r>
          </a:p>
          <a:p>
            <a:r>
              <a:rPr lang="nl-NL" dirty="0"/>
              <a:t>    | lookup Customers on CustomerKey</a:t>
            </a:r>
          </a:p>
          <a:p>
            <a:r>
              <a:rPr lang="nl-NL" dirty="0"/>
              <a:t>    | where RegionCountryName == 'United States'</a:t>
            </a:r>
          </a:p>
          <a:p>
            <a:r>
              <a:rPr lang="nl-NL" dirty="0"/>
              <a:t>    | take 10</a:t>
            </a:r>
          </a:p>
          <a:p>
            <a:r>
              <a:rPr lang="nl-NL" dirty="0"/>
              <a:t>    | project SalesAmount, TotalCost, DateKey, RegionCountryName, StateProvinceName;</a:t>
            </a:r>
          </a:p>
          <a:p>
            <a:r>
              <a:rPr lang="nl-NL" dirty="0"/>
              <a:t>union kind=inner AustraliaSales, UnitedKingdomSales, UnitedStatesSales</a:t>
            </a:r>
            <a:endParaRPr lang="en-NL" dirty="0"/>
          </a:p>
        </p:txBody>
      </p:sp>
    </p:spTree>
    <p:extLst>
      <p:ext uri="{BB962C8B-B14F-4D97-AF65-F5344CB8AC3E}">
        <p14:creationId xmlns:p14="http://schemas.microsoft.com/office/powerpoint/2010/main" val="41417712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7288-C0CA-4D46-D38F-3B8ACDC520A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7206BE2-41C7-A5CF-B329-9D642937C215}"/>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34817037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0F1D-51AC-2882-242B-680E6FE43960}"/>
              </a:ext>
            </a:extLst>
          </p:cNvPr>
          <p:cNvSpPr>
            <a:spLocks noGrp="1"/>
          </p:cNvSpPr>
          <p:nvPr>
            <p:ph type="title"/>
          </p:nvPr>
        </p:nvSpPr>
        <p:spPr/>
        <p:txBody>
          <a:bodyPr/>
          <a:lstStyle/>
          <a:p>
            <a:r>
              <a:rPr lang="en-US" dirty="0"/>
              <a:t>How can I display my query results?</a:t>
            </a:r>
            <a:endParaRPr lang="en-NL" dirty="0"/>
          </a:p>
        </p:txBody>
      </p:sp>
      <p:sp>
        <p:nvSpPr>
          <p:cNvPr id="3" name="Content Placeholder 2">
            <a:extLst>
              <a:ext uri="{FF2B5EF4-FFF2-40B4-BE49-F238E27FC236}">
                <a16:creationId xmlns:a16="http://schemas.microsoft.com/office/drawing/2014/main" id="{EF770C91-015B-46B2-ED92-F660CC5CDCDD}"/>
              </a:ext>
            </a:extLst>
          </p:cNvPr>
          <p:cNvSpPr>
            <a:spLocks noGrp="1"/>
          </p:cNvSpPr>
          <p:nvPr>
            <p:ph idx="1"/>
          </p:nvPr>
        </p:nvSpPr>
        <p:spPr/>
        <p:txBody>
          <a:bodyPr/>
          <a:lstStyle/>
          <a:p>
            <a:r>
              <a:rPr lang="en-US" dirty="0"/>
              <a:t>The Azure Data Explorer Web UI was designed with big data in mind, enabling you to run queries and build dashboards. It supports a display of up to 500 K records and thousands of columns. It's highly scalable and rich with functionality that helps you draw quick insights from your data. You can also use different visual displays of your data in your Azure Data Explorer Dashboards. You can also display your results using native connectors to some of the leading visualization services available today, such as Power BI and Grafana. Azure Data Explorer also has ODBC and JDBC connector support to tools such as Tableau and Qlik.</a:t>
            </a:r>
            <a:endParaRPr lang="en-NL" dirty="0"/>
          </a:p>
        </p:txBody>
      </p:sp>
    </p:spTree>
    <p:extLst>
      <p:ext uri="{BB962C8B-B14F-4D97-AF65-F5344CB8AC3E}">
        <p14:creationId xmlns:p14="http://schemas.microsoft.com/office/powerpoint/2010/main" val="12663575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C8C5-0C16-5CC5-C811-0BF4153F89E0}"/>
              </a:ext>
            </a:extLst>
          </p:cNvPr>
          <p:cNvSpPr>
            <a:spLocks noGrp="1"/>
          </p:cNvSpPr>
          <p:nvPr>
            <p:ph type="title"/>
          </p:nvPr>
        </p:nvSpPr>
        <p:spPr/>
        <p:txBody>
          <a:bodyPr/>
          <a:lstStyle/>
          <a:p>
            <a:r>
              <a:rPr lang="en-US" dirty="0"/>
              <a:t>What are Azure Data Explorer Dashboards?</a:t>
            </a:r>
            <a:endParaRPr lang="en-NL" dirty="0"/>
          </a:p>
        </p:txBody>
      </p:sp>
      <p:sp>
        <p:nvSpPr>
          <p:cNvPr id="3" name="Content Placeholder 2">
            <a:extLst>
              <a:ext uri="{FF2B5EF4-FFF2-40B4-BE49-F238E27FC236}">
                <a16:creationId xmlns:a16="http://schemas.microsoft.com/office/drawing/2014/main" id="{0F1356AD-7B65-8667-8F9F-F6E7C918E45E}"/>
              </a:ext>
            </a:extLst>
          </p:cNvPr>
          <p:cNvSpPr>
            <a:spLocks noGrp="1"/>
          </p:cNvSpPr>
          <p:nvPr>
            <p:ph idx="1"/>
          </p:nvPr>
        </p:nvSpPr>
        <p:spPr/>
        <p:txBody>
          <a:bodyPr/>
          <a:lstStyle/>
          <a:p>
            <a:r>
              <a:rPr lang="en-US" dirty="0"/>
              <a:t>Dashboards tell a story through visualizations, and are an excellent way to monitor your data and see all of your most important insights at a glance. Dashboards aren't just pictures- they are interactive and the tiles update as the underlying data changes.</a:t>
            </a:r>
          </a:p>
          <a:p>
            <a:r>
              <a:rPr lang="en-US" dirty="0"/>
              <a:t>The visualizations you see on the dashboard are called tiles. Tiles can display a single number, a graph, a data table, or another visualization. Tiles are dynamically linked to the source data, so they change whenever your underlying data changes. You can pin (create) tiles to a dashboard from a query, or create new tiles within a new or existing dashboard page.</a:t>
            </a:r>
            <a:endParaRPr lang="en-NL" dirty="0"/>
          </a:p>
        </p:txBody>
      </p:sp>
    </p:spTree>
    <p:extLst>
      <p:ext uri="{BB962C8B-B14F-4D97-AF65-F5344CB8AC3E}">
        <p14:creationId xmlns:p14="http://schemas.microsoft.com/office/powerpoint/2010/main" val="2150456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1173-EBEE-3C54-70E6-DC2F71EBBAD8}"/>
              </a:ext>
            </a:extLst>
          </p:cNvPr>
          <p:cNvSpPr>
            <a:spLocks noGrp="1"/>
          </p:cNvSpPr>
          <p:nvPr>
            <p:ph type="title"/>
          </p:nvPr>
        </p:nvSpPr>
        <p:spPr/>
        <p:txBody>
          <a:bodyPr/>
          <a:lstStyle/>
          <a:p>
            <a:r>
              <a:rPr lang="en-US" dirty="0"/>
              <a:t>What are the advantages of using the native dashboard experience?</a:t>
            </a:r>
            <a:endParaRPr lang="en-NL" dirty="0"/>
          </a:p>
        </p:txBody>
      </p:sp>
      <p:sp>
        <p:nvSpPr>
          <p:cNvPr id="3" name="Content Placeholder 2">
            <a:extLst>
              <a:ext uri="{FF2B5EF4-FFF2-40B4-BE49-F238E27FC236}">
                <a16:creationId xmlns:a16="http://schemas.microsoft.com/office/drawing/2014/main" id="{490457E4-B6D8-6709-A3D3-947F1C63AAF2}"/>
              </a:ext>
            </a:extLst>
          </p:cNvPr>
          <p:cNvSpPr>
            <a:spLocks noGrp="1"/>
          </p:cNvSpPr>
          <p:nvPr>
            <p:ph idx="1"/>
          </p:nvPr>
        </p:nvSpPr>
        <p:spPr/>
        <p:txBody>
          <a:bodyPr/>
          <a:lstStyle/>
          <a:p>
            <a:r>
              <a:rPr lang="en-US" dirty="0"/>
              <a:t>Azure Data Explorer dashboards provide three main advantages:</a:t>
            </a:r>
          </a:p>
          <a:p>
            <a:endParaRPr lang="en-US" dirty="0"/>
          </a:p>
          <a:p>
            <a:pPr lvl="1"/>
            <a:r>
              <a:rPr lang="en-US" dirty="0"/>
              <a:t>Explore the data in the Azure Data Explorer web UI. Data is hosted in the Azure Data Explorer product, and can be queried in the same environment you'll use to create dashboards.</a:t>
            </a:r>
          </a:p>
          <a:p>
            <a:pPr lvl="1"/>
            <a:r>
              <a:rPr lang="en-US" dirty="0"/>
              <a:t>Natively pinned queries from the Azure Data Explorer web UI to Azure Data Explorer dashboards. There's no need to export data to another service.</a:t>
            </a:r>
          </a:p>
          <a:p>
            <a:pPr lvl="1"/>
            <a:r>
              <a:rPr lang="en-US" dirty="0"/>
              <a:t>Optimized dashboard rendering performance. Data is dynamically linked to the source, for quick rendering and data update.</a:t>
            </a:r>
            <a:endParaRPr lang="en-NL" dirty="0"/>
          </a:p>
        </p:txBody>
      </p:sp>
    </p:spTree>
    <p:extLst>
      <p:ext uri="{BB962C8B-B14F-4D97-AF65-F5344CB8AC3E}">
        <p14:creationId xmlns:p14="http://schemas.microsoft.com/office/powerpoint/2010/main" val="11017321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8173-2E40-A829-3AEA-1FA4BC9FEDEF}"/>
              </a:ext>
            </a:extLst>
          </p:cNvPr>
          <p:cNvSpPr>
            <a:spLocks noGrp="1"/>
          </p:cNvSpPr>
          <p:nvPr>
            <p:ph type="title"/>
          </p:nvPr>
        </p:nvSpPr>
        <p:spPr/>
        <p:txBody>
          <a:bodyPr/>
          <a:lstStyle/>
          <a:p>
            <a:r>
              <a:rPr lang="en-US" dirty="0"/>
              <a:t>Exercise: dashboards</a:t>
            </a:r>
            <a:endParaRPr lang="en-NL" dirty="0"/>
          </a:p>
        </p:txBody>
      </p:sp>
      <p:sp>
        <p:nvSpPr>
          <p:cNvPr id="3" name="Content Placeholder 2">
            <a:extLst>
              <a:ext uri="{FF2B5EF4-FFF2-40B4-BE49-F238E27FC236}">
                <a16:creationId xmlns:a16="http://schemas.microsoft.com/office/drawing/2014/main" id="{0DE35775-C264-6CFD-75C4-1721AC57FAD5}"/>
              </a:ext>
            </a:extLst>
          </p:cNvPr>
          <p:cNvSpPr>
            <a:spLocks noGrp="1"/>
          </p:cNvSpPr>
          <p:nvPr>
            <p:ph idx="1"/>
          </p:nvPr>
        </p:nvSpPr>
        <p:spPr/>
        <p:txBody>
          <a:bodyPr/>
          <a:lstStyle/>
          <a:p>
            <a:r>
              <a:rPr lang="nl-NL" dirty="0">
                <a:hlinkClick r:id="rId2"/>
              </a:rPr>
              <a:t>https://learn.microsoft.com/en-us/training/modules/create-dashboards-azure-data-explorer/4-exercise-create-dashboard-from-query</a:t>
            </a:r>
            <a:endParaRPr lang="nl-NL" dirty="0"/>
          </a:p>
          <a:p>
            <a:endParaRPr lang="en-NL" dirty="0"/>
          </a:p>
        </p:txBody>
      </p:sp>
      <p:pic>
        <p:nvPicPr>
          <p:cNvPr id="5" name="Picture 4">
            <a:extLst>
              <a:ext uri="{FF2B5EF4-FFF2-40B4-BE49-F238E27FC236}">
                <a16:creationId xmlns:a16="http://schemas.microsoft.com/office/drawing/2014/main" id="{BEB8EC79-533B-6CBF-C20F-DB84334DE886}"/>
              </a:ext>
            </a:extLst>
          </p:cNvPr>
          <p:cNvPicPr>
            <a:picLocks noChangeAspect="1"/>
          </p:cNvPicPr>
          <p:nvPr/>
        </p:nvPicPr>
        <p:blipFill>
          <a:blip r:embed="rId3"/>
          <a:stretch>
            <a:fillRect/>
          </a:stretch>
        </p:blipFill>
        <p:spPr>
          <a:xfrm>
            <a:off x="896554" y="3321367"/>
            <a:ext cx="8658225" cy="1952625"/>
          </a:xfrm>
          <a:prstGeom prst="rect">
            <a:avLst/>
          </a:prstGeom>
        </p:spPr>
      </p:pic>
    </p:spTree>
    <p:extLst>
      <p:ext uri="{BB962C8B-B14F-4D97-AF65-F5344CB8AC3E}">
        <p14:creationId xmlns:p14="http://schemas.microsoft.com/office/powerpoint/2010/main" val="2648299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938E-5EA3-35B4-D2BB-EE7032E61E2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5A92FC8-C576-956D-2454-E463FD1F5A70}"/>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523198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1138</TotalTime>
  <Words>7273</Words>
  <Application>Microsoft Office PowerPoint</Application>
  <PresentationFormat>Widescreen</PresentationFormat>
  <Paragraphs>409</Paragraphs>
  <Slides>97</Slides>
  <Notes>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97</vt:i4>
      </vt:variant>
    </vt:vector>
  </HeadingPairs>
  <TitlesOfParts>
    <vt:vector size="106" baseType="lpstr">
      <vt:lpstr>Arial</vt:lpstr>
      <vt:lpstr>Calibri</vt:lpstr>
      <vt:lpstr>Segoe UI</vt:lpstr>
      <vt:lpstr>SFMono-Regular</vt:lpstr>
      <vt:lpstr>Tw Cen MT</vt:lpstr>
      <vt:lpstr>Tw Cen MT Condensed</vt:lpstr>
      <vt:lpstr>Wingdings</vt:lpstr>
      <vt:lpstr>Wingdings 3</vt:lpstr>
      <vt:lpstr>Integral</vt:lpstr>
      <vt:lpstr>Azure data explorer</vt:lpstr>
      <vt:lpstr>What is Azure Data Explorer?</vt:lpstr>
      <vt:lpstr>When should you use Azure Data Explorer?</vt:lpstr>
      <vt:lpstr>PowerPoint Presentation</vt:lpstr>
      <vt:lpstr>What makes Azure Data Explorer unique?</vt:lpstr>
      <vt:lpstr>What makes Azure Data Explorer unique?</vt:lpstr>
      <vt:lpstr>What makes Azure Data Explorer unique?</vt:lpstr>
      <vt:lpstr>Azure Data Explorer flow</vt:lpstr>
      <vt:lpstr>Azure Data Explorer flow</vt:lpstr>
      <vt:lpstr>Azure Data Explorer flow</vt:lpstr>
      <vt:lpstr>What's in an Azure Data Explorer cluster?</vt:lpstr>
      <vt:lpstr>What is a free Azure Data Explorer cluster?</vt:lpstr>
      <vt:lpstr>Free cluster features</vt:lpstr>
      <vt:lpstr>Full cluster features</vt:lpstr>
      <vt:lpstr>Free azure data explorer cluster</vt:lpstr>
      <vt:lpstr>Quickstart azure data explorer</vt:lpstr>
      <vt:lpstr>How do I get my data into Azure Data Explorer?</vt:lpstr>
      <vt:lpstr>Azure Data Explorer data ingestion overview</vt:lpstr>
      <vt:lpstr>PowerPoint Presentation</vt:lpstr>
      <vt:lpstr>ingestion</vt:lpstr>
      <vt:lpstr>ingestion</vt:lpstr>
      <vt:lpstr>How do I analyze my data?</vt:lpstr>
      <vt:lpstr>How does the Kusto Query Language work?</vt:lpstr>
      <vt:lpstr>Example scenario</vt:lpstr>
      <vt:lpstr>basics</vt:lpstr>
      <vt:lpstr>What is a tabular statement?</vt:lpstr>
      <vt:lpstr>What is a tabular statement?</vt:lpstr>
      <vt:lpstr>Schematic representation</vt:lpstr>
      <vt:lpstr>Connect to the data</vt:lpstr>
      <vt:lpstr>Select the database</vt:lpstr>
      <vt:lpstr>Return a specific number of rows by using the take operator</vt:lpstr>
      <vt:lpstr>Take</vt:lpstr>
      <vt:lpstr>Use the project operator</vt:lpstr>
      <vt:lpstr>Use the project operator</vt:lpstr>
      <vt:lpstr>Rename and define new columns by using project</vt:lpstr>
      <vt:lpstr>Rename and define new columns by using project</vt:lpstr>
      <vt:lpstr>Rename and define new columns by using project</vt:lpstr>
      <vt:lpstr>Use the project-away operator</vt:lpstr>
      <vt:lpstr>Filter data by using the where operator</vt:lpstr>
      <vt:lpstr>Filter data by using the where operator</vt:lpstr>
      <vt:lpstr>Filter data by using the where operator</vt:lpstr>
      <vt:lpstr>String filter</vt:lpstr>
      <vt:lpstr>String filter</vt:lpstr>
      <vt:lpstr>Filter by using the has operator</vt:lpstr>
      <vt:lpstr>Has operator</vt:lpstr>
      <vt:lpstr>Contains operator</vt:lpstr>
      <vt:lpstr>Filter on datetime values</vt:lpstr>
      <vt:lpstr>Filter on datetime values</vt:lpstr>
      <vt:lpstr>Filter on datetime values</vt:lpstr>
      <vt:lpstr>Use the sort operator</vt:lpstr>
      <vt:lpstr>Use the sort operator</vt:lpstr>
      <vt:lpstr>Sort on more than one expression</vt:lpstr>
      <vt:lpstr>PowerPoint Presentation</vt:lpstr>
      <vt:lpstr>Use the top operator</vt:lpstr>
      <vt:lpstr>Use the top operator</vt:lpstr>
      <vt:lpstr>exercise</vt:lpstr>
      <vt:lpstr>solution</vt:lpstr>
      <vt:lpstr>Group data using aggregate functions</vt:lpstr>
      <vt:lpstr>Compare groups of data</vt:lpstr>
      <vt:lpstr>Present the results visually</vt:lpstr>
      <vt:lpstr>PowerPoint Presentation</vt:lpstr>
      <vt:lpstr>Exercise</vt:lpstr>
      <vt:lpstr>recap</vt:lpstr>
      <vt:lpstr>challenge</vt:lpstr>
      <vt:lpstr>solution</vt:lpstr>
      <vt:lpstr>Multi-table queries using Kusto Query Language</vt:lpstr>
      <vt:lpstr>Combine and optimize data</vt:lpstr>
      <vt:lpstr>Understand your data</vt:lpstr>
      <vt:lpstr>Understand your data</vt:lpstr>
      <vt:lpstr>PowerPoint Presentation</vt:lpstr>
      <vt:lpstr>Understand multi-table queries</vt:lpstr>
      <vt:lpstr>Understand multi-table queries</vt:lpstr>
      <vt:lpstr>Kinds of join</vt:lpstr>
      <vt:lpstr>Connect to the data</vt:lpstr>
      <vt:lpstr>Use the join operator</vt:lpstr>
      <vt:lpstr>Use the join operator</vt:lpstr>
      <vt:lpstr>Use the join operator</vt:lpstr>
      <vt:lpstr>exercise</vt:lpstr>
      <vt:lpstr>Use the leftouter join kind</vt:lpstr>
      <vt:lpstr>Use the leftouter join kind</vt:lpstr>
      <vt:lpstr>Use the rightanti join kind</vt:lpstr>
      <vt:lpstr>Use the lookup operator</vt:lpstr>
      <vt:lpstr>Use the lookup operator</vt:lpstr>
      <vt:lpstr>Use the union operator</vt:lpstr>
      <vt:lpstr>PowerPoint Presentation</vt:lpstr>
      <vt:lpstr>PowerPoint Presentation</vt:lpstr>
      <vt:lpstr>Use the union operator with tables that have different columns</vt:lpstr>
      <vt:lpstr>PowerPoint Presentation</vt:lpstr>
      <vt:lpstr>PowerPoint Presentation</vt:lpstr>
      <vt:lpstr>Use the union operator with tables that have different columns and return only the columns that occur in all tables</vt:lpstr>
      <vt:lpstr>PowerPoint Presentation</vt:lpstr>
      <vt:lpstr>PowerPoint Presentation</vt:lpstr>
      <vt:lpstr>How can I display my query results?</vt:lpstr>
      <vt:lpstr>What are Azure Data Explorer Dashboards?</vt:lpstr>
      <vt:lpstr>What are the advantages of using the native dashboard experience?</vt:lpstr>
      <vt:lpstr>Exercise: dashboards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explorer</dc:title>
  <dc:creator>patrick biesheuvel</dc:creator>
  <cp:lastModifiedBy>patrick biesheuvel</cp:lastModifiedBy>
  <cp:revision>6</cp:revision>
  <dcterms:created xsi:type="dcterms:W3CDTF">2022-11-15T11:45:41Z</dcterms:created>
  <dcterms:modified xsi:type="dcterms:W3CDTF">2022-11-16T06:43:53Z</dcterms:modified>
</cp:coreProperties>
</file>