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1920" r:id="rId4"/>
    <p:sldId id="1881" r:id="rId5"/>
    <p:sldId id="1949" r:id="rId6"/>
    <p:sldId id="1922" r:id="rId7"/>
    <p:sldId id="1947" r:id="rId8"/>
    <p:sldId id="1948" r:id="rId9"/>
    <p:sldId id="1923" r:id="rId10"/>
    <p:sldId id="1917" r:id="rId11"/>
    <p:sldId id="1916" r:id="rId12"/>
    <p:sldId id="1918" r:id="rId13"/>
    <p:sldId id="1950" r:id="rId14"/>
    <p:sldId id="1951" r:id="rId15"/>
    <p:sldId id="1952" r:id="rId1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116" d="100"/>
          <a:sy n="116" d="100"/>
        </p:scale>
        <p:origin x="10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E4400-8843-40FE-89A0-0FC478546803}" type="datetimeFigureOut">
              <a:rPr lang="en-NL" smtClean="0"/>
              <a:t>17/11/2021</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3A754-A79C-4C6A-800A-CC53F837A96F}" type="slidenum">
              <a:rPr lang="en-NL" smtClean="0"/>
              <a:t>‹#›</a:t>
            </a:fld>
            <a:endParaRPr lang="en-NL"/>
          </a:p>
        </p:txBody>
      </p:sp>
    </p:spTree>
    <p:extLst>
      <p:ext uri="{BB962C8B-B14F-4D97-AF65-F5344CB8AC3E}">
        <p14:creationId xmlns:p14="http://schemas.microsoft.com/office/powerpoint/2010/main" val="275657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Blob storage is the Microsoft object storage solution for the cloud. Blob storage is optimized for storing massive amounts of unstructured data. Unstructured data is data that does not adhere to a particular data model or definition, such as text or binary data.</a:t>
            </a:r>
          </a:p>
          <a:p>
            <a:br>
              <a:rPr lang="en-US" dirty="0"/>
            </a:br>
            <a:r>
              <a:rPr lang="en-US" sz="882" b="0" i="0" kern="1200" dirty="0">
                <a:solidFill>
                  <a:schemeClr val="tx1"/>
                </a:solidFill>
                <a:effectLst/>
                <a:latin typeface="Segoe UI Light" pitchFamily="34" charset="0"/>
                <a:ea typeface="+mn-ea"/>
                <a:cs typeface="+mn-cs"/>
              </a:rPr>
              <a:t>Users or client applications can access objects in Blob storage via HTTP/HTTPS, from anywhere in the world. Objects in Blob storage are accessible via the Azure Storage Representational State Transfer (REST) API, Azure PowerShell, Azure CLI, or an Azure Storage client library. Client libraries are available for a variety of languages, including .NET, Java, Node.js, Python, Go, PHP, and Ruby. </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82745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Using the existing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variable (named </a:t>
            </a:r>
            <a:r>
              <a:rPr lang="en-US" sz="882" b="0" i="1"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you can set and retrieve custom metadata for the container instance. This metadata is hydrated when you call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FetchAttributesAsync</a:t>
            </a:r>
            <a:r>
              <a:rPr lang="en-US" sz="882" b="0" i="0" kern="1200" dirty="0">
                <a:solidFill>
                  <a:schemeClr val="tx1"/>
                </a:solidFill>
                <a:effectLst/>
                <a:latin typeface="Segoe UI Light" pitchFamily="34" charset="0"/>
                <a:ea typeface="+mn-ea"/>
                <a:cs typeface="+mn-cs"/>
              </a:rPr>
              <a:t> method on your blob or container to populate the Metadata collection.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code example sets metadata on a container. In this example, we use the collection's </a:t>
            </a:r>
            <a:r>
              <a:rPr lang="en-US" sz="882" b="1" i="0" kern="1200" dirty="0">
                <a:solidFill>
                  <a:schemeClr val="tx1"/>
                </a:solidFill>
                <a:effectLst/>
                <a:latin typeface="Segoe UI Light" pitchFamily="34" charset="0"/>
                <a:ea typeface="+mn-ea"/>
                <a:cs typeface="+mn-cs"/>
              </a:rPr>
              <a:t>Add</a:t>
            </a:r>
            <a:r>
              <a:rPr lang="en-US" sz="882" b="0" i="0" kern="1200" dirty="0">
                <a:solidFill>
                  <a:schemeClr val="tx1"/>
                </a:solidFill>
                <a:effectLst/>
                <a:latin typeface="Segoe UI Light" pitchFamily="34" charset="0"/>
                <a:ea typeface="+mn-ea"/>
                <a:cs typeface="+mn-cs"/>
              </a:rPr>
              <a:t> method to set a metadata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next example, we set the metadata value by using implicit key/value syntax.</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persist the newly set metadata, you must call the </a:t>
            </a:r>
            <a:r>
              <a:rPr lang="en-US" sz="882" b="1" i="0" kern="1200" dirty="0">
                <a:solidFill>
                  <a:schemeClr val="tx1"/>
                </a:solidFill>
                <a:effectLst/>
                <a:latin typeface="Segoe UI Light" pitchFamily="34" charset="0"/>
                <a:ea typeface="+mn-ea"/>
                <a:cs typeface="+mn-cs"/>
              </a:rPr>
              <a:t>SetMetadataAsync</a:t>
            </a:r>
            <a:r>
              <a:rPr lang="en-US" sz="882" b="0" i="0" kern="1200" dirty="0">
                <a:solidFill>
                  <a:schemeClr val="tx1"/>
                </a:solidFill>
                <a:effectLst/>
                <a:latin typeface="Segoe UI Light" pitchFamily="34" charset="0"/>
                <a:ea typeface="+mn-ea"/>
                <a:cs typeface="+mn-cs"/>
              </a:rPr>
              <a:t> method of the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a:t>
            </a:r>
          </a:p>
          <a:p>
            <a:endParaRPr lang="en-US" dirty="0"/>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0775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Storage supports three types of blobs: block, append, and page. Each blob type is designed to handle specific types of objects in storage. For example, block blobs are ideal for media files, append blobs are suitable for log files, and page blobs almost directly emulate storage disks.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Let’s find out about the different blob types that are available for storage.</a:t>
            </a:r>
            <a:endParaRPr lang="en-IN" sz="882" kern="1200" dirty="0">
              <a:solidFill>
                <a:schemeClr val="tx1"/>
              </a:solidFill>
              <a:effectLst/>
              <a:latin typeface="Segoe UI Light" pitchFamily="34" charset="0"/>
              <a:ea typeface="+mn-ea"/>
              <a:cs typeface="+mn-cs"/>
            </a:endParaRPr>
          </a:p>
          <a:p>
            <a:pPr algn="l"/>
            <a:endParaRPr lang="en-US" b="0" dirty="0"/>
          </a:p>
          <a:p>
            <a:pPr algn="l"/>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06370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Block blobs let you upload large blobs efficiently. Block blobs comprise blocks of data. Each block is identified by a block ID. You create or modify a block blob by writing a set of blocks and committing them by their block IDs.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block blob can include up to 50,000 blocks. Each block can be a different size, up to a maximum of 100 megabytes (MB); 4 MB for requests using REST versions before 2016-05-31. The maximum size of a block blob is therefore slightly more than 4.75 terabytes (TB), or 100 MB × 50,000 blocks.</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REST versions before 2016-05-31, the maximum size of a block blob is a little more than 195 gigabytes (GB), or 4 MB × 50,000 blocks.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you’re writing a block blob that is no more than 256 MB (64 MB for requests using REST versions before 2016-05-31) in size, you can upload the entire block blob with a single write operation. </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84243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effectLst/>
                <a:latin typeface="Segoe UI Light" pitchFamily="34" charset="0"/>
                <a:ea typeface="+mn-ea"/>
                <a:cs typeface="+mn-cs"/>
              </a:rPr>
              <a:t>Let’s examine the characteristics of append blobs.</a:t>
            </a:r>
          </a:p>
          <a:p>
            <a:pPr algn="l"/>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An append blob comprises blocks and is optimized for append operations. When you modify an append blob, blocks are added to the end of the blob only through the Append Block operation. Updating or deleting existing blocks isn’t supported. Unlike a block blob, an append blob doesn’t expose its block IDs. Each block in an append blob can be a different size, up to a maximum of 4 MB, and an append blob can include up to 50,000 blocks. The maximum size of an append blob is therefore slightly more than 195 GB, or 4 MB × 50,000 blocks.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Append blobs are optimized for scenarios where data is added to the end of the contents of an existing blob. This makes append blobs the most performant choice for many logging solutions where text is added to the end of the log.</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We will learn about page blobs next.</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0733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the characteristics of page blobs.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Page blobs are a collection of 512-byte pages that are optimized for random read and write operations. They are like hard disk storage and are ideal for virtual hard disks. To create a page blob, you initialize the page blob and specify the maximum size the page blob will grow. To add or update the contents of a page blob, you write a page or pages by specifying an offset and a range that aligns to the 512-byte page boundaries. A write to a page blob can overwrite just one page, some pages, or up to 4 MB of the page blob. Writes to page blobs happen in-place and are immediately committed to the blob. The maximum size for a page blob is 8 TB.</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38782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events allow applications to react to the creation and deletion of blobs using modern serverless architectures. It does so without the need for complicated code or expensive and inefficient polling services. Instead, events are pushed through Azure Event Grid to subscribers such as Azure Functions, Azure Logic Apps, or even to your own custom http listener, and you only pay for what you use.</a:t>
            </a:r>
          </a:p>
          <a:p>
            <a:endParaRPr lang="en-US" dirty="0"/>
          </a:p>
          <a:p>
            <a:r>
              <a:rPr lang="en-US" dirty="0"/>
              <a:t>Blob storage events are reliably sent to the Event grid service which provides reliable delivery services to your applications through rich retry policies and dead-letter delivery.</a:t>
            </a:r>
          </a:p>
          <a:p>
            <a:endParaRPr lang="en-US" dirty="0"/>
          </a:p>
          <a:p>
            <a:r>
              <a:rPr lang="en-US" dirty="0"/>
              <a:t>Common Blob storage event scenarios include image or video processing, search indexing, or any file-oriented workflow. Asynchronous file uploads are a good fit for events. When changes are infrequent, but your scenario requires immediate responsiveness, event-based architecture can be especially efficient.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9557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also support certain standard HTTP properties. Properties and metadata are both represented as standard HTTP headers; the difference between them is in the naming of the headers. Metadata headers are named with the header prefix </a:t>
            </a:r>
            <a:r>
              <a:rPr lang="en-US" b="1" dirty="0"/>
              <a:t>x-ms-meta- </a:t>
            </a:r>
            <a:r>
              <a:rPr lang="en-US" dirty="0"/>
              <a:t>and a custom name. Property headers use standard HTTP header names, as specified in the Header Field Definitions section 14 of the HTTP/1.1 protocol specification.</a:t>
            </a:r>
          </a:p>
          <a:p>
            <a:endParaRPr lang="en-US" dirty="0"/>
          </a:p>
          <a:p>
            <a:r>
              <a:rPr lang="en-US" dirty="0"/>
              <a:t>The standard HTTP headers supported on containers include:</a:t>
            </a:r>
          </a:p>
          <a:p>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endParaRPr lang="en-US" dirty="0"/>
          </a:p>
          <a:p>
            <a:r>
              <a:rPr lang="en-US" dirty="0"/>
              <a:t>The standard HTTP headers supported on blobs include: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pPr marL="171450" indent="-171450">
              <a:buFont typeface="Arial" panose="020B0604020202020204" pitchFamily="34" charset="0"/>
              <a:buChar char="•"/>
            </a:pPr>
            <a:r>
              <a:rPr lang="en-US" dirty="0"/>
              <a:t>Content-Length</a:t>
            </a:r>
          </a:p>
          <a:p>
            <a:pPr marL="171450" indent="-171450">
              <a:buFont typeface="Arial" panose="020B0604020202020204" pitchFamily="34" charset="0"/>
              <a:buChar char="•"/>
            </a:pPr>
            <a:r>
              <a:rPr lang="en-US" dirty="0"/>
              <a:t>Content-Type</a:t>
            </a:r>
          </a:p>
          <a:p>
            <a:pPr marL="171450" indent="-171450">
              <a:buFont typeface="Arial" panose="020B0604020202020204" pitchFamily="34" charset="0"/>
              <a:buChar char="•"/>
            </a:pPr>
            <a:r>
              <a:rPr lang="en-US" dirty="0"/>
              <a:t>Content-MD5</a:t>
            </a:r>
          </a:p>
          <a:p>
            <a:pPr marL="171450" indent="-171450">
              <a:buFont typeface="Arial" panose="020B0604020202020204" pitchFamily="34" charset="0"/>
              <a:buChar char="•"/>
            </a:pPr>
            <a:r>
              <a:rPr lang="en-US" dirty="0"/>
              <a:t>Content-Encoding</a:t>
            </a:r>
          </a:p>
          <a:p>
            <a:pPr marL="171450" indent="-171450">
              <a:buFont typeface="Arial" panose="020B0604020202020204" pitchFamily="34" charset="0"/>
              <a:buChar char="•"/>
            </a:pPr>
            <a:r>
              <a:rPr lang="en-US" dirty="0"/>
              <a:t>Content-Language</a:t>
            </a:r>
          </a:p>
          <a:p>
            <a:pPr marL="171450" indent="-171450">
              <a:buFont typeface="Arial" panose="020B0604020202020204" pitchFamily="34" charset="0"/>
              <a:buChar char="•"/>
            </a:pPr>
            <a:r>
              <a:rPr lang="en-US" dirty="0"/>
              <a:t>Cache-Control</a:t>
            </a:r>
          </a:p>
          <a:p>
            <a:pPr marL="171450" indent="-171450">
              <a:buFont typeface="Arial" panose="020B0604020202020204" pitchFamily="34" charset="0"/>
              <a:buChar char="•"/>
            </a:pPr>
            <a:r>
              <a:rPr lang="en-US" dirty="0"/>
              <a:t>Origin</a:t>
            </a:r>
          </a:p>
          <a:p>
            <a:pPr marL="171450" indent="-171450">
              <a:buFont typeface="Arial" panose="020B0604020202020204" pitchFamily="34" charset="0"/>
              <a:buChar char="•"/>
            </a:pPr>
            <a:r>
              <a:rPr lang="en-US" dirty="0"/>
              <a:t>Range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0482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CloudStorageAccount</a:t>
            </a:r>
            <a:r>
              <a:rPr lang="en-US" sz="882" b="0" i="0" kern="1200" dirty="0">
                <a:solidFill>
                  <a:schemeClr val="tx1"/>
                </a:solidFill>
                <a:effectLst/>
                <a:latin typeface="Segoe UI Light" pitchFamily="34" charset="0"/>
                <a:ea typeface="+mn-ea"/>
                <a:cs typeface="+mn-cs"/>
              </a:rPr>
              <a:t> class contains the </a:t>
            </a:r>
            <a:r>
              <a:rPr lang="en-US" sz="882" b="1" i="0" kern="1200" dirty="0">
                <a:solidFill>
                  <a:schemeClr val="tx1"/>
                </a:solidFill>
                <a:effectLst/>
                <a:latin typeface="Segoe UI Light" pitchFamily="34" charset="0"/>
                <a:ea typeface="+mn-ea"/>
                <a:cs typeface="+mn-cs"/>
              </a:rPr>
              <a:t>CreateCloudBlobClient</a:t>
            </a:r>
            <a:r>
              <a:rPr lang="en-US" sz="882" b="0" i="0" kern="1200" dirty="0">
                <a:solidFill>
                  <a:schemeClr val="tx1"/>
                </a:solidFill>
                <a:effectLst/>
                <a:latin typeface="Segoe UI Light" pitchFamily="34" charset="0"/>
                <a:ea typeface="+mn-ea"/>
                <a:cs typeface="+mn-cs"/>
              </a:rPr>
              <a:t> method that gives you programmatic access to a client that manages your file shares.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reference a specific blob container, you can use the </a:t>
            </a:r>
            <a:r>
              <a:rPr lang="en-US" sz="882" b="1" i="0" kern="1200" dirty="0">
                <a:solidFill>
                  <a:schemeClr val="tx1"/>
                </a:solidFill>
                <a:effectLst/>
                <a:latin typeface="Segoe UI Light" pitchFamily="34" charset="0"/>
                <a:ea typeface="+mn-ea"/>
                <a:cs typeface="+mn-cs"/>
              </a:rPr>
              <a:t>GetContainerReference</a:t>
            </a:r>
            <a:r>
              <a:rPr lang="en-US" sz="882" b="0" i="0" kern="1200" dirty="0">
                <a:solidFill>
                  <a:schemeClr val="tx1"/>
                </a:solidFill>
                <a:effectLst/>
                <a:latin typeface="Segoe UI Light" pitchFamily="34" charset="0"/>
                <a:ea typeface="+mn-ea"/>
                <a:cs typeface="+mn-cs"/>
              </a:rPr>
              <a:t> method of the </a:t>
            </a:r>
            <a:r>
              <a:rPr lang="en-US" sz="882" b="1" i="0" kern="1200" dirty="0">
                <a:solidFill>
                  <a:schemeClr val="tx1"/>
                </a:solidFill>
                <a:effectLst/>
                <a:latin typeface="Segoe UI Light" pitchFamily="34" charset="0"/>
                <a:ea typeface="+mn-ea"/>
                <a:cs typeface="+mn-cs"/>
              </a:rPr>
              <a:t>CloudBlobClient</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you have a reference to the container, you can ensure that the container exists. This will create the container if it does not already exist in the Azure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 hydrated reference, you can perform actions such as fetching the properties (metadata) of the container by using the </a:t>
            </a:r>
            <a:r>
              <a:rPr lang="en-US" sz="882" b="1" i="0" kern="1200" dirty="0">
                <a:solidFill>
                  <a:schemeClr val="tx1"/>
                </a:solidFill>
                <a:effectLst/>
                <a:latin typeface="Segoe UI Light" pitchFamily="34" charset="0"/>
                <a:ea typeface="+mn-ea"/>
                <a:cs typeface="+mn-cs"/>
              </a:rPr>
              <a:t>FetchAttributesAsync</a:t>
            </a:r>
            <a:r>
              <a:rPr lang="en-US" sz="882" b="0" i="0" kern="1200" dirty="0">
                <a:solidFill>
                  <a:schemeClr val="tx1"/>
                </a:solidFill>
                <a:effectLst/>
                <a:latin typeface="Segoe UI Light" pitchFamily="34" charset="0"/>
                <a:ea typeface="+mn-ea"/>
                <a:cs typeface="+mn-cs"/>
              </a:rPr>
              <a:t> method of the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the method is invoked, the local variable is hydrated with values for various container metadata. This metadata can be accessed by using the Properties property of the </a:t>
            </a:r>
            <a:r>
              <a:rPr lang="en-US" sz="882" b="1" i="0" kern="1200" dirty="0">
                <a:solidFill>
                  <a:schemeClr val="tx1"/>
                </a:solidFill>
                <a:effectLst/>
                <a:latin typeface="Segoe UI Light" pitchFamily="34" charset="0"/>
                <a:ea typeface="+mn-ea"/>
                <a:cs typeface="+mn-cs"/>
              </a:rPr>
              <a:t>CloudBlobContainer</a:t>
            </a:r>
            <a:r>
              <a:rPr lang="en-US" sz="882" b="0" i="0" kern="1200" dirty="0">
                <a:solidFill>
                  <a:schemeClr val="tx1"/>
                </a:solidFill>
                <a:effectLst/>
                <a:latin typeface="Segoe UI Light" pitchFamily="34" charset="0"/>
                <a:ea typeface="+mn-ea"/>
                <a:cs typeface="+mn-cs"/>
              </a:rPr>
              <a:t> class, which is of the type </a:t>
            </a:r>
            <a:r>
              <a:rPr lang="en-US" sz="882" b="1" i="0" kern="1200" dirty="0">
                <a:solidFill>
                  <a:schemeClr val="tx1"/>
                </a:solidFill>
                <a:effectLst/>
                <a:latin typeface="Segoe UI Light" pitchFamily="34" charset="0"/>
                <a:ea typeface="+mn-ea"/>
                <a:cs typeface="+mn-cs"/>
              </a:rPr>
              <a:t>BlobContainerProperties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11/17/2021 6:28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37671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0F8E-2B67-4B6C-BE60-A7666D4F5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A7A8E62E-BC55-4D55-A1EE-EF044FF05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016C9601-CDED-4C5A-8C8B-1036D667D949}"/>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5" name="Footer Placeholder 4">
            <a:extLst>
              <a:ext uri="{FF2B5EF4-FFF2-40B4-BE49-F238E27FC236}">
                <a16:creationId xmlns:a16="http://schemas.microsoft.com/office/drawing/2014/main" id="{26111525-A786-4EEF-B6E6-FACB13DFBCE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551CF8E-5D22-480B-B913-9F31568EF139}"/>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339310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9F91-6D43-496A-99A3-3C327B89D359}"/>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57E2FE2E-9F01-4FB8-881A-499CC5605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A9E6CF39-B2CA-4026-88B8-706BF1257B28}"/>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5" name="Footer Placeholder 4">
            <a:extLst>
              <a:ext uri="{FF2B5EF4-FFF2-40B4-BE49-F238E27FC236}">
                <a16:creationId xmlns:a16="http://schemas.microsoft.com/office/drawing/2014/main" id="{CD0368E1-C837-468B-B099-D5A1F0D92DD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7E10EA5-4D29-487C-90E4-5A93D3D000B5}"/>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361184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D9B3A-5E6B-48E9-B7E3-EF03B6F920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7EE5B81C-F16B-42CB-B39A-C98588AF7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7B27F3E-8C17-4F03-B8E2-971126C25BCD}"/>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5" name="Footer Placeholder 4">
            <a:extLst>
              <a:ext uri="{FF2B5EF4-FFF2-40B4-BE49-F238E27FC236}">
                <a16:creationId xmlns:a16="http://schemas.microsoft.com/office/drawing/2014/main" id="{2F7A4D45-3571-4CDC-B181-E4F9FF56BE8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4827A72-F40E-4B0C-8DC2-E36DD46D7DC7}"/>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2210880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06586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96969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303865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63877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262564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BA15-5AF0-4E2F-A2FB-BEC04CD45828}"/>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32156441-D0F8-4221-AD5F-9F56D84E95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5884D17A-D7BB-4698-932D-721F3F855083}"/>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5" name="Footer Placeholder 4">
            <a:extLst>
              <a:ext uri="{FF2B5EF4-FFF2-40B4-BE49-F238E27FC236}">
                <a16:creationId xmlns:a16="http://schemas.microsoft.com/office/drawing/2014/main" id="{E9B805D2-C0C4-4BDF-91B7-2D94E22B5B0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AB4449D-479A-41B1-8475-8C39599BE64F}"/>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303776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EF8C-2446-403B-9B58-AFC29298B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A6B09C29-B366-4CF1-9D70-9F4BB5FBF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9E5F7-8539-4893-BE83-05049553AC70}"/>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5" name="Footer Placeholder 4">
            <a:extLst>
              <a:ext uri="{FF2B5EF4-FFF2-40B4-BE49-F238E27FC236}">
                <a16:creationId xmlns:a16="http://schemas.microsoft.com/office/drawing/2014/main" id="{ACA2B59E-E542-404C-8247-696B99BE338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0278E2A-9266-4486-8DBC-89C6586CA838}"/>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136804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7354-E923-40FF-98FF-1DD04E114A3C}"/>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C38AACB5-808B-4093-A299-6EDD55E35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DAA316BA-15A8-4181-BDE0-721BD430C6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A8844D8B-5978-42C3-A86A-80A3BB41ECCB}"/>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6" name="Footer Placeholder 5">
            <a:extLst>
              <a:ext uri="{FF2B5EF4-FFF2-40B4-BE49-F238E27FC236}">
                <a16:creationId xmlns:a16="http://schemas.microsoft.com/office/drawing/2014/main" id="{A9F331C1-E1C8-4366-8E0B-1AB5A655A6A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FF50EACA-4B87-43B4-BC51-21562689D507}"/>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34904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A0BA-6774-48A1-84FD-A81BF0EABAD2}"/>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BB018D7D-6F62-4DB3-B10F-B0FFE73908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AFB004-9CED-418C-8929-0428A8EF28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563DE6D3-0A6A-4F38-959B-095B7009B0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B3801-8737-41C3-B326-A431A639DE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ADBC190B-EBD9-4ED3-BC07-63D83053BAAB}"/>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8" name="Footer Placeholder 7">
            <a:extLst>
              <a:ext uri="{FF2B5EF4-FFF2-40B4-BE49-F238E27FC236}">
                <a16:creationId xmlns:a16="http://schemas.microsoft.com/office/drawing/2014/main" id="{955AF161-CD35-475C-B3A9-9D43B7B0E6C1}"/>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6CA97B11-292C-4A7E-BAEF-7FF7CF596592}"/>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186371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4A62-35FA-44A8-B760-60371840FA46}"/>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9A64C5A2-40B9-47BC-B520-25818C26BE44}"/>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4" name="Footer Placeholder 3">
            <a:extLst>
              <a:ext uri="{FF2B5EF4-FFF2-40B4-BE49-F238E27FC236}">
                <a16:creationId xmlns:a16="http://schemas.microsoft.com/office/drawing/2014/main" id="{2BA364FE-A2F1-4607-B274-FFEC01839690}"/>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7A3AD5BB-0B34-4B9D-929B-FC1F36338DE2}"/>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168319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47081-437E-4CCB-BC65-840DC739FD16}"/>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3" name="Footer Placeholder 2">
            <a:extLst>
              <a:ext uri="{FF2B5EF4-FFF2-40B4-BE49-F238E27FC236}">
                <a16:creationId xmlns:a16="http://schemas.microsoft.com/office/drawing/2014/main" id="{E2A5A28F-4A61-4263-B5C6-7351F5536B45}"/>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1ABB998-12E1-4470-9E2D-1333839F0E76}"/>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240812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90AB-8B68-45E2-A379-181280719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4900F6FE-6DCA-4CE6-A208-7CB940E25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4FF281D2-6878-4D7A-8E1E-FC027553B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E04AB-5A57-4A45-B516-ED5982897731}"/>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6" name="Footer Placeholder 5">
            <a:extLst>
              <a:ext uri="{FF2B5EF4-FFF2-40B4-BE49-F238E27FC236}">
                <a16:creationId xmlns:a16="http://schemas.microsoft.com/office/drawing/2014/main" id="{BF7B2254-1AAB-4C85-9006-323316EE6DB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6546C20B-6BAA-4B41-BCBF-7F2B5DBF1F12}"/>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353098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A738-B29D-411F-9084-BFFA69EB5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1EA4DBC6-F00C-4BF2-AC8D-4E648647D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D1B90F27-7817-4EF0-B983-8AF87A446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40A2D-2CDE-4A89-88ED-B8EE296BDBE7}"/>
              </a:ext>
            </a:extLst>
          </p:cNvPr>
          <p:cNvSpPr>
            <a:spLocks noGrp="1"/>
          </p:cNvSpPr>
          <p:nvPr>
            <p:ph type="dt" sz="half" idx="10"/>
          </p:nvPr>
        </p:nvSpPr>
        <p:spPr/>
        <p:txBody>
          <a:bodyPr/>
          <a:lstStyle/>
          <a:p>
            <a:fld id="{2DC73A78-45EF-42CE-A714-CC6A90546ED3}" type="datetimeFigureOut">
              <a:rPr lang="en-NL" smtClean="0"/>
              <a:t>17/11/2021</a:t>
            </a:fld>
            <a:endParaRPr lang="en-NL"/>
          </a:p>
        </p:txBody>
      </p:sp>
      <p:sp>
        <p:nvSpPr>
          <p:cNvPr id="6" name="Footer Placeholder 5">
            <a:extLst>
              <a:ext uri="{FF2B5EF4-FFF2-40B4-BE49-F238E27FC236}">
                <a16:creationId xmlns:a16="http://schemas.microsoft.com/office/drawing/2014/main" id="{ECDF92FF-DF69-4743-A487-C8F33E910BE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BC2584E-A4C4-4B02-AB3D-F4002F1F13DB}"/>
              </a:ext>
            </a:extLst>
          </p:cNvPr>
          <p:cNvSpPr>
            <a:spLocks noGrp="1"/>
          </p:cNvSpPr>
          <p:nvPr>
            <p:ph type="sldNum" sz="quarter" idx="12"/>
          </p:nvPr>
        </p:nvSpPr>
        <p:spPr/>
        <p:txBody>
          <a:bodyPr/>
          <a:lstStyle/>
          <a:p>
            <a:fld id="{1A0785C5-4EB8-4E28-830E-BDB14091221E}" type="slidenum">
              <a:rPr lang="en-NL" smtClean="0"/>
              <a:t>‹#›</a:t>
            </a:fld>
            <a:endParaRPr lang="en-NL"/>
          </a:p>
        </p:txBody>
      </p:sp>
    </p:spTree>
    <p:extLst>
      <p:ext uri="{BB962C8B-B14F-4D97-AF65-F5344CB8AC3E}">
        <p14:creationId xmlns:p14="http://schemas.microsoft.com/office/powerpoint/2010/main" val="76005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AEC74A-8675-4FE5-82A2-7FA561A03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A4E22623-99CA-4B92-87F9-7A6B77D96F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4BF2D52-6F5D-4DA9-8986-52814CA970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73A78-45EF-42CE-A714-CC6A90546ED3}" type="datetimeFigureOut">
              <a:rPr lang="en-NL" smtClean="0"/>
              <a:t>17/11/2021</a:t>
            </a:fld>
            <a:endParaRPr lang="en-NL"/>
          </a:p>
        </p:txBody>
      </p:sp>
      <p:sp>
        <p:nvSpPr>
          <p:cNvPr id="5" name="Footer Placeholder 4">
            <a:extLst>
              <a:ext uri="{FF2B5EF4-FFF2-40B4-BE49-F238E27FC236}">
                <a16:creationId xmlns:a16="http://schemas.microsoft.com/office/drawing/2014/main" id="{9AC7937A-298E-4BA8-B1F1-D2007A988F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0E821889-CB1C-4116-9EBE-5D66189B5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785C5-4EB8-4E28-830E-BDB14091221E}" type="slidenum">
              <a:rPr lang="en-NL" smtClean="0"/>
              <a:t>‹#›</a:t>
            </a:fld>
            <a:endParaRPr lang="en-NL"/>
          </a:p>
        </p:txBody>
      </p:sp>
    </p:spTree>
    <p:extLst>
      <p:ext uri="{BB962C8B-B14F-4D97-AF65-F5344CB8AC3E}">
        <p14:creationId xmlns:p14="http://schemas.microsoft.com/office/powerpoint/2010/main" val="2912774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dotnet/api/azure.storage.blobs.specialized.appendblobclient.-ctor?view=azure-dotnet#Azure_Storage_Blobs_Specialized_AppendBlobClient__ctor_System_String_System_String_System_String_"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8.sv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6.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B700-F2A9-414F-A39C-EC2FB9154082}"/>
              </a:ext>
            </a:extLst>
          </p:cNvPr>
          <p:cNvSpPr>
            <a:spLocks noGrp="1"/>
          </p:cNvSpPr>
          <p:nvPr>
            <p:ph type="ctrTitle"/>
          </p:nvPr>
        </p:nvSpPr>
        <p:spPr/>
        <p:txBody>
          <a:bodyPr/>
          <a:lstStyle/>
          <a:p>
            <a:r>
              <a:rPr lang="en-US" dirty="0"/>
              <a:t>Azure (2)</a:t>
            </a:r>
            <a:endParaRPr lang="en-NL" dirty="0"/>
          </a:p>
        </p:txBody>
      </p:sp>
      <p:sp>
        <p:nvSpPr>
          <p:cNvPr id="3" name="Subtitle 2">
            <a:extLst>
              <a:ext uri="{FF2B5EF4-FFF2-40B4-BE49-F238E27FC236}">
                <a16:creationId xmlns:a16="http://schemas.microsoft.com/office/drawing/2014/main" id="{F09BDFDF-C37C-4E31-9935-294F4E484352}"/>
              </a:ext>
            </a:extLst>
          </p:cNvPr>
          <p:cNvSpPr>
            <a:spLocks noGrp="1"/>
          </p:cNvSpPr>
          <p:nvPr>
            <p:ph type="subTitle" idx="1"/>
          </p:nvPr>
        </p:nvSpPr>
        <p:spPr/>
        <p:txBody>
          <a:bodyPr/>
          <a:lstStyle/>
          <a:p>
            <a:r>
              <a:rPr lang="en-US" dirty="0"/>
              <a:t>Let’s Grow 17-11-2021</a:t>
            </a:r>
            <a:endParaRPr lang="en-NL" dirty="0"/>
          </a:p>
        </p:txBody>
      </p:sp>
    </p:spTree>
    <p:extLst>
      <p:ext uri="{BB962C8B-B14F-4D97-AF65-F5344CB8AC3E}">
        <p14:creationId xmlns:p14="http://schemas.microsoft.com/office/powerpoint/2010/main" val="38068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6B02-50E0-4CF3-AB44-F53009069C8D}"/>
              </a:ext>
            </a:extLst>
          </p:cNvPr>
          <p:cNvSpPr>
            <a:spLocks noGrp="1"/>
          </p:cNvSpPr>
          <p:nvPr>
            <p:ph type="title"/>
          </p:nvPr>
        </p:nvSpPr>
        <p:spPr/>
        <p:txBody>
          <a:bodyPr/>
          <a:lstStyle/>
          <a:p>
            <a:r>
              <a:rPr lang="en-US" dirty="0"/>
              <a:t>Blob container properties</a:t>
            </a:r>
          </a:p>
        </p:txBody>
      </p:sp>
      <p:graphicFrame>
        <p:nvGraphicFramePr>
          <p:cNvPr id="3" name="Table 2" descr="List of container properties that are available as default metadata. Lists 5 properties such as &quot;ETag&quot;, and &quot;LastModified&quot;, and the &quot;Description&quot; column gives a description of each property.">
            <a:extLst>
              <a:ext uri="{FF2B5EF4-FFF2-40B4-BE49-F238E27FC236}">
                <a16:creationId xmlns:a16="http://schemas.microsoft.com/office/drawing/2014/main" id="{3EDE3B21-934D-4296-878A-7392C0DDE540}"/>
              </a:ext>
            </a:extLst>
          </p:cNvPr>
          <p:cNvGraphicFramePr>
            <a:graphicFrameLocks noGrp="1"/>
          </p:cNvGraphicFramePr>
          <p:nvPr/>
        </p:nvGraphicFramePr>
        <p:xfrm>
          <a:off x="588263" y="1397001"/>
          <a:ext cx="11018520" cy="4897387"/>
        </p:xfrm>
        <a:graphic>
          <a:graphicData uri="http://schemas.openxmlformats.org/drawingml/2006/table">
            <a:tbl>
              <a:tblPr firstRow="1" firstCol="1">
                <a:tableStyleId>{793D81CF-94F2-401A-BA57-92F5A7B2D0C5}</a:tableStyleId>
              </a:tblPr>
              <a:tblGrid>
                <a:gridCol w="2916455">
                  <a:extLst>
                    <a:ext uri="{9D8B030D-6E8A-4147-A177-3AD203B41FA5}">
                      <a16:colId xmlns:a16="http://schemas.microsoft.com/office/drawing/2014/main" val="2027637614"/>
                    </a:ext>
                  </a:extLst>
                </a:gridCol>
                <a:gridCol w="8102065">
                  <a:extLst>
                    <a:ext uri="{9D8B030D-6E8A-4147-A177-3AD203B41FA5}">
                      <a16:colId xmlns:a16="http://schemas.microsoft.com/office/drawing/2014/main" val="3555986169"/>
                    </a:ext>
                  </a:extLst>
                </a:gridCol>
              </a:tblGrid>
              <a:tr h="492057">
                <a:tc>
                  <a:txBody>
                    <a:bodyPr/>
                    <a:lstStyle/>
                    <a:p>
                      <a:pPr marL="0" marR="0">
                        <a:lnSpc>
                          <a:spcPct val="107000"/>
                        </a:lnSpc>
                        <a:spcBef>
                          <a:spcPts val="0"/>
                        </a:spcBef>
                        <a:spcAft>
                          <a:spcPts val="0"/>
                        </a:spcAft>
                      </a:pPr>
                      <a:r>
                        <a:rPr lang="en-US" sz="1800" dirty="0">
                          <a:effectLst/>
                        </a:rPr>
                        <a:t>Property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819039883"/>
                  </a:ext>
                </a:extLst>
              </a:tr>
              <a:tr h="1075988">
                <a:tc>
                  <a:txBody>
                    <a:bodyPr/>
                    <a:lstStyle/>
                    <a:p>
                      <a:pPr marL="0" marR="0">
                        <a:lnSpc>
                          <a:spcPct val="107000"/>
                        </a:lnSpc>
                        <a:spcBef>
                          <a:spcPts val="0"/>
                        </a:spcBef>
                        <a:spcAft>
                          <a:spcPts val="0"/>
                        </a:spcAft>
                      </a:pPr>
                      <a:r>
                        <a:rPr lang="en-US" sz="1800" dirty="0">
                          <a:effectLst/>
                        </a:rPr>
                        <a:t>ETag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is a standard HTTP header that gives a value that is unchanged unless a property of the container is changed. This value can be used to implement optimistic concurrency with the blob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417687"/>
                  </a:ext>
                </a:extLst>
              </a:tr>
              <a:tr h="523313">
                <a:tc>
                  <a:txBody>
                    <a:bodyPr/>
                    <a:lstStyle/>
                    <a:p>
                      <a:pPr marL="0" marR="0">
                        <a:lnSpc>
                          <a:spcPct val="107000"/>
                        </a:lnSpc>
                        <a:spcBef>
                          <a:spcPts val="0"/>
                        </a:spcBef>
                        <a:spcAft>
                          <a:spcPts val="0"/>
                        </a:spcAft>
                      </a:pPr>
                      <a:r>
                        <a:rPr lang="en-US" sz="1800" dirty="0">
                          <a:effectLst/>
                        </a:rPr>
                        <a:t>LastModified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when the container was last 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046571"/>
                  </a:ext>
                </a:extLst>
              </a:tr>
              <a:tr h="784022">
                <a:tc>
                  <a:txBody>
                    <a:bodyPr/>
                    <a:lstStyle/>
                    <a:p>
                      <a:pPr marL="0" marR="0">
                        <a:lnSpc>
                          <a:spcPct val="107000"/>
                        </a:lnSpc>
                        <a:spcBef>
                          <a:spcPts val="0"/>
                        </a:spcBef>
                        <a:spcAft>
                          <a:spcPts val="0"/>
                        </a:spcAft>
                      </a:pPr>
                      <a:r>
                        <a:rPr lang="en-US" sz="1800" dirty="0">
                          <a:effectLst/>
                        </a:rPr>
                        <a:t>PublicAccess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the level of public access that is allowed on the container. Valid values include Blob, Container, Off, and Unknown.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26887"/>
                  </a:ext>
                </a:extLst>
              </a:tr>
              <a:tr h="1075988">
                <a:tc>
                  <a:txBody>
                    <a:bodyPr/>
                    <a:lstStyle/>
                    <a:p>
                      <a:pPr marL="0" marR="0">
                        <a:lnSpc>
                          <a:spcPct val="107000"/>
                        </a:lnSpc>
                        <a:spcBef>
                          <a:spcPts val="0"/>
                        </a:spcBef>
                        <a:spcAft>
                          <a:spcPts val="0"/>
                        </a:spcAft>
                      </a:pPr>
                      <a:r>
                        <a:rPr lang="en-US" sz="1800" dirty="0">
                          <a:effectLst/>
                        </a:rPr>
                        <a:t>HasImmutabilityPolicy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immutability policy. An immutability policy will help ensure that blobs are stored for a minimum amount of retention time.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1361333"/>
                  </a:ext>
                </a:extLst>
              </a:tr>
              <a:tr h="920669">
                <a:tc>
                  <a:txBody>
                    <a:bodyPr/>
                    <a:lstStyle/>
                    <a:p>
                      <a:pPr marL="0" marR="0">
                        <a:lnSpc>
                          <a:spcPct val="107000"/>
                        </a:lnSpc>
                        <a:spcBef>
                          <a:spcPts val="0"/>
                        </a:spcBef>
                        <a:spcAft>
                          <a:spcPts val="0"/>
                        </a:spcAft>
                      </a:pPr>
                      <a:r>
                        <a:rPr lang="en-US" sz="1800" dirty="0">
                          <a:effectLst/>
                        </a:rPr>
                        <a:t>HasLegalHold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active legal hold. A legal hold will help ensure that blobs remain unchanged until the hold is removed.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872313"/>
                  </a:ext>
                </a:extLst>
              </a:tr>
            </a:tbl>
          </a:graphicData>
        </a:graphic>
      </p:graphicFrame>
    </p:spTree>
    <p:custDataLst>
      <p:tags r:id="rId1"/>
    </p:custDataLst>
    <p:extLst>
      <p:ext uri="{BB962C8B-B14F-4D97-AF65-F5344CB8AC3E}">
        <p14:creationId xmlns:p14="http://schemas.microsoft.com/office/powerpoint/2010/main" val="411876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Manipulating blob container properties in .NET</a:t>
            </a:r>
          </a:p>
        </p:txBody>
      </p:sp>
      <p:sp>
        <p:nvSpPr>
          <p:cNvPr id="3" name="Text Placeholder 2" descr="The code sample depicts using different methods to manipulate blob container properties.&#10;">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36688"/>
            <a:ext cx="11018520" cy="3016210"/>
          </a:xfrm>
        </p:spPr>
        <p:txBody>
          <a:bodyPr>
            <a:normAutofit lnSpcReduction="10000"/>
          </a:bodyPr>
          <a:lstStyle/>
          <a:p>
            <a:r>
              <a:rPr lang="en-US" sz="2000" dirty="0">
                <a:solidFill>
                  <a:srgbClr val="267F99"/>
                </a:solidFill>
              </a:rPr>
              <a:t>CloudBlobClient</a:t>
            </a:r>
            <a:r>
              <a:rPr lang="en-US" sz="2000" dirty="0">
                <a:solidFill>
                  <a:srgbClr val="000000"/>
                </a:solidFill>
              </a:rPr>
              <a:t> </a:t>
            </a:r>
            <a:r>
              <a:rPr lang="en-US" sz="2000" dirty="0">
                <a:solidFill>
                  <a:srgbClr val="001080"/>
                </a:solidFill>
              </a:rPr>
              <a:t>client</a:t>
            </a:r>
            <a:r>
              <a:rPr lang="en-US" sz="2000" dirty="0">
                <a:solidFill>
                  <a:srgbClr val="000000"/>
                </a:solidFill>
              </a:rPr>
              <a:t> = </a:t>
            </a:r>
            <a:r>
              <a:rPr lang="en-US" sz="2000" dirty="0">
                <a:solidFill>
                  <a:srgbClr val="001080"/>
                </a:solidFill>
              </a:rPr>
              <a:t>storageAccount</a:t>
            </a:r>
            <a:r>
              <a:rPr lang="en-US" sz="2000" dirty="0">
                <a:solidFill>
                  <a:srgbClr val="000000"/>
                </a:solidFill>
              </a:rPr>
              <a:t>.</a:t>
            </a:r>
            <a:r>
              <a:rPr lang="en-US" sz="2000" dirty="0">
                <a:solidFill>
                  <a:srgbClr val="795E26"/>
                </a:solidFill>
              </a:rPr>
              <a:t>CreateCloudBlobClient</a:t>
            </a:r>
            <a:r>
              <a:rPr lang="en-US" sz="2000" dirty="0">
                <a:solidFill>
                  <a:srgbClr val="000000"/>
                </a:solidFill>
              </a:rPr>
              <a:t>();</a:t>
            </a:r>
          </a:p>
          <a:p>
            <a:br>
              <a:rPr lang="en-US" sz="2000" dirty="0">
                <a:solidFill>
                  <a:srgbClr val="000000"/>
                </a:solidFill>
              </a:rPr>
            </a:br>
            <a:r>
              <a:rPr lang="en-US" sz="2000" dirty="0">
                <a:solidFill>
                  <a:srgbClr val="267F99"/>
                </a:solidFill>
              </a:rPr>
              <a:t>CloudBlobContainer</a:t>
            </a:r>
            <a:r>
              <a:rPr lang="en-US" sz="2000" dirty="0">
                <a:solidFill>
                  <a:srgbClr val="000000"/>
                </a:solidFill>
              </a:rPr>
              <a:t> </a:t>
            </a:r>
            <a:r>
              <a:rPr lang="en-US" sz="2000" dirty="0">
                <a:solidFill>
                  <a:srgbClr val="001080"/>
                </a:solidFill>
              </a:rPr>
              <a:t>container</a:t>
            </a:r>
            <a:r>
              <a:rPr lang="en-US" sz="2000" dirty="0">
                <a:solidFill>
                  <a:srgbClr val="000000"/>
                </a:solidFill>
              </a:rPr>
              <a:t> = </a:t>
            </a:r>
            <a:r>
              <a:rPr lang="en-US" sz="2000" dirty="0">
                <a:solidFill>
                  <a:srgbClr val="001080"/>
                </a:solidFill>
              </a:rPr>
              <a:t>client</a:t>
            </a:r>
            <a:r>
              <a:rPr lang="en-US" sz="2000" dirty="0">
                <a:solidFill>
                  <a:srgbClr val="000000"/>
                </a:solidFill>
              </a:rPr>
              <a:t>.</a:t>
            </a:r>
            <a:r>
              <a:rPr lang="en-US" sz="2000" dirty="0">
                <a:solidFill>
                  <a:srgbClr val="795E26"/>
                </a:solidFill>
              </a:rPr>
              <a:t>GetContainerReference</a:t>
            </a:r>
            <a:r>
              <a:rPr lang="en-US" sz="2000" dirty="0">
                <a:solidFill>
                  <a:srgbClr val="000000"/>
                </a:solidFill>
              </a:rPr>
              <a:t>(</a:t>
            </a:r>
            <a:r>
              <a:rPr lang="en-US" sz="2000" dirty="0">
                <a:solidFill>
                  <a:srgbClr val="A31515"/>
                </a:solidFill>
              </a:rPr>
              <a:t>"images"</a:t>
            </a:r>
            <a:r>
              <a:rPr lang="en-US" sz="2000" dirty="0">
                <a:solidFill>
                  <a:srgbClr val="000000"/>
                </a:solidFill>
              </a:rPr>
              <a:t>);</a:t>
            </a:r>
          </a:p>
          <a:p>
            <a:br>
              <a:rPr lang="en-US" sz="2000" dirty="0">
                <a:solidFill>
                  <a:srgbClr val="000000"/>
                </a:solidFill>
              </a:rPr>
            </a:br>
            <a:r>
              <a:rPr lang="en-US" sz="2000" dirty="0">
                <a:solidFill>
                  <a:srgbClr val="001080"/>
                </a:solidFill>
              </a:rPr>
              <a:t>container</a:t>
            </a:r>
            <a:r>
              <a:rPr lang="en-US" sz="2000" dirty="0">
                <a:solidFill>
                  <a:srgbClr val="000000"/>
                </a:solidFill>
              </a:rPr>
              <a:t>.</a:t>
            </a:r>
            <a:r>
              <a:rPr lang="en-US" sz="2000" dirty="0">
                <a:solidFill>
                  <a:srgbClr val="795E26"/>
                </a:solidFill>
              </a:rPr>
              <a:t>CreateIfNotExists</a:t>
            </a:r>
            <a:r>
              <a:rPr lang="en-US" sz="2000" dirty="0">
                <a:solidFill>
                  <a:srgbClr val="000000"/>
                </a:solidFill>
              </a:rPr>
              <a:t>();</a:t>
            </a:r>
          </a:p>
          <a:p>
            <a:br>
              <a:rPr lang="en-US" sz="2000" dirty="0">
                <a:solidFill>
                  <a:srgbClr val="000000"/>
                </a:solidFill>
              </a:rPr>
            </a:br>
            <a:r>
              <a:rPr lang="en-US" sz="2000" dirty="0">
                <a:solidFill>
                  <a:srgbClr val="267F99"/>
                </a:solidFill>
              </a:rPr>
              <a:t>await</a:t>
            </a:r>
            <a:r>
              <a:rPr lang="en-US" sz="2000" dirty="0">
                <a:solidFill>
                  <a:srgbClr val="000000"/>
                </a:solidFill>
              </a:rPr>
              <a:t> </a:t>
            </a:r>
            <a:r>
              <a:rPr lang="en-US" sz="2000" dirty="0">
                <a:solidFill>
                  <a:srgbClr val="267F99"/>
                </a:solidFill>
              </a:rPr>
              <a:t>container</a:t>
            </a:r>
            <a:r>
              <a:rPr lang="en-US" sz="2000" dirty="0">
                <a:solidFill>
                  <a:srgbClr val="000000"/>
                </a:solidFill>
              </a:rPr>
              <a:t>.</a:t>
            </a:r>
            <a:r>
              <a:rPr lang="en-US" sz="2000" dirty="0">
                <a:solidFill>
                  <a:srgbClr val="795E26"/>
                </a:solidFill>
              </a:rPr>
              <a:t>FetchAttributesAsync</a:t>
            </a:r>
            <a:r>
              <a:rPr lang="en-US" sz="2000" dirty="0">
                <a:solidFill>
                  <a:srgbClr val="000000"/>
                </a:solidFill>
              </a:rPr>
              <a:t>();</a:t>
            </a:r>
          </a:p>
          <a:p>
            <a:br>
              <a:rPr lang="en-US" sz="2000" dirty="0">
                <a:solidFill>
                  <a:srgbClr val="000000"/>
                </a:solidFill>
              </a:rPr>
            </a:br>
            <a:r>
              <a:rPr lang="en-US" sz="2000" dirty="0">
                <a:solidFill>
                  <a:srgbClr val="001080"/>
                </a:solidFill>
              </a:rPr>
              <a:t>container</a:t>
            </a:r>
            <a:r>
              <a:rPr lang="en-US" sz="2000" dirty="0">
                <a:solidFill>
                  <a:srgbClr val="000000"/>
                </a:solidFill>
              </a:rPr>
              <a:t>.</a:t>
            </a:r>
            <a:r>
              <a:rPr lang="en-US" sz="2000" dirty="0">
                <a:solidFill>
                  <a:srgbClr val="001080"/>
                </a:solidFill>
              </a:rPr>
              <a:t>Properties</a:t>
            </a:r>
            <a:r>
              <a:rPr lang="en-US" sz="2000" dirty="0">
                <a:solidFill>
                  <a:srgbClr val="000000"/>
                </a:solidFill>
              </a:rPr>
              <a:t>.</a:t>
            </a:r>
            <a:r>
              <a:rPr lang="en-US" sz="2000" dirty="0">
                <a:solidFill>
                  <a:srgbClr val="795E26"/>
                </a:solidFill>
              </a:rPr>
              <a:t>*</a:t>
            </a:r>
          </a:p>
        </p:txBody>
      </p:sp>
    </p:spTree>
    <p:custDataLst>
      <p:tags r:id="rId1"/>
    </p:custDataLst>
    <p:extLst>
      <p:ext uri="{BB962C8B-B14F-4D97-AF65-F5344CB8AC3E}">
        <p14:creationId xmlns:p14="http://schemas.microsoft.com/office/powerpoint/2010/main" val="1484464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Manipulating blob container metadata in .NET</a:t>
            </a:r>
          </a:p>
        </p:txBody>
      </p:sp>
      <p:sp>
        <p:nvSpPr>
          <p:cNvPr id="3" name="Text Placeholder 2" descr="The sample code depicts using different methods to manipulate blob container metadata.&#10;">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36688"/>
            <a:ext cx="11018520" cy="3385542"/>
          </a:xfrm>
        </p:spPr>
        <p:txBody>
          <a:bodyPr>
            <a:normAutofit lnSpcReduction="10000"/>
          </a:bodyPr>
          <a:lstStyle/>
          <a:p>
            <a:r>
              <a:rPr lang="en-US" sz="2000" dirty="0">
                <a:solidFill>
                  <a:srgbClr val="267F99"/>
                </a:solidFill>
              </a:rPr>
              <a:t>CloudBlobClient</a:t>
            </a:r>
            <a:r>
              <a:rPr lang="en-US" sz="2000" dirty="0">
                <a:solidFill>
                  <a:srgbClr val="000000"/>
                </a:solidFill>
              </a:rPr>
              <a:t> </a:t>
            </a:r>
            <a:r>
              <a:rPr lang="en-US" sz="2000" dirty="0">
                <a:solidFill>
                  <a:srgbClr val="001080"/>
                </a:solidFill>
              </a:rPr>
              <a:t>client</a:t>
            </a:r>
            <a:r>
              <a:rPr lang="en-US" sz="2000" dirty="0">
                <a:solidFill>
                  <a:srgbClr val="000000"/>
                </a:solidFill>
              </a:rPr>
              <a:t> = </a:t>
            </a:r>
            <a:r>
              <a:rPr lang="en-US" sz="2000" dirty="0">
                <a:solidFill>
                  <a:srgbClr val="001080"/>
                </a:solidFill>
              </a:rPr>
              <a:t>storageAccount</a:t>
            </a:r>
            <a:r>
              <a:rPr lang="en-US" sz="2000" dirty="0">
                <a:solidFill>
                  <a:srgbClr val="000000"/>
                </a:solidFill>
              </a:rPr>
              <a:t>.</a:t>
            </a:r>
            <a:r>
              <a:rPr lang="en-US" sz="2000" dirty="0">
                <a:solidFill>
                  <a:srgbClr val="795E26"/>
                </a:solidFill>
              </a:rPr>
              <a:t>CreateCloudBlobClient</a:t>
            </a:r>
            <a:r>
              <a:rPr lang="en-US" sz="2000" dirty="0">
                <a:solidFill>
                  <a:srgbClr val="000000"/>
                </a:solidFill>
              </a:rPr>
              <a:t>();</a:t>
            </a:r>
          </a:p>
          <a:p>
            <a:br>
              <a:rPr lang="en-US" sz="2000" dirty="0">
                <a:solidFill>
                  <a:srgbClr val="000000"/>
                </a:solidFill>
              </a:rPr>
            </a:br>
            <a:r>
              <a:rPr lang="en-US" sz="2000" dirty="0">
                <a:solidFill>
                  <a:srgbClr val="267F99"/>
                </a:solidFill>
              </a:rPr>
              <a:t>CloudBlobContainer</a:t>
            </a:r>
            <a:r>
              <a:rPr lang="en-US" sz="2000" dirty="0">
                <a:solidFill>
                  <a:srgbClr val="000000"/>
                </a:solidFill>
              </a:rPr>
              <a:t> </a:t>
            </a:r>
            <a:r>
              <a:rPr lang="en-US" sz="2000" dirty="0">
                <a:solidFill>
                  <a:srgbClr val="001080"/>
                </a:solidFill>
              </a:rPr>
              <a:t>container</a:t>
            </a:r>
            <a:r>
              <a:rPr lang="en-US" sz="2000" dirty="0">
                <a:solidFill>
                  <a:srgbClr val="000000"/>
                </a:solidFill>
              </a:rPr>
              <a:t> = </a:t>
            </a:r>
            <a:r>
              <a:rPr lang="en-US" sz="2000" dirty="0">
                <a:solidFill>
                  <a:srgbClr val="001080"/>
                </a:solidFill>
              </a:rPr>
              <a:t>client</a:t>
            </a:r>
            <a:r>
              <a:rPr lang="en-US" sz="2000" dirty="0">
                <a:solidFill>
                  <a:srgbClr val="000000"/>
                </a:solidFill>
              </a:rPr>
              <a:t>.</a:t>
            </a:r>
            <a:r>
              <a:rPr lang="en-US" sz="2000" dirty="0">
                <a:solidFill>
                  <a:srgbClr val="795E26"/>
                </a:solidFill>
              </a:rPr>
              <a:t>GetContainerReference</a:t>
            </a:r>
            <a:r>
              <a:rPr lang="en-US" sz="2000" dirty="0">
                <a:solidFill>
                  <a:srgbClr val="000000"/>
                </a:solidFill>
              </a:rPr>
              <a:t>(</a:t>
            </a:r>
            <a:r>
              <a:rPr lang="en-US" sz="2000" dirty="0">
                <a:solidFill>
                  <a:srgbClr val="A31515"/>
                </a:solidFill>
              </a:rPr>
              <a:t>"images"</a:t>
            </a:r>
            <a:r>
              <a:rPr lang="en-US" sz="2000" dirty="0">
                <a:solidFill>
                  <a:srgbClr val="000000"/>
                </a:solidFill>
              </a:rPr>
              <a:t>);</a:t>
            </a:r>
          </a:p>
          <a:p>
            <a:br>
              <a:rPr lang="en-US" sz="2000" dirty="0">
                <a:solidFill>
                  <a:srgbClr val="000000"/>
                </a:solidFill>
              </a:rPr>
            </a:br>
            <a:r>
              <a:rPr lang="en-US" sz="2000" dirty="0">
                <a:solidFill>
                  <a:srgbClr val="001080"/>
                </a:solidFill>
              </a:rPr>
              <a:t>container</a:t>
            </a:r>
            <a:r>
              <a:rPr lang="en-US" sz="2000" dirty="0">
                <a:solidFill>
                  <a:srgbClr val="000000"/>
                </a:solidFill>
              </a:rPr>
              <a:t>.</a:t>
            </a:r>
            <a:r>
              <a:rPr lang="en-US" sz="2000" dirty="0">
                <a:solidFill>
                  <a:srgbClr val="795E26"/>
                </a:solidFill>
              </a:rPr>
              <a:t>CreateIfNotExists</a:t>
            </a:r>
            <a:r>
              <a:rPr lang="en-US" sz="2000" dirty="0">
                <a:solidFill>
                  <a:srgbClr val="000000"/>
                </a:solidFill>
              </a:rPr>
              <a:t>();</a:t>
            </a:r>
          </a:p>
          <a:p>
            <a:br>
              <a:rPr lang="en-US" sz="2000" dirty="0">
                <a:solidFill>
                  <a:srgbClr val="000000"/>
                </a:solidFill>
              </a:rPr>
            </a:br>
            <a:r>
              <a:rPr lang="en-US" sz="2000" dirty="0">
                <a:solidFill>
                  <a:srgbClr val="001080"/>
                </a:solidFill>
              </a:rPr>
              <a:t>container</a:t>
            </a:r>
            <a:r>
              <a:rPr lang="en-US" sz="2000" dirty="0">
                <a:solidFill>
                  <a:srgbClr val="000000"/>
                </a:solidFill>
              </a:rPr>
              <a:t>.</a:t>
            </a:r>
            <a:r>
              <a:rPr lang="en-US" sz="2000" dirty="0">
                <a:solidFill>
                  <a:srgbClr val="001080"/>
                </a:solidFill>
              </a:rPr>
              <a:t>Metadata</a:t>
            </a:r>
            <a:r>
              <a:rPr lang="en-US" sz="2000" dirty="0">
                <a:solidFill>
                  <a:srgbClr val="000000"/>
                </a:solidFill>
              </a:rPr>
              <a:t>.</a:t>
            </a:r>
            <a:r>
              <a:rPr lang="en-US" sz="2000" dirty="0">
                <a:solidFill>
                  <a:srgbClr val="795E26"/>
                </a:solidFill>
              </a:rPr>
              <a:t>Add</a:t>
            </a:r>
            <a:r>
              <a:rPr lang="en-US" sz="2000" dirty="0">
                <a:solidFill>
                  <a:srgbClr val="000000"/>
                </a:solidFill>
              </a:rPr>
              <a:t>(</a:t>
            </a:r>
            <a:r>
              <a:rPr lang="en-US" sz="2000" dirty="0">
                <a:solidFill>
                  <a:srgbClr val="A31515"/>
                </a:solidFill>
              </a:rPr>
              <a:t>"docType"</a:t>
            </a:r>
            <a:r>
              <a:rPr lang="en-US" sz="2000" dirty="0">
                <a:solidFill>
                  <a:srgbClr val="000000"/>
                </a:solidFill>
              </a:rPr>
              <a:t>, </a:t>
            </a:r>
            <a:r>
              <a:rPr lang="en-US" sz="2000" dirty="0">
                <a:solidFill>
                  <a:srgbClr val="A31515"/>
                </a:solidFill>
              </a:rPr>
              <a:t>"textDocuments"</a:t>
            </a:r>
            <a:r>
              <a:rPr lang="en-US" sz="2000" dirty="0">
                <a:solidFill>
                  <a:srgbClr val="000000"/>
                </a:solidFill>
              </a:rPr>
              <a:t>);</a:t>
            </a:r>
          </a:p>
          <a:p>
            <a:r>
              <a:rPr lang="en-US" sz="2000" dirty="0">
                <a:solidFill>
                  <a:srgbClr val="001080"/>
                </a:solidFill>
              </a:rPr>
              <a:t>container</a:t>
            </a:r>
            <a:r>
              <a:rPr lang="en-US" sz="2000" dirty="0">
                <a:solidFill>
                  <a:srgbClr val="000000"/>
                </a:solidFill>
              </a:rPr>
              <a:t>.</a:t>
            </a:r>
            <a:r>
              <a:rPr lang="en-US" sz="2000" dirty="0">
                <a:solidFill>
                  <a:srgbClr val="001080"/>
                </a:solidFill>
              </a:rPr>
              <a:t>Metadata</a:t>
            </a:r>
            <a:r>
              <a:rPr lang="en-US" sz="2000" dirty="0">
                <a:solidFill>
                  <a:srgbClr val="000000"/>
                </a:solidFill>
              </a:rPr>
              <a:t>[</a:t>
            </a:r>
            <a:r>
              <a:rPr lang="en-US" sz="2000" dirty="0">
                <a:solidFill>
                  <a:srgbClr val="A31515"/>
                </a:solidFill>
              </a:rPr>
              <a:t>"category"</a:t>
            </a:r>
            <a:r>
              <a:rPr lang="en-US" sz="2000" dirty="0">
                <a:solidFill>
                  <a:srgbClr val="000000"/>
                </a:solidFill>
              </a:rPr>
              <a:t>] = </a:t>
            </a:r>
            <a:r>
              <a:rPr lang="en-US" sz="2000" dirty="0">
                <a:solidFill>
                  <a:srgbClr val="A31515"/>
                </a:solidFill>
              </a:rPr>
              <a:t>"guidance"</a:t>
            </a:r>
            <a:r>
              <a:rPr lang="en-US" sz="2000" dirty="0">
                <a:solidFill>
                  <a:srgbClr val="000000"/>
                </a:solidFill>
              </a:rPr>
              <a:t>;</a:t>
            </a:r>
          </a:p>
          <a:p>
            <a:br>
              <a:rPr lang="en-US" sz="2000" dirty="0">
                <a:solidFill>
                  <a:srgbClr val="000000"/>
                </a:solidFill>
              </a:rPr>
            </a:br>
            <a:r>
              <a:rPr lang="en-US" sz="2000" dirty="0">
                <a:solidFill>
                  <a:srgbClr val="267F99"/>
                </a:solidFill>
              </a:rPr>
              <a:t>await</a:t>
            </a:r>
            <a:r>
              <a:rPr lang="en-US" sz="2000" dirty="0">
                <a:solidFill>
                  <a:srgbClr val="000000"/>
                </a:solidFill>
              </a:rPr>
              <a:t> </a:t>
            </a:r>
            <a:r>
              <a:rPr lang="en-US" sz="2000" dirty="0">
                <a:solidFill>
                  <a:srgbClr val="267F99"/>
                </a:solidFill>
              </a:rPr>
              <a:t>container</a:t>
            </a:r>
            <a:r>
              <a:rPr lang="en-US" sz="2000" dirty="0">
                <a:solidFill>
                  <a:srgbClr val="000000"/>
                </a:solidFill>
              </a:rPr>
              <a:t>.</a:t>
            </a:r>
            <a:r>
              <a:rPr lang="en-US" sz="2000" dirty="0">
                <a:solidFill>
                  <a:srgbClr val="795E26"/>
                </a:solidFill>
              </a:rPr>
              <a:t>SetMetadataAsync</a:t>
            </a:r>
            <a:r>
              <a:rPr lang="en-US" sz="2000" dirty="0">
                <a:solidFill>
                  <a:srgbClr val="000000"/>
                </a:solidFill>
              </a:rPr>
              <a:t>();</a:t>
            </a:r>
          </a:p>
        </p:txBody>
      </p:sp>
    </p:spTree>
    <p:custDataLst>
      <p:tags r:id="rId1"/>
    </p:custDataLst>
    <p:extLst>
      <p:ext uri="{BB962C8B-B14F-4D97-AF65-F5344CB8AC3E}">
        <p14:creationId xmlns:p14="http://schemas.microsoft.com/office/powerpoint/2010/main" val="40189683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63A8-5363-443F-9CFC-20CFC5D3737F}"/>
              </a:ext>
            </a:extLst>
          </p:cNvPr>
          <p:cNvSpPr>
            <a:spLocks noGrp="1"/>
          </p:cNvSpPr>
          <p:nvPr>
            <p:ph type="title"/>
          </p:nvPr>
        </p:nvSpPr>
        <p:spPr/>
        <p:txBody>
          <a:bodyPr/>
          <a:lstStyle/>
          <a:p>
            <a:r>
              <a:rPr lang="en-US" dirty="0" err="1"/>
              <a:t>AppendBlobClient</a:t>
            </a:r>
            <a:endParaRPr lang="en-NL" dirty="0"/>
          </a:p>
        </p:txBody>
      </p:sp>
      <p:sp>
        <p:nvSpPr>
          <p:cNvPr id="3" name="Content Placeholder 2">
            <a:extLst>
              <a:ext uri="{FF2B5EF4-FFF2-40B4-BE49-F238E27FC236}">
                <a16:creationId xmlns:a16="http://schemas.microsoft.com/office/drawing/2014/main" id="{9286151B-5D83-40E3-8ADC-BFABE26C1E60}"/>
              </a:ext>
            </a:extLst>
          </p:cNvPr>
          <p:cNvSpPr>
            <a:spLocks noGrp="1"/>
          </p:cNvSpPr>
          <p:nvPr>
            <p:ph idx="1"/>
          </p:nvPr>
        </p:nvSpPr>
        <p:spPr/>
        <p:txBody>
          <a:bodyPr/>
          <a:lstStyle/>
          <a:p>
            <a:r>
              <a:rPr lang="nl-NL" dirty="0">
                <a:hlinkClick r:id="rId2"/>
              </a:rPr>
              <a:t>https://docs.microsoft.com/en-us/dotnet/api/azure.storage.blobs.specialized.appendblobclient.-ctor?view=azure-dotnet#Azure_Storage_Blobs_Specialized_AppendBlobClient__ctor_System_String_System_String_System_String_</a:t>
            </a:r>
            <a:endParaRPr lang="nl-NL" dirty="0"/>
          </a:p>
          <a:p>
            <a:endParaRPr lang="nl-NL" dirty="0"/>
          </a:p>
          <a:p>
            <a:endParaRPr lang="en-NL" dirty="0"/>
          </a:p>
        </p:txBody>
      </p:sp>
      <p:pic>
        <p:nvPicPr>
          <p:cNvPr id="7" name="Picture 6">
            <a:extLst>
              <a:ext uri="{FF2B5EF4-FFF2-40B4-BE49-F238E27FC236}">
                <a16:creationId xmlns:a16="http://schemas.microsoft.com/office/drawing/2014/main" id="{65FC687D-923A-45C9-941F-C047DEA33E54}"/>
              </a:ext>
            </a:extLst>
          </p:cNvPr>
          <p:cNvPicPr>
            <a:picLocks noChangeAspect="1"/>
          </p:cNvPicPr>
          <p:nvPr/>
        </p:nvPicPr>
        <p:blipFill>
          <a:blip r:embed="rId3"/>
          <a:stretch>
            <a:fillRect/>
          </a:stretch>
        </p:blipFill>
        <p:spPr>
          <a:xfrm>
            <a:off x="838200" y="4073525"/>
            <a:ext cx="7410450" cy="2419350"/>
          </a:xfrm>
          <a:prstGeom prst="rect">
            <a:avLst/>
          </a:prstGeom>
        </p:spPr>
      </p:pic>
    </p:spTree>
    <p:extLst>
      <p:ext uri="{BB962C8B-B14F-4D97-AF65-F5344CB8AC3E}">
        <p14:creationId xmlns:p14="http://schemas.microsoft.com/office/powerpoint/2010/main" val="174919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8A12-3F6C-4D53-9BB7-BE41F003D20C}"/>
              </a:ext>
            </a:extLst>
          </p:cNvPr>
          <p:cNvSpPr>
            <a:spLocks noGrp="1"/>
          </p:cNvSpPr>
          <p:nvPr>
            <p:ph type="title"/>
          </p:nvPr>
        </p:nvSpPr>
        <p:spPr/>
        <p:txBody>
          <a:bodyPr/>
          <a:lstStyle/>
          <a:p>
            <a:r>
              <a:rPr lang="en-US" dirty="0"/>
              <a:t>Azure SQL database</a:t>
            </a:r>
            <a:endParaRPr lang="en-NL" dirty="0"/>
          </a:p>
        </p:txBody>
      </p:sp>
      <p:sp>
        <p:nvSpPr>
          <p:cNvPr id="3" name="Content Placeholder 2">
            <a:extLst>
              <a:ext uri="{FF2B5EF4-FFF2-40B4-BE49-F238E27FC236}">
                <a16:creationId xmlns:a16="http://schemas.microsoft.com/office/drawing/2014/main" id="{3D536F6C-ABCE-43D5-A4C1-AA37CAB101E1}"/>
              </a:ext>
            </a:extLst>
          </p:cNvPr>
          <p:cNvSpPr>
            <a:spLocks noGrp="1"/>
          </p:cNvSpPr>
          <p:nvPr>
            <p:ph idx="1"/>
          </p:nvPr>
        </p:nvSpPr>
        <p:spPr/>
        <p:txBody>
          <a:bodyPr/>
          <a:lstStyle/>
          <a:p>
            <a:r>
              <a:rPr lang="en-US" dirty="0"/>
              <a:t>Like normal SQL</a:t>
            </a:r>
            <a:endParaRPr lang="en-NL" dirty="0"/>
          </a:p>
        </p:txBody>
      </p:sp>
    </p:spTree>
    <p:extLst>
      <p:ext uri="{BB962C8B-B14F-4D97-AF65-F5344CB8AC3E}">
        <p14:creationId xmlns:p14="http://schemas.microsoft.com/office/powerpoint/2010/main" val="413367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ADDF-029D-4502-AD35-B1F2EF81C6D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7107616-82AE-401E-9DB6-3CD956FB0C5A}"/>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14353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9C1F-EA12-4D3B-8CB0-82FF12361F81}"/>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D128401A-1B72-417A-BEDB-BE33E5B6525F}"/>
              </a:ext>
            </a:extLst>
          </p:cNvPr>
          <p:cNvSpPr>
            <a:spLocks noGrp="1"/>
          </p:cNvSpPr>
          <p:nvPr>
            <p:ph idx="1"/>
          </p:nvPr>
        </p:nvSpPr>
        <p:spPr/>
        <p:txBody>
          <a:bodyPr/>
          <a:lstStyle/>
          <a:p>
            <a:r>
              <a:rPr lang="en-US" dirty="0"/>
              <a:t>Blob Storage</a:t>
            </a:r>
          </a:p>
          <a:p>
            <a:endParaRPr lang="en-NL" dirty="0"/>
          </a:p>
        </p:txBody>
      </p:sp>
    </p:spTree>
    <p:extLst>
      <p:ext uri="{BB962C8B-B14F-4D97-AF65-F5344CB8AC3E}">
        <p14:creationId xmlns:p14="http://schemas.microsoft.com/office/powerpoint/2010/main" val="157321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C939A7-160E-4077-9945-27DB557CBADB}"/>
              </a:ext>
            </a:extLst>
          </p:cNvPr>
          <p:cNvSpPr>
            <a:spLocks noGrp="1"/>
          </p:cNvSpPr>
          <p:nvPr>
            <p:ph type="title"/>
          </p:nvPr>
        </p:nvSpPr>
        <p:spPr/>
        <p:txBody>
          <a:bodyPr/>
          <a:lstStyle/>
          <a:p>
            <a:r>
              <a:rPr lang="en-US" dirty="0"/>
              <a:t>Azure Blob storage</a:t>
            </a:r>
          </a:p>
        </p:txBody>
      </p:sp>
      <p:sp>
        <p:nvSpPr>
          <p:cNvPr id="4"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3681008"/>
          </a:xfrm>
        </p:spPr>
        <p:txBody>
          <a:bodyPr>
            <a:normAutofit lnSpcReduction="10000"/>
          </a:bodyPr>
          <a:lstStyle/>
          <a:p>
            <a:r>
              <a:rPr lang="en-US" dirty="0">
                <a:latin typeface="+mn-lt"/>
              </a:rPr>
              <a:t>Object storage solution in the cloud</a:t>
            </a:r>
          </a:p>
          <a:p>
            <a:r>
              <a:rPr lang="en-US" dirty="0">
                <a:latin typeface="+mn-lt"/>
              </a:rPr>
              <a:t>Blob storage is designed for:</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Writing to log files</a:t>
            </a:r>
          </a:p>
          <a:p>
            <a:pPr lvl="1"/>
            <a:r>
              <a:rPr lang="en-US" dirty="0"/>
              <a:t>Storing data for backup and restore, disaster recovery, and archiving</a:t>
            </a:r>
          </a:p>
          <a:p>
            <a:pPr lvl="1"/>
            <a:r>
              <a:rPr lang="en-US" dirty="0"/>
              <a:t>Storing data for analysis by an on-premises or Azure-hosted service</a:t>
            </a:r>
          </a:p>
          <a:p>
            <a:r>
              <a:rPr lang="en-US" dirty="0">
                <a:latin typeface="+mn-lt"/>
              </a:rPr>
              <a:t>Accessible via a HTTP/HTTPS API</a:t>
            </a:r>
          </a:p>
        </p:txBody>
      </p:sp>
      <p:pic>
        <p:nvPicPr>
          <p:cNvPr id="9" name="Graphic 8" descr="Microsoft Azure Storage icon.&#10;">
            <a:extLst>
              <a:ext uri="{FF2B5EF4-FFF2-40B4-BE49-F238E27FC236}">
                <a16:creationId xmlns:a16="http://schemas.microsoft.com/office/drawing/2014/main" id="{DEFFBB2D-1043-4AEE-9136-46CEEB1F1B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4302" y="1479300"/>
            <a:ext cx="1702338" cy="1702338"/>
          </a:xfrm>
          <a:prstGeom prst="rect">
            <a:avLst/>
          </a:prstGeom>
        </p:spPr>
      </p:pic>
      <p:pic>
        <p:nvPicPr>
          <p:cNvPr id="6" name="Graphic 5" descr="Azure Blob Storage icon.">
            <a:extLst>
              <a:ext uri="{FF2B5EF4-FFF2-40B4-BE49-F238E27FC236}">
                <a16:creationId xmlns:a16="http://schemas.microsoft.com/office/drawing/2014/main" id="{A5346ECE-FCB3-469C-9C72-CBFF69B9F35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514302" y="3580400"/>
            <a:ext cx="1702800" cy="1702800"/>
          </a:xfrm>
          <a:prstGeom prst="rect">
            <a:avLst/>
          </a:prstGeom>
        </p:spPr>
      </p:pic>
    </p:spTree>
    <p:custDataLst>
      <p:tags r:id="rId1"/>
    </p:custDataLst>
    <p:extLst>
      <p:ext uri="{BB962C8B-B14F-4D97-AF65-F5344CB8AC3E}">
        <p14:creationId xmlns:p14="http://schemas.microsoft.com/office/powerpoint/2010/main" val="30426020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id="{A438A1DA-B905-4407-811F-A29D82069FE6}"/>
              </a:ext>
            </a:extLst>
          </p:cNvPr>
          <p:cNvSpPr>
            <a:spLocks noGrp="1"/>
          </p:cNvSpPr>
          <p:nvPr>
            <p:ph type="title"/>
          </p:nvPr>
        </p:nvSpPr>
        <p:spPr>
          <a:xfrm>
            <a:off x="588263" y="424543"/>
            <a:ext cx="11018520" cy="553998"/>
          </a:xfrm>
        </p:spPr>
        <p:txBody>
          <a:bodyPr>
            <a:normAutofit fontScale="90000"/>
          </a:bodyPr>
          <a:lstStyle/>
          <a:p>
            <a:r>
              <a:rPr lang="en-US" dirty="0"/>
              <a:t>Azure Blob storage resource hierarchy</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8599099" y="3961950"/>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Ad1.png</a:t>
              </a:r>
            </a:p>
          </p:txBody>
        </p:sp>
        <p:sp>
          <p:nvSpPr>
            <p:cNvPr id="14" name="Rectangle 13">
              <a:extLst>
                <a:ext uri="{FF2B5EF4-FFF2-40B4-BE49-F238E27FC236}">
                  <a16:creationId xmlns:a16="http://schemas.microsoft.com/office/drawing/2014/main"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8212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a:xfrm>
            <a:off x="588263" y="457200"/>
            <a:ext cx="11018520" cy="553998"/>
          </a:xfrm>
        </p:spPr>
        <p:txBody>
          <a:bodyPr>
            <a:normAutofit fontScale="90000"/>
          </a:bodyPr>
          <a:lstStyle/>
          <a:p>
            <a:r>
              <a:rPr lang="en-US" dirty="0"/>
              <a:t>Blob types</a:t>
            </a:r>
          </a:p>
        </p:txBody>
      </p:sp>
      <p:grpSp>
        <p:nvGrpSpPr>
          <p:cNvPr id="5" name="Group 4" descr="This diagram depicts the three types of blobs: block, append, and page.&#10;"/>
          <p:cNvGrpSpPr/>
          <p:nvPr/>
        </p:nvGrpSpPr>
        <p:grpSpPr>
          <a:xfrm>
            <a:off x="889000" y="1397000"/>
            <a:ext cx="10414000" cy="4000500"/>
            <a:chOff x="889000" y="1397000"/>
            <a:chExt cx="10414000" cy="4000500"/>
          </a:xfrm>
        </p:grpSpPr>
        <p:sp>
          <p:nvSpPr>
            <p:cNvPr id="12" name="Rectangle: Rounded Corners 11">
              <a:extLst>
                <a:ext uri="{FF2B5EF4-FFF2-40B4-BE49-F238E27FC236}">
                  <a16:creationId xmlns:a16="http://schemas.microsoft.com/office/drawing/2014/main" id="{612169AA-56F5-4AD8-A9FF-C94AC3CB794E}"/>
                </a:ext>
              </a:extLst>
            </p:cNvPr>
            <p:cNvSpPr/>
            <p:nvPr/>
          </p:nvSpPr>
          <p:spPr bwMode="auto">
            <a:xfrm>
              <a:off x="7747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Page blobs</a:t>
              </a:r>
            </a:p>
          </p:txBody>
        </p:sp>
        <p:pic>
          <p:nvPicPr>
            <p:cNvPr id="17" name="Graphic 16">
              <a:extLst>
                <a:ext uri="{FF2B5EF4-FFF2-40B4-BE49-F238E27FC236}">
                  <a16:creationId xmlns:a16="http://schemas.microsoft.com/office/drawing/2014/main" id="{06310B18-6E80-4B55-A58A-034257265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6851" y="3521076"/>
              <a:ext cx="876299" cy="876299"/>
            </a:xfrm>
            <a:prstGeom prst="rect">
              <a:avLst/>
            </a:prstGeom>
          </p:spPr>
        </p:pic>
        <p:sp>
          <p:nvSpPr>
            <p:cNvPr id="10" name="Rectangle: Rounded Corners 9" descr="&#10;">
              <a:extLst>
                <a:ext uri="{FF2B5EF4-FFF2-40B4-BE49-F238E27FC236}">
                  <a16:creationId xmlns:a16="http://schemas.microsoft.com/office/drawing/2014/main" id="{915B3D70-C5E8-45B8-9698-5DCE6425FDD8}"/>
                </a:ext>
              </a:extLst>
            </p:cNvPr>
            <p:cNvSpPr/>
            <p:nvPr/>
          </p:nvSpPr>
          <p:spPr bwMode="auto">
            <a:xfrm>
              <a:off x="889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Block blobs</a:t>
              </a:r>
            </a:p>
          </p:txBody>
        </p:sp>
        <p:pic>
          <p:nvPicPr>
            <p:cNvPr id="19" name="Graphic 18">
              <a:extLst>
                <a:ext uri="{FF2B5EF4-FFF2-40B4-BE49-F238E27FC236}">
                  <a16:creationId xmlns:a16="http://schemas.microsoft.com/office/drawing/2014/main" id="{652D7CEE-E3F0-4FC5-A2B8-BCA7690989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35000" y="3521075"/>
              <a:ext cx="864000" cy="864000"/>
            </a:xfrm>
            <a:prstGeom prst="rect">
              <a:avLst/>
            </a:prstGeom>
          </p:spPr>
        </p:pic>
        <p:sp>
          <p:nvSpPr>
            <p:cNvPr id="34" name="Title 1">
              <a:extLst>
                <a:ext uri="{FF2B5EF4-FFF2-40B4-BE49-F238E27FC236}">
                  <a16:creationId xmlns:a16="http://schemas.microsoft.com/office/drawing/2014/main" id="{CE64FCCC-F3A1-47E6-B790-25F00A7F6761}"/>
                </a:ext>
              </a:extLst>
            </p:cNvPr>
            <p:cNvSpPr txBox="1">
              <a:spLocks/>
            </p:cNvSpPr>
            <p:nvPr/>
          </p:nvSpPr>
          <p:spPr>
            <a:xfrm>
              <a:off x="4334891" y="1397000"/>
              <a:ext cx="3522218" cy="98488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200" b="1" dirty="0"/>
                <a:t>Types of blobs</a:t>
              </a:r>
            </a:p>
            <a:p>
              <a:pPr algn="ctr"/>
              <a:r>
                <a:rPr lang="en-US" sz="3200" b="1" dirty="0"/>
                <a:t>in Azure Storage</a:t>
              </a:r>
            </a:p>
          </p:txBody>
        </p:sp>
        <p:cxnSp>
          <p:nvCxnSpPr>
            <p:cNvPr id="39" name="Connector: Elbow 38">
              <a:extLst>
                <a:ext uri="{FF2B5EF4-FFF2-40B4-BE49-F238E27FC236}">
                  <a16:creationId xmlns:a16="http://schemas.microsoft.com/office/drawing/2014/main" id="{6880FE68-763E-4A70-A1BF-E81D02105BEE}"/>
                </a:ext>
              </a:extLst>
            </p:cNvPr>
            <p:cNvCxnSpPr>
              <a:stCxn id="34" idx="2"/>
              <a:endCxn id="19" idx="0"/>
            </p:cNvCxnSpPr>
            <p:nvPr/>
          </p:nvCxnSpPr>
          <p:spPr>
            <a:xfrm rot="5400000">
              <a:off x="3811905" y="1236980"/>
              <a:ext cx="1139190" cy="3429000"/>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1ADA1FF-BABE-4EA8-A14C-14254B18CCC6}"/>
                </a:ext>
              </a:extLst>
            </p:cNvPr>
            <p:cNvCxnSpPr>
              <a:cxnSpLocks/>
              <a:stCxn id="34" idx="2"/>
              <a:endCxn id="3" idx="0"/>
            </p:cNvCxnSpPr>
            <p:nvPr/>
          </p:nvCxnSpPr>
          <p:spPr>
            <a:xfrm rot="16200000" flipH="1">
              <a:off x="5494719" y="2983165"/>
              <a:ext cx="1202563" cy="1"/>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ED3FA39-9CD4-4A47-B95B-79CEC6B159E4}"/>
                </a:ext>
              </a:extLst>
            </p:cNvPr>
            <p:cNvCxnSpPr>
              <a:cxnSpLocks/>
              <a:stCxn id="34" idx="2"/>
              <a:endCxn id="17" idx="0"/>
            </p:cNvCxnSpPr>
            <p:nvPr/>
          </p:nvCxnSpPr>
          <p:spPr>
            <a:xfrm rot="16200000" flipH="1">
              <a:off x="7240905" y="1236979"/>
              <a:ext cx="1139191" cy="3429001"/>
            </a:xfrm>
            <a:prstGeom prst="bentConnector3">
              <a:avLst>
                <a:gd name="adj1" fmla="val 50000"/>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03EEE01-5050-4B35-8C46-D8CB8DE41D89}"/>
                </a:ext>
              </a:extLst>
            </p:cNvPr>
            <p:cNvSpPr/>
            <p:nvPr/>
          </p:nvSpPr>
          <p:spPr bwMode="auto">
            <a:xfrm>
              <a:off x="5397500" y="3594100"/>
              <a:ext cx="1409700" cy="939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97537F25-65F8-4EBD-84A2-379FFC36211D}"/>
                </a:ext>
              </a:extLst>
            </p:cNvPr>
            <p:cNvSpPr/>
            <p:nvPr/>
          </p:nvSpPr>
          <p:spPr bwMode="auto">
            <a:xfrm>
              <a:off x="4318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Append blobs</a:t>
              </a:r>
            </a:p>
          </p:txBody>
        </p:sp>
        <p:pic>
          <p:nvPicPr>
            <p:cNvPr id="3" name="Picture 2" descr="appendblo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1769" y="3584448"/>
              <a:ext cx="888463" cy="759028"/>
            </a:xfrm>
            <a:prstGeom prst="rect">
              <a:avLst/>
            </a:prstGeom>
          </p:spPr>
        </p:pic>
      </p:grpSp>
    </p:spTree>
    <p:custDataLst>
      <p:tags r:id="rId1"/>
    </p:custDataLst>
    <p:extLst>
      <p:ext uri="{BB962C8B-B14F-4D97-AF65-F5344CB8AC3E}">
        <p14:creationId xmlns:p14="http://schemas.microsoft.com/office/powerpoint/2010/main" val="18230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Block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1982081"/>
          </a:xfrm>
        </p:spPr>
        <p:txBody>
          <a:bodyPr>
            <a:normAutofit lnSpcReduction="10000"/>
          </a:bodyPr>
          <a:lstStyle/>
          <a:p>
            <a:r>
              <a:rPr lang="en-US" dirty="0"/>
              <a:t>Comprise blocks of data</a:t>
            </a:r>
          </a:p>
          <a:p>
            <a:r>
              <a:rPr lang="en-US" dirty="0"/>
              <a:t>Ideal for data that is stored in blocks—up to 100-MB chunks</a:t>
            </a:r>
          </a:p>
          <a:p>
            <a:r>
              <a:rPr lang="en-US" dirty="0"/>
              <a:t>Simultaneous upload of large blobs with a single write operation</a:t>
            </a:r>
          </a:p>
          <a:p>
            <a:r>
              <a:rPr lang="en-US" dirty="0"/>
              <a:t>A single block blob can include up to 50,000 blocks</a:t>
            </a:r>
          </a:p>
        </p:txBody>
      </p:sp>
      <p:pic>
        <p:nvPicPr>
          <p:cNvPr id="5" name="Graphic 18" descr="Block blob icon.&#10;">
            <a:extLst>
              <a:ext uri="{FF2B5EF4-FFF2-40B4-BE49-F238E27FC236}">
                <a16:creationId xmlns:a16="http://schemas.microsoft.com/office/drawing/2014/main" id="{652D7CEE-E3F0-4FC5-A2B8-BCA7690989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9347" y="3990732"/>
            <a:ext cx="2299653" cy="2299653"/>
          </a:xfrm>
          <a:prstGeom prst="rect">
            <a:avLst/>
          </a:prstGeom>
        </p:spPr>
      </p:pic>
    </p:spTree>
    <p:custDataLst>
      <p:tags r:id="rId1"/>
    </p:custDataLst>
    <p:extLst>
      <p:ext uri="{BB962C8B-B14F-4D97-AF65-F5344CB8AC3E}">
        <p14:creationId xmlns:p14="http://schemas.microsoft.com/office/powerpoint/2010/main" val="4590867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Append blobs</a:t>
            </a:r>
          </a:p>
        </p:txBody>
      </p:sp>
      <p:sp>
        <p:nvSpPr>
          <p:cNvPr id="20"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430887"/>
          </a:xfrm>
        </p:spPr>
        <p:txBody>
          <a:bodyPr>
            <a:normAutofit fontScale="92500" lnSpcReduction="10000"/>
          </a:bodyPr>
          <a:lstStyle/>
          <a:p>
            <a:r>
              <a:rPr lang="en-US" dirty="0">
                <a:latin typeface="+mn-lt"/>
              </a:rPr>
              <a:t>Append blobs include the following characteristics: </a:t>
            </a:r>
          </a:p>
        </p:txBody>
      </p:sp>
      <p:grpSp>
        <p:nvGrpSpPr>
          <p:cNvPr id="5" name="Group 4" descr="This diagram depicts the characteristics that make append blobs unique within Azure Storage.&#10;"/>
          <p:cNvGrpSpPr/>
          <p:nvPr/>
        </p:nvGrpSpPr>
        <p:grpSpPr>
          <a:xfrm>
            <a:off x="763237" y="2019300"/>
            <a:ext cx="7559996" cy="2080683"/>
            <a:chOff x="763237" y="2019300"/>
            <a:chExt cx="7559996" cy="2080683"/>
          </a:xfrm>
        </p:grpSpPr>
        <p:sp>
          <p:nvSpPr>
            <p:cNvPr id="18" name="Rectangle 17"/>
            <p:cNvSpPr/>
            <p:nvPr/>
          </p:nvSpPr>
          <p:spPr>
            <a:xfrm>
              <a:off x="763237" y="2019300"/>
              <a:ext cx="7559996" cy="651837"/>
            </a:xfrm>
            <a:prstGeom prst="rect">
              <a:avLst/>
            </a:prstGeom>
            <a:solidFill>
              <a:srgbClr val="FFB90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p:cNvSpPr/>
            <p:nvPr/>
          </p:nvSpPr>
          <p:spPr>
            <a:xfrm>
              <a:off x="763237" y="201930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solidFill>
                    <a:schemeClr val="tx1"/>
                  </a:solidFill>
                </a:rPr>
                <a:t>They are composed of blocks</a:t>
              </a:r>
              <a:endParaRPr lang="en-US" sz="2000" kern="1200" dirty="0">
                <a:solidFill>
                  <a:schemeClr val="tx1"/>
                </a:solidFill>
              </a:endParaRPr>
            </a:p>
          </p:txBody>
        </p:sp>
        <p:sp>
          <p:nvSpPr>
            <p:cNvPr id="16" name="Rectangle 15"/>
            <p:cNvSpPr/>
            <p:nvPr/>
          </p:nvSpPr>
          <p:spPr>
            <a:xfrm>
              <a:off x="763237" y="2743240"/>
              <a:ext cx="7559996" cy="651837"/>
            </a:xfrm>
            <a:prstGeom prst="rect">
              <a:avLst/>
            </a:prstGeom>
            <a:solidFill>
              <a:srgbClr val="00827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p:cNvSpPr/>
            <p:nvPr/>
          </p:nvSpPr>
          <p:spPr>
            <a:xfrm>
              <a:off x="763237" y="274324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optimized for append operations</a:t>
              </a:r>
              <a:endParaRPr lang="en-US" sz="2000" kern="1200" dirty="0"/>
            </a:p>
          </p:txBody>
        </p:sp>
        <p:sp>
          <p:nvSpPr>
            <p:cNvPr id="14" name="Rectangle 13"/>
            <p:cNvSpPr/>
            <p:nvPr/>
          </p:nvSpPr>
          <p:spPr>
            <a:xfrm>
              <a:off x="763237" y="3467180"/>
              <a:ext cx="7559996" cy="632803"/>
            </a:xfrm>
            <a:prstGeom prst="rect">
              <a:avLst/>
            </a:prstGeom>
            <a:solidFill>
              <a:srgbClr val="00188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p:cNvSpPr/>
            <p:nvPr/>
          </p:nvSpPr>
          <p:spPr>
            <a:xfrm>
              <a:off x="763237" y="3467180"/>
              <a:ext cx="7559996" cy="6328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ideal for performant logging</a:t>
              </a:r>
            </a:p>
          </p:txBody>
        </p:sp>
      </p:grpSp>
      <p:pic>
        <p:nvPicPr>
          <p:cNvPr id="10" name="Picture 9" descr="Append blob icon.&#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683" y="4191698"/>
            <a:ext cx="2299653" cy="1964629"/>
          </a:xfrm>
          <a:prstGeom prst="rect">
            <a:avLst/>
          </a:prstGeom>
        </p:spPr>
      </p:pic>
    </p:spTree>
    <p:custDataLst>
      <p:tags r:id="rId1"/>
    </p:custDataLst>
    <p:extLst>
      <p:ext uri="{BB962C8B-B14F-4D97-AF65-F5344CB8AC3E}">
        <p14:creationId xmlns:p14="http://schemas.microsoft.com/office/powerpoint/2010/main" val="15680263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Page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3016210"/>
          </a:xfrm>
        </p:spPr>
        <p:txBody>
          <a:bodyPr>
            <a:normAutofit lnSpcReduction="10000"/>
          </a:bodyPr>
          <a:lstStyle/>
          <a:p>
            <a:r>
              <a:rPr lang="en-US" dirty="0"/>
              <a:t>Composed of 512-byte pages</a:t>
            </a:r>
          </a:p>
          <a:p>
            <a:r>
              <a:rPr lang="en-US" dirty="0"/>
              <a:t>Similar to hard disk storage</a:t>
            </a:r>
          </a:p>
          <a:p>
            <a:r>
              <a:rPr lang="en-US" dirty="0"/>
              <a:t>Ideal for virtual hard disks </a:t>
            </a:r>
          </a:p>
          <a:p>
            <a:r>
              <a:rPr lang="en-US" dirty="0"/>
              <a:t>Pages created by initializing the page blob and specifying the size</a:t>
            </a:r>
          </a:p>
          <a:p>
            <a:r>
              <a:rPr lang="en-US" dirty="0"/>
              <a:t>Content to be added within 512-byte page boundaries</a:t>
            </a:r>
          </a:p>
          <a:p>
            <a:r>
              <a:rPr lang="en-US" dirty="0"/>
              <a:t>Writes to page blobs commit immediately</a:t>
            </a:r>
          </a:p>
        </p:txBody>
      </p:sp>
      <p:pic>
        <p:nvPicPr>
          <p:cNvPr id="5" name="Graphic 16" descr="Page blob icon.&#10;">
            <a:extLst>
              <a:ext uri="{FF2B5EF4-FFF2-40B4-BE49-F238E27FC236}">
                <a16:creationId xmlns:a16="http://schemas.microsoft.com/office/drawing/2014/main" id="{06310B18-6E80-4B55-A58A-034257265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94448" y="4498594"/>
            <a:ext cx="2003104" cy="1847817"/>
          </a:xfrm>
          <a:prstGeom prst="rect">
            <a:avLst/>
          </a:prstGeom>
        </p:spPr>
      </p:pic>
    </p:spTree>
    <p:custDataLst>
      <p:tags r:id="rId1"/>
    </p:custDataLst>
    <p:extLst>
      <p:ext uri="{BB962C8B-B14F-4D97-AF65-F5344CB8AC3E}">
        <p14:creationId xmlns:p14="http://schemas.microsoft.com/office/powerpoint/2010/main" val="32181269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EC82-D49F-4A0E-B133-7411DB7FF9F6}"/>
              </a:ext>
            </a:extLst>
          </p:cNvPr>
          <p:cNvSpPr>
            <a:spLocks noGrp="1"/>
          </p:cNvSpPr>
          <p:nvPr>
            <p:ph type="title"/>
          </p:nvPr>
        </p:nvSpPr>
        <p:spPr/>
        <p:txBody>
          <a:bodyPr/>
          <a:lstStyle/>
          <a:p>
            <a:r>
              <a:rPr lang="en-US" dirty="0"/>
              <a:t>Blob events</a:t>
            </a:r>
          </a:p>
        </p:txBody>
      </p:sp>
      <p:pic>
        <p:nvPicPr>
          <p:cNvPr id="5" name="Picture 4" descr="Diagram illustrating the differences between event publishers (such as &quot;Blob Storage&quot; and &quot;Resource Groups&quot;) and subscribers (such as &quot;Azure Functions&quot; and &quot;Logic Apps&quot;).">
            <a:extLst>
              <a:ext uri="{FF2B5EF4-FFF2-40B4-BE49-F238E27FC236}">
                <a16:creationId xmlns:a16="http://schemas.microsoft.com/office/drawing/2014/main" id="{230714F4-E3C7-4A59-BAFA-555AEA06EB02}"/>
              </a:ext>
            </a:extLst>
          </p:cNvPr>
          <p:cNvPicPr>
            <a:picLocks noChangeAspect="1"/>
          </p:cNvPicPr>
          <p:nvPr/>
        </p:nvPicPr>
        <p:blipFill>
          <a:blip r:embed="rId4"/>
          <a:stretch>
            <a:fillRect/>
          </a:stretch>
        </p:blipFill>
        <p:spPr>
          <a:xfrm>
            <a:off x="1524000" y="1115686"/>
            <a:ext cx="9144000" cy="5149741"/>
          </a:xfrm>
          <a:prstGeom prst="rect">
            <a:avLst/>
          </a:prstGeom>
        </p:spPr>
      </p:pic>
    </p:spTree>
    <p:custDataLst>
      <p:tags r:id="rId1"/>
    </p:custDataLst>
    <p:extLst>
      <p:ext uri="{BB962C8B-B14F-4D97-AF65-F5344CB8AC3E}">
        <p14:creationId xmlns:p14="http://schemas.microsoft.com/office/powerpoint/2010/main" val="33154443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2102</Words>
  <Application>Microsoft Office PowerPoint</Application>
  <PresentationFormat>Widescreen</PresentationFormat>
  <Paragraphs>175</Paragraphs>
  <Slides>15</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Segoe UI</vt:lpstr>
      <vt:lpstr>Segoe UI Light</vt:lpstr>
      <vt:lpstr>Office Theme</vt:lpstr>
      <vt:lpstr>Azure (2)</vt:lpstr>
      <vt:lpstr>PowerPoint Presentation</vt:lpstr>
      <vt:lpstr>Azure Blob storage</vt:lpstr>
      <vt:lpstr>Azure Blob storage resource hierarchy</vt:lpstr>
      <vt:lpstr>Blob types</vt:lpstr>
      <vt:lpstr>Block blobs</vt:lpstr>
      <vt:lpstr>Append blobs</vt:lpstr>
      <vt:lpstr>Page blobs</vt:lpstr>
      <vt:lpstr>Blob events</vt:lpstr>
      <vt:lpstr>Blob container properties</vt:lpstr>
      <vt:lpstr>Manipulating blob container properties in .NET</vt:lpstr>
      <vt:lpstr>Manipulating blob container metadata in .NET</vt:lpstr>
      <vt:lpstr>AppendBlobClient</vt:lpstr>
      <vt:lpstr>Azure SQL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(2)</dc:title>
  <dc:creator>patrick biesheuvel</dc:creator>
  <cp:lastModifiedBy>patrick biesheuvel</cp:lastModifiedBy>
  <cp:revision>1</cp:revision>
  <dcterms:created xsi:type="dcterms:W3CDTF">2021-11-17T05:51:55Z</dcterms:created>
  <dcterms:modified xsi:type="dcterms:W3CDTF">2021-11-17T06:37:31Z</dcterms:modified>
</cp:coreProperties>
</file>