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23.xml" ContentType="application/vnd.openxmlformats-officedocument.presentationml.tags+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24.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0"/>
  </p:notesMasterIdLst>
  <p:sldIdLst>
    <p:sldId id="1873" r:id="rId6"/>
    <p:sldId id="4656" r:id="rId7"/>
    <p:sldId id="1896" r:id="rId8"/>
    <p:sldId id="1883" r:id="rId9"/>
    <p:sldId id="4644" r:id="rId10"/>
    <p:sldId id="4645" r:id="rId11"/>
    <p:sldId id="1895" r:id="rId12"/>
    <p:sldId id="1884" r:id="rId13"/>
    <p:sldId id="4643" r:id="rId14"/>
    <p:sldId id="1894" r:id="rId15"/>
    <p:sldId id="1898" r:id="rId16"/>
    <p:sldId id="4646" r:id="rId17"/>
    <p:sldId id="1909" r:id="rId18"/>
    <p:sldId id="4651" r:id="rId19"/>
    <p:sldId id="4650" r:id="rId20"/>
    <p:sldId id="4648" r:id="rId21"/>
    <p:sldId id="4652" r:id="rId22"/>
    <p:sldId id="4647" r:id="rId23"/>
    <p:sldId id="4653" r:id="rId24"/>
    <p:sldId id="4655" r:id="rId25"/>
    <p:sldId id="4657" r:id="rId26"/>
    <p:sldId id="4641" r:id="rId27"/>
    <p:sldId id="4642" r:id="rId28"/>
    <p:sldId id="1872"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56"/>
          </p14:sldIdLst>
        </p14:section>
        <p14:section name="Lesson 01: Manage keys, secrets, and certificates by using the KeyVault API" id="{D1885BEF-4DAB-488F-A19C-3C1430D6D746}">
          <p14:sldIdLst>
            <p14:sldId id="1896"/>
            <p14:sldId id="1883"/>
            <p14:sldId id="4644"/>
            <p14:sldId id="4645"/>
            <p14:sldId id="1895"/>
            <p14:sldId id="1884"/>
            <p14:sldId id="4643"/>
            <p14:sldId id="1894"/>
          </p14:sldIdLst>
        </p14:section>
        <p14:section name="Lesson 02: Implement Managed Identities for Azure resources" id="{C018EFD2-4AA0-4148-A932-C30C8378BB05}">
          <p14:sldIdLst>
            <p14:sldId id="1898"/>
            <p14:sldId id="4646"/>
            <p14:sldId id="1909"/>
            <p14:sldId id="4651"/>
            <p14:sldId id="4650"/>
            <p14:sldId id="4648"/>
            <p14:sldId id="4652"/>
            <p14:sldId id="4647"/>
            <p14:sldId id="4653"/>
            <p14:sldId id="4655"/>
            <p14:sldId id="4657"/>
          </p14:sldIdLst>
        </p14:section>
        <p14:section name="Lab" id="{B77D99E2-E9C7-4C5F-8F41-11610898EBC7}">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07F76-B927-4512-9713-C56E14E97C45}" v="2" dt="2020-02-01T01:30:29.738"/>
    <p1510:client id="{898E21E0-38B6-4457-A987-26A07067DB6A}" v="13" dt="2020-01-31T23:10:3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4814" autoAdjust="0"/>
  </p:normalViewPr>
  <p:slideViewPr>
    <p:cSldViewPr snapToGrid="0">
      <p:cViewPr varScale="1">
        <p:scale>
          <a:sx n="97" d="100"/>
          <a:sy n="97" d="100"/>
        </p:scale>
        <p:origin x="402"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362"/>
    </p:cViewPr>
  </p:sorterViewPr>
  <p:notesViewPr>
    <p:cSldViewPr snapToGrid="0">
      <p:cViewPr varScale="1">
        <p:scale>
          <a:sx n="66" d="100"/>
          <a:sy n="66"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NL"/>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71857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Explain that</a:t>
            </a:r>
            <a:r>
              <a:rPr lang="en-US" sz="1200" b="0" i="0" kern="1200" baseline="0" dirty="0">
                <a:solidFill>
                  <a:schemeClr val="tx1"/>
                </a:solidFill>
                <a:effectLst/>
                <a:latin typeface="Segoe UI Light" pitchFamily="34" charset="0"/>
                <a:ea typeface="+mn-ea"/>
                <a:cs typeface="+mn-cs"/>
              </a:rPr>
              <a:t> a</a:t>
            </a:r>
            <a:r>
              <a:rPr lang="en-US" sz="1200" b="0" i="0" kern="1200" dirty="0">
                <a:solidFill>
                  <a:schemeClr val="tx1"/>
                </a:solidFill>
                <a:effectLst/>
                <a:latin typeface="Segoe UI Light" pitchFamily="34" charset="0"/>
                <a:ea typeface="+mn-ea"/>
                <a:cs typeface="+mn-cs"/>
              </a:rPr>
              <a:t> common challenge when building cloud applications is managing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must authenticate to Key Vault to retrieve them.</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managed service identities (MSI) feature in Azure Active Directory (Azure AD) solves this problem. The feature provides Azure services with an automatically managed identity in Azure AD. You can use the identity to authenticate to any service that supports Azure AD authentication, including Key Vault, without providing any credentials in your code.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36954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 It 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The API version parameter specifies the IMDS version. Use api-version=2018-02-01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Your code makes a call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383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You can enable a system-assigned managed identity directly on an Azure service instance. </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Azure creates an identity for the instance in the Azure AD tenant that's trusted by the subscription of the instance. Credentials are provisioned onto the instance after the identity is created. The lifecycle of a system-assigned identity is directly linked to the Azure service instance that it's enabled on. Azure automatically deletes the credentials and the identity in Azure AD when the instance is deleted.</a:t>
            </a:r>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34179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An Azure standalone resource can create a user-assigned managed identity.</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Through a create process, Azure creates an identity in the Azure AD tenant that's trusted by the subscription in use. After the identity is created, you can assign the identity to one or more Azure service instances. </a:t>
            </a:r>
          </a:p>
          <a:p>
            <a:pPr marL="0" indent="0">
              <a:buFont typeface="Arial" panose="020B0604020202020204" pitchFamily="34" charset="0"/>
              <a:buNone/>
            </a:pPr>
            <a:endParaRPr lang="en-US" b="0" dirty="0"/>
          </a:p>
          <a:p>
            <a:r>
              <a:rPr lang="en-US" sz="1200" kern="1200" dirty="0">
                <a:solidFill>
                  <a:schemeClr val="tx1"/>
                </a:solidFill>
                <a:latin typeface="+mn-lt"/>
                <a:ea typeface="+mn-ea"/>
                <a:cs typeface="+mn-cs"/>
              </a:rPr>
              <a:t>Azure manages the lifecycle of a user-assigned identity separately from the lifecycle of the Azure service instances to which it's assigned.</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dirty="0"/>
          </a:p>
        </p:txBody>
      </p:sp>
    </p:spTree>
    <p:extLst>
      <p:ext uri="{BB962C8B-B14F-4D97-AF65-F5344CB8AC3E}">
        <p14:creationId xmlns:p14="http://schemas.microsoft.com/office/powerpoint/2010/main" val="1067526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managed identities are service principals of a special type, which are locked and are to only be used with Azure resources. When the managed identity is deleted, the corresponding service principal is automatically removed.</a:t>
            </a:r>
          </a:p>
          <a:p>
            <a:endParaRPr lang="en-US" dirty="0"/>
          </a:p>
          <a:p>
            <a:r>
              <a:rPr lang="en-US" sz="1200" b="0" i="0" kern="1200" dirty="0">
                <a:solidFill>
                  <a:schemeClr val="tx1"/>
                </a:solidFill>
                <a:effectLst/>
                <a:latin typeface="+mn-lt"/>
                <a:ea typeface="+mn-ea"/>
                <a:cs typeface="+mn-cs"/>
              </a:rPr>
              <a:t>The table highlights some of the key differences between the two types of managed identities: system-assigned and user-assigned.</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00299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code can use a managed identity to request access tokens for services that support Azure AD authentication. Azure takes care of rolling the credentials that are used by the service instance.</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91428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a web app by using Azure CLI.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run the </a:t>
            </a:r>
            <a:r>
              <a:rPr lang="en-US" b="1" dirty="0"/>
              <a:t>identity assign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command to create the identity for this application.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251093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container instance by using Azure CLI, you can specify whether to create a system-assigned managed identity along with the resource.</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19262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97495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42279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2735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295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are some important terms: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Vault</a:t>
            </a:r>
            <a:r>
              <a:rPr lang="en-US" sz="1200" b="0" i="0" kern="1200" dirty="0">
                <a:solidFill>
                  <a:schemeClr val="tx1"/>
                </a:solidFill>
                <a:effectLst/>
                <a:latin typeface="+mn-lt"/>
                <a:ea typeface="+mn-ea"/>
                <a:cs typeface="+mn-cs"/>
              </a:rPr>
              <a:t>: A vault is logical group of secrets.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367487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perform any operations with Key Vault, you first need to authenticate to it. There are three ways to authenticate to Key Vault: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Managed identities for Azure resources. When you deploy an app on a virtual machine in Azure, you can assign an identity to your virtual machine that has access to Key Vault. You can also assign identities to other Azure resources. The benefit of this approach is that the app or service isn't managing the rotation of the first secret. Azure automatically rotates the identity. We recommend this approach as a best practice.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certificate. You can use a service principal and an associated certificate that has access to Key Vault. We don't recommend this approach because the application owner or the developer must rotate the certificate.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secret. Although you can use a service principal and a secret to authenticate to Key Vault, we don't recommend this either. It's hard to automatically rotate the bootstrap secret that's used to authenticate to Key Vault.</a:t>
            </a:r>
          </a:p>
        </p:txBody>
      </p:sp>
      <p:sp>
        <p:nvSpPr>
          <p:cNvPr id="4" name="Slide Number Placeholder 3"/>
          <p:cNvSpPr>
            <a:spLocks noGrp="1"/>
          </p:cNvSpPr>
          <p:nvPr>
            <p:ph type="sldNum" sz="quarter" idx="5"/>
          </p:nvPr>
        </p:nvSpPr>
        <p:spPr/>
        <p:txBody>
          <a:bodyPr/>
          <a:lstStyle/>
          <a:p>
            <a:fld id="{C36DE848-917B-4977-8FFB-D5973E30E536}" type="slidenum">
              <a:rPr lang="en-US" smtClean="0"/>
              <a:t>6</a:t>
            </a:fld>
            <a:endParaRPr lang="en-US" dirty="0"/>
          </a:p>
        </p:txBody>
      </p:sp>
    </p:spTree>
    <p:extLst>
      <p:ext uri="{BB962C8B-B14F-4D97-AF65-F5344CB8AC3E}">
        <p14:creationId xmlns:p14="http://schemas.microsoft.com/office/powerpoint/2010/main" val="211433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0385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demonstrates how you can create a Resource Group and Azure Key Vault resource by using the Azure Command-Line Interface (Azure CLI).</a:t>
            </a:r>
          </a:p>
          <a:p>
            <a:r>
              <a:rPr lang="en-US" dirty="0"/>
              <a:t>Once created, the script creates and then retrieves a secret named </a:t>
            </a:r>
            <a:r>
              <a:rPr lang="en-US" b="1" dirty="0"/>
              <a:t>DatabasePassword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95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Key Vault provides a way to securely store credentials, and other keys and secrets. However, your code needs to authenticate to Key Vault to retrieve them. You can use a security token that you generated and pass it on to the constructor of the </a:t>
            </a:r>
            <a:r>
              <a:rPr lang="en-US" b="1" dirty="0"/>
              <a:t>KeyVaultClient</a:t>
            </a:r>
            <a:r>
              <a:rPr lang="en-US" b="0" dirty="0"/>
              <a:t> class.</a:t>
            </a:r>
          </a:p>
          <a:p>
            <a:endParaRPr lang="en-US" b="0" dirty="0"/>
          </a:p>
          <a:p>
            <a:r>
              <a:rPr lang="en-US" b="0" dirty="0"/>
              <a:t>After you have a client instance, you can use the </a:t>
            </a:r>
            <a:r>
              <a:rPr lang="en-US" b="1" dirty="0"/>
              <a:t>GetSecretAsync</a:t>
            </a:r>
            <a:r>
              <a:rPr lang="en-US" b="0" dirty="0"/>
              <a:t> method to retrieve a secret by using its unique URI, and then retrieve the </a:t>
            </a:r>
            <a:r>
              <a:rPr lang="en-US" b="1" dirty="0"/>
              <a:t>Value</a:t>
            </a:r>
            <a:r>
              <a:rPr lang="en-US" b="0" dirty="0"/>
              <a:t> of the secret from the bundle.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675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471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5529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45825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979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42283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9349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20589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50502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6505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6443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14287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313824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63131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816877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07696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416570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066019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66409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66891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03260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13740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262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822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2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5201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231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84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25125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973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03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7260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86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48964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88357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290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957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6171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2368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69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11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74175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58002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notesSlide" Target="../notesSlides/notesSlide12.xml"/><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notesSlide" Target="../notesSlides/notesSlide13.xml"/><Relationship Id="rId7" Type="http://schemas.openxmlformats.org/officeDocument/2006/relationships/image" Target="../media/image18.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slideLayout" Target="../slideLayouts/slideLayout5.xml"/><Relationship Id="rId16" Type="http://schemas.openxmlformats.org/officeDocument/2006/relationships/image" Target="../media/image39.png"/><Relationship Id="rId1" Type="http://schemas.openxmlformats.org/officeDocument/2006/relationships/tags" Target="../tags/tag15.xml"/><Relationship Id="rId6" Type="http://schemas.openxmlformats.org/officeDocument/2006/relationships/image" Target="../media/image17.png"/><Relationship Id="rId11" Type="http://schemas.openxmlformats.org/officeDocument/2006/relationships/image" Target="../media/image34.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sv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tags" Target="../tags/tag22.xml"/><Relationship Id="rId5" Type="http://schemas.openxmlformats.org/officeDocument/2006/relationships/chart" Target="../charts/char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2.emf"/><Relationship Id="rId2" Type="http://schemas.openxmlformats.org/officeDocument/2006/relationships/slideLayout" Target="../slideLayouts/slideLayout52.xml"/><Relationship Id="rId1" Type="http://schemas.openxmlformats.org/officeDocument/2006/relationships/tags" Target="../tags/tag23.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7.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14.sv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07: Implement secure cloud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C7A8-A657-4E7F-8FFE-9C730A855F5F}"/>
              </a:ext>
            </a:extLst>
          </p:cNvPr>
          <p:cNvSpPr>
            <a:spLocks noGrp="1"/>
          </p:cNvSpPr>
          <p:nvPr>
            <p:ph type="title"/>
          </p:nvPr>
        </p:nvSpPr>
        <p:spPr/>
        <p:txBody>
          <a:bodyPr/>
          <a:lstStyle/>
          <a:p>
            <a:r>
              <a:rPr lang="en-US" dirty="0"/>
              <a:t>Get Key Vault secret by using C#</a:t>
            </a:r>
          </a:p>
        </p:txBody>
      </p:sp>
      <p:sp>
        <p:nvSpPr>
          <p:cNvPr id="3" name="Text Placeholder 2" descr="The sample code authenticates to the Key Vault to retrieve the stored keys and secrets.">
            <a:extLst>
              <a:ext uri="{FF2B5EF4-FFF2-40B4-BE49-F238E27FC236}">
                <a16:creationId xmlns:a16="http://schemas.microsoft.com/office/drawing/2014/main" id="{3087C679-A4B6-4475-BCD2-18C15740D9CC}"/>
              </a:ext>
            </a:extLst>
          </p:cNvPr>
          <p:cNvSpPr>
            <a:spLocks noGrp="1"/>
          </p:cNvSpPr>
          <p:nvPr>
            <p:ph type="body" sz="quarter" idx="10"/>
          </p:nvPr>
        </p:nvSpPr>
        <p:spPr>
          <a:xfrm>
            <a:off x="588263" y="1436688"/>
            <a:ext cx="11018520" cy="4099584"/>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secretUri</a:t>
            </a:r>
            <a:r>
              <a:rPr lang="en-US" sz="1800" dirty="0">
                <a:solidFill>
                  <a:srgbClr val="000000"/>
                </a:solidFill>
              </a:rPr>
              <a:t> = </a:t>
            </a:r>
            <a:r>
              <a:rPr lang="en-US" sz="1800" dirty="0">
                <a:solidFill>
                  <a:srgbClr val="A31515"/>
                </a:solidFill>
              </a:rPr>
              <a:t>"https://contoso-vault2.vault.azure.net/secrets/example/0932840309"</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securityToken</a:t>
            </a:r>
            <a:r>
              <a:rPr lang="en-US" sz="1800" dirty="0">
                <a:solidFill>
                  <a:srgbClr val="000000"/>
                </a:solidFill>
              </a:rPr>
              <a:t> = </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Key Vault client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KeyVaultClient</a:t>
            </a:r>
            <a:r>
              <a:rPr lang="en-US" sz="1800" dirty="0">
                <a:solidFill>
                  <a:srgbClr val="000000"/>
                </a:solidFill>
              </a:rPr>
              <a:t>(</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KeyVaultClient</a:t>
            </a:r>
            <a:r>
              <a:rPr lang="en-US" sz="1800" dirty="0">
                <a:solidFill>
                  <a:srgbClr val="000000"/>
                </a:solidFill>
              </a:rPr>
              <a:t>.</a:t>
            </a:r>
            <a:r>
              <a:rPr lang="en-US" sz="1800" dirty="0">
                <a:solidFill>
                  <a:srgbClr val="267F99"/>
                </a:solidFill>
              </a:rPr>
              <a:t>AuthenticationCallback</a:t>
            </a:r>
            <a:r>
              <a:rPr lang="en-US" sz="1800" dirty="0">
                <a:solidFill>
                  <a:srgbClr val="000000"/>
                </a:solidFill>
              </a:rPr>
              <a:t>(</a:t>
            </a:r>
            <a:r>
              <a:rPr lang="en-US" sz="1800" dirty="0">
                <a:solidFill>
                  <a:srgbClr val="001080"/>
                </a:solidFill>
              </a:rPr>
              <a:t>securityToken</a:t>
            </a:r>
            <a:r>
              <a:rPr lang="en-US" sz="1800" dirty="0">
                <a:solidFill>
                  <a:srgbClr val="000000"/>
                </a:solidFill>
              </a:rPr>
              <a:t>)</a:t>
            </a:r>
          </a:p>
          <a:p>
            <a:r>
              <a:rPr lang="en-US" sz="1800" dirty="0">
                <a:solidFill>
                  <a:srgbClr val="000000"/>
                </a:solidFill>
              </a:rPr>
              <a:t>);</a:t>
            </a:r>
          </a:p>
          <a:p>
            <a:br>
              <a:rPr lang="en-US" sz="1800" dirty="0">
                <a:solidFill>
                  <a:srgbClr val="000000"/>
                </a:solidFill>
              </a:rPr>
            </a:br>
            <a:r>
              <a:rPr lang="en-US" sz="1800" dirty="0">
                <a:solidFill>
                  <a:srgbClr val="008000"/>
                </a:solidFill>
              </a:rPr>
              <a:t>// Get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secretBundle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GetSecretAsync</a:t>
            </a:r>
            <a:r>
              <a:rPr lang="en-US" sz="1800" dirty="0">
                <a:solidFill>
                  <a:srgbClr val="000000"/>
                </a:solidFill>
              </a:rPr>
              <a:t>(</a:t>
            </a:r>
            <a:r>
              <a:rPr lang="en-US" sz="1800" dirty="0">
                <a:solidFill>
                  <a:srgbClr val="001080"/>
                </a:solidFill>
              </a:rPr>
              <a:t>secretUri</a:t>
            </a:r>
            <a:r>
              <a:rPr lang="en-US" sz="1800" dirty="0">
                <a:solidFill>
                  <a:srgbClr val="000000"/>
                </a:solidFill>
              </a:rPr>
              <a:t>);</a:t>
            </a:r>
          </a:p>
          <a:p>
            <a:br>
              <a:rPr lang="en-US" sz="1800" dirty="0">
                <a:solidFill>
                  <a:srgbClr val="000000"/>
                </a:solidFill>
              </a:rPr>
            </a:br>
            <a:r>
              <a:rPr lang="en-US" sz="1800" dirty="0">
                <a:solidFill>
                  <a:srgbClr val="008000"/>
                </a:solidFill>
              </a:rPr>
              <a:t>// Get value of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a:t>
            </a:r>
            <a:r>
              <a:rPr lang="en-US" sz="1800" dirty="0">
                <a:solidFill>
                  <a:srgbClr val="000000"/>
                </a:solidFill>
              </a:rPr>
              <a:t> = </a:t>
            </a:r>
            <a:r>
              <a:rPr lang="en-US" sz="1800" dirty="0">
                <a:solidFill>
                  <a:srgbClr val="001080"/>
                </a:solidFill>
              </a:rPr>
              <a:t>secretBundle</a:t>
            </a:r>
            <a:r>
              <a:rPr lang="en-US" sz="1800" dirty="0">
                <a:solidFill>
                  <a:srgbClr val="000000"/>
                </a:solidFill>
              </a:rPr>
              <a:t>.</a:t>
            </a:r>
            <a:r>
              <a:rPr lang="en-US" sz="1800" dirty="0">
                <a:solidFill>
                  <a:srgbClr val="001080"/>
                </a:solidFill>
              </a:rPr>
              <a:t>Value</a:t>
            </a:r>
            <a:r>
              <a:rPr lang="en-US" sz="1800" dirty="0">
                <a:solidFill>
                  <a:srgbClr val="000000"/>
                </a:solidFill>
              </a:rPr>
              <a:t>;</a:t>
            </a:r>
          </a:p>
        </p:txBody>
      </p:sp>
    </p:spTree>
    <p:custDataLst>
      <p:tags r:id="rId1"/>
    </p:custDataLst>
    <p:extLst>
      <p:ext uri="{BB962C8B-B14F-4D97-AF65-F5344CB8AC3E}">
        <p14:creationId xmlns:p14="http://schemas.microsoft.com/office/powerpoint/2010/main" val="1909026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Managed Identities for Azure resources</a:t>
            </a:r>
          </a:p>
        </p:txBody>
      </p:sp>
    </p:spTree>
    <p:custDataLst>
      <p:tags r:id="rId1"/>
    </p:custDataLst>
    <p:extLst>
      <p:ext uri="{BB962C8B-B14F-4D97-AF65-F5344CB8AC3E}">
        <p14:creationId xmlns:p14="http://schemas.microsoft.com/office/powerpoint/2010/main" val="17222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4390-CB44-4CEE-8246-692A48E8AF17}"/>
              </a:ext>
            </a:extLst>
          </p:cNvPr>
          <p:cNvSpPr>
            <a:spLocks noGrp="1"/>
          </p:cNvSpPr>
          <p:nvPr>
            <p:ph type="title"/>
          </p:nvPr>
        </p:nvSpPr>
        <p:spPr/>
        <p:txBody>
          <a:bodyPr/>
          <a:lstStyle/>
          <a:p>
            <a:r>
              <a:rPr lang="en-US" dirty="0"/>
              <a:t>Azure AD–managed identity</a:t>
            </a:r>
          </a:p>
        </p:txBody>
      </p:sp>
      <p:sp>
        <p:nvSpPr>
          <p:cNvPr id="3" name="Text Placeholder 2">
            <a:extLst>
              <a:ext uri="{FF2B5EF4-FFF2-40B4-BE49-F238E27FC236}">
                <a16:creationId xmlns:a16="http://schemas.microsoft.com/office/drawing/2014/main" id="{F6C33418-B0FD-48CC-8B57-397B6D6728CB}"/>
              </a:ext>
            </a:extLst>
          </p:cNvPr>
          <p:cNvSpPr>
            <a:spLocks noGrp="1"/>
          </p:cNvSpPr>
          <p:nvPr>
            <p:ph type="body" sz="quarter" idx="10"/>
          </p:nvPr>
        </p:nvSpPr>
        <p:spPr>
          <a:xfrm>
            <a:off x="584200" y="1437481"/>
            <a:ext cx="5024755" cy="4770537"/>
          </a:xfrm>
        </p:spPr>
        <p:txBody>
          <a:bodyPr/>
          <a:lstStyle/>
          <a:p>
            <a:r>
              <a:rPr lang="en-US" dirty="0">
                <a:latin typeface="+mn-lt"/>
              </a:rPr>
              <a:t>Keeps credentials out of code</a:t>
            </a:r>
          </a:p>
          <a:p>
            <a:r>
              <a:rPr lang="en-US" dirty="0">
                <a:latin typeface="+mn-lt"/>
              </a:rPr>
              <a:t>Identity automatically managed in Azure AD for Azure resources</a:t>
            </a:r>
          </a:p>
          <a:p>
            <a:r>
              <a:rPr lang="en-US" dirty="0">
                <a:latin typeface="+mn-lt"/>
              </a:rPr>
              <a:t>Uses a local MSI endpoint to get access tokens from Azure AD</a:t>
            </a:r>
          </a:p>
          <a:p>
            <a:r>
              <a:rPr lang="en-US" dirty="0">
                <a:latin typeface="+mn-lt"/>
              </a:rPr>
              <a:t>Direct authentication with services or retrieve credentials from Azure Key Vault</a:t>
            </a:r>
          </a:p>
        </p:txBody>
      </p:sp>
      <p:grpSp>
        <p:nvGrpSpPr>
          <p:cNvPr id="63" name="Group 62" descr="Diagram illustrating Azure-injected credentials in-use to access Azure services.">
            <a:extLst>
              <a:ext uri="{FF2B5EF4-FFF2-40B4-BE49-F238E27FC236}">
                <a16:creationId xmlns:a16="http://schemas.microsoft.com/office/drawing/2014/main" id="{3F75EA80-B85A-4B11-888C-73EE7BF5A045}"/>
              </a:ext>
            </a:extLst>
          </p:cNvPr>
          <p:cNvGrpSpPr/>
          <p:nvPr/>
        </p:nvGrpSpPr>
        <p:grpSpPr>
          <a:xfrm>
            <a:off x="5930845" y="1437481"/>
            <a:ext cx="5675938" cy="3962808"/>
            <a:chOff x="5930845" y="1437481"/>
            <a:chExt cx="5675938" cy="3962808"/>
          </a:xfrm>
        </p:grpSpPr>
        <p:sp>
          <p:nvSpPr>
            <p:cNvPr id="34" name="Rectangle 33">
              <a:extLst>
                <a:ext uri="{FF2B5EF4-FFF2-40B4-BE49-F238E27FC236}">
                  <a16:creationId xmlns:a16="http://schemas.microsoft.com/office/drawing/2014/main" id="{55EB69B3-19CA-4A1E-BDCC-157982358A50}"/>
                </a:ext>
              </a:extLst>
            </p:cNvPr>
            <p:cNvSpPr/>
            <p:nvPr/>
          </p:nvSpPr>
          <p:spPr>
            <a:xfrm>
              <a:off x="5930845" y="1437482"/>
              <a:ext cx="1741481" cy="3448076"/>
            </a:xfrm>
            <a:prstGeom prst="rect">
              <a:avLst/>
            </a:prstGeom>
            <a:solidFill>
              <a:srgbClr val="32145A"/>
            </a:solidFill>
            <a:ln>
              <a:noFill/>
            </a:ln>
            <a:effectLst/>
          </p:spPr>
          <p:txBody>
            <a:bodyPr rtlCol="0" anchor="t" anchorCtr="0"/>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 Service</a:t>
              </a:r>
            </a:p>
          </p:txBody>
        </p:sp>
        <p:sp>
          <p:nvSpPr>
            <p:cNvPr id="35" name="Rectangle 34">
              <a:extLst>
                <a:ext uri="{FF2B5EF4-FFF2-40B4-BE49-F238E27FC236}">
                  <a16:creationId xmlns:a16="http://schemas.microsoft.com/office/drawing/2014/main" id="{93918367-7E7E-4C6A-B420-E6647191F87D}"/>
                </a:ext>
              </a:extLst>
            </p:cNvPr>
            <p:cNvSpPr/>
            <p:nvPr/>
          </p:nvSpPr>
          <p:spPr>
            <a:xfrm>
              <a:off x="9236434" y="1437481"/>
              <a:ext cx="2370349" cy="1339698"/>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Service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Resource Manager, Key Vault)</a:t>
              </a:r>
            </a:p>
          </p:txBody>
        </p:sp>
        <p:sp>
          <p:nvSpPr>
            <p:cNvPr id="36" name="Rectangle 35">
              <a:extLst>
                <a:ext uri="{FF2B5EF4-FFF2-40B4-BE49-F238E27FC236}">
                  <a16:creationId xmlns:a16="http://schemas.microsoft.com/office/drawing/2014/main" id="{F85C6458-2A66-457A-9B67-1520C05C78FB}"/>
                </a:ext>
              </a:extLst>
            </p:cNvPr>
            <p:cNvSpPr/>
            <p:nvPr/>
          </p:nvSpPr>
          <p:spPr>
            <a:xfrm>
              <a:off x="6065041" y="1827572"/>
              <a:ext cx="1474390" cy="553938"/>
            </a:xfrm>
            <a:prstGeom prst="rect">
              <a:avLst/>
            </a:prstGeom>
            <a:solidFill>
              <a:srgbClr val="2139B5"/>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Your code</a:t>
              </a:r>
            </a:p>
          </p:txBody>
        </p:sp>
        <p:sp>
          <p:nvSpPr>
            <p:cNvPr id="37" name="Rectangle 36">
              <a:extLst>
                <a:ext uri="{FF2B5EF4-FFF2-40B4-BE49-F238E27FC236}">
                  <a16:creationId xmlns:a16="http://schemas.microsoft.com/office/drawing/2014/main" id="{67F2F873-438A-4BB1-A9ED-B493F6DE6B0B}"/>
                </a:ext>
              </a:extLst>
            </p:cNvPr>
            <p:cNvSpPr/>
            <p:nvPr/>
          </p:nvSpPr>
          <p:spPr>
            <a:xfrm>
              <a:off x="6064391" y="3754593"/>
              <a:ext cx="1474390" cy="553938"/>
            </a:xfrm>
            <a:prstGeom prst="rect">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Local token service</a:t>
              </a:r>
            </a:p>
          </p:txBody>
        </p:sp>
        <p:sp>
          <p:nvSpPr>
            <p:cNvPr id="38" name="Oval 37">
              <a:extLst>
                <a:ext uri="{FF2B5EF4-FFF2-40B4-BE49-F238E27FC236}">
                  <a16:creationId xmlns:a16="http://schemas.microsoft.com/office/drawing/2014/main" id="{A57F6212-8330-43FC-A4DD-B5C4FD9131CF}"/>
                </a:ext>
              </a:extLst>
            </p:cNvPr>
            <p:cNvSpPr/>
            <p:nvPr/>
          </p:nvSpPr>
          <p:spPr>
            <a:xfrm>
              <a:off x="6707874" y="3351598"/>
              <a:ext cx="187422" cy="187422"/>
            </a:xfrm>
            <a:prstGeom prst="ellipse">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34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cxnSp>
          <p:nvCxnSpPr>
            <p:cNvPr id="39" name="Straight Connector 38">
              <a:extLst>
                <a:ext uri="{FF2B5EF4-FFF2-40B4-BE49-F238E27FC236}">
                  <a16:creationId xmlns:a16="http://schemas.microsoft.com/office/drawing/2014/main" id="{AF8D1D41-FEB2-4983-AE7E-58F14ED76956}"/>
                </a:ext>
              </a:extLst>
            </p:cNvPr>
            <p:cNvCxnSpPr>
              <a:stCxn id="38" idx="4"/>
              <a:endCxn id="37" idx="0"/>
            </p:cNvCxnSpPr>
            <p:nvPr/>
          </p:nvCxnSpPr>
          <p:spPr>
            <a:xfrm>
              <a:off x="6801585" y="3539020"/>
              <a:ext cx="0" cy="215574"/>
            </a:xfrm>
            <a:prstGeom prst="line">
              <a:avLst/>
            </a:prstGeom>
            <a:noFill/>
            <a:ln w="28575" cap="flat" cmpd="sng" algn="ctr">
              <a:solidFill>
                <a:srgbClr val="FFFFFF"/>
              </a:solidFill>
              <a:prstDash val="solid"/>
            </a:ln>
            <a:effectLst/>
          </p:spPr>
        </p:cxnSp>
        <p:cxnSp>
          <p:nvCxnSpPr>
            <p:cNvPr id="40" name="Straight Arrow Connector 39">
              <a:extLst>
                <a:ext uri="{FF2B5EF4-FFF2-40B4-BE49-F238E27FC236}">
                  <a16:creationId xmlns:a16="http://schemas.microsoft.com/office/drawing/2014/main" id="{B3667E88-CD28-4278-92F7-DCDFC25070FC}"/>
                </a:ext>
              </a:extLst>
            </p:cNvPr>
            <p:cNvCxnSpPr>
              <a:cxnSpLocks/>
              <a:stCxn id="36" idx="3"/>
              <a:endCxn id="35" idx="1"/>
            </p:cNvCxnSpPr>
            <p:nvPr/>
          </p:nvCxnSpPr>
          <p:spPr>
            <a:xfrm>
              <a:off x="7539430" y="2104541"/>
              <a:ext cx="1697004" cy="2789"/>
            </a:xfrm>
            <a:prstGeom prst="straightConnector1">
              <a:avLst/>
            </a:prstGeom>
            <a:noFill/>
            <a:ln w="28575" cap="flat" cmpd="sng" algn="ctr">
              <a:solidFill>
                <a:srgbClr val="E3008C"/>
              </a:solidFill>
              <a:prstDash val="sysDot"/>
              <a:headEnd type="none" w="med" len="med"/>
              <a:tailEnd type="arrow" w="med" len="med"/>
            </a:ln>
            <a:effectLst/>
          </p:spPr>
        </p:cxnSp>
        <p:cxnSp>
          <p:nvCxnSpPr>
            <p:cNvPr id="41" name="Straight Arrow Connector 40">
              <a:extLst>
                <a:ext uri="{FF2B5EF4-FFF2-40B4-BE49-F238E27FC236}">
                  <a16:creationId xmlns:a16="http://schemas.microsoft.com/office/drawing/2014/main" id="{DDF58483-7594-4D5B-AD37-B4E939EAD314}"/>
                </a:ext>
              </a:extLst>
            </p:cNvPr>
            <p:cNvCxnSpPr>
              <a:cxnSpLocks/>
              <a:stCxn id="36" idx="2"/>
              <a:endCxn id="38" idx="0"/>
            </p:cNvCxnSpPr>
            <p:nvPr/>
          </p:nvCxnSpPr>
          <p:spPr>
            <a:xfrm flipH="1">
              <a:off x="6801585" y="2381510"/>
              <a:ext cx="650" cy="970088"/>
            </a:xfrm>
            <a:prstGeom prst="straightConnector1">
              <a:avLst/>
            </a:prstGeom>
            <a:noFill/>
            <a:ln w="28575" cap="flat" cmpd="sng" algn="ctr">
              <a:solidFill>
                <a:srgbClr val="E3008C"/>
              </a:solidFill>
              <a:prstDash val="sysDot"/>
              <a:headEnd type="none" w="med" len="med"/>
              <a:tailEnd type="arrow" w="med" len="med"/>
            </a:ln>
            <a:effectLst/>
          </p:spPr>
        </p:cxnSp>
        <p:cxnSp>
          <p:nvCxnSpPr>
            <p:cNvPr id="42" name="Straight Arrow Connector 41">
              <a:extLst>
                <a:ext uri="{FF2B5EF4-FFF2-40B4-BE49-F238E27FC236}">
                  <a16:creationId xmlns:a16="http://schemas.microsoft.com/office/drawing/2014/main" id="{57E1F991-E768-4ADB-BC58-4EE4B2FADD97}"/>
                </a:ext>
              </a:extLst>
            </p:cNvPr>
            <p:cNvCxnSpPr>
              <a:cxnSpLocks/>
            </p:cNvCxnSpPr>
            <p:nvPr/>
          </p:nvCxnSpPr>
          <p:spPr>
            <a:xfrm>
              <a:off x="7538781" y="4007307"/>
              <a:ext cx="2095447" cy="0"/>
            </a:xfrm>
            <a:prstGeom prst="straightConnector1">
              <a:avLst/>
            </a:prstGeom>
            <a:noFill/>
            <a:ln w="28575" cap="flat" cmpd="sng" algn="ctr">
              <a:solidFill>
                <a:srgbClr val="E3008C"/>
              </a:solidFill>
              <a:prstDash val="sysDot"/>
              <a:headEnd type="none" w="med" len="med"/>
              <a:tailEnd type="arrow" w="med" len="med"/>
            </a:ln>
            <a:effectLst/>
          </p:spPr>
        </p:cxnSp>
        <p:sp>
          <p:nvSpPr>
            <p:cNvPr id="43" name="Cylinder 42">
              <a:extLst>
                <a:ext uri="{FF2B5EF4-FFF2-40B4-BE49-F238E27FC236}">
                  <a16:creationId xmlns:a16="http://schemas.microsoft.com/office/drawing/2014/main" id="{F37A230E-2B2C-4C5C-BFF2-1C7DCCB75EBA}"/>
                </a:ext>
              </a:extLst>
            </p:cNvPr>
            <p:cNvSpPr/>
            <p:nvPr/>
          </p:nvSpPr>
          <p:spPr>
            <a:xfrm>
              <a:off x="6064391" y="4405673"/>
              <a:ext cx="1474390" cy="319009"/>
            </a:xfrm>
            <a:prstGeom prst="can">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Credentials</a:t>
              </a:r>
            </a:p>
          </p:txBody>
        </p:sp>
        <p:cxnSp>
          <p:nvCxnSpPr>
            <p:cNvPr id="44" name="Straight Connector 43">
              <a:extLst>
                <a:ext uri="{FF2B5EF4-FFF2-40B4-BE49-F238E27FC236}">
                  <a16:creationId xmlns:a16="http://schemas.microsoft.com/office/drawing/2014/main" id="{C6E375BF-29F2-4EB3-9457-879422E940A2}"/>
                </a:ext>
              </a:extLst>
            </p:cNvPr>
            <p:cNvCxnSpPr>
              <a:cxnSpLocks/>
              <a:stCxn id="37" idx="2"/>
              <a:endCxn id="43" idx="1"/>
            </p:cNvCxnSpPr>
            <p:nvPr/>
          </p:nvCxnSpPr>
          <p:spPr>
            <a:xfrm>
              <a:off x="6801585" y="4308532"/>
              <a:ext cx="0" cy="97140"/>
            </a:xfrm>
            <a:prstGeom prst="line">
              <a:avLst/>
            </a:prstGeom>
            <a:noFill/>
            <a:ln w="28575" cap="flat" cmpd="sng" algn="ctr">
              <a:solidFill>
                <a:srgbClr val="FFFFFF"/>
              </a:solidFill>
              <a:prstDash val="solid"/>
            </a:ln>
            <a:effectLst/>
          </p:spPr>
        </p:cxnSp>
        <p:sp>
          <p:nvSpPr>
            <p:cNvPr id="48" name="Rectangle 47">
              <a:extLst>
                <a:ext uri="{FF2B5EF4-FFF2-40B4-BE49-F238E27FC236}">
                  <a16:creationId xmlns:a16="http://schemas.microsoft.com/office/drawing/2014/main" id="{518D6374-DB52-4883-8D8F-96B2C001F679}"/>
                </a:ext>
              </a:extLst>
            </p:cNvPr>
            <p:cNvSpPr/>
            <p:nvPr/>
          </p:nvSpPr>
          <p:spPr>
            <a:xfrm>
              <a:off x="5930845" y="5084540"/>
              <a:ext cx="5675938" cy="315749"/>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(inject and roll credentials)</a:t>
              </a:r>
            </a:p>
          </p:txBody>
        </p:sp>
        <p:cxnSp>
          <p:nvCxnSpPr>
            <p:cNvPr id="49" name="Straight Arrow Connector 48">
              <a:extLst>
                <a:ext uri="{FF2B5EF4-FFF2-40B4-BE49-F238E27FC236}">
                  <a16:creationId xmlns:a16="http://schemas.microsoft.com/office/drawing/2014/main" id="{4C2294F4-2897-4648-A4D0-5541AA41533C}"/>
                </a:ext>
              </a:extLst>
            </p:cNvPr>
            <p:cNvCxnSpPr>
              <a:stCxn id="43" idx="3"/>
            </p:cNvCxnSpPr>
            <p:nvPr/>
          </p:nvCxnSpPr>
          <p:spPr>
            <a:xfrm>
              <a:off x="6801585" y="4724682"/>
              <a:ext cx="0" cy="359858"/>
            </a:xfrm>
            <a:prstGeom prst="straightConnector1">
              <a:avLst/>
            </a:prstGeom>
            <a:noFill/>
            <a:ln w="28575" cap="flat" cmpd="sng" algn="ctr">
              <a:solidFill>
                <a:srgbClr val="E3008C"/>
              </a:solidFill>
              <a:prstDash val="sysDot"/>
              <a:headEnd type="arrow" w="med" len="med"/>
              <a:tailEnd type="none" w="med" len="med"/>
            </a:ln>
            <a:effectLst/>
          </p:spPr>
        </p:cxnSp>
        <p:cxnSp>
          <p:nvCxnSpPr>
            <p:cNvPr id="50" name="Straight Arrow Connector 49">
              <a:extLst>
                <a:ext uri="{FF2B5EF4-FFF2-40B4-BE49-F238E27FC236}">
                  <a16:creationId xmlns:a16="http://schemas.microsoft.com/office/drawing/2014/main" id="{E901226A-1FE2-427E-B9D7-BB59C740E411}"/>
                </a:ext>
              </a:extLst>
            </p:cNvPr>
            <p:cNvCxnSpPr>
              <a:cxnSpLocks/>
            </p:cNvCxnSpPr>
            <p:nvPr/>
          </p:nvCxnSpPr>
          <p:spPr>
            <a:xfrm>
              <a:off x="10416640" y="4794080"/>
              <a:ext cx="2409" cy="290460"/>
            </a:xfrm>
            <a:prstGeom prst="straightConnector1">
              <a:avLst/>
            </a:prstGeom>
            <a:noFill/>
            <a:ln w="28575" cap="flat" cmpd="sng" algn="ctr">
              <a:solidFill>
                <a:srgbClr val="E3008C"/>
              </a:solidFill>
              <a:prstDash val="sysDot"/>
              <a:headEnd type="arrow" w="med" len="med"/>
              <a:tailEnd type="none" w="med" len="med"/>
            </a:ln>
            <a:effectLst/>
          </p:spPr>
        </p:cxnSp>
        <p:grpSp>
          <p:nvGrpSpPr>
            <p:cNvPr id="51" name="Group 50">
              <a:extLst>
                <a:ext uri="{FF2B5EF4-FFF2-40B4-BE49-F238E27FC236}">
                  <a16:creationId xmlns:a16="http://schemas.microsoft.com/office/drawing/2014/main" id="{41DB3C1A-EA18-4B5F-8E32-5779103BA504}"/>
                </a:ext>
              </a:extLst>
            </p:cNvPr>
            <p:cNvGrpSpPr/>
            <p:nvPr/>
          </p:nvGrpSpPr>
          <p:grpSpPr>
            <a:xfrm>
              <a:off x="9634232" y="3297294"/>
              <a:ext cx="1564824" cy="1496786"/>
              <a:chOff x="4713073" y="4411662"/>
              <a:chExt cx="1752600" cy="1676400"/>
            </a:xfrm>
          </p:grpSpPr>
          <p:sp>
            <p:nvSpPr>
              <p:cNvPr id="52" name="Isosceles Triangle 51">
                <a:extLst>
                  <a:ext uri="{FF2B5EF4-FFF2-40B4-BE49-F238E27FC236}">
                    <a16:creationId xmlns:a16="http://schemas.microsoft.com/office/drawing/2014/main" id="{BEF9FD33-457F-4DF8-B1B8-5E8FF431F6A0}"/>
                  </a:ext>
                </a:extLst>
              </p:cNvPr>
              <p:cNvSpPr/>
              <p:nvPr/>
            </p:nvSpPr>
            <p:spPr bwMode="auto">
              <a:xfrm rot="16200000">
                <a:off x="4313023" y="4811712"/>
                <a:ext cx="1676400" cy="876300"/>
              </a:xfrm>
              <a:prstGeom prst="triangle">
                <a:avLst>
                  <a:gd name="adj" fmla="val 33699"/>
                </a:avLst>
              </a:prstGeom>
              <a:solidFill>
                <a:srgbClr val="CDF4FF">
                  <a:lumMod val="50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37F9D16E-70D9-42A9-B981-D9EFD5508FFB}"/>
                  </a:ext>
                </a:extLst>
              </p:cNvPr>
              <p:cNvSpPr/>
              <p:nvPr/>
            </p:nvSpPr>
            <p:spPr bwMode="auto">
              <a:xfrm rot="5400000" flipH="1">
                <a:off x="5189323" y="4811712"/>
                <a:ext cx="1676400" cy="876300"/>
              </a:xfrm>
              <a:prstGeom prst="triangle">
                <a:avLst>
                  <a:gd name="adj" fmla="val 33699"/>
                </a:avLst>
              </a:prstGeom>
              <a:solidFill>
                <a:srgbClr val="CDF4FF">
                  <a:lumMod val="25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Oval 53">
                <a:extLst>
                  <a:ext uri="{FF2B5EF4-FFF2-40B4-BE49-F238E27FC236}">
                    <a16:creationId xmlns:a16="http://schemas.microsoft.com/office/drawing/2014/main" id="{19E218E1-8256-4674-BB00-E0057DE5CA01}"/>
                  </a:ext>
                </a:extLst>
              </p:cNvPr>
              <p:cNvSpPr/>
              <p:nvPr/>
            </p:nvSpPr>
            <p:spPr bwMode="auto">
              <a:xfrm>
                <a:off x="5475073" y="47926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Oval 54">
                <a:extLst>
                  <a:ext uri="{FF2B5EF4-FFF2-40B4-BE49-F238E27FC236}">
                    <a16:creationId xmlns:a16="http://schemas.microsoft.com/office/drawing/2014/main" id="{4C31C2DB-55E2-4CD1-99C4-34569775B19A}"/>
                  </a:ext>
                </a:extLst>
              </p:cNvPr>
              <p:cNvSpPr/>
              <p:nvPr/>
            </p:nvSpPr>
            <p:spPr bwMode="auto">
              <a:xfrm>
                <a:off x="5075237" y="52498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Oval 55">
                <a:extLst>
                  <a:ext uri="{FF2B5EF4-FFF2-40B4-BE49-F238E27FC236}">
                    <a16:creationId xmlns:a16="http://schemas.microsoft.com/office/drawing/2014/main" id="{BF66B97E-69CD-4B91-B5BF-FC6327705CC9}"/>
                  </a:ext>
                </a:extLst>
              </p:cNvPr>
              <p:cNvSpPr/>
              <p:nvPr/>
            </p:nvSpPr>
            <p:spPr bwMode="auto">
              <a:xfrm>
                <a:off x="5475073" y="5571400"/>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Oval 56">
                <a:extLst>
                  <a:ext uri="{FF2B5EF4-FFF2-40B4-BE49-F238E27FC236}">
                    <a16:creationId xmlns:a16="http://schemas.microsoft.com/office/drawing/2014/main" id="{9AD74C5E-E2E7-41A9-B27B-2C0B83C46435}"/>
                  </a:ext>
                </a:extLst>
              </p:cNvPr>
              <p:cNvSpPr/>
              <p:nvPr/>
            </p:nvSpPr>
            <p:spPr bwMode="auto">
              <a:xfrm>
                <a:off x="5876560" y="5249861"/>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42C099D8-C6EE-4CFA-8314-6690D80D3583}"/>
                  </a:ext>
                </a:extLst>
              </p:cNvPr>
              <p:cNvCxnSpPr>
                <a:cxnSpLocks/>
                <a:stCxn id="54" idx="4"/>
                <a:endCxn id="56" idx="0"/>
              </p:cNvCxnSpPr>
              <p:nvPr/>
            </p:nvCxnSpPr>
            <p:spPr>
              <a:xfrm>
                <a:off x="5589373" y="5021262"/>
                <a:ext cx="0" cy="550138"/>
              </a:xfrm>
              <a:prstGeom prst="line">
                <a:avLst/>
              </a:prstGeom>
              <a:noFill/>
              <a:ln w="76200" cap="flat" cmpd="sng" algn="ctr">
                <a:solidFill>
                  <a:srgbClr val="FFFFFF"/>
                </a:solidFill>
                <a:prstDash val="solid"/>
                <a:headEnd type="none"/>
                <a:tailEnd type="none"/>
              </a:ln>
              <a:effectLst/>
            </p:spPr>
          </p:cxnSp>
          <p:cxnSp>
            <p:nvCxnSpPr>
              <p:cNvPr id="59" name="Straight Connector 58">
                <a:extLst>
                  <a:ext uri="{FF2B5EF4-FFF2-40B4-BE49-F238E27FC236}">
                    <a16:creationId xmlns:a16="http://schemas.microsoft.com/office/drawing/2014/main" id="{D7740821-8C62-45BA-964A-D9EC59CECE20}"/>
                  </a:ext>
                </a:extLst>
              </p:cNvPr>
              <p:cNvCxnSpPr>
                <a:cxnSpLocks/>
                <a:stCxn id="54" idx="3"/>
                <a:endCxn id="55" idx="7"/>
              </p:cNvCxnSpPr>
              <p:nvPr/>
            </p:nvCxnSpPr>
            <p:spPr>
              <a:xfrm flipH="1">
                <a:off x="5270359" y="4987784"/>
                <a:ext cx="238192" cy="295556"/>
              </a:xfrm>
              <a:prstGeom prst="line">
                <a:avLst/>
              </a:prstGeom>
              <a:noFill/>
              <a:ln w="76200" cap="flat" cmpd="sng" algn="ctr">
                <a:solidFill>
                  <a:srgbClr val="FFFFFF"/>
                </a:solidFill>
                <a:prstDash val="solid"/>
                <a:headEnd type="none"/>
                <a:tailEnd type="none"/>
              </a:ln>
              <a:effectLst/>
            </p:spPr>
          </p:cxnSp>
          <p:cxnSp>
            <p:nvCxnSpPr>
              <p:cNvPr id="60" name="Straight Connector 59">
                <a:extLst>
                  <a:ext uri="{FF2B5EF4-FFF2-40B4-BE49-F238E27FC236}">
                    <a16:creationId xmlns:a16="http://schemas.microsoft.com/office/drawing/2014/main" id="{3E0132CF-D24F-4F8D-B80E-9D7D5C02E10A}"/>
                  </a:ext>
                </a:extLst>
              </p:cNvPr>
              <p:cNvCxnSpPr>
                <a:cxnSpLocks/>
                <a:stCxn id="54" idx="5"/>
                <a:endCxn id="57" idx="1"/>
              </p:cNvCxnSpPr>
              <p:nvPr/>
            </p:nvCxnSpPr>
            <p:spPr>
              <a:xfrm>
                <a:off x="5670195" y="4987784"/>
                <a:ext cx="239843" cy="295555"/>
              </a:xfrm>
              <a:prstGeom prst="line">
                <a:avLst/>
              </a:prstGeom>
              <a:noFill/>
              <a:ln w="76200" cap="flat" cmpd="sng" algn="ctr">
                <a:solidFill>
                  <a:srgbClr val="FFFFFF"/>
                </a:solidFill>
                <a:prstDash val="solid"/>
                <a:headEnd type="none"/>
                <a:tailEnd type="none"/>
              </a:ln>
              <a:effectLst/>
            </p:spPr>
          </p:cxnSp>
          <p:cxnSp>
            <p:nvCxnSpPr>
              <p:cNvPr id="61" name="Straight Connector 60">
                <a:extLst>
                  <a:ext uri="{FF2B5EF4-FFF2-40B4-BE49-F238E27FC236}">
                    <a16:creationId xmlns:a16="http://schemas.microsoft.com/office/drawing/2014/main" id="{CD68FDEF-4D7E-414B-BE92-7F62AE048FA3}"/>
                  </a:ext>
                </a:extLst>
              </p:cNvPr>
              <p:cNvCxnSpPr>
                <a:cxnSpLocks/>
                <a:stCxn id="55" idx="5"/>
                <a:endCxn id="56" idx="1"/>
              </p:cNvCxnSpPr>
              <p:nvPr/>
            </p:nvCxnSpPr>
            <p:spPr>
              <a:xfrm>
                <a:off x="5270359" y="5444984"/>
                <a:ext cx="238192" cy="159894"/>
              </a:xfrm>
              <a:prstGeom prst="line">
                <a:avLst/>
              </a:prstGeom>
              <a:noFill/>
              <a:ln w="76200" cap="flat" cmpd="sng" algn="ctr">
                <a:solidFill>
                  <a:srgbClr val="FFFFFF"/>
                </a:solidFill>
                <a:prstDash val="solid"/>
                <a:headEnd type="none"/>
                <a:tailEnd type="none"/>
              </a:ln>
              <a:effectLst/>
            </p:spPr>
          </p:cxnSp>
          <p:cxnSp>
            <p:nvCxnSpPr>
              <p:cNvPr id="62" name="Straight Connector 61">
                <a:extLst>
                  <a:ext uri="{FF2B5EF4-FFF2-40B4-BE49-F238E27FC236}">
                    <a16:creationId xmlns:a16="http://schemas.microsoft.com/office/drawing/2014/main" id="{7E2A5B41-EDF6-4B07-BC76-986879DB1C0B}"/>
                  </a:ext>
                </a:extLst>
              </p:cNvPr>
              <p:cNvCxnSpPr>
                <a:cxnSpLocks/>
                <a:stCxn id="56" idx="7"/>
                <a:endCxn id="57" idx="3"/>
              </p:cNvCxnSpPr>
              <p:nvPr/>
            </p:nvCxnSpPr>
            <p:spPr>
              <a:xfrm flipV="1">
                <a:off x="5670195" y="5444983"/>
                <a:ext cx="239843" cy="159895"/>
              </a:xfrm>
              <a:prstGeom prst="line">
                <a:avLst/>
              </a:prstGeom>
              <a:noFill/>
              <a:ln w="76200" cap="flat" cmpd="sng" algn="ctr">
                <a:solidFill>
                  <a:srgbClr val="FFFFFF"/>
                </a:solidFill>
                <a:prstDash val="solid"/>
                <a:headEnd type="none"/>
                <a:tailEnd type="none"/>
              </a:ln>
              <a:effectLst/>
            </p:spPr>
          </p:cxnSp>
        </p:grpSp>
      </p:grpSp>
    </p:spTree>
    <p:custDataLst>
      <p:tags r:id="rId1"/>
    </p:custDataLst>
    <p:extLst>
      <p:ext uri="{BB962C8B-B14F-4D97-AF65-F5344CB8AC3E}">
        <p14:creationId xmlns:p14="http://schemas.microsoft.com/office/powerpoint/2010/main" val="758815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3" y="457200"/>
            <a:ext cx="11018520" cy="553998"/>
          </a:xfrm>
        </p:spPr>
        <p:txBody>
          <a:bodyPr/>
          <a:lstStyle/>
          <a:p>
            <a:r>
              <a:rPr lang="en-US" dirty="0"/>
              <a:t>Managed identities implementation</a:t>
            </a:r>
          </a:p>
        </p:txBody>
      </p:sp>
      <p:grpSp>
        <p:nvGrpSpPr>
          <p:cNvPr id="10" name="Group 9" descr="The diagram depicts how a managed identity works with an Azure VM.">
            <a:extLst>
              <a:ext uri="{FF2B5EF4-FFF2-40B4-BE49-F238E27FC236}">
                <a16:creationId xmlns:a16="http://schemas.microsoft.com/office/drawing/2014/main" id="{3A3B583E-112B-42E2-BBEF-D4F2196B9D9D}"/>
              </a:ext>
            </a:extLst>
          </p:cNvPr>
          <p:cNvGrpSpPr/>
          <p:nvPr/>
        </p:nvGrpSpPr>
        <p:grpSpPr>
          <a:xfrm>
            <a:off x="2404608" y="1131265"/>
            <a:ext cx="7382784" cy="5139688"/>
            <a:chOff x="2404608" y="1131265"/>
            <a:chExt cx="7382784" cy="5139688"/>
          </a:xfrm>
        </p:grpSpPr>
        <p:sp>
          <p:nvSpPr>
            <p:cNvPr id="20" name="Rectangle 19">
              <a:extLst>
                <a:ext uri="{FF2B5EF4-FFF2-40B4-BE49-F238E27FC236}">
                  <a16:creationId xmlns:a16="http://schemas.microsoft.com/office/drawing/2014/main" id="{D75B1B66-5D85-4CB7-8D90-E45A0D27C239}"/>
                </a:ext>
              </a:extLst>
            </p:cNvPr>
            <p:cNvSpPr/>
            <p:nvPr/>
          </p:nvSpPr>
          <p:spPr bwMode="auto">
            <a:xfrm>
              <a:off x="5515858" y="5684327"/>
              <a:ext cx="4123354" cy="5866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instance metadata service</a:t>
              </a:r>
            </a:p>
            <a:p>
              <a:pPr algn="ctr"/>
              <a:r>
                <a:rPr lang="en-IN" sz="1200" dirty="0">
                  <a:solidFill>
                    <a:schemeClr val="bg1"/>
                  </a:solidFill>
                </a:rPr>
                <a:t>http://169.254.169.254/metadata/identity/oauth2/token</a:t>
              </a:r>
            </a:p>
          </p:txBody>
        </p:sp>
        <p:sp>
          <p:nvSpPr>
            <p:cNvPr id="23" name="Rectangle 22">
              <a:extLst>
                <a:ext uri="{FF2B5EF4-FFF2-40B4-BE49-F238E27FC236}">
                  <a16:creationId xmlns:a16="http://schemas.microsoft.com/office/drawing/2014/main" id="{C9B769BA-A91B-4C87-8DAA-0406BDCB9A58}"/>
                </a:ext>
              </a:extLst>
            </p:cNvPr>
            <p:cNvSpPr/>
            <p:nvPr/>
          </p:nvSpPr>
          <p:spPr bwMode="auto">
            <a:xfrm>
              <a:off x="5844057" y="2790824"/>
              <a:ext cx="3417570" cy="2657475"/>
            </a:xfrm>
            <a:prstGeom prst="rect">
              <a:avLst/>
            </a:prstGeom>
            <a:solidFill>
              <a:schemeClr val="bg1"/>
            </a:solidFill>
            <a:ln w="19050">
              <a:solidFill>
                <a:srgbClr val="00206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Azure virtual machine</a:t>
              </a:r>
            </a:p>
          </p:txBody>
        </p:sp>
        <p:sp>
          <p:nvSpPr>
            <p:cNvPr id="15" name="Isosceles Triangle 14">
              <a:extLst>
                <a:ext uri="{FF2B5EF4-FFF2-40B4-BE49-F238E27FC236}">
                  <a16:creationId xmlns:a16="http://schemas.microsoft.com/office/drawing/2014/main" id="{182532E4-F077-449A-B50A-0D01CB9D0A29}"/>
                </a:ext>
              </a:extLst>
            </p:cNvPr>
            <p:cNvSpPr/>
            <p:nvPr/>
          </p:nvSpPr>
          <p:spPr bwMode="auto">
            <a:xfrm>
              <a:off x="6697837" y="1131265"/>
              <a:ext cx="1713398" cy="1443422"/>
            </a:xfrm>
            <a:prstGeom prst="triangle">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5099A9-8E5D-4B75-83D8-7B968E548348}"/>
                </a:ext>
              </a:extLst>
            </p:cNvPr>
            <p:cNvSpPr/>
            <p:nvPr/>
          </p:nvSpPr>
          <p:spPr bwMode="auto">
            <a:xfrm>
              <a:off x="6022356" y="3116580"/>
              <a:ext cx="3060972" cy="9538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2400" dirty="0">
                  <a:solidFill>
                    <a:schemeClr val="bg1"/>
                  </a:solidFill>
                </a:rPr>
                <a:t>Your code</a:t>
              </a:r>
            </a:p>
          </p:txBody>
        </p:sp>
        <p:sp>
          <p:nvSpPr>
            <p:cNvPr id="17" name="Rectangle 16">
              <a:extLst>
                <a:ext uri="{FF2B5EF4-FFF2-40B4-BE49-F238E27FC236}">
                  <a16:creationId xmlns:a16="http://schemas.microsoft.com/office/drawing/2014/main" id="{07FD7287-B02E-47D4-9D8A-37992C842098}"/>
                </a:ext>
              </a:extLst>
            </p:cNvPr>
            <p:cNvSpPr/>
            <p:nvPr/>
          </p:nvSpPr>
          <p:spPr bwMode="auto">
            <a:xfrm>
              <a:off x="4031120" y="3116580"/>
              <a:ext cx="1598506" cy="867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Service that</a:t>
              </a:r>
            </a:p>
            <a:p>
              <a:pPr algn="ctr"/>
              <a:r>
                <a:rPr lang="en-IN" sz="1200" dirty="0">
                  <a:solidFill>
                    <a:schemeClr val="bg1"/>
                  </a:solidFill>
                </a:rPr>
                <a:t>supports Azure AD</a:t>
              </a:r>
            </a:p>
            <a:p>
              <a:pPr algn="ctr"/>
              <a:r>
                <a:rPr lang="en-IN" sz="1200" dirty="0">
                  <a:solidFill>
                    <a:schemeClr val="bg1"/>
                  </a:solidFill>
                </a:rPr>
                <a:t>authentication</a:t>
              </a:r>
            </a:p>
          </p:txBody>
        </p:sp>
        <p:sp>
          <p:nvSpPr>
            <p:cNvPr id="18" name="Rectangle 17">
              <a:extLst>
                <a:ext uri="{FF2B5EF4-FFF2-40B4-BE49-F238E27FC236}">
                  <a16:creationId xmlns:a16="http://schemas.microsoft.com/office/drawing/2014/main" id="{DEE982B8-F8A7-4A8A-AEC2-4D8A7C3731D6}"/>
                </a:ext>
              </a:extLst>
            </p:cNvPr>
            <p:cNvSpPr/>
            <p:nvPr/>
          </p:nvSpPr>
          <p:spPr bwMode="auto">
            <a:xfrm>
              <a:off x="3013054" y="4390129"/>
              <a:ext cx="1404000" cy="937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Resource</a:t>
              </a:r>
            </a:p>
            <a:p>
              <a:pPr algn="ctr"/>
              <a:r>
                <a:rPr lang="en-IN" sz="1200" dirty="0">
                  <a:solidFill>
                    <a:schemeClr val="bg1"/>
                  </a:solidFill>
                </a:rPr>
                <a:t>Manager</a:t>
              </a:r>
            </a:p>
          </p:txBody>
        </p:sp>
        <p:sp>
          <p:nvSpPr>
            <p:cNvPr id="19" name="Rectangle 18">
              <a:extLst>
                <a:ext uri="{FF2B5EF4-FFF2-40B4-BE49-F238E27FC236}">
                  <a16:creationId xmlns:a16="http://schemas.microsoft.com/office/drawing/2014/main" id="{22BA19F2-5616-44EA-9525-D17CC850BAC6}"/>
                </a:ext>
              </a:extLst>
            </p:cNvPr>
            <p:cNvSpPr/>
            <p:nvPr/>
          </p:nvSpPr>
          <p:spPr bwMode="auto">
            <a:xfrm>
              <a:off x="6395969" y="4807019"/>
              <a:ext cx="2803965" cy="437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i="1" dirty="0">
                  <a:solidFill>
                    <a:schemeClr val="bg1"/>
                  </a:solidFill>
                </a:rPr>
                <a:t>MSI VM Extension (to be deprecated)</a:t>
              </a:r>
            </a:p>
            <a:p>
              <a:r>
                <a:rPr lang="en-IN" sz="1200" i="1" dirty="0">
                  <a:solidFill>
                    <a:schemeClr val="bg1"/>
                  </a:solidFill>
                </a:rPr>
                <a:t>http://localhost:50342/oauth2/token</a:t>
              </a:r>
            </a:p>
          </p:txBody>
        </p:sp>
        <p:sp>
          <p:nvSpPr>
            <p:cNvPr id="22" name="Oval 21">
              <a:extLst>
                <a:ext uri="{FF2B5EF4-FFF2-40B4-BE49-F238E27FC236}">
                  <a16:creationId xmlns:a16="http://schemas.microsoft.com/office/drawing/2014/main" id="{135074BF-4062-472A-8D26-C74545F48C72}"/>
                </a:ext>
              </a:extLst>
            </p:cNvPr>
            <p:cNvSpPr/>
            <p:nvPr/>
          </p:nvSpPr>
          <p:spPr bwMode="auto">
            <a:xfrm>
              <a:off x="7216816" y="1564189"/>
              <a:ext cx="672052" cy="67205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890B48D-8F38-46B1-A92E-5C5184F7CF59}"/>
                </a:ext>
              </a:extLst>
            </p:cNvPr>
            <p:cNvSpPr txBox="1"/>
            <p:nvPr/>
          </p:nvSpPr>
          <p:spPr>
            <a:xfrm>
              <a:off x="7268961" y="1738148"/>
              <a:ext cx="530594" cy="323165"/>
            </a:xfrm>
            <a:prstGeom prst="rect">
              <a:avLst/>
            </a:prstGeom>
            <a:noFill/>
          </p:spPr>
          <p:txBody>
            <a:bodyPr wrap="none" lIns="0" tIns="0" rIns="0" bIns="0" rtlCol="0">
              <a:spAutoFit/>
            </a:bodyPr>
            <a:lstStyle/>
            <a:p>
              <a:pPr algn="ctr"/>
              <a:r>
                <a:rPr lang="en-IN" sz="1050" dirty="0">
                  <a:gradFill>
                    <a:gsLst>
                      <a:gs pos="2917">
                        <a:schemeClr val="tx1"/>
                      </a:gs>
                      <a:gs pos="30000">
                        <a:schemeClr val="tx1"/>
                      </a:gs>
                    </a:gsLst>
                    <a:lin ang="5400000" scaled="0"/>
                  </a:gradFill>
                  <a:latin typeface="+mj-lt"/>
                </a:rPr>
                <a:t>Service</a:t>
              </a:r>
            </a:p>
            <a:p>
              <a:pPr algn="ctr"/>
              <a:r>
                <a:rPr lang="en-IN" sz="1050" dirty="0">
                  <a:gradFill>
                    <a:gsLst>
                      <a:gs pos="2917">
                        <a:schemeClr val="tx1"/>
                      </a:gs>
                      <a:gs pos="30000">
                        <a:schemeClr val="tx1"/>
                      </a:gs>
                    </a:gsLst>
                    <a:lin ang="5400000" scaled="0"/>
                  </a:gradFill>
                  <a:latin typeface="+mj-lt"/>
                </a:rPr>
                <a:t>principal</a:t>
              </a:r>
            </a:p>
          </p:txBody>
        </p:sp>
        <p:cxnSp>
          <p:nvCxnSpPr>
            <p:cNvPr id="8" name="Straight Arrow Connector 7">
              <a:extLst>
                <a:ext uri="{FF2B5EF4-FFF2-40B4-BE49-F238E27FC236}">
                  <a16:creationId xmlns:a16="http://schemas.microsoft.com/office/drawing/2014/main" id="{920DEE11-9735-41C6-B39C-6AD5A9FA54EC}"/>
                </a:ext>
              </a:extLst>
            </p:cNvPr>
            <p:cNvCxnSpPr/>
            <p:nvPr/>
          </p:nvCxnSpPr>
          <p:spPr>
            <a:xfrm>
              <a:off x="6215705" y="4070396"/>
              <a:ext cx="0" cy="159899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79E3EB-1578-4163-9D24-D9412CC9DC26}"/>
                </a:ext>
              </a:extLst>
            </p:cNvPr>
            <p:cNvCxnSpPr>
              <a:cxnSpLocks/>
            </p:cNvCxnSpPr>
            <p:nvPr/>
          </p:nvCxnSpPr>
          <p:spPr>
            <a:xfrm>
              <a:off x="8501532" y="4070396"/>
              <a:ext cx="0" cy="7381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1660B94-FB15-49CE-8179-63C01542A39F}"/>
                </a:ext>
              </a:extLst>
            </p:cNvPr>
            <p:cNvCxnSpPr>
              <a:cxnSpLocks/>
              <a:stCxn id="18" idx="0"/>
            </p:cNvCxnSpPr>
            <p:nvPr/>
          </p:nvCxnSpPr>
          <p:spPr>
            <a:xfrm rot="5400000" flipH="1" flipV="1">
              <a:off x="4217904" y="1378181"/>
              <a:ext cx="2509099" cy="3514799"/>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F5F14A0-D82D-44A3-A6AA-F2FD09A329A1}"/>
                </a:ext>
              </a:extLst>
            </p:cNvPr>
            <p:cNvCxnSpPr>
              <a:cxnSpLocks/>
              <a:stCxn id="22" idx="4"/>
              <a:endCxn id="17" idx="0"/>
            </p:cNvCxnSpPr>
            <p:nvPr/>
          </p:nvCxnSpPr>
          <p:spPr>
            <a:xfrm rot="5400000">
              <a:off x="5751439" y="1315176"/>
              <a:ext cx="880339" cy="2722469"/>
            </a:xfrm>
            <a:prstGeom prst="bentConnector3">
              <a:avLst>
                <a:gd name="adj1" fmla="val 4567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169D9D-7217-47A6-B8DD-AFCC5AB64106}"/>
                </a:ext>
              </a:extLst>
            </p:cNvPr>
            <p:cNvSpPr txBox="1"/>
            <p:nvPr/>
          </p:nvSpPr>
          <p:spPr>
            <a:xfrm>
              <a:off x="6971733" y="2325987"/>
              <a:ext cx="1151918" cy="184666"/>
            </a:xfrm>
            <a:prstGeom prst="rect">
              <a:avLst/>
            </a:prstGeom>
            <a:solidFill>
              <a:srgbClr val="0078D4"/>
            </a:solidFill>
          </p:spPr>
          <p:txBody>
            <a:bodyPr wrap="none" lIns="0" tIns="0" rIns="0" bIns="0" rtlCol="0">
              <a:spAutoFit/>
            </a:bodyPr>
            <a:lstStyle/>
            <a:p>
              <a:pPr algn="l"/>
              <a:r>
                <a:rPr lang="en-IN" sz="1200" dirty="0">
                  <a:solidFill>
                    <a:schemeClr val="bg1"/>
                  </a:solidFill>
                  <a:latin typeface="+mj-lt"/>
                </a:rPr>
                <a:t>Azure AD tenant</a:t>
              </a:r>
            </a:p>
          </p:txBody>
        </p:sp>
        <p:cxnSp>
          <p:nvCxnSpPr>
            <p:cNvPr id="36" name="Straight Connector 35">
              <a:extLst>
                <a:ext uri="{FF2B5EF4-FFF2-40B4-BE49-F238E27FC236}">
                  <a16:creationId xmlns:a16="http://schemas.microsoft.com/office/drawing/2014/main" id="{8E3735D8-3178-4E86-AFFA-B583E19BA56A}"/>
                </a:ext>
              </a:extLst>
            </p:cNvPr>
            <p:cNvCxnSpPr/>
            <p:nvPr/>
          </p:nvCxnSpPr>
          <p:spPr>
            <a:xfrm>
              <a:off x="7125900" y="5244738"/>
              <a:ext cx="0" cy="42465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E4EBB02-12C2-4EA2-86D7-A909BBDCC27E}"/>
                </a:ext>
              </a:extLst>
            </p:cNvPr>
            <p:cNvCxnSpPr>
              <a:cxnSpLocks/>
              <a:stCxn id="19" idx="3"/>
            </p:cNvCxnSpPr>
            <p:nvPr/>
          </p:nvCxnSpPr>
          <p:spPr>
            <a:xfrm flipH="1" flipV="1">
              <a:off x="7956188" y="1797727"/>
              <a:ext cx="1243746" cy="3228152"/>
            </a:xfrm>
            <a:prstGeom prst="bentConnector4">
              <a:avLst>
                <a:gd name="adj1" fmla="val -18380"/>
                <a:gd name="adj2" fmla="val 10020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0040999-F639-41FC-803F-D27119A9FADE}"/>
                </a:ext>
              </a:extLst>
            </p:cNvPr>
            <p:cNvCxnSpPr>
              <a:cxnSpLocks/>
            </p:cNvCxnSpPr>
            <p:nvPr/>
          </p:nvCxnSpPr>
          <p:spPr>
            <a:xfrm rot="16200000" flipV="1">
              <a:off x="6489987" y="2716833"/>
              <a:ext cx="4519729" cy="2022706"/>
            </a:xfrm>
            <a:prstGeom prst="bentConnector3">
              <a:avLst>
                <a:gd name="adj1" fmla="val 997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ED3880-3C2A-43A6-A6A4-745948A8FE37}"/>
                </a:ext>
              </a:extLst>
            </p:cNvPr>
            <p:cNvCxnSpPr>
              <a:cxnSpLocks/>
            </p:cNvCxnSpPr>
            <p:nvPr/>
          </p:nvCxnSpPr>
          <p:spPr>
            <a:xfrm>
              <a:off x="9614519" y="5965882"/>
              <a:ext cx="1357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A13D4AA-63F5-4493-B61A-8D1F145A3A74}"/>
                </a:ext>
              </a:extLst>
            </p:cNvPr>
            <p:cNvCxnSpPr>
              <a:stCxn id="18" idx="2"/>
              <a:endCxn id="20" idx="1"/>
            </p:cNvCxnSpPr>
            <p:nvPr/>
          </p:nvCxnSpPr>
          <p:spPr>
            <a:xfrm rot="16200000" flipH="1">
              <a:off x="4290331" y="4752112"/>
              <a:ext cx="650251" cy="180080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6E7FE-B7C3-4C3B-9E40-69AAF4F1A7EC}"/>
                </a:ext>
              </a:extLst>
            </p:cNvPr>
            <p:cNvCxnSpPr>
              <a:cxnSpLocks/>
            </p:cNvCxnSpPr>
            <p:nvPr/>
          </p:nvCxnSpPr>
          <p:spPr>
            <a:xfrm>
              <a:off x="2507917" y="4858759"/>
              <a:ext cx="50513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786494A-778D-4B80-B66D-973866D28678}"/>
                </a:ext>
              </a:extLst>
            </p:cNvPr>
            <p:cNvSpPr/>
            <p:nvPr/>
          </p:nvSpPr>
          <p:spPr bwMode="auto">
            <a:xfrm>
              <a:off x="2404608" y="4714759"/>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1</a:t>
              </a:r>
            </a:p>
          </p:txBody>
        </p:sp>
        <p:sp>
          <p:nvSpPr>
            <p:cNvPr id="59" name="Oval 58">
              <a:extLst>
                <a:ext uri="{FF2B5EF4-FFF2-40B4-BE49-F238E27FC236}">
                  <a16:creationId xmlns:a16="http://schemas.microsoft.com/office/drawing/2014/main" id="{33AD2CC9-8C3E-4386-97D8-46A6A72CBADC}"/>
                </a:ext>
              </a:extLst>
            </p:cNvPr>
            <p:cNvSpPr/>
            <p:nvPr/>
          </p:nvSpPr>
          <p:spPr bwMode="auto">
            <a:xfrm>
              <a:off x="3567424" y="294521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2</a:t>
              </a:r>
            </a:p>
          </p:txBody>
        </p:sp>
        <p:sp>
          <p:nvSpPr>
            <p:cNvPr id="60" name="Oval 59">
              <a:extLst>
                <a:ext uri="{FF2B5EF4-FFF2-40B4-BE49-F238E27FC236}">
                  <a16:creationId xmlns:a16="http://schemas.microsoft.com/office/drawing/2014/main" id="{D26CBD0B-46AA-4954-85DD-5B05F49A4DD1}"/>
                </a:ext>
              </a:extLst>
            </p:cNvPr>
            <p:cNvSpPr/>
            <p:nvPr/>
          </p:nvSpPr>
          <p:spPr bwMode="auto">
            <a:xfrm>
              <a:off x="4709912" y="2492554"/>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4</a:t>
              </a:r>
            </a:p>
          </p:txBody>
        </p:sp>
        <p:sp>
          <p:nvSpPr>
            <p:cNvPr id="61" name="Oval 60">
              <a:extLst>
                <a:ext uri="{FF2B5EF4-FFF2-40B4-BE49-F238E27FC236}">
                  <a16:creationId xmlns:a16="http://schemas.microsoft.com/office/drawing/2014/main" id="{D9946768-F009-4E06-8425-D60731CF3EB5}"/>
                </a:ext>
              </a:extLst>
            </p:cNvPr>
            <p:cNvSpPr/>
            <p:nvPr/>
          </p:nvSpPr>
          <p:spPr bwMode="auto">
            <a:xfrm>
              <a:off x="3567424" y="582188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3" name="Oval 62">
              <a:extLst>
                <a:ext uri="{FF2B5EF4-FFF2-40B4-BE49-F238E27FC236}">
                  <a16:creationId xmlns:a16="http://schemas.microsoft.com/office/drawing/2014/main" id="{8EF5D59F-8F31-4274-AAD9-003A34DDA3A6}"/>
                </a:ext>
              </a:extLst>
            </p:cNvPr>
            <p:cNvSpPr/>
            <p:nvPr/>
          </p:nvSpPr>
          <p:spPr bwMode="auto">
            <a:xfrm>
              <a:off x="6071705"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4" name="Oval 63">
              <a:extLst>
                <a:ext uri="{FF2B5EF4-FFF2-40B4-BE49-F238E27FC236}">
                  <a16:creationId xmlns:a16="http://schemas.microsoft.com/office/drawing/2014/main" id="{7AB23E22-FEE4-45BB-B7DE-624D74839DB6}"/>
                </a:ext>
              </a:extLst>
            </p:cNvPr>
            <p:cNvSpPr/>
            <p:nvPr/>
          </p:nvSpPr>
          <p:spPr bwMode="auto">
            <a:xfrm>
              <a:off x="8344709"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5" name="Oval 64">
              <a:extLst>
                <a:ext uri="{FF2B5EF4-FFF2-40B4-BE49-F238E27FC236}">
                  <a16:creationId xmlns:a16="http://schemas.microsoft.com/office/drawing/2014/main" id="{C044927B-7077-43C2-B5C9-11D9D4F0EDE8}"/>
                </a:ext>
              </a:extLst>
            </p:cNvPr>
            <p:cNvSpPr/>
            <p:nvPr/>
          </p:nvSpPr>
          <p:spPr bwMode="auto">
            <a:xfrm>
              <a:off x="6977703" y="5307541"/>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6" name="Oval 65">
              <a:extLst>
                <a:ext uri="{FF2B5EF4-FFF2-40B4-BE49-F238E27FC236}">
                  <a16:creationId xmlns:a16="http://schemas.microsoft.com/office/drawing/2014/main" id="{44AFDAFE-1C86-452C-8E50-B135E32A30F5}"/>
                </a:ext>
              </a:extLst>
            </p:cNvPr>
            <p:cNvSpPr/>
            <p:nvPr/>
          </p:nvSpPr>
          <p:spPr bwMode="auto">
            <a:xfrm>
              <a:off x="9297890" y="4760350"/>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sp>
          <p:nvSpPr>
            <p:cNvPr id="67" name="Oval 66">
              <a:extLst>
                <a:ext uri="{FF2B5EF4-FFF2-40B4-BE49-F238E27FC236}">
                  <a16:creationId xmlns:a16="http://schemas.microsoft.com/office/drawing/2014/main" id="{496180AD-99C7-4D20-82F7-BCC19FD21C8C}"/>
                </a:ext>
              </a:extLst>
            </p:cNvPr>
            <p:cNvSpPr/>
            <p:nvPr/>
          </p:nvSpPr>
          <p:spPr bwMode="auto">
            <a:xfrm>
              <a:off x="9499392" y="5259307"/>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grpSp>
    </p:spTree>
    <p:custDataLst>
      <p:tags r:id="rId1"/>
    </p:custDataLst>
    <p:extLst>
      <p:ext uri="{BB962C8B-B14F-4D97-AF65-F5344CB8AC3E}">
        <p14:creationId xmlns:p14="http://schemas.microsoft.com/office/powerpoint/2010/main" val="21331373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System-assigned managed identity</a:t>
            </a:r>
          </a:p>
        </p:txBody>
      </p:sp>
      <p:sp>
        <p:nvSpPr>
          <p:cNvPr id="67" name="Text Placeholder 66">
            <a:extLst>
              <a:ext uri="{FF2B5EF4-FFF2-40B4-BE49-F238E27FC236}">
                <a16:creationId xmlns:a16="http://schemas.microsoft.com/office/drawing/2014/main" id="{888C3C35-1232-4053-B321-A00ACEF4D6C4}"/>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Shares a lifecycle with the associated Azure resource</a:t>
            </a:r>
          </a:p>
        </p:txBody>
      </p:sp>
      <p:grpSp>
        <p:nvGrpSpPr>
          <p:cNvPr id="3" name="Group 2" descr="Diagram illustrating that Azure Logic Apps, Data Factory, Container Instances, Container Registries and API Management all support system-assigned managed identities.">
            <a:extLst>
              <a:ext uri="{FF2B5EF4-FFF2-40B4-BE49-F238E27FC236}">
                <a16:creationId xmlns:a16="http://schemas.microsoft.com/office/drawing/2014/main" id="{FFADF3BC-61BD-416C-A407-19C1C6E5F49C}"/>
              </a:ext>
            </a:extLst>
          </p:cNvPr>
          <p:cNvGrpSpPr/>
          <p:nvPr/>
        </p:nvGrpSpPr>
        <p:grpSpPr>
          <a:xfrm>
            <a:off x="0" y="2734487"/>
            <a:ext cx="12192000" cy="4123513"/>
            <a:chOff x="0" y="2734487"/>
            <a:chExt cx="12192000" cy="4123513"/>
          </a:xfrm>
        </p:grpSpPr>
        <p:sp>
          <p:nvSpPr>
            <p:cNvPr id="68" name="Rectangle 67">
              <a:extLst>
                <a:ext uri="{FF2B5EF4-FFF2-40B4-BE49-F238E27FC236}">
                  <a16:creationId xmlns:a16="http://schemas.microsoft.com/office/drawing/2014/main" id="{6C1B5FFC-0564-459C-BD45-7AB8FF4C843E}"/>
                </a:ext>
                <a:ext uri="{C183D7F6-B498-43B3-948B-1728B52AA6E4}">
                  <adec:decorative xmlns:adec="http://schemas.microsoft.com/office/drawing/2017/decorative" val="1"/>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9" name="Graphic 68">
              <a:extLst>
                <a:ext uri="{FF2B5EF4-FFF2-40B4-BE49-F238E27FC236}">
                  <a16:creationId xmlns:a16="http://schemas.microsoft.com/office/drawing/2014/main" id="{EF4CDE30-4CEC-4E1C-BA92-7F20F9B44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388012" y="5058724"/>
              <a:ext cx="685800" cy="685800"/>
            </a:xfrm>
            <a:prstGeom prst="rect">
              <a:avLst/>
            </a:prstGeom>
          </p:spPr>
        </p:pic>
        <p:sp>
          <p:nvSpPr>
            <p:cNvPr id="70" name="TextBox 69">
              <a:extLst>
                <a:ext uri="{FF2B5EF4-FFF2-40B4-BE49-F238E27FC236}">
                  <a16:creationId xmlns:a16="http://schemas.microsoft.com/office/drawing/2014/main" id="{F709F930-7442-4D21-8C84-AC06E894B798}"/>
                </a:ext>
              </a:extLst>
            </p:cNvPr>
            <p:cNvSpPr txBox="1"/>
            <p:nvPr/>
          </p:nvSpPr>
          <p:spPr>
            <a:xfrm>
              <a:off x="81651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3" name="Graphic 72">
              <a:extLst>
                <a:ext uri="{FF2B5EF4-FFF2-40B4-BE49-F238E27FC236}">
                  <a16:creationId xmlns:a16="http://schemas.microsoft.com/office/drawing/2014/main" id="{8147F774-DBEB-4471-921A-1D98BF75F6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603242" y="5058724"/>
              <a:ext cx="685800" cy="685800"/>
            </a:xfrm>
            <a:prstGeom prst="rect">
              <a:avLst/>
            </a:prstGeom>
          </p:spPr>
        </p:pic>
        <p:sp>
          <p:nvSpPr>
            <p:cNvPr id="74" name="TextBox 73">
              <a:extLst>
                <a:ext uri="{FF2B5EF4-FFF2-40B4-BE49-F238E27FC236}">
                  <a16:creationId xmlns:a16="http://schemas.microsoft.com/office/drawing/2014/main" id="{C83D93A6-D395-4DE2-B3DE-4112BAEE6C5A}"/>
                </a:ext>
              </a:extLst>
            </p:cNvPr>
            <p:cNvSpPr txBox="1"/>
            <p:nvPr/>
          </p:nvSpPr>
          <p:spPr>
            <a:xfrm>
              <a:off x="303174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6" name="Graphic 75">
              <a:extLst>
                <a:ext uri="{FF2B5EF4-FFF2-40B4-BE49-F238E27FC236}">
                  <a16:creationId xmlns:a16="http://schemas.microsoft.com/office/drawing/2014/main" id="{887BF2E6-1DF7-4131-B60C-FEB637194E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69355" y="5058724"/>
              <a:ext cx="685800" cy="685800"/>
            </a:xfrm>
            <a:prstGeom prst="rect">
              <a:avLst/>
            </a:prstGeom>
          </p:spPr>
        </p:pic>
        <p:sp>
          <p:nvSpPr>
            <p:cNvPr id="77" name="TextBox 76">
              <a:extLst>
                <a:ext uri="{FF2B5EF4-FFF2-40B4-BE49-F238E27FC236}">
                  <a16:creationId xmlns:a16="http://schemas.microsoft.com/office/drawing/2014/main" id="{D4437CB8-7396-4740-B296-A901C06593E5}"/>
                </a:ext>
              </a:extLst>
            </p:cNvPr>
            <p:cNvSpPr txBox="1"/>
            <p:nvPr/>
          </p:nvSpPr>
          <p:spPr>
            <a:xfrm>
              <a:off x="519785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9" name="Graphic 78">
              <a:extLst>
                <a:ext uri="{FF2B5EF4-FFF2-40B4-BE49-F238E27FC236}">
                  <a16:creationId xmlns:a16="http://schemas.microsoft.com/office/drawing/2014/main" id="{67D4DE2F-AA92-4176-A3BB-4963EF6E3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48675" y="5058724"/>
              <a:ext cx="685800" cy="685800"/>
            </a:xfrm>
            <a:prstGeom prst="rect">
              <a:avLst/>
            </a:prstGeom>
          </p:spPr>
        </p:pic>
        <p:sp>
          <p:nvSpPr>
            <p:cNvPr id="80" name="TextBox 79">
              <a:extLst>
                <a:ext uri="{FF2B5EF4-FFF2-40B4-BE49-F238E27FC236}">
                  <a16:creationId xmlns:a16="http://schemas.microsoft.com/office/drawing/2014/main" id="{ED085255-D25B-417A-A86B-60D6E0168041}"/>
                </a:ext>
              </a:extLst>
            </p:cNvPr>
            <p:cNvSpPr txBox="1"/>
            <p:nvPr/>
          </p:nvSpPr>
          <p:spPr>
            <a:xfrm>
              <a:off x="737717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82" name="Graphic 81">
              <a:extLst>
                <a:ext uri="{FF2B5EF4-FFF2-40B4-BE49-F238E27FC236}">
                  <a16:creationId xmlns:a16="http://schemas.microsoft.com/office/drawing/2014/main" id="{2849DB8C-3591-4E30-A8D2-E6FD6722B4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117837" y="5058724"/>
              <a:ext cx="685800" cy="685800"/>
            </a:xfrm>
            <a:prstGeom prst="rect">
              <a:avLst/>
            </a:prstGeom>
          </p:spPr>
        </p:pic>
        <p:sp>
          <p:nvSpPr>
            <p:cNvPr id="83" name="TextBox 82">
              <a:extLst>
                <a:ext uri="{FF2B5EF4-FFF2-40B4-BE49-F238E27FC236}">
                  <a16:creationId xmlns:a16="http://schemas.microsoft.com/office/drawing/2014/main" id="{FFDC543A-36C4-452F-B6C6-321FC235D2BE}"/>
                </a:ext>
              </a:extLst>
            </p:cNvPr>
            <p:cNvSpPr txBox="1"/>
            <p:nvPr/>
          </p:nvSpPr>
          <p:spPr>
            <a:xfrm>
              <a:off x="9546337"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40" name="Straight Arrow Connector 17">
              <a:extLst>
                <a:ext uri="{FF2B5EF4-FFF2-40B4-BE49-F238E27FC236}">
                  <a16:creationId xmlns:a16="http://schemas.microsoft.com/office/drawing/2014/main" id="{82B9E096-C084-4F90-9808-04B2F1707185}"/>
                </a:ext>
              </a:extLst>
            </p:cNvPr>
            <p:cNvCxnSpPr>
              <a:cxnSpLocks/>
              <a:stCxn id="76" idx="0"/>
            </p:cNvCxnSpPr>
            <p:nvPr/>
          </p:nvCxnSpPr>
          <p:spPr>
            <a:xfrm flipV="1">
              <a:off x="6112255" y="4121304"/>
              <a:ext cx="541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7">
              <a:extLst>
                <a:ext uri="{FF2B5EF4-FFF2-40B4-BE49-F238E27FC236}">
                  <a16:creationId xmlns:a16="http://schemas.microsoft.com/office/drawing/2014/main" id="{7A455D59-95B9-49E0-B94C-C6241671BB6E}"/>
                </a:ext>
              </a:extLst>
            </p:cNvPr>
            <p:cNvCxnSpPr>
              <a:cxnSpLocks/>
              <a:stCxn id="73" idx="0"/>
            </p:cNvCxnSpPr>
            <p:nvPr/>
          </p:nvCxnSpPr>
          <p:spPr>
            <a:xfrm flipV="1">
              <a:off x="3946142"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7">
              <a:extLst>
                <a:ext uri="{FF2B5EF4-FFF2-40B4-BE49-F238E27FC236}">
                  <a16:creationId xmlns:a16="http://schemas.microsoft.com/office/drawing/2014/main" id="{D17670E9-EE0B-4BCE-AC78-7252E8011026}"/>
                </a:ext>
              </a:extLst>
            </p:cNvPr>
            <p:cNvCxnSpPr>
              <a:cxnSpLocks/>
              <a:stCxn id="69" idx="0"/>
            </p:cNvCxnSpPr>
            <p:nvPr/>
          </p:nvCxnSpPr>
          <p:spPr>
            <a:xfrm flipV="1">
              <a:off x="1730912" y="4121304"/>
              <a:ext cx="351"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7">
              <a:extLst>
                <a:ext uri="{FF2B5EF4-FFF2-40B4-BE49-F238E27FC236}">
                  <a16:creationId xmlns:a16="http://schemas.microsoft.com/office/drawing/2014/main" id="{AE20E46E-A681-457F-9296-5A6DBA525C0D}"/>
                </a:ext>
              </a:extLst>
            </p:cNvPr>
            <p:cNvCxnSpPr>
              <a:cxnSpLocks/>
              <a:stCxn id="79" idx="0"/>
            </p:cNvCxnSpPr>
            <p:nvPr/>
          </p:nvCxnSpPr>
          <p:spPr>
            <a:xfrm flipH="1" flipV="1">
              <a:off x="8289206" y="4121304"/>
              <a:ext cx="236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7">
              <a:extLst>
                <a:ext uri="{FF2B5EF4-FFF2-40B4-BE49-F238E27FC236}">
                  <a16:creationId xmlns:a16="http://schemas.microsoft.com/office/drawing/2014/main" id="{6A5D6831-F9D9-45F8-91FA-1259970E2A0D}"/>
                </a:ext>
              </a:extLst>
            </p:cNvPr>
            <p:cNvCxnSpPr>
              <a:cxnSpLocks/>
              <a:stCxn id="82" idx="0"/>
            </p:cNvCxnSpPr>
            <p:nvPr/>
          </p:nvCxnSpPr>
          <p:spPr>
            <a:xfrm flipV="1">
              <a:off x="10460737"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AA0182-8B5A-4512-A649-11C1552F9BCB}"/>
                </a:ext>
              </a:extLst>
            </p:cNvPr>
            <p:cNvSpPr txBox="1"/>
            <p:nvPr/>
          </p:nvSpPr>
          <p:spPr>
            <a:xfrm>
              <a:off x="588263"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Logic Apps</a:t>
              </a:r>
            </a:p>
          </p:txBody>
        </p:sp>
        <p:pic>
          <p:nvPicPr>
            <p:cNvPr id="42" name="Graphic 41">
              <a:extLst>
                <a:ext uri="{FF2B5EF4-FFF2-40B4-BE49-F238E27FC236}">
                  <a16:creationId xmlns:a16="http://schemas.microsoft.com/office/drawing/2014/main" id="{C557EBC8-EFBD-4EF1-B628-D2BC36936F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74063" y="2734487"/>
              <a:ext cx="914400" cy="914400"/>
            </a:xfrm>
            <a:prstGeom prst="rect">
              <a:avLst/>
            </a:prstGeom>
          </p:spPr>
        </p:pic>
        <p:pic>
          <p:nvPicPr>
            <p:cNvPr id="44" name="Graphic 43">
              <a:extLst>
                <a:ext uri="{FF2B5EF4-FFF2-40B4-BE49-F238E27FC236}">
                  <a16:creationId xmlns:a16="http://schemas.microsoft.com/office/drawing/2014/main" id="{7D1037A2-93A6-4E75-82AD-310C49FBDB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456432" y="2734487"/>
              <a:ext cx="914400" cy="914400"/>
            </a:xfrm>
            <a:prstGeom prst="rect">
              <a:avLst/>
            </a:prstGeom>
          </p:spPr>
        </p:pic>
        <p:pic>
          <p:nvPicPr>
            <p:cNvPr id="45" name="Graphic 44">
              <a:extLst>
                <a:ext uri="{FF2B5EF4-FFF2-40B4-BE49-F238E27FC236}">
                  <a16:creationId xmlns:a16="http://schemas.microsoft.com/office/drawing/2014/main" id="{30C2315C-DE84-4074-878E-24606C304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821169" y="2734487"/>
              <a:ext cx="914400" cy="914400"/>
            </a:xfrm>
            <a:prstGeom prst="rect">
              <a:avLst/>
            </a:prstGeom>
          </p:spPr>
        </p:pic>
        <p:pic>
          <p:nvPicPr>
            <p:cNvPr id="47" name="Graphic 46">
              <a:extLst>
                <a:ext uri="{FF2B5EF4-FFF2-40B4-BE49-F238E27FC236}">
                  <a16:creationId xmlns:a16="http://schemas.microsoft.com/office/drawing/2014/main" id="{39EF1144-C368-4B37-B451-D9DF737F8EA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8801" y="2734487"/>
              <a:ext cx="914400" cy="914400"/>
            </a:xfrm>
            <a:prstGeom prst="rect">
              <a:avLst/>
            </a:prstGeom>
          </p:spPr>
        </p:pic>
        <p:pic>
          <p:nvPicPr>
            <p:cNvPr id="48" name="Graphic 47">
              <a:extLst>
                <a:ext uri="{FF2B5EF4-FFF2-40B4-BE49-F238E27FC236}">
                  <a16:creationId xmlns:a16="http://schemas.microsoft.com/office/drawing/2014/main" id="{E92DAE4A-7CB7-4566-AAB7-DA22B2ACC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03537" y="2734487"/>
              <a:ext cx="914400" cy="914400"/>
            </a:xfrm>
            <a:prstGeom prst="rect">
              <a:avLst/>
            </a:prstGeom>
          </p:spPr>
        </p:pic>
        <p:sp>
          <p:nvSpPr>
            <p:cNvPr id="50" name="TextBox 49">
              <a:extLst>
                <a:ext uri="{FF2B5EF4-FFF2-40B4-BE49-F238E27FC236}">
                  <a16:creationId xmlns:a16="http://schemas.microsoft.com/office/drawing/2014/main" id="{FE609952-DF1C-475B-A350-A1C5A87B0814}"/>
                </a:ext>
              </a:extLst>
            </p:cNvPr>
            <p:cNvSpPr txBox="1"/>
            <p:nvPr/>
          </p:nvSpPr>
          <p:spPr>
            <a:xfrm>
              <a:off x="2770631"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Data Factory</a:t>
              </a:r>
            </a:p>
          </p:txBody>
        </p:sp>
        <p:sp>
          <p:nvSpPr>
            <p:cNvPr id="51" name="TextBox 50">
              <a:extLst>
                <a:ext uri="{FF2B5EF4-FFF2-40B4-BE49-F238E27FC236}">
                  <a16:creationId xmlns:a16="http://schemas.microsoft.com/office/drawing/2014/main" id="{DBC8ADD8-188A-427E-8EC3-E7F24646BB8B}"/>
                </a:ext>
              </a:extLst>
            </p:cNvPr>
            <p:cNvSpPr txBox="1"/>
            <p:nvPr/>
          </p:nvSpPr>
          <p:spPr>
            <a:xfrm>
              <a:off x="4952999"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Instances</a:t>
              </a:r>
            </a:p>
          </p:txBody>
        </p:sp>
        <p:sp>
          <p:nvSpPr>
            <p:cNvPr id="53" name="TextBox 52">
              <a:extLst>
                <a:ext uri="{FF2B5EF4-FFF2-40B4-BE49-F238E27FC236}">
                  <a16:creationId xmlns:a16="http://schemas.microsoft.com/office/drawing/2014/main" id="{7721C878-7A83-4CCB-B4DD-3C4E15852BDD}"/>
                </a:ext>
              </a:extLst>
            </p:cNvPr>
            <p:cNvSpPr txBox="1"/>
            <p:nvPr/>
          </p:nvSpPr>
          <p:spPr>
            <a:xfrm>
              <a:off x="713536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API Management</a:t>
              </a:r>
            </a:p>
          </p:txBody>
        </p:sp>
        <p:sp>
          <p:nvSpPr>
            <p:cNvPr id="54" name="TextBox 53">
              <a:extLst>
                <a:ext uri="{FF2B5EF4-FFF2-40B4-BE49-F238E27FC236}">
                  <a16:creationId xmlns:a16="http://schemas.microsoft.com/office/drawing/2014/main" id="{19065501-1299-40DD-A14D-6CE19EC6D432}"/>
                </a:ext>
              </a:extLst>
            </p:cNvPr>
            <p:cNvSpPr txBox="1"/>
            <p:nvPr/>
          </p:nvSpPr>
          <p:spPr>
            <a:xfrm>
              <a:off x="931773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Registries</a:t>
              </a:r>
            </a:p>
          </p:txBody>
        </p:sp>
      </p:grpSp>
    </p:spTree>
    <p:custDataLst>
      <p:tags r:id="rId1"/>
    </p:custDataLst>
    <p:extLst>
      <p:ext uri="{BB962C8B-B14F-4D97-AF65-F5344CB8AC3E}">
        <p14:creationId xmlns:p14="http://schemas.microsoft.com/office/powerpoint/2010/main" val="2864787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User-assigned managed identity</a:t>
            </a:r>
          </a:p>
        </p:txBody>
      </p:sp>
      <p:sp>
        <p:nvSpPr>
          <p:cNvPr id="14" name="Text Placeholder 13">
            <a:extLst>
              <a:ext uri="{FF2B5EF4-FFF2-40B4-BE49-F238E27FC236}">
                <a16:creationId xmlns:a16="http://schemas.microsoft.com/office/drawing/2014/main" id="{A187D977-8C8C-45A0-9F2A-B67DA1F1DB56}"/>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Can be shared among multiple Azure resources</a:t>
            </a:r>
          </a:p>
        </p:txBody>
      </p:sp>
      <p:grpSp>
        <p:nvGrpSpPr>
          <p:cNvPr id="3" name="Group 2" descr="Diagram illustrating that Azure Blueprints, Virtual Machines, Virtual Machine Scale Sets, Functions and App Service support user-assigned managed identities.">
            <a:extLst>
              <a:ext uri="{FF2B5EF4-FFF2-40B4-BE49-F238E27FC236}">
                <a16:creationId xmlns:a16="http://schemas.microsoft.com/office/drawing/2014/main" id="{DC28F46C-0A59-4579-A1F6-BF410A9DB97D}"/>
              </a:ext>
            </a:extLst>
          </p:cNvPr>
          <p:cNvGrpSpPr/>
          <p:nvPr/>
        </p:nvGrpSpPr>
        <p:grpSpPr>
          <a:xfrm>
            <a:off x="0" y="2707983"/>
            <a:ext cx="12192000" cy="4150017"/>
            <a:chOff x="0" y="2707983"/>
            <a:chExt cx="12192000" cy="4150017"/>
          </a:xfrm>
        </p:grpSpPr>
        <p:sp>
          <p:nvSpPr>
            <p:cNvPr id="81" name="Rectangle 80">
              <a:extLst>
                <a:ext uri="{FF2B5EF4-FFF2-40B4-BE49-F238E27FC236}">
                  <a16:creationId xmlns:a16="http://schemas.microsoft.com/office/drawing/2014/main" id="{FB9A8439-C7E8-4D47-B422-B6FCD46ED3D2}"/>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94C4BA4E-FEA4-48B3-801D-CCE270373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1449" y="5037148"/>
              <a:ext cx="707376" cy="707376"/>
            </a:xfrm>
            <a:prstGeom prst="rect">
              <a:avLst/>
            </a:prstGeom>
          </p:spPr>
        </p:pic>
        <p:pic>
          <p:nvPicPr>
            <p:cNvPr id="67" name="Graphic 66">
              <a:extLst>
                <a:ext uri="{FF2B5EF4-FFF2-40B4-BE49-F238E27FC236}">
                  <a16:creationId xmlns:a16="http://schemas.microsoft.com/office/drawing/2014/main" id="{095AFAE9-C1DE-44F8-A73C-20D85E904D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52750" y="5058724"/>
              <a:ext cx="685800" cy="685800"/>
            </a:xfrm>
            <a:prstGeom prst="rect">
              <a:avLst/>
            </a:prstGeom>
          </p:spPr>
        </p:pic>
        <p:sp>
          <p:nvSpPr>
            <p:cNvPr id="68" name="TextBox 67">
              <a:extLst>
                <a:ext uri="{FF2B5EF4-FFF2-40B4-BE49-F238E27FC236}">
                  <a16:creationId xmlns:a16="http://schemas.microsoft.com/office/drawing/2014/main" id="{921D7CB3-8638-4D03-872D-40BA75F60125}"/>
                </a:ext>
              </a:extLst>
            </p:cNvPr>
            <p:cNvSpPr txBox="1"/>
            <p:nvPr/>
          </p:nvSpPr>
          <p:spPr>
            <a:xfrm>
              <a:off x="5181250"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18" name="Straight Arrow Connector 17">
              <a:extLst>
                <a:ext uri="{FF2B5EF4-FFF2-40B4-BE49-F238E27FC236}">
                  <a16:creationId xmlns:a16="http://schemas.microsoft.com/office/drawing/2014/main" id="{5262B36E-8D28-42A8-9A68-8E8A0B88106A}"/>
                </a:ext>
              </a:extLst>
            </p:cNvPr>
            <p:cNvCxnSpPr>
              <a:cxnSpLocks/>
              <a:stCxn id="67" idx="0"/>
            </p:cNvCxnSpPr>
            <p:nvPr/>
          </p:nvCxnSpPr>
          <p:spPr>
            <a:xfrm rot="16200000" flipV="1">
              <a:off x="3445852" y="2408925"/>
              <a:ext cx="935211" cy="43643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7">
              <a:extLst>
                <a:ext uri="{FF2B5EF4-FFF2-40B4-BE49-F238E27FC236}">
                  <a16:creationId xmlns:a16="http://schemas.microsoft.com/office/drawing/2014/main" id="{878F88B4-22C8-4E0C-A96C-2A3E4AC1E018}"/>
                </a:ext>
              </a:extLst>
            </p:cNvPr>
            <p:cNvCxnSpPr>
              <a:cxnSpLocks/>
              <a:stCxn id="67" idx="0"/>
            </p:cNvCxnSpPr>
            <p:nvPr/>
          </p:nvCxnSpPr>
          <p:spPr>
            <a:xfrm rot="16200000" flipV="1">
              <a:off x="4537036" y="3500109"/>
              <a:ext cx="935211" cy="218201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7">
              <a:extLst>
                <a:ext uri="{FF2B5EF4-FFF2-40B4-BE49-F238E27FC236}">
                  <a16:creationId xmlns:a16="http://schemas.microsoft.com/office/drawing/2014/main" id="{1D53E38C-DFE7-4EF2-B1DB-F7E268A97968}"/>
                </a:ext>
              </a:extLst>
            </p:cNvPr>
            <p:cNvCxnSpPr>
              <a:cxnSpLocks/>
              <a:stCxn id="67" idx="0"/>
            </p:cNvCxnSpPr>
            <p:nvPr/>
          </p:nvCxnSpPr>
          <p:spPr>
            <a:xfrm rot="5400000" flipH="1" flipV="1">
              <a:off x="5628219" y="4590945"/>
              <a:ext cx="935211" cy="34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7">
              <a:extLst>
                <a:ext uri="{FF2B5EF4-FFF2-40B4-BE49-F238E27FC236}">
                  <a16:creationId xmlns:a16="http://schemas.microsoft.com/office/drawing/2014/main" id="{82461CF6-9BD1-413B-B13A-3D2E76D33364}"/>
                </a:ext>
              </a:extLst>
            </p:cNvPr>
            <p:cNvCxnSpPr>
              <a:cxnSpLocks/>
              <a:stCxn id="67" idx="0"/>
            </p:cNvCxnSpPr>
            <p:nvPr/>
          </p:nvCxnSpPr>
          <p:spPr>
            <a:xfrm rot="5400000" flipH="1" flipV="1">
              <a:off x="6719403" y="3499761"/>
              <a:ext cx="935211" cy="218271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7">
              <a:extLst>
                <a:ext uri="{FF2B5EF4-FFF2-40B4-BE49-F238E27FC236}">
                  <a16:creationId xmlns:a16="http://schemas.microsoft.com/office/drawing/2014/main" id="{7594CFEC-4A38-4CA0-8F68-357D6E1BBC8C}"/>
                </a:ext>
              </a:extLst>
            </p:cNvPr>
            <p:cNvCxnSpPr>
              <a:cxnSpLocks/>
              <a:stCxn id="67" idx="0"/>
            </p:cNvCxnSpPr>
            <p:nvPr/>
          </p:nvCxnSpPr>
          <p:spPr>
            <a:xfrm rot="5400000" flipH="1" flipV="1">
              <a:off x="7810588" y="2408576"/>
              <a:ext cx="935211" cy="43650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E848-57BC-48C3-A804-FA76E23CC523}"/>
                </a:ext>
              </a:extLst>
            </p:cNvPr>
            <p:cNvSpPr txBox="1"/>
            <p:nvPr/>
          </p:nvSpPr>
          <p:spPr>
            <a:xfrm>
              <a:off x="588263"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Blueprints</a:t>
              </a:r>
            </a:p>
          </p:txBody>
        </p:sp>
        <p:pic>
          <p:nvPicPr>
            <p:cNvPr id="24" name="Graphic 23">
              <a:extLst>
                <a:ext uri="{FF2B5EF4-FFF2-40B4-BE49-F238E27FC236}">
                  <a16:creationId xmlns:a16="http://schemas.microsoft.com/office/drawing/2014/main" id="{6EEDB334-1B36-43C1-A3B0-A6146E7429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1" y="2734487"/>
              <a:ext cx="914400" cy="914400"/>
            </a:xfrm>
            <a:prstGeom prst="rect">
              <a:avLst/>
            </a:prstGeom>
          </p:spPr>
        </p:pic>
        <p:pic>
          <p:nvPicPr>
            <p:cNvPr id="25" name="Graphic 24">
              <a:extLst>
                <a:ext uri="{FF2B5EF4-FFF2-40B4-BE49-F238E27FC236}">
                  <a16:creationId xmlns:a16="http://schemas.microsoft.com/office/drawing/2014/main" id="{3C586EB2-8547-41B3-A70E-336890ACA3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6432" y="2734487"/>
              <a:ext cx="914400" cy="914400"/>
            </a:xfrm>
            <a:prstGeom prst="rect">
              <a:avLst/>
            </a:prstGeom>
          </p:spPr>
        </p:pic>
        <p:pic>
          <p:nvPicPr>
            <p:cNvPr id="26" name="Graphic 25">
              <a:extLst>
                <a:ext uri="{FF2B5EF4-FFF2-40B4-BE49-F238E27FC236}">
                  <a16:creationId xmlns:a16="http://schemas.microsoft.com/office/drawing/2014/main" id="{59594EDB-C014-422E-8E1C-88716B54466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1169" y="2734487"/>
              <a:ext cx="914400" cy="914400"/>
            </a:xfrm>
            <a:prstGeom prst="rect">
              <a:avLst/>
            </a:prstGeom>
          </p:spPr>
        </p:pic>
        <p:pic>
          <p:nvPicPr>
            <p:cNvPr id="27" name="Graphic 26">
              <a:extLst>
                <a:ext uri="{FF2B5EF4-FFF2-40B4-BE49-F238E27FC236}">
                  <a16:creationId xmlns:a16="http://schemas.microsoft.com/office/drawing/2014/main" id="{B1487A9C-D734-4C03-B49D-DFE98C4E51E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74063" y="2707983"/>
              <a:ext cx="914400" cy="914400"/>
            </a:xfrm>
            <a:prstGeom prst="rect">
              <a:avLst/>
            </a:prstGeom>
          </p:spPr>
        </p:pic>
        <p:pic>
          <p:nvPicPr>
            <p:cNvPr id="28" name="Graphic 27">
              <a:extLst>
                <a:ext uri="{FF2B5EF4-FFF2-40B4-BE49-F238E27FC236}">
                  <a16:creationId xmlns:a16="http://schemas.microsoft.com/office/drawing/2014/main" id="{C58E2CBE-926F-468B-9A5A-5A12C02F44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03537" y="2734487"/>
              <a:ext cx="914400" cy="914400"/>
            </a:xfrm>
            <a:prstGeom prst="rect">
              <a:avLst/>
            </a:prstGeom>
          </p:spPr>
        </p:pic>
        <p:sp>
          <p:nvSpPr>
            <p:cNvPr id="29" name="TextBox 28">
              <a:extLst>
                <a:ext uri="{FF2B5EF4-FFF2-40B4-BE49-F238E27FC236}">
                  <a16:creationId xmlns:a16="http://schemas.microsoft.com/office/drawing/2014/main" id="{602C3B87-56BF-470E-BF1B-463F240F7D2D}"/>
                </a:ext>
              </a:extLst>
            </p:cNvPr>
            <p:cNvSpPr txBox="1"/>
            <p:nvPr/>
          </p:nvSpPr>
          <p:spPr>
            <a:xfrm>
              <a:off x="2803142"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Machines</a:t>
              </a:r>
            </a:p>
          </p:txBody>
        </p:sp>
        <p:sp>
          <p:nvSpPr>
            <p:cNvPr id="30" name="TextBox 29">
              <a:extLst>
                <a:ext uri="{FF2B5EF4-FFF2-40B4-BE49-F238E27FC236}">
                  <a16:creationId xmlns:a16="http://schemas.microsoft.com/office/drawing/2014/main" id="{D92DD77E-1739-43D1-9ACE-D74DC4CD9750}"/>
                </a:ext>
              </a:extLst>
            </p:cNvPr>
            <p:cNvSpPr txBox="1"/>
            <p:nvPr/>
          </p:nvSpPr>
          <p:spPr>
            <a:xfrm>
              <a:off x="4974674"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 Scale Sets</a:t>
              </a:r>
            </a:p>
          </p:txBody>
        </p:sp>
        <p:sp>
          <p:nvSpPr>
            <p:cNvPr id="31" name="TextBox 30">
              <a:extLst>
                <a:ext uri="{FF2B5EF4-FFF2-40B4-BE49-F238E27FC236}">
                  <a16:creationId xmlns:a16="http://schemas.microsoft.com/office/drawing/2014/main" id="{80AD356D-27CA-4716-9D99-5C7C59AEEC17}"/>
                </a:ext>
              </a:extLst>
            </p:cNvPr>
            <p:cNvSpPr txBox="1"/>
            <p:nvPr/>
          </p:nvSpPr>
          <p:spPr>
            <a:xfrm>
              <a:off x="7146206"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Functions</a:t>
              </a:r>
            </a:p>
          </p:txBody>
        </p:sp>
        <p:sp>
          <p:nvSpPr>
            <p:cNvPr id="32" name="TextBox 31">
              <a:extLst>
                <a:ext uri="{FF2B5EF4-FFF2-40B4-BE49-F238E27FC236}">
                  <a16:creationId xmlns:a16="http://schemas.microsoft.com/office/drawing/2014/main" id="{B0E1055E-B126-4A4F-96D5-7630EC4DA84B}"/>
                </a:ext>
              </a:extLst>
            </p:cNvPr>
            <p:cNvSpPr txBox="1"/>
            <p:nvPr/>
          </p:nvSpPr>
          <p:spPr>
            <a:xfrm>
              <a:off x="9317737"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App Service</a:t>
              </a:r>
            </a:p>
          </p:txBody>
        </p:sp>
      </p:grpSp>
    </p:spTree>
    <p:custDataLst>
      <p:tags r:id="rId1"/>
    </p:custDataLst>
    <p:extLst>
      <p:ext uri="{BB962C8B-B14F-4D97-AF65-F5344CB8AC3E}">
        <p14:creationId xmlns:p14="http://schemas.microsoft.com/office/powerpoint/2010/main" val="18255068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Types of managed identities</a:t>
            </a:r>
          </a:p>
        </p:txBody>
      </p:sp>
      <p:graphicFrame>
        <p:nvGraphicFramePr>
          <p:cNvPr id="5" name="Table 5">
            <a:extLst>
              <a:ext uri="{FF2B5EF4-FFF2-40B4-BE49-F238E27FC236}">
                <a16:creationId xmlns:a16="http://schemas.microsoft.com/office/drawing/2014/main" id="{A67FFCE1-F512-4023-9139-42A8E2861D13}"/>
              </a:ext>
            </a:extLst>
          </p:cNvPr>
          <p:cNvGraphicFramePr>
            <a:graphicFrameLocks noGrp="1"/>
          </p:cNvGraphicFramePr>
          <p:nvPr>
            <p:extLst>
              <p:ext uri="{D42A27DB-BD31-4B8C-83A1-F6EECF244321}">
                <p14:modId xmlns:p14="http://schemas.microsoft.com/office/powerpoint/2010/main" val="260530385"/>
              </p:ext>
            </p:extLst>
          </p:nvPr>
        </p:nvGraphicFramePr>
        <p:xfrm>
          <a:off x="588263" y="1435496"/>
          <a:ext cx="11018520" cy="5090047"/>
        </p:xfrm>
        <a:graphic>
          <a:graphicData uri="http://schemas.openxmlformats.org/drawingml/2006/table">
            <a:tbl>
              <a:tblPr firstRow="1" firstCol="1">
                <a:tableStyleId>{85BE263C-DBD7-4A20-BB59-AAB30ACAA65A}</a:tableStyleId>
              </a:tblPr>
              <a:tblGrid>
                <a:gridCol w="2916937">
                  <a:extLst>
                    <a:ext uri="{9D8B030D-6E8A-4147-A177-3AD203B41FA5}">
                      <a16:colId xmlns:a16="http://schemas.microsoft.com/office/drawing/2014/main" val="1710907197"/>
                    </a:ext>
                  </a:extLst>
                </a:gridCol>
                <a:gridCol w="4428743">
                  <a:extLst>
                    <a:ext uri="{9D8B030D-6E8A-4147-A177-3AD203B41FA5}">
                      <a16:colId xmlns:a16="http://schemas.microsoft.com/office/drawing/2014/main" val="4070252438"/>
                    </a:ext>
                  </a:extLst>
                </a:gridCol>
                <a:gridCol w="3672840">
                  <a:extLst>
                    <a:ext uri="{9D8B030D-6E8A-4147-A177-3AD203B41FA5}">
                      <a16:colId xmlns:a16="http://schemas.microsoft.com/office/drawing/2014/main" val="1255275954"/>
                    </a:ext>
                  </a:extLst>
                </a:gridCol>
              </a:tblGrid>
              <a:tr h="1158127">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System-assigned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User-assigned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73571"/>
                  </a:ext>
                </a:extLst>
              </a:tr>
              <a:tr h="1310640">
                <a:tc>
                  <a:txBody>
                    <a:bodyPr/>
                    <a:lstStyle/>
                    <a:p>
                      <a:pPr algn="ctr"/>
                      <a:r>
                        <a:rPr lang="en-US" dirty="0"/>
                        <a:t>Creation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part of an Azure resource (for example, an Azure virtual machine or Azure App Service)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a standalone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49787"/>
                  </a:ext>
                </a:extLst>
              </a:tr>
              <a:tr h="1310640">
                <a:tc>
                  <a:txBody>
                    <a:bodyPr/>
                    <a:lstStyle/>
                    <a:p>
                      <a:pPr algn="ctr"/>
                      <a:r>
                        <a:rPr lang="en-US" dirty="0"/>
                        <a:t>Lifecycle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Shares a lifecycle with the assigned Azure resource</a:t>
                      </a:r>
                    </a:p>
                    <a:p>
                      <a:pPr marL="285750" indent="-285750" algn="l">
                        <a:buFont typeface="Arial" panose="020B0604020202020204" pitchFamily="34" charset="0"/>
                        <a:buChar char="•"/>
                      </a:pPr>
                      <a:r>
                        <a:rPr lang="en-US" sz="1600" dirty="0"/>
                        <a:t>When the parent resource is deleted, the managed identity is deleted as well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Has an independent lifecycle</a:t>
                      </a:r>
                    </a:p>
                    <a:p>
                      <a:pPr marL="285750" indent="-285750" algn="l">
                        <a:buFont typeface="Arial" panose="020B0604020202020204" pitchFamily="34" charset="0"/>
                        <a:buChar char="•"/>
                      </a:pPr>
                      <a:r>
                        <a:rPr lang="en-US" sz="1600" dirty="0"/>
                        <a:t>Must be explicitly deleted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060748"/>
                  </a:ext>
                </a:extLst>
              </a:tr>
              <a:tr h="1310640">
                <a:tc>
                  <a:txBody>
                    <a:bodyPr/>
                    <a:lstStyle/>
                    <a:p>
                      <a:pPr algn="ctr"/>
                      <a:r>
                        <a:rPr lang="en-US" dirty="0"/>
                        <a:t>Sharing across Azure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Cannot be shared</a:t>
                      </a:r>
                    </a:p>
                    <a:p>
                      <a:pPr marL="285750" indent="-285750" algn="l">
                        <a:buFont typeface="Arial" panose="020B0604020202020204" pitchFamily="34" charset="0"/>
                        <a:buChar char="•"/>
                      </a:pPr>
                      <a:r>
                        <a:rPr lang="en-US" sz="1600" dirty="0"/>
                        <a:t>Can only be associated with a single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 be shared</a:t>
                      </a:r>
                    </a:p>
                    <a:p>
                      <a:pPr marL="285750" indent="-285750" algn="l">
                        <a:buFont typeface="Arial" panose="020B0604020202020204" pitchFamily="34" charset="0"/>
                        <a:buChar char="•"/>
                      </a:pPr>
                      <a:r>
                        <a:rPr lang="en-US" sz="1600" dirty="0"/>
                        <a:t>The same user-assigned managed identity can be associated with more than 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4746593"/>
                  </a:ext>
                </a:extLst>
              </a:tr>
            </a:tbl>
          </a:graphicData>
        </a:graphic>
      </p:graphicFrame>
    </p:spTree>
    <p:custDataLst>
      <p:tags r:id="rId1"/>
    </p:custDataLst>
    <p:extLst>
      <p:ext uri="{BB962C8B-B14F-4D97-AF65-F5344CB8AC3E}">
        <p14:creationId xmlns:p14="http://schemas.microsoft.com/office/powerpoint/2010/main" val="14285809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CBD-E9BA-42E8-ABB2-369EAEA6F73C}"/>
              </a:ext>
            </a:extLst>
          </p:cNvPr>
          <p:cNvSpPr>
            <a:spLocks noGrp="1"/>
          </p:cNvSpPr>
          <p:nvPr>
            <p:ph type="title"/>
          </p:nvPr>
        </p:nvSpPr>
        <p:spPr/>
        <p:txBody>
          <a:bodyPr/>
          <a:lstStyle/>
          <a:p>
            <a:r>
              <a:rPr lang="en-US" dirty="0"/>
              <a:t>Managed identities use cases</a:t>
            </a:r>
          </a:p>
        </p:txBody>
      </p:sp>
      <p:sp>
        <p:nvSpPr>
          <p:cNvPr id="3" name="Text Placeholder 2">
            <a:extLst>
              <a:ext uri="{FF2B5EF4-FFF2-40B4-BE49-F238E27FC236}">
                <a16:creationId xmlns:a16="http://schemas.microsoft.com/office/drawing/2014/main" id="{D5C75109-4456-45D4-9D21-ED44857E65A9}"/>
              </a:ext>
            </a:extLst>
          </p:cNvPr>
          <p:cNvSpPr>
            <a:spLocks noGrp="1"/>
          </p:cNvSpPr>
          <p:nvPr>
            <p:ph type="body" sz="quarter" idx="10"/>
          </p:nvPr>
        </p:nvSpPr>
        <p:spPr>
          <a:xfrm>
            <a:off x="584200" y="1437481"/>
            <a:ext cx="5212080" cy="2215991"/>
          </a:xfrm>
        </p:spPr>
        <p:txBody>
          <a:bodyPr/>
          <a:lstStyle/>
          <a:p>
            <a:pPr lvl="0"/>
            <a:r>
              <a:rPr lang="en-US" b="1" dirty="0">
                <a:gradFill>
                  <a:gsLst>
                    <a:gs pos="1250">
                      <a:srgbClr val="1A1A1A"/>
                    </a:gs>
                    <a:gs pos="100000">
                      <a:srgbClr val="1A1A1A"/>
                    </a:gs>
                  </a:gsLst>
                  <a:lin ang="5400000" scaled="0"/>
                </a:gradFill>
                <a:latin typeface="Segoe UI"/>
              </a:rPr>
              <a:t>System-assigned managed identity:</a:t>
            </a:r>
          </a:p>
          <a:p>
            <a:pPr lvl="1"/>
            <a:r>
              <a:rPr lang="en-US" dirty="0">
                <a:gradFill>
                  <a:gsLst>
                    <a:gs pos="1250">
                      <a:srgbClr val="1A1A1A"/>
                    </a:gs>
                    <a:gs pos="100000">
                      <a:srgbClr val="1A1A1A"/>
                    </a:gs>
                  </a:gsLst>
                  <a:lin ang="5400000" scaled="0"/>
                </a:gradFill>
              </a:rPr>
              <a:t>Workloads that are contained within a single Azure resource</a:t>
            </a:r>
          </a:p>
          <a:p>
            <a:pPr lvl="1"/>
            <a:r>
              <a:rPr lang="en-US" dirty="0">
                <a:gradFill>
                  <a:gsLst>
                    <a:gs pos="1250">
                      <a:srgbClr val="1A1A1A"/>
                    </a:gs>
                    <a:gs pos="100000">
                      <a:srgbClr val="1A1A1A"/>
                    </a:gs>
                  </a:gsLst>
                  <a:lin ang="5400000" scaled="0"/>
                </a:gradFill>
              </a:rPr>
              <a:t>Workloads for which you need independent identities</a:t>
            </a:r>
          </a:p>
        </p:txBody>
      </p:sp>
      <p:sp>
        <p:nvSpPr>
          <p:cNvPr id="4" name="Text Placeholder 3">
            <a:extLst>
              <a:ext uri="{FF2B5EF4-FFF2-40B4-BE49-F238E27FC236}">
                <a16:creationId xmlns:a16="http://schemas.microsoft.com/office/drawing/2014/main" id="{0C37DAFD-C56D-453C-8AE9-A9663123FFC3}"/>
              </a:ext>
            </a:extLst>
          </p:cNvPr>
          <p:cNvSpPr>
            <a:spLocks noGrp="1"/>
          </p:cNvSpPr>
          <p:nvPr>
            <p:ph type="body" sz="quarter" idx="11"/>
          </p:nvPr>
        </p:nvSpPr>
        <p:spPr>
          <a:xfrm>
            <a:off x="6389914" y="1437481"/>
            <a:ext cx="5212080" cy="3508653"/>
          </a:xfrm>
        </p:spPr>
        <p:txBody>
          <a:bodyPr/>
          <a:lstStyle/>
          <a:p>
            <a:pPr lvl="0">
              <a:buClr>
                <a:srgbClr val="1A1A1A"/>
              </a:buClr>
            </a:pPr>
            <a:r>
              <a:rPr lang="en-US" b="1" dirty="0">
                <a:gradFill>
                  <a:gsLst>
                    <a:gs pos="1250">
                      <a:srgbClr val="1A1A1A"/>
                    </a:gs>
                    <a:gs pos="100000">
                      <a:srgbClr val="1A1A1A"/>
                    </a:gs>
                  </a:gsLst>
                  <a:lin ang="5400000" scaled="0"/>
                </a:gradFill>
                <a:latin typeface="Segoe UI"/>
              </a:rPr>
              <a:t>User-assigned managed identity:</a:t>
            </a:r>
          </a:p>
          <a:p>
            <a:pPr lvl="1"/>
            <a:r>
              <a:rPr lang="en-US" dirty="0">
                <a:gradFill>
                  <a:gsLst>
                    <a:gs pos="1250">
                      <a:srgbClr val="1A1A1A"/>
                    </a:gs>
                    <a:gs pos="100000">
                      <a:srgbClr val="1A1A1A"/>
                    </a:gs>
                  </a:gsLst>
                  <a:lin ang="5400000" scaled="0"/>
                </a:gradFill>
              </a:rPr>
              <a:t>Workloads that run on multiple resources and which can share a single identity</a:t>
            </a:r>
          </a:p>
          <a:p>
            <a:pPr lvl="1"/>
            <a:r>
              <a:rPr lang="en-US" dirty="0">
                <a:gradFill>
                  <a:gsLst>
                    <a:gs pos="1250">
                      <a:srgbClr val="1A1A1A"/>
                    </a:gs>
                    <a:gs pos="100000">
                      <a:srgbClr val="1A1A1A"/>
                    </a:gs>
                  </a:gsLst>
                  <a:lin ang="5400000" scaled="0"/>
                </a:gradFill>
              </a:rPr>
              <a:t>Workloads that need preauthorization to a secure resource as part of a provisioning flow</a:t>
            </a:r>
          </a:p>
          <a:p>
            <a:pPr lvl="1"/>
            <a:r>
              <a:rPr lang="en-US" dirty="0">
                <a:gradFill>
                  <a:gsLst>
                    <a:gs pos="1250">
                      <a:srgbClr val="1A1A1A"/>
                    </a:gs>
                    <a:gs pos="100000">
                      <a:srgbClr val="1A1A1A"/>
                    </a:gs>
                  </a:gsLst>
                  <a:lin ang="5400000" scaled="0"/>
                </a:gradFill>
              </a:rPr>
              <a:t>Workloads where resources are recycled frequently, but permissions should stay consistent</a:t>
            </a:r>
          </a:p>
        </p:txBody>
      </p:sp>
    </p:spTree>
    <p:custDataLst>
      <p:tags r:id="rId1"/>
    </p:custDataLst>
    <p:extLst>
      <p:ext uri="{BB962C8B-B14F-4D97-AF65-F5344CB8AC3E}">
        <p14:creationId xmlns:p14="http://schemas.microsoft.com/office/powerpoint/2010/main" val="15385792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Web Apps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370999"/>
          </a:xfrm>
        </p:spPr>
        <p:txBody>
          <a:bodyPr/>
          <a:lstStyle/>
          <a:p>
            <a:pPr>
              <a:lnSpc>
                <a:spcPct val="150000"/>
              </a:lnSpc>
            </a:pPr>
            <a:r>
              <a:rPr lang="en-US" sz="1800" dirty="0">
                <a:solidFill>
                  <a:srgbClr val="0000FF"/>
                </a:solidFill>
              </a:rPr>
              <a:t>az web app identity assign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&lt;resource-group&gt;</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D52D08FD-D105-49DB-889F-D9F4BBC362D2}"/>
              </a:ext>
              <a:ext uri="{C183D7F6-B498-43B3-948B-1728B52AA6E4}">
                <adec:decorative xmlns:adec="http://schemas.microsoft.com/office/drawing/2017/decorative" val="1"/>
              </a:ext>
            </a:extLst>
          </p:cNvPr>
          <p:cNvCxnSpPr>
            <a:cxnSpLocks/>
            <a:stCxn id="6" idx="0"/>
          </p:cNvCxnSpPr>
          <p:nvPr/>
        </p:nvCxnSpPr>
        <p:spPr>
          <a:xfrm flipH="1" flipV="1">
            <a:off x="2306596" y="2523791"/>
            <a:ext cx="3011464" cy="143544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AA66010-06B7-4B67-838C-B1AB77C49ED0}"/>
              </a:ext>
              <a:ext uri="{C183D7F6-B498-43B3-948B-1728B52AA6E4}">
                <adec:decorative xmlns:adec="http://schemas.microsoft.com/office/drawing/2017/decorative" val="1"/>
              </a:ext>
            </a:extLst>
          </p:cNvPr>
          <p:cNvSpPr/>
          <p:nvPr/>
        </p:nvSpPr>
        <p:spPr bwMode="auto">
          <a:xfrm>
            <a:off x="3348723" y="3959233"/>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Enable system-assigned managed identity</a:t>
            </a:r>
          </a:p>
        </p:txBody>
      </p:sp>
    </p:spTree>
    <p:custDataLst>
      <p:tags r:id="rId1"/>
    </p:custDataLst>
    <p:extLst>
      <p:ext uri="{BB962C8B-B14F-4D97-AF65-F5344CB8AC3E}">
        <p14:creationId xmlns:p14="http://schemas.microsoft.com/office/powerpoint/2010/main" val="16525775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Azure Container Instances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786497"/>
          </a:xfrm>
        </p:spPr>
        <p:txBody>
          <a:bodyPr/>
          <a:lstStyle/>
          <a:p>
            <a:pPr>
              <a:lnSpc>
                <a:spcPct val="150000"/>
              </a:lnSpc>
            </a:pPr>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&lt;container-name&gt; </a:t>
            </a:r>
            <a:r>
              <a:rPr lang="en-US" sz="1800" dirty="0">
                <a:solidFill>
                  <a:srgbClr val="001080"/>
                </a:solidFill>
              </a:rPr>
              <a:t>--image </a:t>
            </a:r>
            <a:r>
              <a:rPr lang="en-US" sz="1800" dirty="0">
                <a:solidFill>
                  <a:srgbClr val="A31515"/>
                </a:solidFill>
              </a:rPr>
              <a:t>microsoft/azure-cli </a:t>
            </a:r>
            <a:r>
              <a:rPr lang="en-US" sz="1800" dirty="0">
                <a:solidFill>
                  <a:srgbClr val="001080"/>
                </a:solidFill>
              </a:rPr>
              <a:t>--assign-identity --command-line </a:t>
            </a:r>
            <a:r>
              <a:rPr lang="en-US" sz="1800" dirty="0">
                <a:solidFill>
                  <a:srgbClr val="A31515"/>
                </a:solidFill>
              </a:rPr>
              <a:t>"tail </a:t>
            </a:r>
            <a:r>
              <a:rPr lang="en-US" sz="1800" dirty="0">
                <a:solidFill>
                  <a:srgbClr val="001080"/>
                </a:solidFill>
              </a:rPr>
              <a:t>-f </a:t>
            </a:r>
            <a:r>
              <a:rPr lang="en-US" sz="1800" dirty="0">
                <a:solidFill>
                  <a:srgbClr val="A31515"/>
                </a:solidFill>
              </a:rPr>
              <a:t>/dev/null"</a:t>
            </a:r>
            <a:endParaRPr lang="en-US" sz="1800" dirty="0">
              <a:solidFill>
                <a:srgbClr val="000000"/>
              </a:solidFill>
            </a:endParaRPr>
          </a:p>
        </p:txBody>
      </p:sp>
      <p:sp>
        <p:nvSpPr>
          <p:cNvPr id="6" name="Rectangle: Rounded Corners 5">
            <a:extLst>
              <a:ext uri="{FF2B5EF4-FFF2-40B4-BE49-F238E27FC236}">
                <a16:creationId xmlns:a16="http://schemas.microsoft.com/office/drawing/2014/main" id="{926A222C-CF42-4051-B3CF-F5C801BE2CB8}"/>
              </a:ext>
              <a:ext uri="{C183D7F6-B498-43B3-948B-1728B52AA6E4}">
                <adec:decorative xmlns:adec="http://schemas.microsoft.com/office/drawing/2017/decorative" val="1"/>
              </a:ext>
            </a:extLst>
          </p:cNvPr>
          <p:cNvSpPr/>
          <p:nvPr/>
        </p:nvSpPr>
        <p:spPr bwMode="auto">
          <a:xfrm>
            <a:off x="3744138" y="3543735"/>
            <a:ext cx="3938674" cy="1068753"/>
          </a:xfrm>
          <a:prstGeom prst="roundRect">
            <a:avLst>
              <a:gd name="adj" fmla="val 1037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system-assigned managed identity</a:t>
            </a:r>
          </a:p>
        </p:txBody>
      </p:sp>
      <p:cxnSp>
        <p:nvCxnSpPr>
          <p:cNvPr id="8" name="Straight Connector 7">
            <a:extLst>
              <a:ext uri="{FF2B5EF4-FFF2-40B4-BE49-F238E27FC236}">
                <a16:creationId xmlns:a16="http://schemas.microsoft.com/office/drawing/2014/main" id="{95BA8CBE-1891-453B-B026-63B2C788F049}"/>
              </a:ext>
              <a:ext uri="{C183D7F6-B498-43B3-948B-1728B52AA6E4}">
                <adec:decorative xmlns:adec="http://schemas.microsoft.com/office/drawing/2017/decorative" val="1"/>
              </a:ext>
            </a:extLst>
          </p:cNvPr>
          <p:cNvCxnSpPr>
            <a:cxnSpLocks/>
            <a:stCxn id="6" idx="0"/>
          </p:cNvCxnSpPr>
          <p:nvPr/>
        </p:nvCxnSpPr>
        <p:spPr>
          <a:xfrm flipH="1" flipV="1">
            <a:off x="5412259" y="2779889"/>
            <a:ext cx="301216" cy="76384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169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59EB-A8F5-432E-A147-5C7F905999E6}"/>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E31C4C-7628-4FB1-9DC6-CB6ADD4FEAD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Manage keys, secrets, and certificates by using the KeyVault API</a:t>
            </a:r>
          </a:p>
          <a:p>
            <a:pPr marL="342900" indent="-342900">
              <a:buFont typeface="Arial" panose="020B0604020202020204" pitchFamily="34" charset="0"/>
              <a:buChar char="•"/>
            </a:pPr>
            <a:r>
              <a:rPr lang="en-US" dirty="0"/>
              <a:t>Implement Managed Identities for Azure resources</a:t>
            </a:r>
          </a:p>
        </p:txBody>
      </p:sp>
    </p:spTree>
    <p:custDataLst>
      <p:tags r:id="rId1"/>
    </p:custDataLst>
    <p:extLst>
      <p:ext uri="{BB962C8B-B14F-4D97-AF65-F5344CB8AC3E}">
        <p14:creationId xmlns:p14="http://schemas.microsoft.com/office/powerpoint/2010/main" val="5287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Create user-assigned managed identity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2670090"/>
          </a:xfrm>
        </p:spPr>
        <p:txBody>
          <a:bodyPr/>
          <a:lstStyle/>
          <a:p>
            <a:pPr>
              <a:lnSpc>
                <a:spcPct val="150000"/>
              </a:lnSpc>
            </a:pPr>
            <a:r>
              <a:rPr lang="en-US" sz="1800" dirty="0">
                <a:solidFill>
                  <a:srgbClr val="0000FF"/>
                </a:solidFill>
              </a:rPr>
              <a:t>az identity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a:t>
            </a:r>
          </a:p>
          <a:p>
            <a:pPr>
              <a:lnSpc>
                <a:spcPct val="150000"/>
              </a:lnSpc>
            </a:pPr>
            <a:endParaRPr lang="en-US" sz="1800" dirty="0">
              <a:solidFill>
                <a:srgbClr val="A31515"/>
              </a:solidFill>
            </a:endParaRPr>
          </a:p>
          <a:p>
            <a:pPr>
              <a:lnSpc>
                <a:spcPct val="150000"/>
              </a:lnSpc>
            </a:pPr>
            <a:endParaRPr lang="en-US" sz="1800" dirty="0">
              <a:solidFill>
                <a:srgbClr val="000000"/>
              </a:solidFill>
            </a:endParaRPr>
          </a:p>
          <a:p>
            <a:pPr>
              <a:lnSpc>
                <a:spcPct val="150000"/>
              </a:lnSpc>
            </a:pPr>
            <a:endParaRPr lang="en-US" sz="1800" dirty="0">
              <a:solidFill>
                <a:srgbClr val="0000FF"/>
              </a:solidFill>
            </a:endParaRPr>
          </a:p>
          <a:p>
            <a:pPr>
              <a:lnSpc>
                <a:spcPct val="150000"/>
              </a:lnSpc>
            </a:pPr>
            <a:r>
              <a:rPr lang="en-US" sz="1800" dirty="0">
                <a:solidFill>
                  <a:srgbClr val="0000FF"/>
                </a:solidFill>
              </a:rPr>
              <a:t>resourceID=$(az identity show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 </a:t>
            </a:r>
            <a:r>
              <a:rPr lang="en-US" sz="1800" dirty="0">
                <a:solidFill>
                  <a:srgbClr val="001080"/>
                </a:solidFill>
              </a:rPr>
              <a:t>--query </a:t>
            </a:r>
            <a:r>
              <a:rPr lang="en-US" sz="1800" dirty="0">
                <a:solidFill>
                  <a:srgbClr val="A31515"/>
                </a:solidFill>
              </a:rPr>
              <a:t>id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594366B4-6456-4584-90D7-E30607404F7C}"/>
              </a:ext>
              <a:ext uri="{C183D7F6-B498-43B3-948B-1728B52AA6E4}">
                <adec:decorative xmlns:adec="http://schemas.microsoft.com/office/drawing/2017/decorative" val="1"/>
              </a:ext>
            </a:extLst>
          </p:cNvPr>
          <p:cNvCxnSpPr>
            <a:cxnSpLocks/>
            <a:stCxn id="6" idx="0"/>
          </p:cNvCxnSpPr>
          <p:nvPr/>
        </p:nvCxnSpPr>
        <p:spPr>
          <a:xfrm flipH="1" flipV="1">
            <a:off x="4687330" y="4493368"/>
            <a:ext cx="1095674" cy="3402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2FA2DB9-44F4-4FD4-8B3E-55E81B563C47}"/>
              </a:ext>
              <a:ext uri="{C183D7F6-B498-43B3-948B-1728B52AA6E4}">
                <adec:decorative xmlns:adec="http://schemas.microsoft.com/office/drawing/2017/decorative" val="1"/>
              </a:ext>
            </a:extLst>
          </p:cNvPr>
          <p:cNvSpPr/>
          <p:nvPr/>
        </p:nvSpPr>
        <p:spPr bwMode="auto">
          <a:xfrm>
            <a:off x="3813667" y="4833596"/>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Get unique resource identifier</a:t>
            </a:r>
          </a:p>
        </p:txBody>
      </p:sp>
      <p:cxnSp>
        <p:nvCxnSpPr>
          <p:cNvPr id="7" name="Straight Connector 6">
            <a:extLst>
              <a:ext uri="{FF2B5EF4-FFF2-40B4-BE49-F238E27FC236}">
                <a16:creationId xmlns:a16="http://schemas.microsoft.com/office/drawing/2014/main" id="{54278A51-F69C-46C4-9601-C98F0046FC3F}"/>
              </a:ext>
              <a:ext uri="{C183D7F6-B498-43B3-948B-1728B52AA6E4}">
                <adec:decorative xmlns:adec="http://schemas.microsoft.com/office/drawing/2017/decorative" val="1"/>
              </a:ext>
            </a:extLst>
          </p:cNvPr>
          <p:cNvCxnSpPr>
            <a:cxnSpLocks/>
            <a:stCxn id="8" idx="0"/>
          </p:cNvCxnSpPr>
          <p:nvPr/>
        </p:nvCxnSpPr>
        <p:spPr>
          <a:xfrm flipH="1" flipV="1">
            <a:off x="4761470" y="2421924"/>
            <a:ext cx="4045314" cy="27173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BA5A0DC-3BB0-405B-9494-CA2E2412197A}"/>
              </a:ext>
              <a:ext uri="{C183D7F6-B498-43B3-948B-1728B52AA6E4}">
                <adec:decorative xmlns:adec="http://schemas.microsoft.com/office/drawing/2017/decorative" val="1"/>
              </a:ext>
            </a:extLst>
          </p:cNvPr>
          <p:cNvSpPr/>
          <p:nvPr/>
        </p:nvSpPr>
        <p:spPr bwMode="auto">
          <a:xfrm>
            <a:off x="6837447" y="2693663"/>
            <a:ext cx="3938674" cy="1068753"/>
          </a:xfrm>
          <a:prstGeom prst="roundRect">
            <a:avLst>
              <a:gd name="adj" fmla="val 10376"/>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user-assigned managed identity</a:t>
            </a:r>
          </a:p>
        </p:txBody>
      </p:sp>
    </p:spTree>
    <p:custDataLst>
      <p:tags r:id="rId1"/>
    </p:custDataLst>
    <p:extLst>
      <p:ext uri="{BB962C8B-B14F-4D97-AF65-F5344CB8AC3E}">
        <p14:creationId xmlns:p14="http://schemas.microsoft.com/office/powerpoint/2010/main" val="2487819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553998"/>
          </a:xfrm>
        </p:spPr>
        <p:txBody>
          <a:bodyPr/>
          <a:lstStyle/>
          <a:p>
            <a:r>
              <a:rPr lang="en-US" dirty="0"/>
              <a:t>Assign managed identity by using Azure CLI</a:t>
            </a:r>
          </a:p>
        </p:txBody>
      </p:sp>
      <p:sp>
        <p:nvSpPr>
          <p:cNvPr id="6" name="Text Placeholder 5">
            <a:extLst>
              <a:ext uri="{FF2B5EF4-FFF2-40B4-BE49-F238E27FC236}">
                <a16:creationId xmlns:a16="http://schemas.microsoft.com/office/drawing/2014/main" id="{F1635619-84EE-4BF9-8C07-8E7E5C06062C}"/>
              </a:ext>
            </a:extLst>
          </p:cNvPr>
          <p:cNvSpPr>
            <a:spLocks noGrp="1"/>
          </p:cNvSpPr>
          <p:nvPr>
            <p:ph type="body" sz="quarter" idx="10"/>
          </p:nvPr>
        </p:nvSpPr>
        <p:spPr>
          <a:xfrm>
            <a:off x="588263" y="1436688"/>
            <a:ext cx="11018520" cy="1201996"/>
          </a:xfrm>
        </p:spPr>
        <p:txBody>
          <a:bodyPr/>
          <a:lstStyle/>
          <a:p>
            <a:pPr lvl="0" defTabSz="914400">
              <a:lnSpc>
                <a:spcPct val="150000"/>
              </a:lnSpc>
              <a:spcBef>
                <a:spcPts val="0"/>
              </a:spcBef>
              <a:buSzTx/>
            </a:pPr>
            <a:r>
              <a:rPr lang="en-US" sz="1800" dirty="0">
                <a:solidFill>
                  <a:srgbClr val="0000FF"/>
                </a:solidFill>
                <a:cs typeface="+mn-cs"/>
              </a:rPr>
              <a:t>az container create </a:t>
            </a:r>
            <a:r>
              <a:rPr lang="en-US" sz="1800" dirty="0">
                <a:solidFill>
                  <a:srgbClr val="001080"/>
                </a:solidFill>
                <a:cs typeface="+mn-cs"/>
              </a:rPr>
              <a:t>--resource-group </a:t>
            </a:r>
            <a:r>
              <a:rPr lang="en-US" sz="1800" dirty="0">
                <a:solidFill>
                  <a:srgbClr val="A31515"/>
                </a:solidFill>
                <a:cs typeface="+mn-cs"/>
              </a:rPr>
              <a:t>&lt;resource-group&gt; `</a:t>
            </a:r>
            <a:endParaRPr lang="en-US" sz="1800" dirty="0">
              <a:solidFill>
                <a:srgbClr val="000000"/>
              </a:solidFill>
              <a:cs typeface="+mn-cs"/>
            </a:endParaRPr>
          </a:p>
          <a:p>
            <a:pPr lvl="0" defTabSz="914400">
              <a:lnSpc>
                <a:spcPct val="150000"/>
              </a:lnSpc>
              <a:spcBef>
                <a:spcPts val="0"/>
              </a:spcBef>
              <a:buSzTx/>
            </a:pPr>
            <a:r>
              <a:rPr lang="en-US" sz="1800" dirty="0">
                <a:solidFill>
                  <a:srgbClr val="A31515"/>
                </a:solidFill>
                <a:cs typeface="+mn-cs"/>
              </a:rPr>
              <a:t>    </a:t>
            </a:r>
            <a:r>
              <a:rPr lang="en-US" sz="1800" dirty="0">
                <a:solidFill>
                  <a:srgbClr val="001080"/>
                </a:solidFill>
                <a:cs typeface="+mn-cs"/>
              </a:rPr>
              <a:t>--name </a:t>
            </a:r>
            <a:r>
              <a:rPr lang="en-US" sz="1800" dirty="0">
                <a:solidFill>
                  <a:srgbClr val="A31515"/>
                </a:solidFill>
                <a:cs typeface="+mn-cs"/>
              </a:rPr>
              <a:t>&lt;container-name&gt; </a:t>
            </a:r>
            <a:r>
              <a:rPr lang="en-US" sz="1800" dirty="0">
                <a:solidFill>
                  <a:srgbClr val="001080"/>
                </a:solidFill>
                <a:cs typeface="+mn-cs"/>
              </a:rPr>
              <a:t>--assign-identity </a:t>
            </a:r>
            <a:r>
              <a:rPr lang="en-US" sz="1800" dirty="0">
                <a:solidFill>
                  <a:srgbClr val="A31515"/>
                </a:solidFill>
                <a:cs typeface="+mn-cs"/>
              </a:rPr>
              <a:t>$resourceID `</a:t>
            </a:r>
            <a:endParaRPr lang="en-US" sz="1800" dirty="0">
              <a:solidFill>
                <a:srgbClr val="000000"/>
              </a:solidFill>
              <a:cs typeface="+mn-cs"/>
            </a:endParaRPr>
          </a:p>
          <a:p>
            <a:pPr lvl="0" defTabSz="914400">
              <a:lnSpc>
                <a:spcPct val="150000"/>
              </a:lnSpc>
              <a:spcBef>
                <a:spcPts val="0"/>
              </a:spcBef>
              <a:buSzTx/>
            </a:pPr>
            <a:r>
              <a:rPr lang="en-US" sz="1800" dirty="0">
                <a:solidFill>
                  <a:srgbClr val="0000FF"/>
                </a:solidFill>
                <a:cs typeface="+mn-cs"/>
              </a:rPr>
              <a:t>    </a:t>
            </a:r>
            <a:r>
              <a:rPr lang="en-US" sz="1800" dirty="0">
                <a:solidFill>
                  <a:srgbClr val="001080"/>
                </a:solidFill>
                <a:cs typeface="+mn-cs"/>
              </a:rPr>
              <a:t>--image </a:t>
            </a:r>
            <a:r>
              <a:rPr lang="en-US" sz="1800" dirty="0">
                <a:solidFill>
                  <a:srgbClr val="A31515"/>
                </a:solidFill>
                <a:cs typeface="+mn-cs"/>
              </a:rPr>
              <a:t>microsoft/azure-cli</a:t>
            </a:r>
            <a:endParaRPr lang="en-US" dirty="0"/>
          </a:p>
        </p:txBody>
      </p:sp>
      <p:cxnSp>
        <p:nvCxnSpPr>
          <p:cNvPr id="8" name="Straight Connector 7">
            <a:extLst>
              <a:ext uri="{FF2B5EF4-FFF2-40B4-BE49-F238E27FC236}">
                <a16:creationId xmlns:a16="http://schemas.microsoft.com/office/drawing/2014/main" id="{66FDEA44-2256-4862-B40A-CABD095D7D53}"/>
              </a:ext>
              <a:ext uri="{C183D7F6-B498-43B3-948B-1728B52AA6E4}">
                <adec:decorative xmlns:adec="http://schemas.microsoft.com/office/drawing/2017/decorative" val="1"/>
              </a:ext>
            </a:extLst>
          </p:cNvPr>
          <p:cNvCxnSpPr>
            <a:cxnSpLocks/>
            <a:stCxn id="9" idx="0"/>
          </p:cNvCxnSpPr>
          <p:nvPr/>
        </p:nvCxnSpPr>
        <p:spPr>
          <a:xfrm flipV="1">
            <a:off x="5902946" y="2356022"/>
            <a:ext cx="423713" cy="163315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C025648-5212-4603-A70F-163E8906CF9F}"/>
              </a:ext>
              <a:ext uri="{C183D7F6-B498-43B3-948B-1728B52AA6E4}">
                <adec:decorative xmlns:adec="http://schemas.microsoft.com/office/drawing/2017/decorative" val="1"/>
              </a:ext>
            </a:extLst>
          </p:cNvPr>
          <p:cNvSpPr/>
          <p:nvPr/>
        </p:nvSpPr>
        <p:spPr bwMode="auto">
          <a:xfrm>
            <a:off x="3933609" y="3989173"/>
            <a:ext cx="3938674" cy="1068753"/>
          </a:xfrm>
          <a:prstGeom prst="roundRect">
            <a:avLst>
              <a:gd name="adj" fmla="val 1037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user-assigned managed identity</a:t>
            </a:r>
          </a:p>
        </p:txBody>
      </p:sp>
    </p:spTree>
    <p:custDataLst>
      <p:tags r:id="rId1"/>
    </p:custDataLst>
    <p:extLst>
      <p:ext uri="{BB962C8B-B14F-4D97-AF65-F5344CB8AC3E}">
        <p14:creationId xmlns:p14="http://schemas.microsoft.com/office/powerpoint/2010/main" val="338323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Authenticating to and querying Microsoft Graph by using MSAL and .NET SDKs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Authenticating to and querying Microsoft Graph by using MSAL and .NET SDKs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Manage keys, secrets, and certificates by using the KeyVault API</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4">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4"/>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1"/>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4"/>
            <a:stretch>
              <a:fillRect/>
            </a:stretch>
          </p:blipFill>
          <p:spPr>
            <a:xfrm>
              <a:off x="10452954" y="5323526"/>
              <a:ext cx="396026" cy="396026"/>
            </a:xfrm>
            <a:prstGeom prst="rect">
              <a:avLst/>
            </a:prstGeom>
          </p:spPr>
        </p:pic>
      </p:grpSp>
    </p:spTree>
    <p:custDataLst>
      <p:tags r:id="rId1"/>
    </p:custDataLst>
    <p:extLst>
      <p:ext uri="{BB962C8B-B14F-4D97-AF65-F5344CB8AC3E}">
        <p14:creationId xmlns:p14="http://schemas.microsoft.com/office/powerpoint/2010/main" val="577291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C4A3-6111-43A9-BBD5-BEB5AFA4D4DD}"/>
              </a:ext>
            </a:extLst>
          </p:cNvPr>
          <p:cNvSpPr>
            <a:spLocks noGrp="1"/>
          </p:cNvSpPr>
          <p:nvPr>
            <p:ph type="title"/>
          </p:nvPr>
        </p:nvSpPr>
        <p:spPr/>
        <p:txBody>
          <a:bodyPr/>
          <a:lstStyle/>
          <a:p>
            <a:r>
              <a:rPr lang="en-US" dirty="0"/>
              <a:t>Key Vault concepts</a:t>
            </a:r>
          </a:p>
        </p:txBody>
      </p:sp>
      <p:sp>
        <p:nvSpPr>
          <p:cNvPr id="3" name="Text Placeholder 2">
            <a:extLst>
              <a:ext uri="{FF2B5EF4-FFF2-40B4-BE49-F238E27FC236}">
                <a16:creationId xmlns:a16="http://schemas.microsoft.com/office/drawing/2014/main" id="{242C4A6F-7010-406A-94EF-E8972CDDBF95}"/>
              </a:ext>
            </a:extLst>
          </p:cNvPr>
          <p:cNvSpPr>
            <a:spLocks noGrp="1"/>
          </p:cNvSpPr>
          <p:nvPr>
            <p:ph type="body" sz="quarter" idx="10"/>
          </p:nvPr>
        </p:nvSpPr>
        <p:spPr>
          <a:xfrm>
            <a:off x="584200" y="1435497"/>
            <a:ext cx="11018520" cy="3311676"/>
          </a:xfrm>
        </p:spPr>
        <p:txBody>
          <a:bodyPr/>
          <a:lstStyle/>
          <a:p>
            <a:pPr lvl="0"/>
            <a:r>
              <a:rPr lang="en-US" dirty="0">
                <a:gradFill>
                  <a:gsLst>
                    <a:gs pos="1250">
                      <a:srgbClr val="1A1A1A"/>
                    </a:gs>
                    <a:gs pos="100000">
                      <a:srgbClr val="1A1A1A"/>
                    </a:gs>
                  </a:gsLst>
                  <a:lin ang="5400000" scaled="0"/>
                </a:gradFill>
                <a:latin typeface="Segoe UI"/>
              </a:rPr>
              <a:t>Vault:</a:t>
            </a:r>
          </a:p>
          <a:p>
            <a:pPr lvl="1"/>
            <a:r>
              <a:rPr lang="en-US" dirty="0">
                <a:gradFill>
                  <a:gsLst>
                    <a:gs pos="1250">
                      <a:srgbClr val="1A1A1A"/>
                    </a:gs>
                    <a:gs pos="100000">
                      <a:srgbClr val="1A1A1A"/>
                    </a:gs>
                  </a:gsLst>
                  <a:lin ang="5400000" scaled="0"/>
                </a:gradFill>
              </a:rPr>
              <a:t>Logical group of secrets</a:t>
            </a:r>
          </a:p>
          <a:p>
            <a:pPr lvl="0"/>
            <a:r>
              <a:rPr lang="en-US" dirty="0">
                <a:gradFill>
                  <a:gsLst>
                    <a:gs pos="1250">
                      <a:srgbClr val="1A1A1A"/>
                    </a:gs>
                    <a:gs pos="100000">
                      <a:srgbClr val="1A1A1A"/>
                    </a:gs>
                  </a:gsLst>
                  <a:lin ang="5400000" scaled="0"/>
                </a:gradFill>
                <a:latin typeface="Segoe UI"/>
              </a:rPr>
              <a:t>Vault owner:</a:t>
            </a:r>
          </a:p>
          <a:p>
            <a:pPr lvl="1"/>
            <a:r>
              <a:rPr lang="en-US" dirty="0">
                <a:gradFill>
                  <a:gsLst>
                    <a:gs pos="1250">
                      <a:srgbClr val="1A1A1A"/>
                    </a:gs>
                    <a:gs pos="100000">
                      <a:srgbClr val="1A1A1A"/>
                    </a:gs>
                  </a:gsLst>
                  <a:lin ang="5400000" scaled="0"/>
                </a:gradFill>
              </a:rPr>
              <a:t>Identity that has full control over the vault</a:t>
            </a:r>
          </a:p>
          <a:p>
            <a:pPr lvl="1"/>
            <a:r>
              <a:rPr lang="en-US" dirty="0">
                <a:gradFill>
                  <a:gsLst>
                    <a:gs pos="1250">
                      <a:srgbClr val="1A1A1A"/>
                    </a:gs>
                    <a:gs pos="100000">
                      <a:srgbClr val="1A1A1A"/>
                    </a:gs>
                  </a:gsLst>
                  <a:lin ang="5400000" scaled="0"/>
                </a:gradFill>
              </a:rPr>
              <a:t>Can grant other identities consumer (scoped) access to the vault</a:t>
            </a:r>
          </a:p>
          <a:p>
            <a:pPr lvl="0"/>
            <a:r>
              <a:rPr lang="en-US" dirty="0">
                <a:gradFill>
                  <a:gsLst>
                    <a:gs pos="1250">
                      <a:srgbClr val="1A1A1A"/>
                    </a:gs>
                    <a:gs pos="100000">
                      <a:srgbClr val="1A1A1A"/>
                    </a:gs>
                  </a:gsLst>
                  <a:lin ang="5400000" scaled="0"/>
                </a:gradFill>
                <a:latin typeface="Segoe UI"/>
              </a:rPr>
              <a:t>Vault consumer:</a:t>
            </a:r>
          </a:p>
          <a:p>
            <a:pPr lvl="1"/>
            <a:r>
              <a:rPr lang="en-US" dirty="0">
                <a:gradFill>
                  <a:gsLst>
                    <a:gs pos="1250">
                      <a:srgbClr val="1A1A1A"/>
                    </a:gs>
                    <a:gs pos="100000">
                      <a:srgbClr val="1A1A1A"/>
                    </a:gs>
                  </a:gsLst>
                  <a:lin ang="5400000" scaled="0"/>
                </a:gradFill>
              </a:rPr>
              <a:t>Identity that can perform actions on the assets inside the vault (with permission)</a:t>
            </a:r>
          </a:p>
          <a:p>
            <a:pPr lvl="1"/>
            <a:endParaRPr lang="en-US" dirty="0">
              <a:gradFill>
                <a:gsLst>
                  <a:gs pos="1250">
                    <a:srgbClr val="1A1A1A"/>
                  </a:gs>
                  <a:gs pos="100000">
                    <a:srgbClr val="1A1A1A"/>
                  </a:gs>
                </a:gsLst>
                <a:lin ang="5400000" scaled="0"/>
              </a:gradFill>
            </a:endParaRPr>
          </a:p>
        </p:txBody>
      </p:sp>
    </p:spTree>
    <p:custDataLst>
      <p:tags r:id="rId1"/>
    </p:custDataLst>
    <p:extLst>
      <p:ext uri="{BB962C8B-B14F-4D97-AF65-F5344CB8AC3E}">
        <p14:creationId xmlns:p14="http://schemas.microsoft.com/office/powerpoint/2010/main" val="3439166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2649-B396-452E-B851-F5ABD4C87840}"/>
              </a:ext>
            </a:extLst>
          </p:cNvPr>
          <p:cNvSpPr>
            <a:spLocks noGrp="1"/>
          </p:cNvSpPr>
          <p:nvPr>
            <p:ph type="title"/>
          </p:nvPr>
        </p:nvSpPr>
        <p:spPr/>
        <p:txBody>
          <a:bodyPr/>
          <a:lstStyle/>
          <a:p>
            <a:r>
              <a:rPr lang="en-US" dirty="0"/>
              <a:t>Key Vault authentication</a:t>
            </a:r>
          </a:p>
        </p:txBody>
      </p:sp>
      <p:sp>
        <p:nvSpPr>
          <p:cNvPr id="3" name="Text Placeholder 2">
            <a:extLst>
              <a:ext uri="{FF2B5EF4-FFF2-40B4-BE49-F238E27FC236}">
                <a16:creationId xmlns:a16="http://schemas.microsoft.com/office/drawing/2014/main" id="{386C1C6B-50AF-47F0-AF68-88E00B8E6D57}"/>
              </a:ext>
            </a:extLst>
          </p:cNvPr>
          <p:cNvSpPr>
            <a:spLocks noGrp="1"/>
          </p:cNvSpPr>
          <p:nvPr>
            <p:ph type="body" sz="quarter" idx="10"/>
          </p:nvPr>
        </p:nvSpPr>
        <p:spPr>
          <a:xfrm>
            <a:off x="584200" y="1435497"/>
            <a:ext cx="11018520" cy="2425279"/>
          </a:xfrm>
        </p:spPr>
        <p:txBody>
          <a:bodyPr/>
          <a:lstStyle/>
          <a:p>
            <a:pPr lvl="0"/>
            <a:r>
              <a:rPr lang="en-US" dirty="0">
                <a:gradFill>
                  <a:gsLst>
                    <a:gs pos="1250">
                      <a:srgbClr val="1A1A1A"/>
                    </a:gs>
                    <a:gs pos="100000">
                      <a:srgbClr val="1A1A1A"/>
                    </a:gs>
                  </a:gsLst>
                  <a:lin ang="5400000" scaled="0"/>
                </a:gradFill>
                <a:latin typeface="Segoe UI"/>
              </a:rPr>
              <a:t>Managed identity:</a:t>
            </a:r>
          </a:p>
          <a:p>
            <a:pPr lvl="1"/>
            <a:r>
              <a:rPr lang="en-US" dirty="0">
                <a:gradFill>
                  <a:gsLst>
                    <a:gs pos="1250">
                      <a:srgbClr val="1A1A1A"/>
                    </a:gs>
                    <a:gs pos="100000">
                      <a:srgbClr val="1A1A1A"/>
                    </a:gs>
                  </a:gsLst>
                  <a:lin ang="5400000" scaled="0"/>
                </a:gradFill>
              </a:rPr>
              <a:t>Assigned identity for an Azure resource</a:t>
            </a:r>
          </a:p>
          <a:p>
            <a:pPr lvl="1"/>
            <a:r>
              <a:rPr lang="en-US" dirty="0">
                <a:gradFill>
                  <a:gsLst>
                    <a:gs pos="1250">
                      <a:srgbClr val="1A1A1A"/>
                    </a:gs>
                    <a:gs pos="100000">
                      <a:srgbClr val="1A1A1A"/>
                    </a:gs>
                  </a:gsLst>
                  <a:lin ang="5400000" scaled="0"/>
                </a:gradFill>
              </a:rPr>
              <a:t>Fastest way to access the vault from a service without sharing or exposing credentials</a:t>
            </a:r>
          </a:p>
          <a:p>
            <a:pPr lvl="0"/>
            <a:r>
              <a:rPr lang="en-US" dirty="0">
                <a:gradFill>
                  <a:gsLst>
                    <a:gs pos="1250">
                      <a:srgbClr val="1A1A1A"/>
                    </a:gs>
                    <a:gs pos="100000">
                      <a:srgbClr val="1A1A1A"/>
                    </a:gs>
                  </a:gsLst>
                  <a:lin ang="5400000" scaled="0"/>
                </a:gradFill>
                <a:latin typeface="Segoe UI"/>
              </a:rPr>
              <a:t>Service principal:</a:t>
            </a:r>
          </a:p>
          <a:p>
            <a:pPr lvl="1"/>
            <a:r>
              <a:rPr lang="en-US" dirty="0">
                <a:gradFill>
                  <a:gsLst>
                    <a:gs pos="1250">
                      <a:srgbClr val="1A1A1A"/>
                    </a:gs>
                    <a:gs pos="100000">
                      <a:srgbClr val="1A1A1A"/>
                    </a:gs>
                  </a:gsLst>
                  <a:lin ang="5400000" scaled="0"/>
                </a:gradFill>
              </a:rPr>
              <a:t>Can provide certificate or secret</a:t>
            </a:r>
          </a:p>
          <a:p>
            <a:pPr lvl="1"/>
            <a:r>
              <a:rPr lang="en-US" dirty="0">
                <a:gradFill>
                  <a:gsLst>
                    <a:gs pos="1250">
                      <a:srgbClr val="1A1A1A"/>
                    </a:gs>
                    <a:gs pos="100000">
                      <a:srgbClr val="1A1A1A"/>
                    </a:gs>
                  </a:gsLst>
                  <a:lin ang="5400000" scaled="0"/>
                </a:gradFill>
              </a:rPr>
              <a:t>Not recommended as it’s difficult to rotate</a:t>
            </a:r>
          </a:p>
        </p:txBody>
      </p:sp>
    </p:spTree>
    <p:custDataLst>
      <p:tags r:id="rId1"/>
    </p:custDataLst>
    <p:extLst>
      <p:ext uri="{BB962C8B-B14F-4D97-AF65-F5344CB8AC3E}">
        <p14:creationId xmlns:p14="http://schemas.microsoft.com/office/powerpoint/2010/main" val="3788491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Certificates, Cryptographic keys, and secrets.">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10"/>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1"/>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2"/>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2"/>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0859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a:solidFill>
                  <a:srgbClr val="0000FF"/>
                </a:solidFill>
              </a:rPr>
              <a:t>az keyvault create </a:t>
            </a:r>
            <a:r>
              <a:rPr lang="en-US" sz="1800" dirty="0">
                <a:solidFill>
                  <a:srgbClr val="001080"/>
                </a:solidFill>
              </a:rPr>
              <a:t>--name </a:t>
            </a:r>
            <a:r>
              <a:rPr lang="en-US" sz="1800" dirty="0">
                <a:solidFill>
                  <a:srgbClr val="A31515"/>
                </a:solidFill>
              </a:rPr>
              <a:t>contosovault </a:t>
            </a:r>
            <a:r>
              <a:rPr lang="en-US" sz="1800" dirty="0">
                <a:solidFill>
                  <a:srgbClr val="001080"/>
                </a:solidFill>
              </a:rPr>
              <a:t>--resource-group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a:solidFill>
                  <a:srgbClr val="0000FF"/>
                </a:solidFill>
              </a:rPr>
              <a:t>az keyvault secret set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r>
              <a:rPr lang="en-US" sz="1800" dirty="0">
                <a:solidFill>
                  <a:srgbClr val="001080"/>
                </a:solidFill>
              </a:rPr>
              <a:t>--value </a:t>
            </a:r>
            <a:r>
              <a:rPr lang="en-US" sz="1800" dirty="0">
                <a:solidFill>
                  <a:srgbClr val="A31515"/>
                </a:solidFill>
              </a:rPr>
              <a:t>'Pa5w.rd’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a:solidFill>
                  <a:srgbClr val="0000FF"/>
                </a:solidFill>
              </a:rPr>
              <a:t>az keyvault secret show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632858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0CFA-4AC5-4059-99C1-219A97782805}"/>
              </a:ext>
            </a:extLst>
          </p:cNvPr>
          <p:cNvSpPr>
            <a:spLocks noGrp="1"/>
          </p:cNvSpPr>
          <p:nvPr>
            <p:ph type="title"/>
          </p:nvPr>
        </p:nvSpPr>
        <p:spPr>
          <a:xfrm>
            <a:off x="585216" y="2036027"/>
            <a:ext cx="9144000" cy="1495794"/>
          </a:xfrm>
        </p:spPr>
        <p:txBody>
          <a:bodyPr/>
          <a:lstStyle/>
          <a:p>
            <a:r>
              <a:rPr lang="en-US" dirty="0"/>
              <a:t>Demonstration: </a:t>
            </a:r>
            <a:r>
              <a:rPr lang="en-US" b="1" dirty="0"/>
              <a:t>Setting and retrieving a secret from Azure Key Vault by using Azure CLI</a:t>
            </a:r>
            <a:endParaRPr lang="en-US" dirty="0"/>
          </a:p>
        </p:txBody>
      </p:sp>
      <p:sp>
        <p:nvSpPr>
          <p:cNvPr id="3" name="Text Placeholder 2">
            <a:extLst>
              <a:ext uri="{FF2B5EF4-FFF2-40B4-BE49-F238E27FC236}">
                <a16:creationId xmlns:a16="http://schemas.microsoft.com/office/drawing/2014/main" id="{0A5E5CF9-F500-43F1-90C1-E49C6CCE08F7}"/>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2313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A9C922-9355-4A19-AFD2-7C7960DC60FA}">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996A4ABD-206A-4809-832F-12055B4AD054}">
  <ds:schemaRefs>
    <ds:schemaRef ds:uri="http://schemas.microsoft.com/sharepoint/v3/contenttype/forms"/>
  </ds:schemaRefs>
</ds:datastoreItem>
</file>

<file path=customXml/itemProps3.xml><?xml version="1.0" encoding="utf-8"?>
<ds:datastoreItem xmlns:ds="http://schemas.openxmlformats.org/officeDocument/2006/customXml" ds:itemID="{D15A55D3-E796-4941-9EC3-ABA0D14DF0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2851</Words>
  <Application>Microsoft Office PowerPoint</Application>
  <PresentationFormat>Widescreen</PresentationFormat>
  <Paragraphs>272</Paragraphs>
  <Slides>24</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07: Implement secure cloud solutions</vt:lpstr>
      <vt:lpstr>Topics</vt:lpstr>
      <vt:lpstr>Lesson 01: Manage keys, secrets, and certificates by using the KeyVault API</vt:lpstr>
      <vt:lpstr>Azure Key Vault</vt:lpstr>
      <vt:lpstr>Key Vault concepts</vt:lpstr>
      <vt:lpstr>Key Vault authentication</vt:lpstr>
      <vt:lpstr>Key Vault secret types</vt:lpstr>
      <vt:lpstr>Create Key Vault secret by using Azure CLI</vt:lpstr>
      <vt:lpstr>Demonstration: Setting and retrieving a secret from Azure Key Vault by using Azure CLI</vt:lpstr>
      <vt:lpstr>Get Key Vault secret by using C#</vt:lpstr>
      <vt:lpstr>Lesson 02: Implement Managed Identities for Azure resources</vt:lpstr>
      <vt:lpstr>Azure AD–managed identity</vt:lpstr>
      <vt:lpstr>Managed identities implementation</vt:lpstr>
      <vt:lpstr>System-assigned managed identity</vt:lpstr>
      <vt:lpstr>User-assigned managed identity</vt:lpstr>
      <vt:lpstr>Types of managed identities</vt:lpstr>
      <vt:lpstr>Managed identities use cases</vt:lpstr>
      <vt:lpstr>Configure managed identities for Web Apps by using Azure CLI</vt:lpstr>
      <vt:lpstr>Configure managed identities for Azure Container Instances by using Azure CLI</vt:lpstr>
      <vt:lpstr>Create user-assigned managed identity by using Azure CLI</vt:lpstr>
      <vt:lpstr>Assign managed identity by using Azure CLI</vt:lpstr>
      <vt:lpstr>Lab: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2021-11-17T06:35:46Z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F7AA1D86-9725-44AF-9B2B-630D1C02FBCA</vt:lpwstr>
  </property>
  <property fmtid="{D5CDD505-2E9C-101B-9397-08002B2CF9AE}" pid="3" name="ArticulatePath">
    <vt:lpwstr>AZ-204.07</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Name">
    <vt:lpwstr>General</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