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4643" r:id="rId4"/>
    <p:sldId id="4476" r:id="rId5"/>
    <p:sldId id="4477" r:id="rId6"/>
    <p:sldId id="1966" r:id="rId7"/>
    <p:sldId id="4482" r:id="rId8"/>
    <p:sldId id="4483" r:id="rId9"/>
    <p:sldId id="4481" r:id="rId10"/>
    <p:sldId id="1919" r:id="rId11"/>
    <p:sldId id="1928" r:id="rId12"/>
    <p:sldId id="1920" r:id="rId13"/>
    <p:sldId id="4484" r:id="rId14"/>
    <p:sldId id="4649" r:id="rId15"/>
    <p:sldId id="267" r:id="rId16"/>
    <p:sldId id="4653" r:id="rId17"/>
    <p:sldId id="4650" r:id="rId18"/>
    <p:sldId id="4651" r:id="rId19"/>
    <p:sldId id="4656" r:id="rId20"/>
    <p:sldId id="4652" r:id="rId21"/>
    <p:sldId id="259" r:id="rId22"/>
    <p:sldId id="1899" r:id="rId23"/>
    <p:sldId id="1940" r:id="rId24"/>
    <p:sldId id="1941" r:id="rId25"/>
    <p:sldId id="1942" r:id="rId26"/>
    <p:sldId id="1954" r:id="rId27"/>
    <p:sldId id="1949" r:id="rId28"/>
    <p:sldId id="1955" r:id="rId29"/>
    <p:sldId id="1950" r:id="rId30"/>
    <p:sldId id="1956" r:id="rId31"/>
    <p:sldId id="1951" r:id="rId32"/>
    <p:sldId id="4644" r:id="rId3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6769" autoAdjust="0"/>
  </p:normalViewPr>
  <p:slideViewPr>
    <p:cSldViewPr snapToGrid="0">
      <p:cViewPr varScale="1">
        <p:scale>
          <a:sx n="87" d="100"/>
          <a:sy n="87" d="100"/>
        </p:scale>
        <p:origin x="13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BE376-B60A-427B-940E-827CD48813B5}" type="datetimeFigureOut">
              <a:rPr lang="en-NL" smtClean="0"/>
              <a:t>22/02/2022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85030-BFC3-4E8E-9DBF-72CE996E8395}" type="slidenum">
              <a:rPr lang="en-NL" smtClean="0"/>
              <a:t>‹#›</a:t>
            </a:fld>
            <a:endParaRPr lang="en-NL"/>
          </a:p>
        </p:txBody>
      </p:sp>
    </p:spTree>
    <p:extLst>
      <p:ext uri="{BB962C8B-B14F-4D97-AF65-F5344CB8AC3E}">
        <p14:creationId xmlns:p14="http://schemas.microsoft.com/office/powerpoint/2010/main" val="379118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US" sz="1200" b="0" i="0" kern="1200" dirty="0">
                <a:solidFill>
                  <a:schemeClr val="tx1"/>
                </a:solidFill>
                <a:effectLst/>
                <a:latin typeface="+mn-lt"/>
                <a:ea typeface="+mn-ea"/>
                <a:cs typeface="+mn-cs"/>
              </a:rPr>
              <a:t>ontainers and VMs each have their uses. In fact, many container deployments use VMs as the host operating system rather than running directly on the hardware, especially when running containers in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an isolated, lightweight silo for running an application on a host operating system. Containers build on top of a host operating system's kernel, and they contain only apps and some lightweight operating system APIs and services that run in user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containers, VMs run complete operating systems, including their own kernels.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a:t>
            </a:fld>
            <a:endParaRPr lang="en-US" dirty="0"/>
          </a:p>
        </p:txBody>
      </p:sp>
    </p:spTree>
    <p:extLst>
      <p:ext uri="{BB962C8B-B14F-4D97-AF65-F5344CB8AC3E}">
        <p14:creationId xmlns:p14="http://schemas.microsoft.com/office/powerpoint/2010/main" val="231082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deploy a container to Container Instances, use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docker run </a:t>
            </a:r>
            <a:r>
              <a:rPr lang="en-US" sz="1200" kern="1200" dirty="0">
                <a:solidFill>
                  <a:schemeClr val="tx1"/>
                </a:solidFill>
                <a:effectLst/>
                <a:latin typeface="+mn-lt"/>
                <a:ea typeface="+mn-ea"/>
                <a:cs typeface="+mn-cs"/>
              </a:rPr>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1" dirty="0"/>
          </a:p>
          <a:p>
            <a:r>
              <a:rPr lang="en-US" i="1" dirty="0"/>
              <a:t>$ docker run -d -p 8080:80 aci-tutorial-app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6060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git clone https://github.com/MicrosoftDocs/mslearn-hotel-reservation-system.git</a:t>
            </a:r>
          </a:p>
          <a:p>
            <a:r>
              <a:rPr lang="nl-NL" dirty="0"/>
              <a:t>cd mslearn-hotel-reservation-system/src</a:t>
            </a:r>
          </a:p>
          <a:p>
            <a:endParaRPr lang="nl-NL" dirty="0"/>
          </a:p>
          <a:p>
            <a:r>
              <a:rPr lang="nl-NL" dirty="0"/>
              <a:t>echo "" &gt; Dockerfile </a:t>
            </a:r>
          </a:p>
          <a:p>
            <a:r>
              <a:rPr lang="nl-NL" dirty="0"/>
              <a:t>notepad Dockerfile</a:t>
            </a:r>
          </a:p>
          <a:p>
            <a:endParaRPr lang="nl-NL" dirty="0"/>
          </a:p>
          <a:p>
            <a:r>
              <a:rPr lang="nl-NL" dirty="0"/>
              <a:t>FROM mcr.microsoft.com/dotnet/core/sdk:2.2 </a:t>
            </a:r>
          </a:p>
          <a:p>
            <a:r>
              <a:rPr lang="nl-NL" dirty="0"/>
              <a:t>WORKDIR /src </a:t>
            </a:r>
          </a:p>
          <a:p>
            <a:r>
              <a:rPr lang="nl-NL" dirty="0"/>
              <a:t>COPY ["HotelReservationSystem/HotelReservationSystem.csproj", "HotelReservationSystem/"] </a:t>
            </a:r>
          </a:p>
          <a:p>
            <a:r>
              <a:rPr lang="nl-NL" dirty="0"/>
              <a:t>COPY ["HotelReservationSystemTypes/HotelReservationSystemTypes.csproj", "HotelReservationSystemTypes/"] </a:t>
            </a:r>
          </a:p>
          <a:p>
            <a:r>
              <a:rPr lang="nl-NL" dirty="0"/>
              <a:t>RUN dotnet restore "HotelReservationSystem/HotelReservationSystem.csproj“</a:t>
            </a:r>
          </a:p>
          <a:p>
            <a:endParaRPr lang="nl-NL" dirty="0"/>
          </a:p>
          <a:p>
            <a:r>
              <a:rPr lang="nl-NL" dirty="0"/>
              <a:t>COPY . . </a:t>
            </a:r>
          </a:p>
          <a:p>
            <a:r>
              <a:rPr lang="nl-NL" dirty="0"/>
              <a:t>WORKDIR "/src/HotelReservationSystem" </a:t>
            </a:r>
          </a:p>
          <a:p>
            <a:r>
              <a:rPr lang="nl-NL" dirty="0"/>
              <a:t>RUN dotnet build "HotelReservationSystem.csproj" -c Release -o /app</a:t>
            </a:r>
          </a:p>
          <a:p>
            <a:endParaRPr lang="nl-NL" dirty="0"/>
          </a:p>
          <a:p>
            <a:r>
              <a:rPr lang="en-US" dirty="0"/>
              <a:t>RUN dotnet publish "</a:t>
            </a:r>
            <a:r>
              <a:rPr lang="en-US" dirty="0" err="1"/>
              <a:t>HotelReservationSystem.csproj</a:t>
            </a:r>
            <a:r>
              <a:rPr lang="en-US" dirty="0"/>
              <a:t>" -c Release -o /app</a:t>
            </a:r>
            <a:endParaRPr lang="nl-NL" dirty="0"/>
          </a:p>
          <a:p>
            <a:endParaRPr lang="nl-NL" dirty="0"/>
          </a:p>
          <a:p>
            <a:r>
              <a:rPr lang="nl-NL" dirty="0"/>
              <a:t>EXPOSE 80 </a:t>
            </a:r>
          </a:p>
          <a:p>
            <a:r>
              <a:rPr lang="nl-NL" dirty="0"/>
              <a:t>WORKDIR /app </a:t>
            </a:r>
          </a:p>
          <a:p>
            <a:r>
              <a:rPr lang="nl-NL" dirty="0"/>
              <a:t>ENTRYPOINT ["dotnet", "HotelReservationSystem.dll“</a:t>
            </a:r>
          </a:p>
          <a:p>
            <a:endParaRPr lang="nl-NL" dirty="0"/>
          </a:p>
          <a:p>
            <a:r>
              <a:rPr lang="nl-NL" dirty="0"/>
              <a:t>BUILD AND DEPLOY</a:t>
            </a:r>
          </a:p>
          <a:p>
            <a:endParaRPr lang="nl-NL" dirty="0"/>
          </a:p>
          <a:p>
            <a:r>
              <a:rPr lang="nl-NL" dirty="0"/>
              <a:t>docker build -t reservationsystem .</a:t>
            </a:r>
          </a:p>
          <a:p>
            <a:r>
              <a:rPr lang="nl-NL" dirty="0"/>
              <a:t>docker image list</a:t>
            </a:r>
          </a:p>
          <a:p>
            <a:r>
              <a:rPr lang="en-US" dirty="0"/>
              <a:t>docker run -p 8080:80 -d --name reservations </a:t>
            </a:r>
            <a:r>
              <a:rPr lang="en-US" dirty="0" err="1"/>
              <a:t>reservationsystem</a:t>
            </a:r>
            <a:endParaRPr lang="nl-NL" dirty="0"/>
          </a:p>
          <a:p>
            <a:r>
              <a:rPr lang="nl-NL" dirty="0"/>
              <a:t>http://localhost:8080/api/reservations/1</a:t>
            </a:r>
          </a:p>
          <a:p>
            <a:r>
              <a:rPr lang="nl-NL" dirty="0"/>
              <a:t>docker ps –a</a:t>
            </a:r>
          </a:p>
          <a:p>
            <a:r>
              <a:rPr lang="nl-NL" dirty="0"/>
              <a:t>docker container stop reservations</a:t>
            </a:r>
          </a:p>
          <a:p>
            <a:r>
              <a:rPr lang="nl-NL" dirty="0"/>
              <a:t>docker rm reservations</a:t>
            </a:r>
          </a:p>
          <a:p>
            <a:r>
              <a:rPr lang="nl-NL" dirty="0"/>
              <a:t>docker image rm &lt;image name&gt;</a:t>
            </a:r>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13</a:t>
            </a:fld>
            <a:endParaRPr lang="en-NL"/>
          </a:p>
        </p:txBody>
      </p:sp>
    </p:spTree>
    <p:extLst>
      <p:ext uri="{BB962C8B-B14F-4D97-AF65-F5344CB8AC3E}">
        <p14:creationId xmlns:p14="http://schemas.microsoft.com/office/powerpoint/2010/main" val="881291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14</a:t>
            </a:fld>
            <a:endParaRPr lang="en-NL"/>
          </a:p>
        </p:txBody>
      </p:sp>
    </p:spTree>
    <p:extLst>
      <p:ext uri="{BB962C8B-B14F-4D97-AF65-F5344CB8AC3E}">
        <p14:creationId xmlns:p14="http://schemas.microsoft.com/office/powerpoint/2010/main" val="185972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https://www.wintellect.com/containerize-python-app-5-minutes/</a:t>
            </a:r>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20</a:t>
            </a:fld>
            <a:endParaRPr lang="en-NL"/>
          </a:p>
        </p:txBody>
      </p:sp>
    </p:spTree>
    <p:extLst>
      <p:ext uri="{BB962C8B-B14F-4D97-AF65-F5344CB8AC3E}">
        <p14:creationId xmlns:p14="http://schemas.microsoft.com/office/powerpoint/2010/main" val="3634276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040011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cluster is divided into two components: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Cluster master</a:t>
            </a:r>
            <a:r>
              <a:rPr lang="en-US" sz="882" b="0" i="0" kern="1200" dirty="0">
                <a:solidFill>
                  <a:schemeClr val="tx1"/>
                </a:solidFill>
                <a:effectLst/>
                <a:latin typeface="Segoe UI Light" pitchFamily="34" charset="0"/>
                <a:ea typeface="+mn-ea"/>
                <a:cs typeface="+mn-cs"/>
              </a:rPr>
              <a:t> nodes provide the core Kubernetes services and orchestration of application workloads.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run your application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master</a:t>
            </a:r>
          </a:p>
          <a:p>
            <a:r>
              <a:rPr lang="en-US" sz="882" b="0" i="0" kern="1200" dirty="0">
                <a:solidFill>
                  <a:schemeClr val="tx1"/>
                </a:solidFill>
                <a:effectLst/>
                <a:latin typeface="Segoe UI Light" pitchFamily="34" charset="0"/>
                <a:ea typeface="+mn-ea"/>
                <a:cs typeface="+mn-cs"/>
              </a:rPr>
              <a:t>When you create an AKS cluster, a cluster master is automatically created and configured. This cluster master is provided as a managed Azure resource abstracted from the user. There is no cost for the cluster master, only the nodes that are part of the AKS cluster. </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Nodes and node pools</a:t>
            </a:r>
          </a:p>
          <a:p>
            <a:r>
              <a:rPr lang="en-US" sz="882" b="0" i="0" kern="1200" dirty="0">
                <a:solidFill>
                  <a:schemeClr val="tx1"/>
                </a:solidFill>
                <a:effectLst/>
                <a:latin typeface="Segoe UI Light" pitchFamily="34" charset="0"/>
                <a:ea typeface="+mn-ea"/>
                <a:cs typeface="+mn-cs"/>
              </a:rPr>
              <a:t>To run your applications and supporting services, you need a Kubernetes node. An AKS cluster has one or more nodes, which is an Azure virtual machine (VM) that runs the Kubernetes node components and container runtime.</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597434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kubelet</a:t>
            </a:r>
            <a:r>
              <a:rPr lang="en-US" sz="882" b="0" i="0" kern="1200" dirty="0">
                <a:solidFill>
                  <a:schemeClr val="tx1"/>
                </a:solidFill>
                <a:effectLst/>
                <a:latin typeface="Segoe UI Light" pitchFamily="34" charset="0"/>
                <a:ea typeface="+mn-ea"/>
                <a:cs typeface="+mn-cs"/>
              </a:rPr>
              <a:t> is the Kubernetes agent that processes the orchestration requests from the cluster master and scheduling of running the requested containers.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Virtual networking is handled by the </a:t>
            </a:r>
            <a:r>
              <a:rPr lang="en-US" sz="882" b="1" i="0" kern="1200" dirty="0" err="1">
                <a:solidFill>
                  <a:schemeClr val="tx1"/>
                </a:solidFill>
                <a:effectLst/>
                <a:latin typeface="Segoe UI Light" pitchFamily="34" charset="0"/>
                <a:ea typeface="+mn-ea"/>
                <a:cs typeface="+mn-cs"/>
              </a:rPr>
              <a:t>kube</a:t>
            </a:r>
            <a:r>
              <a:rPr lang="en-US" sz="882" b="1" i="0" kern="1200" dirty="0">
                <a:solidFill>
                  <a:schemeClr val="tx1"/>
                </a:solidFill>
                <a:effectLst/>
                <a:latin typeface="Segoe UI Light" pitchFamily="34" charset="0"/>
                <a:ea typeface="+mn-ea"/>
                <a:cs typeface="+mn-cs"/>
              </a:rPr>
              <a:t>-proxy </a:t>
            </a:r>
            <a:r>
              <a:rPr lang="en-US" sz="882" b="0" i="0" kern="1200" dirty="0">
                <a:solidFill>
                  <a:schemeClr val="tx1"/>
                </a:solidFill>
                <a:effectLst/>
                <a:latin typeface="Segoe UI Light" pitchFamily="34" charset="0"/>
                <a:ea typeface="+mn-ea"/>
                <a:cs typeface="+mn-cs"/>
              </a:rPr>
              <a:t>on each node. The proxy routes network traffic and manages IP addressing for services and pods.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container runtime</a:t>
            </a:r>
            <a:r>
              <a:rPr lang="en-US" sz="882" b="0" i="0" kern="1200" dirty="0">
                <a:solidFill>
                  <a:schemeClr val="tx1"/>
                </a:solidFill>
                <a:effectLst/>
                <a:latin typeface="Segoe UI Light" pitchFamily="34" charset="0"/>
                <a:ea typeface="+mn-ea"/>
                <a:cs typeface="+mn-cs"/>
              </a:rPr>
              <a:t> is the component that allows containerized applications to run and interact with additional resources such as the virtual network and storage. In AKS, Docker is used as the container runtime.</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12244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Nodes</a:t>
            </a:r>
          </a:p>
          <a:p>
            <a:r>
              <a:rPr lang="en-US" sz="882" b="0" i="0" kern="1200" dirty="0">
                <a:solidFill>
                  <a:schemeClr val="tx1"/>
                </a:solidFill>
                <a:effectLst/>
                <a:latin typeface="Segoe UI Light" pitchFamily="34" charset="0"/>
                <a:ea typeface="+mn-ea"/>
                <a:cs typeface="+mn-cs"/>
              </a:rPr>
              <a:t>An AKS cluster has one or more nodes, which is an Azure virtual machine (VM) that runs the Kubernetes node components and container runtime.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AKS, the VM image for the nodes in your cluster is currently based on Ubuntu Linux. When you create an AKS cluster or scale up the number of nodes, the Azure platform creates the requested number of VMs and configures them. There is no manual configuration for you to perform.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 pools</a:t>
            </a:r>
          </a:p>
          <a:p>
            <a:r>
              <a:rPr lang="en-US" sz="882" b="0" i="0" kern="1200" dirty="0">
                <a:solidFill>
                  <a:schemeClr val="tx1"/>
                </a:solidFill>
                <a:effectLst/>
                <a:latin typeface="Segoe UI Light" pitchFamily="34" charset="0"/>
                <a:ea typeface="+mn-ea"/>
                <a:cs typeface="+mn-cs"/>
              </a:rPr>
              <a:t>Nodes of the same configuration are grouped together into </a:t>
            </a:r>
            <a:r>
              <a:rPr lang="en-US" sz="882" b="0" i="1" kern="1200" dirty="0">
                <a:solidFill>
                  <a:schemeClr val="tx1"/>
                </a:solidFill>
                <a:effectLst/>
                <a:latin typeface="Segoe UI Light" pitchFamily="34" charset="0"/>
                <a:ea typeface="+mn-ea"/>
                <a:cs typeface="+mn-cs"/>
              </a:rPr>
              <a:t>node pools</a:t>
            </a:r>
            <a:r>
              <a:rPr lang="en-US" sz="882" b="0" i="0" kern="1200" dirty="0">
                <a:solidFill>
                  <a:schemeClr val="tx1"/>
                </a:solidFill>
                <a:effectLst/>
                <a:latin typeface="Segoe UI Light" pitchFamily="34" charset="0"/>
                <a:ea typeface="+mn-ea"/>
                <a:cs typeface="+mn-cs"/>
              </a:rPr>
              <a:t>. A Kubernetes cluster contains one or more node pools. The initial number of nodes and size are defined when you create an AKS cluster, which creates a </a:t>
            </a:r>
            <a:r>
              <a:rPr lang="en-US" sz="882" b="0" i="1" kern="1200" dirty="0">
                <a:solidFill>
                  <a:schemeClr val="tx1"/>
                </a:solidFill>
                <a:effectLst/>
                <a:latin typeface="Segoe UI Light" pitchFamily="34" charset="0"/>
                <a:ea typeface="+mn-ea"/>
                <a:cs typeface="+mn-cs"/>
              </a:rPr>
              <a:t>default node pool</a:t>
            </a:r>
            <a:r>
              <a:rPr lang="en-US" sz="882" b="0" i="0" kern="1200" dirty="0">
                <a:solidFill>
                  <a:schemeClr val="tx1"/>
                </a:solidFill>
                <a:effectLst/>
                <a:latin typeface="Segoe UI Light" pitchFamily="34" charset="0"/>
                <a:ea typeface="+mn-ea"/>
                <a:cs typeface="+mn-cs"/>
              </a:rPr>
              <a:t>. This default node pool in AKS contains the underlying VMs that run your agent nodes.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Pods</a:t>
            </a:r>
          </a:p>
          <a:p>
            <a:r>
              <a:rPr lang="en-US" sz="882" b="0" i="0" kern="1200" dirty="0">
                <a:solidFill>
                  <a:schemeClr val="tx1"/>
                </a:solidFill>
                <a:effectLst/>
                <a:latin typeface="Segoe UI Light" pitchFamily="34" charset="0"/>
                <a:ea typeface="+mn-ea"/>
                <a:cs typeface="+mn-cs"/>
              </a:rPr>
              <a:t>Kubernetes uses </a:t>
            </a:r>
            <a:r>
              <a:rPr lang="en-US" sz="882" b="0" i="1" kern="1200" dirty="0">
                <a:solidFill>
                  <a:schemeClr val="tx1"/>
                </a:solidFill>
                <a:effectLst/>
                <a:latin typeface="Segoe UI Light" pitchFamily="34" charset="0"/>
                <a:ea typeface="+mn-ea"/>
                <a:cs typeface="+mn-cs"/>
              </a:rPr>
              <a:t>pods</a:t>
            </a:r>
            <a:r>
              <a:rPr lang="en-US" sz="882" b="0" i="0" kern="1200" dirty="0">
                <a:solidFill>
                  <a:schemeClr val="tx1"/>
                </a:solidFill>
                <a:effectLst/>
                <a:latin typeface="Segoe UI Light" pitchFamily="34" charset="0"/>
                <a:ea typeface="+mn-ea"/>
                <a:cs typeface="+mn-cs"/>
              </a:rPr>
              <a:t> to run an instance of your application. A pod represents a single instance of your application. Pods typically have a 1:1 mapping with a container, although there are advanced scenarios where a pod may contain multiple containers. These multi-container pods are scheduled together on the same node, and allow containers to share related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pod is a logical resource, but the container(s) are where the application workloads run. Pods are typically ephemeral, disposable resources, and individually scheduled pods miss some of the high availability and redundancy features that Kubernetes provides. Instead, pods are usually deployed and managed by Kubernetes </a:t>
            </a:r>
            <a:r>
              <a:rPr lang="en-US" sz="882" b="0" i="1" kern="1200" dirty="0">
                <a:solidFill>
                  <a:schemeClr val="tx1"/>
                </a:solidFill>
                <a:effectLst/>
                <a:latin typeface="Segoe UI Light" pitchFamily="34" charset="0"/>
                <a:ea typeface="+mn-ea"/>
                <a:cs typeface="+mn-cs"/>
              </a:rPr>
              <a:t>Controllers</a:t>
            </a:r>
            <a:r>
              <a:rPr lang="en-US" sz="882" b="0" i="0" kern="1200" dirty="0">
                <a:solidFill>
                  <a:schemeClr val="tx1"/>
                </a:solidFill>
                <a:effectLst/>
                <a:latin typeface="Segoe UI Light" pitchFamily="34" charset="0"/>
                <a:ea typeface="+mn-ea"/>
                <a:cs typeface="+mn-cs"/>
              </a:rPr>
              <a:t>, such as the Deployment Controller.</a:t>
            </a:r>
          </a:p>
          <a:p>
            <a:br>
              <a:rPr lang="en-US" dirty="0"/>
            </a:br>
            <a:r>
              <a:rPr lang="en-US" b="1" dirty="0"/>
              <a:t>Manifests</a:t>
            </a:r>
          </a:p>
          <a:p>
            <a:r>
              <a:rPr lang="en-US" b="0" dirty="0"/>
              <a:t>A YAML file describing a deployment.</a:t>
            </a:r>
          </a:p>
          <a:p>
            <a:endParaRPr lang="en-US" b="1" dirty="0"/>
          </a:p>
          <a:p>
            <a:r>
              <a:rPr lang="en-US" b="1" dirty="0"/>
              <a:t>Deployments</a:t>
            </a:r>
          </a:p>
          <a:p>
            <a:r>
              <a:rPr lang="en-US" dirty="0"/>
              <a:t>A deployment represents one or more identical pods, managed by the Kubernetes Deployment Controller. A deployment defines the number of replicas (pods) to create, and the Kubernetes Scheduler ensures that if pods or nodes encounter problems, additional pods are scheduled on healthy nodes.</a:t>
            </a:r>
          </a:p>
          <a:p>
            <a:endParaRPr lang="en-US" dirty="0"/>
          </a:p>
          <a:p>
            <a:r>
              <a:rPr lang="en-US" dirty="0"/>
              <a:t>You can update deployments to change the configuration of pods, container image used, or attached storage. The Deployment Controller drains and terminates a given number of replicas, creates replicas from the new deployment definition, and continues the process until all replicas in the deployment are updated.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280004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 IP</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internal IP address for use within the AKS cluster. Good for internal-only applications that support other workloads within the cluster.</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NodePort</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port mapping on the underlying node that allows the application to be accessed directly with the node IP address and port.</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111480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LoadBalancer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Azure load balancer resource, configures an external IP address, and connects the requested pods to the load balancer back-end pool. To allow customers traffic to reach the application, load balancing rules are created on the desired ports.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ExternalName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specific DNS entry for easier application access.</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48627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loosely isolated environment that allows us to build and run software packages. These software packages include the code and all dependencies to run applications quicker and more reliably in most computing environments. These packages are known as </a:t>
            </a:r>
            <a:r>
              <a:rPr lang="en-US" sz="1200" b="0" i="1" kern="1200" dirty="0">
                <a:solidFill>
                  <a:schemeClr val="tx1"/>
                </a:solidFill>
                <a:effectLst/>
                <a:latin typeface="+mn-lt"/>
                <a:ea typeface="+mn-ea"/>
                <a:cs typeface="+mn-cs"/>
              </a:rPr>
              <a:t>container images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container image becomes the unit for distributing applications. Software containerization is an operating system virtualization method that you can use to deploy and run containers without using a VM. Containers can run on physical hardware, in the cloud, on VMs, and across multiple operating systems.</a:t>
            </a:r>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296759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that run in Azure Kubernetes Service (AKS) may need to store and retrieve data. For some application workloads, this data storage can use local, fast storage on the node that is no longer needed when the pods are deleted. Other application workloads might require storage that persists on more regular data volumes within the Azure platform. Multiple pods might need to share the same data volumes, or reattach data volumes if the pod is rescheduled on a different node. Finally, you might need to inject sensitive data or application configuration information into pods.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659594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Volumes are defined and created as part of the pod lifecycle and only exist until the pod is deleted. Pods often expect their storage to remain if a pod is rescheduled on a different host during a maintenance event, especially in </a:t>
            </a:r>
            <a:r>
              <a:rPr lang="en-US" sz="882" b="0" i="0" kern="1200" dirty="0" err="1">
                <a:solidFill>
                  <a:schemeClr val="tx1"/>
                </a:solidFill>
                <a:effectLst/>
                <a:latin typeface="Segoe UI Light" pitchFamily="34" charset="0"/>
                <a:ea typeface="+mn-ea"/>
                <a:cs typeface="+mn-cs"/>
              </a:rPr>
              <a:t>StatefulSets</a:t>
            </a:r>
            <a:r>
              <a:rPr lang="en-US" sz="882" b="0" i="0" kern="1200" dirty="0">
                <a:solidFill>
                  <a:schemeClr val="tx1"/>
                </a:solidFill>
                <a:effectLst/>
                <a:latin typeface="Segoe UI Light" pitchFamily="34" charset="0"/>
                <a:ea typeface="+mn-ea"/>
                <a:cs typeface="+mn-cs"/>
              </a:rPr>
              <a:t>. A </a:t>
            </a:r>
            <a:r>
              <a:rPr lang="en-US" sz="882" b="0" i="1" kern="1200" dirty="0">
                <a:solidFill>
                  <a:schemeClr val="tx1"/>
                </a:solidFill>
                <a:effectLst/>
                <a:latin typeface="Segoe UI Light" pitchFamily="34" charset="0"/>
                <a:ea typeface="+mn-ea"/>
                <a:cs typeface="+mn-cs"/>
              </a:rPr>
              <a:t>persistent volume</a:t>
            </a:r>
            <a:r>
              <a:rPr lang="en-US" sz="882" b="0" i="0" kern="1200" dirty="0">
                <a:solidFill>
                  <a:schemeClr val="tx1"/>
                </a:solidFill>
                <a:effectLst/>
                <a:latin typeface="Segoe UI Light" pitchFamily="34" charset="0"/>
                <a:ea typeface="+mn-ea"/>
                <a:cs typeface="+mn-cs"/>
              </a:rPr>
              <a:t> (PV) is a storage resource created and managed by the Kubernetes API that can exist beyond the lifetime of an individual pod.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Disks or Files are used to provide the </a:t>
            </a:r>
            <a:r>
              <a:rPr lang="en-US" sz="882" b="0" i="0" kern="1200" dirty="0" err="1">
                <a:solidFill>
                  <a:schemeClr val="tx1"/>
                </a:solidFill>
                <a:effectLst/>
                <a:latin typeface="Segoe UI Light" pitchFamily="34" charset="0"/>
                <a:ea typeface="+mn-ea"/>
                <a:cs typeface="+mn-cs"/>
              </a:rPr>
              <a:t>PersistentVolume</a:t>
            </a:r>
            <a:r>
              <a:rPr lang="en-US" sz="882" b="0" i="0" kern="1200" dirty="0">
                <a:solidFill>
                  <a:schemeClr val="tx1"/>
                </a:solidFill>
                <a:effectLst/>
                <a:latin typeface="Segoe UI Light" pitchFamily="34" charset="0"/>
                <a:ea typeface="+mn-ea"/>
                <a:cs typeface="+mn-cs"/>
              </a:rPr>
              <a:t>. As noted in the previous section on Volumes, the choice of Disks or Files is often determined by the need for concurrent access to the data or the performance tier.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743461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you run applications in AKS, you might need to increase or decrease the amount of compute resources. As the number of application instances you need change, the number of underlying Kubernetes nodes might also need to change. You also might need to quickly provision a large number of additional application instances.</a:t>
            </a:r>
          </a:p>
          <a:p>
            <a:br>
              <a:rPr lang="en-US" dirty="0"/>
            </a:br>
            <a:r>
              <a:rPr lang="en-US" sz="882" b="1" i="0" kern="1200" dirty="0">
                <a:solidFill>
                  <a:schemeClr val="tx1"/>
                </a:solidFill>
                <a:effectLst/>
                <a:latin typeface="Segoe UI Light" pitchFamily="34" charset="0"/>
                <a:ea typeface="+mn-ea"/>
                <a:cs typeface="+mn-cs"/>
              </a:rPr>
              <a:t>Horizontal pod </a:t>
            </a:r>
            <a:r>
              <a:rPr lang="en-US" sz="882" b="1" i="0" kern="1200" dirty="0" err="1">
                <a:solidFill>
                  <a:schemeClr val="tx1"/>
                </a:solidFill>
                <a:effectLst/>
                <a:latin typeface="Segoe UI Light" pitchFamily="34" charset="0"/>
                <a:ea typeface="+mn-ea"/>
                <a:cs typeface="+mn-cs"/>
              </a:rPr>
              <a:t>autoscaler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Kubernetes uses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(HPA) to monitor the resource demand and automatically scale the number of replicas. By default,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checks the Metrics API every 30 seconds for any required changes in replica count. When changes are required, the number of replicas is increased or decreased accordingly. </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a:t>
            </a:r>
            <a:r>
              <a:rPr lang="en-US" sz="882" b="1" i="0" kern="1200" dirty="0" err="1">
                <a:solidFill>
                  <a:schemeClr val="tx1"/>
                </a:solidFill>
                <a:effectLst/>
                <a:latin typeface="Segoe UI Light" pitchFamily="34" charset="0"/>
                <a:ea typeface="+mn-ea"/>
                <a:cs typeface="+mn-cs"/>
              </a:rPr>
              <a:t>autoscaler</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respond to changing pod demands, Kubernetes has a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that adjusts the number of nodes based on the requested compute resources in the node pool. By default, the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checks the API server every 10 seconds for any required changes in node count. If the cluster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determines that a change is required, the number of nodes in your AKS cluster is increased or decreased accordingly.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569408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Burst to Azure Container Instances</a:t>
            </a:r>
          </a:p>
          <a:p>
            <a:r>
              <a:rPr lang="en-US" sz="882" b="0" i="0" kern="1200" dirty="0">
                <a:solidFill>
                  <a:schemeClr val="tx1"/>
                </a:solidFill>
                <a:effectLst/>
                <a:latin typeface="Segoe UI Light" pitchFamily="34" charset="0"/>
                <a:ea typeface="+mn-ea"/>
                <a:cs typeface="+mn-cs"/>
              </a:rPr>
              <a:t>To rapidly scale your AKS cluster, you can integrate with Azure Container Instances (ACI). Kubernetes has built-in components to scale the replica and node count. However, if your application needs to scale rapidly,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may schedule more pods than can be provided by the existing compute resources in the node pool. If configured, this scenario would then trigger the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to deploy additional nodes in the node pool, but it might take a few minutes for those nodes to successfully provision and allow the Kubernetes scheduler to run pods on them.</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587695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107 CLI</a:t>
            </a:r>
          </a:p>
          <a:p>
            <a:r>
              <a:rPr lang="en-US" dirty="0"/>
              <a:t>Page 113 Portal</a:t>
            </a:r>
          </a:p>
          <a:p>
            <a:r>
              <a:rPr lang="nl-NL" dirty="0"/>
              <a:t>Github.com/Azure-Samples/azure-voting-app-redis</a:t>
            </a:r>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32</a:t>
            </a:fld>
            <a:endParaRPr lang="en-NL"/>
          </a:p>
        </p:txBody>
      </p:sp>
    </p:spTree>
    <p:extLst>
      <p:ext uri="{BB962C8B-B14F-4D97-AF65-F5344CB8AC3E}">
        <p14:creationId xmlns:p14="http://schemas.microsoft.com/office/powerpoint/2010/main" val="2364435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containerization platform that you can use to develop, ship, and run containers. Docker doesn't use a hypervisor, and you can run it on a desktop or laptop if you're developing and testing applications. The desktop version of Docker supports Linux, Windows, and macOS. For production systems, Docker is available for server environments, including many variants of Linux and Windows Server 2016 and newer versions.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Docker platform consists of several components that you can use to build, run, and manage containerized applications.</a:t>
            </a:r>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3149686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Azure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Dockerfile, plus additional files in the folder where the image is built. You can build images by using the Docker </a:t>
            </a:r>
            <a:r>
              <a:rPr lang="en-US" sz="882" b="1" i="0" kern="1200" dirty="0">
                <a:solidFill>
                  <a:schemeClr val="tx1"/>
                </a:solidFill>
                <a:effectLst/>
                <a:latin typeface="Segoe UI Light" pitchFamily="34" charset="0"/>
                <a:ea typeface="+mn-ea"/>
                <a:cs typeface="+mn-cs"/>
              </a:rPr>
              <a:t>docker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3884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0" dirty="0"/>
              <a:t>$ docker build ./aci-helloworld -t aci-tutorial-app</a:t>
            </a:r>
          </a:p>
          <a:p>
            <a:r>
              <a:rPr lang="en-US" i="0" dirty="0"/>
              <a:t>Sending build context to Docker daemon 119.3kB</a:t>
            </a:r>
          </a:p>
          <a:p>
            <a:r>
              <a:rPr lang="en-US" i="0" dirty="0"/>
              <a:t>Step: FROM node:8.9.3-alpine</a:t>
            </a:r>
          </a:p>
          <a:p>
            <a:r>
              <a:rPr lang="en-US" i="0" dirty="0"/>
              <a:t>8.9.3-alpine: Pulling from library/node</a:t>
            </a:r>
          </a:p>
          <a:p>
            <a:r>
              <a:rPr lang="en-US" i="0" dirty="0"/>
              <a:t>88286f41530e: Pull complete</a:t>
            </a:r>
          </a:p>
          <a:p>
            <a:r>
              <a:rPr lang="en-US" i="0" dirty="0"/>
              <a:t>84f3a4bf8410: Pull complete</a:t>
            </a:r>
          </a:p>
          <a:p>
            <a:r>
              <a:rPr lang="en-US" i="0" dirty="0"/>
              <a:t>d0d9b2214720: Pull complete</a:t>
            </a:r>
          </a:p>
          <a:p>
            <a:r>
              <a:rPr lang="en-US" i="0" dirty="0"/>
              <a:t>Digest: sha256:c73277ccc763752b42bb2400d1aaecb4e3d32e3a9dbedd0e49885c71bea07354</a:t>
            </a:r>
          </a:p>
          <a:p>
            <a:r>
              <a:rPr lang="en-US" i="0" dirty="0"/>
              <a:t>Status: Downloaded newer image for node:8.9.3-alpine</a:t>
            </a:r>
          </a:p>
          <a:p>
            <a:r>
              <a:rPr lang="en-US" i="0" dirty="0"/>
              <a:t>---&gt; 90f5ee24bee2</a:t>
            </a:r>
          </a:p>
          <a:p>
            <a:r>
              <a:rPr lang="en-US" i="0" dirty="0"/>
              <a:t>...</a:t>
            </a:r>
          </a:p>
          <a:p>
            <a:r>
              <a:rPr lang="en-US" i="0" dirty="0"/>
              <a:t>Step: CMD node /usr/src/app/index.js</a:t>
            </a:r>
          </a:p>
          <a:p>
            <a:r>
              <a:rPr lang="en-US" i="0" dirty="0"/>
              <a:t>---&gt; Running in f4a1ea099eec</a:t>
            </a:r>
          </a:p>
          <a:p>
            <a:r>
              <a:rPr lang="en-US" i="0" dirty="0"/>
              <a:t>---&gt; 6edad76d09e9</a:t>
            </a:r>
          </a:p>
          <a:p>
            <a:r>
              <a:rPr lang="en-US" i="0" dirty="0"/>
              <a:t>Removing intermediate container f4a1ea099eec</a:t>
            </a:r>
          </a:p>
          <a:p>
            <a:r>
              <a:rPr lang="en-US" i="0" dirty="0"/>
              <a:t>Successfully built 6edad76d09e9</a:t>
            </a:r>
          </a:p>
          <a:p>
            <a:r>
              <a:rPr lang="en-US" i="0" dirty="0"/>
              <a:t>Successfully tagged aci-tutorial-app:latest</a:t>
            </a:r>
          </a:p>
          <a:p>
            <a:endParaRPr lang="en-US" i="0" dirty="0"/>
          </a:p>
          <a:p>
            <a:r>
              <a:rPr lang="en-US" i="0" dirty="0"/>
              <a:t>Use the </a:t>
            </a:r>
            <a:r>
              <a:rPr lang="en-US" b="1" i="0" dirty="0"/>
              <a:t>docker images </a:t>
            </a:r>
            <a:r>
              <a:rPr lang="en-US" i="0"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0" dirty="0"/>
              <a:t>$ docker images</a:t>
            </a:r>
          </a:p>
          <a:p>
            <a:r>
              <a:rPr lang="en-US" i="0" dirty="0"/>
              <a:t>REPOSITORY TAG IMAGE ID CREATED SIZE</a:t>
            </a:r>
          </a:p>
          <a:p>
            <a:r>
              <a:rPr lang="en-US" i="0" dirty="0"/>
              <a:t>aci-tutorial-app latest 5c745774dfa9 39 seconds ago 68.1 MB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102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deploying a container to Container Instances, use </a:t>
            </a:r>
            <a:r>
              <a:rPr lang="en-US" sz="900" dirty="0"/>
              <a:t>the </a:t>
            </a:r>
            <a:r>
              <a:rPr lang="en-US" sz="900" b="1" dirty="0"/>
              <a:t>docker run </a:t>
            </a:r>
            <a:r>
              <a:rPr lang="en-US" sz="900" dirty="0"/>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0" dirty="0"/>
          </a:p>
          <a:p>
            <a:r>
              <a:rPr lang="en-US" i="0" dirty="0"/>
              <a:t>$ docker run -d -p 8080:80 aci-tutorial-app</a:t>
            </a:r>
          </a:p>
          <a:p>
            <a:r>
              <a:rPr lang="en-US" i="0"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4979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docker pull mcr.microsoft.com/dotnet/core/samples:aspnetapp</a:t>
            </a:r>
          </a:p>
          <a:p>
            <a:r>
              <a:rPr lang="nl-NL" dirty="0"/>
              <a:t>docker image list </a:t>
            </a:r>
          </a:p>
          <a:p>
            <a:r>
              <a:rPr lang="nl-NL" dirty="0"/>
              <a:t>docker run -d -p 8080:80 mcr.microsoft.com/dotnet/core/samples:aspnetapp</a:t>
            </a:r>
          </a:p>
          <a:p>
            <a:r>
              <a:rPr lang="en-US" dirty="0"/>
              <a:t>Open a web browser and go to the page for the sample web app at http://localhost:8080</a:t>
            </a:r>
            <a:endParaRPr lang="nl-NL" dirty="0"/>
          </a:p>
          <a:p>
            <a:endParaRPr lang="nl-NL" dirty="0"/>
          </a:p>
          <a:p>
            <a:r>
              <a:rPr lang="nl-NL" dirty="0"/>
              <a:t>docker ps</a:t>
            </a:r>
          </a:p>
          <a:p>
            <a:r>
              <a:rPr lang="nl-NL" dirty="0"/>
              <a:t>docker container stop </a:t>
            </a:r>
          </a:p>
          <a:p>
            <a:r>
              <a:rPr lang="nl-NL" dirty="0"/>
              <a:t>docker ps –a</a:t>
            </a:r>
          </a:p>
          <a:p>
            <a:endParaRPr lang="nl-NL" dirty="0"/>
          </a:p>
          <a:p>
            <a:r>
              <a:rPr lang="nl-NL" dirty="0"/>
              <a:t>docker container rm </a:t>
            </a:r>
          </a:p>
          <a:p>
            <a:r>
              <a:rPr lang="nl-NL" dirty="0"/>
              <a:t>docker ps -a </a:t>
            </a:r>
          </a:p>
          <a:p>
            <a:r>
              <a:rPr lang="nl-NL" dirty="0"/>
              <a:t>docker image list </a:t>
            </a:r>
          </a:p>
          <a:p>
            <a:r>
              <a:rPr lang="nl-NL" dirty="0"/>
              <a:t>docker image rm mcr.microsoft.com/dotnet/core/samples:aspnetapp </a:t>
            </a:r>
          </a:p>
          <a:p>
            <a:r>
              <a:rPr lang="nl-NL" dirty="0"/>
              <a:t>docker image list </a:t>
            </a:r>
          </a:p>
          <a:p>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9</a:t>
            </a:fld>
            <a:endParaRPr lang="en-NL"/>
          </a:p>
        </p:txBody>
      </p:sp>
    </p:spTree>
    <p:extLst>
      <p:ext uri="{BB962C8B-B14F-4D97-AF65-F5344CB8AC3E}">
        <p14:creationId xmlns:p14="http://schemas.microsoft.com/office/powerpoint/2010/main" val="358273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b="1" dirty="0"/>
              <a:t>git clone https://github.com/Azure-Samples/aci-helloworld.git</a:t>
            </a:r>
          </a:p>
          <a:p>
            <a:endParaRPr lang="en-US" dirty="0"/>
          </a:p>
          <a:p>
            <a:r>
              <a:rPr lang="en-US" dirty="0"/>
              <a:t>The Dockerfile for an application </a:t>
            </a:r>
            <a:r>
              <a:rPr lang="en-US" sz="882" b="0" i="0" kern="1200" dirty="0">
                <a:solidFill>
                  <a:schemeClr val="tx1"/>
                </a:solidFill>
                <a:effectLst/>
                <a:latin typeface="Segoe UI Light" pitchFamily="34" charset="0"/>
                <a:ea typeface="+mn-ea"/>
                <a:cs typeface="+mn-cs"/>
              </a:rPr>
              <a:t>indicates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Dockerfile starts from an official Node.js image that’s based on Alpine Linux, a small distribution that’s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8996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./aci-helloworld -t aci-tutorial-app</a:t>
            </a:r>
          </a:p>
          <a:p>
            <a:r>
              <a:rPr lang="en-US" i="1" dirty="0"/>
              <a:t>Sending build context to Docker daemon 119.3kB</a:t>
            </a:r>
          </a:p>
          <a:p>
            <a:r>
              <a:rPr lang="en-US" i="1" dirty="0"/>
              <a:t>Step: FROM node:8.9.3-alpine</a:t>
            </a:r>
          </a:p>
          <a:p>
            <a:r>
              <a:rPr lang="en-US" i="1" dirty="0"/>
              <a:t>8.9.3-alpine: Pulling from library/node</a:t>
            </a:r>
          </a:p>
          <a:p>
            <a:r>
              <a:rPr lang="en-US" i="1" dirty="0"/>
              <a:t>88286f41530e: Pull complete</a:t>
            </a:r>
          </a:p>
          <a:p>
            <a:r>
              <a:rPr lang="en-US" i="1" dirty="0"/>
              <a:t>84f3a4bf8410: Pull complete</a:t>
            </a:r>
          </a:p>
          <a:p>
            <a:r>
              <a:rPr lang="en-US" i="1" dirty="0"/>
              <a:t>d0d9b2214720: Pull complete</a:t>
            </a:r>
          </a:p>
          <a:p>
            <a:r>
              <a:rPr lang="en-US" i="1" dirty="0"/>
              <a:t>Digest: sha256:c73277ccc763752b42bb2400d1aaecb4e3d32e3a9dbedd0e49885c71bea07354</a:t>
            </a:r>
          </a:p>
          <a:p>
            <a:r>
              <a:rPr lang="en-US" i="1" dirty="0"/>
              <a:t>Status: Downloaded newer image for node:8.9.3-alpine</a:t>
            </a:r>
          </a:p>
          <a:p>
            <a:r>
              <a:rPr lang="en-US" i="1" dirty="0"/>
              <a:t>---&gt; 90f5ee24bee2</a:t>
            </a:r>
          </a:p>
          <a:p>
            <a:r>
              <a:rPr lang="en-US" i="1" dirty="0"/>
              <a:t>...</a:t>
            </a:r>
          </a:p>
          <a:p>
            <a:r>
              <a:rPr lang="en-US" i="1" dirty="0"/>
              <a:t>Step: CMD node /usr/src/app/index.js</a:t>
            </a:r>
          </a:p>
          <a:p>
            <a:r>
              <a:rPr lang="en-US" i="1" dirty="0"/>
              <a:t>---&gt; Running in f4a1ea099eec</a:t>
            </a:r>
          </a:p>
          <a:p>
            <a:r>
              <a:rPr lang="en-US" i="1" dirty="0"/>
              <a:t>---&gt; 6edad76d09e9</a:t>
            </a:r>
          </a:p>
          <a:p>
            <a:r>
              <a:rPr lang="en-US" i="1" dirty="0"/>
              <a:t>Removing intermediate container f4a1ea099eec</a:t>
            </a:r>
          </a:p>
          <a:p>
            <a:r>
              <a:rPr lang="en-US" i="1" dirty="0"/>
              <a:t>Successfully built 6edad76d09e9</a:t>
            </a:r>
          </a:p>
          <a:p>
            <a:r>
              <a:rPr lang="en-US" i="1" dirty="0"/>
              <a:t>Successfully tagged aci-tutorial-app:latest</a:t>
            </a:r>
          </a:p>
          <a:p>
            <a:endParaRPr lang="en-US" dirty="0"/>
          </a:p>
          <a:p>
            <a:r>
              <a:rPr lang="en-US" dirty="0"/>
              <a:t>Use the </a:t>
            </a:r>
            <a:r>
              <a:rPr lang="en-US" b="1" dirty="0"/>
              <a:t>docker images </a:t>
            </a:r>
            <a:r>
              <a:rPr lang="en-US"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a:t>
            </a:r>
          </a:p>
          <a:p>
            <a:r>
              <a:rPr lang="en-US" i="1" dirty="0"/>
              <a:t>REPOSITORY TAG IMAGE ID CREATED SIZE</a:t>
            </a:r>
          </a:p>
          <a:p>
            <a:r>
              <a:rPr lang="en-US" i="1" dirty="0"/>
              <a:t>aci-tutorial-app latest 5c745774dfa9 39 seconds ago 68.1 MB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2/22/2022 1:47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6176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2EDC-54B2-482C-A077-43D1FC6D0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22E4F964-1006-4D6C-A52E-9F3B3D5E9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9C99E0C-9AC4-4E1B-83E0-F5D6C4641D5B}"/>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5" name="Footer Placeholder 4">
            <a:extLst>
              <a:ext uri="{FF2B5EF4-FFF2-40B4-BE49-F238E27FC236}">
                <a16:creationId xmlns:a16="http://schemas.microsoft.com/office/drawing/2014/main" id="{09157D5B-56AB-4B45-ABD8-73B382DF52A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453B6D3-6EA0-4899-BF2E-454A2C5CF644}"/>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424869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49AE-469A-4C74-AE76-E37E567C8FFC}"/>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185081B3-9FAA-409B-A71E-9285B81E2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358BA49-C081-4F99-AE02-E36A4D3DC912}"/>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5" name="Footer Placeholder 4">
            <a:extLst>
              <a:ext uri="{FF2B5EF4-FFF2-40B4-BE49-F238E27FC236}">
                <a16:creationId xmlns:a16="http://schemas.microsoft.com/office/drawing/2014/main" id="{C4667934-E998-40D1-835E-511728D59EB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6D3CECA-E99D-4F2D-835D-EE28B509A357}"/>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52231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A5891-D99E-4BA9-B4B1-4DD06AD3EE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268A6FA3-38FB-4744-94DC-39DAD9E1D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4790955-6A70-4CE7-BC62-E38CE0AF3EAF}"/>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5" name="Footer Placeholder 4">
            <a:extLst>
              <a:ext uri="{FF2B5EF4-FFF2-40B4-BE49-F238E27FC236}">
                <a16:creationId xmlns:a16="http://schemas.microsoft.com/office/drawing/2014/main" id="{5B5E3A74-CE10-4FBE-94C4-D164DFB5A4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4019D6A-056C-4A0D-BB2F-F2A91181E29D}"/>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99432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8332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42505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0142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666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16209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5395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2986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57485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98E8-F940-4182-9EF9-1315F75B5558}"/>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41427F9-5E6D-4C20-93CE-23723DF6F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B09F713-A423-482B-9515-2582F268D598}"/>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5" name="Footer Placeholder 4">
            <a:extLst>
              <a:ext uri="{FF2B5EF4-FFF2-40B4-BE49-F238E27FC236}">
                <a16:creationId xmlns:a16="http://schemas.microsoft.com/office/drawing/2014/main" id="{014D00BC-2FC9-43C1-B980-4424AFE2731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A32C021-6514-4C36-A4C2-CA8208ADBDEA}"/>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1493345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41387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9447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359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08480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86528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74817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856434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FA64-42BC-4965-9284-4526B9EAE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AF3935A0-D3FD-48E8-B5AA-ECB520F40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9DA75-45E6-453B-8A45-959716C37F6B}"/>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5" name="Footer Placeholder 4">
            <a:extLst>
              <a:ext uri="{FF2B5EF4-FFF2-40B4-BE49-F238E27FC236}">
                <a16:creationId xmlns:a16="http://schemas.microsoft.com/office/drawing/2014/main" id="{A2FD9A41-EA4F-453D-9BA1-5A3BA77B076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A9FB316-A3C5-4C69-A993-876958768E50}"/>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414754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BAD5-8C8B-4FD8-AEC6-0A1534DF8372}"/>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7705921-B3C5-446A-9988-ECA078D8B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ABB92587-0AED-4C55-AABF-376F8FDF4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3D9185E7-73AB-425E-B50C-C42E7E5877E0}"/>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6" name="Footer Placeholder 5">
            <a:extLst>
              <a:ext uri="{FF2B5EF4-FFF2-40B4-BE49-F238E27FC236}">
                <a16:creationId xmlns:a16="http://schemas.microsoft.com/office/drawing/2014/main" id="{808DA7BF-000D-4E5D-B02E-0E21CD089B56}"/>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269BE8A-CF7C-4B36-B41B-9F8D669537E9}"/>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92074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D835-59B3-4E9A-90D6-9590861DD5CF}"/>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4EDB6298-9A8F-4D66-8242-9F842A779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2000D-5F00-4AF3-817C-6DAA06029F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27BFCB0B-982E-4CBD-9B8F-9B11A6A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DBA1B-6015-4563-AFF3-E6412F198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C5DC485E-DB1D-4624-B770-63E92F206074}"/>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8" name="Footer Placeholder 7">
            <a:extLst>
              <a:ext uri="{FF2B5EF4-FFF2-40B4-BE49-F238E27FC236}">
                <a16:creationId xmlns:a16="http://schemas.microsoft.com/office/drawing/2014/main" id="{06E93E82-DA51-4DDD-8808-449408AD05EF}"/>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EDE979D7-3368-4AE9-A884-9AEE4E8E06C2}"/>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12616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3359-731A-4DBA-8ADD-4A1E1ABF6064}"/>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FC9B95C1-3A58-4A52-95A3-4CDB2EB04E1D}"/>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4" name="Footer Placeholder 3">
            <a:extLst>
              <a:ext uri="{FF2B5EF4-FFF2-40B4-BE49-F238E27FC236}">
                <a16:creationId xmlns:a16="http://schemas.microsoft.com/office/drawing/2014/main" id="{5C196B1A-7605-437B-9552-DD864B81199F}"/>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B95C1A0F-A7B7-4544-9200-7C72E15CCE21}"/>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150595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C7584-59CA-40A6-AD9F-1F30240349B7}"/>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3" name="Footer Placeholder 2">
            <a:extLst>
              <a:ext uri="{FF2B5EF4-FFF2-40B4-BE49-F238E27FC236}">
                <a16:creationId xmlns:a16="http://schemas.microsoft.com/office/drawing/2014/main" id="{39E6F500-F46D-48BE-83FC-91AFD18BCEE5}"/>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2DFCE12A-2E46-4BC2-991F-23562B12ECB6}"/>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222527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4E13-3FEA-43C5-9593-5196A454F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C3917A0D-0A38-4E23-9B6B-31DE2D9A9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8C3638A1-F03F-4427-8B9D-7AF807607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2C1B8-337D-4B74-8338-AC00775BF227}"/>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6" name="Footer Placeholder 5">
            <a:extLst>
              <a:ext uri="{FF2B5EF4-FFF2-40B4-BE49-F238E27FC236}">
                <a16:creationId xmlns:a16="http://schemas.microsoft.com/office/drawing/2014/main" id="{CA9B7071-7876-46D6-88B9-ADC8F48DBBD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CABC321-A447-4CCA-823C-3FE44531574D}"/>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27262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A9A2-F1A9-482D-A043-16617F74B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A1FEB17A-A8BE-49DE-96A2-08E15F119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7995B896-BD75-49EA-8300-AF0F9A814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142FC-8BCA-4F96-801B-8CABB9EF1EF7}"/>
              </a:ext>
            </a:extLst>
          </p:cNvPr>
          <p:cNvSpPr>
            <a:spLocks noGrp="1"/>
          </p:cNvSpPr>
          <p:nvPr>
            <p:ph type="dt" sz="half" idx="10"/>
          </p:nvPr>
        </p:nvSpPr>
        <p:spPr/>
        <p:txBody>
          <a:bodyPr/>
          <a:lstStyle/>
          <a:p>
            <a:fld id="{05B4D6E9-E390-4F64-B12E-FE4507B6E52D}" type="datetimeFigureOut">
              <a:rPr lang="en-NL" smtClean="0"/>
              <a:t>22/02/2022</a:t>
            </a:fld>
            <a:endParaRPr lang="en-NL"/>
          </a:p>
        </p:txBody>
      </p:sp>
      <p:sp>
        <p:nvSpPr>
          <p:cNvPr id="6" name="Footer Placeholder 5">
            <a:extLst>
              <a:ext uri="{FF2B5EF4-FFF2-40B4-BE49-F238E27FC236}">
                <a16:creationId xmlns:a16="http://schemas.microsoft.com/office/drawing/2014/main" id="{7CDA4FDA-8BAE-499C-A11C-EEB06FFA8E1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520BF65-5294-4DC6-81F4-B602AD3DF965}"/>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259633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516BC9-38BB-4D3B-82EA-D4741EAAA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A3CC26A-E544-45DB-9BE7-A554777B0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0FAAD4F-64FA-41F7-8D4D-F6C03545F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4D6E9-E390-4F64-B12E-FE4507B6E52D}" type="datetimeFigureOut">
              <a:rPr lang="en-NL" smtClean="0"/>
              <a:t>22/02/2022</a:t>
            </a:fld>
            <a:endParaRPr lang="en-NL"/>
          </a:p>
        </p:txBody>
      </p:sp>
      <p:sp>
        <p:nvSpPr>
          <p:cNvPr id="5" name="Footer Placeholder 4">
            <a:extLst>
              <a:ext uri="{FF2B5EF4-FFF2-40B4-BE49-F238E27FC236}">
                <a16:creationId xmlns:a16="http://schemas.microsoft.com/office/drawing/2014/main" id="{B5899A8F-BFFB-43CE-B8A5-0DF2A730B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31ADCACF-720F-4BBB-8631-9CD1A1A03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F21B6-3099-48D8-A78B-84FC0DCCC4C0}" type="slidenum">
              <a:rPr lang="en-NL" smtClean="0"/>
              <a:t>‹#›</a:t>
            </a:fld>
            <a:endParaRPr lang="en-NL"/>
          </a:p>
        </p:txBody>
      </p:sp>
    </p:spTree>
    <p:extLst>
      <p:ext uri="{BB962C8B-B14F-4D97-AF65-F5344CB8AC3E}">
        <p14:creationId xmlns:p14="http://schemas.microsoft.com/office/powerpoint/2010/main" val="399267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10.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ed1313/docker-centos7-ansi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notesSlide" Target="../notesSlides/notesSlide1.xml"/><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2.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xml"/><Relationship Id="rId5" Type="http://schemas.openxmlformats.org/officeDocument/2006/relationships/image" Target="../media/image29.sv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4.xml"/><Relationship Id="rId5" Type="http://schemas.openxmlformats.org/officeDocument/2006/relationships/image" Target="../media/image29.sv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5.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6.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98EF-4114-4DEC-8956-E154C479061D}"/>
              </a:ext>
            </a:extLst>
          </p:cNvPr>
          <p:cNvSpPr>
            <a:spLocks noGrp="1"/>
          </p:cNvSpPr>
          <p:nvPr>
            <p:ph type="ctrTitle"/>
          </p:nvPr>
        </p:nvSpPr>
        <p:spPr/>
        <p:txBody>
          <a:bodyPr/>
          <a:lstStyle/>
          <a:p>
            <a:endParaRPr lang="en-NL" dirty="0"/>
          </a:p>
        </p:txBody>
      </p:sp>
      <p:sp>
        <p:nvSpPr>
          <p:cNvPr id="3" name="Subtitle 2">
            <a:extLst>
              <a:ext uri="{FF2B5EF4-FFF2-40B4-BE49-F238E27FC236}">
                <a16:creationId xmlns:a16="http://schemas.microsoft.com/office/drawing/2014/main" id="{267FAD39-8648-413F-85B9-4DBD2FA751D9}"/>
              </a:ext>
            </a:extLst>
          </p:cNvPr>
          <p:cNvSpPr>
            <a:spLocks noGrp="1"/>
          </p:cNvSpPr>
          <p:nvPr>
            <p:ph type="subTitle" idx="1"/>
          </p:nvPr>
        </p:nvSpPr>
        <p:spPr/>
        <p:txBody>
          <a:bodyPr/>
          <a:lstStyle/>
          <a:p>
            <a:r>
              <a:rPr lang="en-US" dirty="0"/>
              <a:t>Let’s Grow 23 </a:t>
            </a:r>
            <a:r>
              <a:rPr lang="en-US" dirty="0" err="1"/>
              <a:t>februari</a:t>
            </a:r>
            <a:r>
              <a:rPr lang="en-US" dirty="0"/>
              <a:t> 2022</a:t>
            </a:r>
            <a:endParaRPr lang="en-NL" dirty="0"/>
          </a:p>
        </p:txBody>
      </p:sp>
      <p:pic>
        <p:nvPicPr>
          <p:cNvPr id="2052" name="Picture 4" descr="Empowering App Development for Developers | Docker">
            <a:extLst>
              <a:ext uri="{FF2B5EF4-FFF2-40B4-BE49-F238E27FC236}">
                <a16:creationId xmlns:a16="http://schemas.microsoft.com/office/drawing/2014/main" id="{B3B4FA90-A897-4DB6-9CBF-A90D96EDF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587" y="1292309"/>
            <a:ext cx="2596278" cy="22176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ploying an Application with Kubernetes | by David Seybold | Design and  Tech.Co | Medium">
            <a:extLst>
              <a:ext uri="{FF2B5EF4-FFF2-40B4-BE49-F238E27FC236}">
                <a16:creationId xmlns:a16="http://schemas.microsoft.com/office/drawing/2014/main" id="{136B01C6-3690-4E50-98B5-60CA9FBF56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3" r="20371"/>
          <a:stretch/>
        </p:blipFill>
        <p:spPr bwMode="auto">
          <a:xfrm>
            <a:off x="6096000" y="1304309"/>
            <a:ext cx="2462463" cy="227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0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normAutofit fontScale="90000"/>
          </a:bodyPr>
          <a:lstStyle/>
          <a:p>
            <a:r>
              <a:rPr lang="en-US" sz="3000" dirty="0"/>
              <a:t>Creating a container image specification with a Dockerfile</a:t>
            </a:r>
          </a:p>
        </p:txBody>
      </p:sp>
      <p:pic>
        <p:nvPicPr>
          <p:cNvPr id="4" name="Graphic 3" descr="Docker icon.">
            <a:extLst>
              <a:ext uri="{FF2B5EF4-FFF2-40B4-BE49-F238E27FC236}">
                <a16:creationId xmlns:a16="http://schemas.microsoft.com/office/drawing/2014/main" id="{E3964CBD-ADD4-4B74-A190-5067C906836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sample command depicts creating a container for deployment to Container Instances.">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769989"/>
          </a:xfrm>
        </p:spPr>
        <p:txBody>
          <a:bodyPr>
            <a:normAutofit fontScale="92500" lnSpcReduction="20000"/>
          </a:bodyPr>
          <a:lstStyle/>
          <a:p>
            <a:pPr>
              <a:lnSpc>
                <a:spcPct val="150000"/>
              </a:lnSpc>
            </a:pPr>
            <a:r>
              <a:rPr lang="en-US" sz="1800" dirty="0">
                <a:solidFill>
                  <a:srgbClr val="0000FF"/>
                </a:solidFill>
              </a:rPr>
              <a:t>FROM</a:t>
            </a:r>
            <a:r>
              <a:rPr lang="en-US" sz="1800" dirty="0">
                <a:solidFill>
                  <a:srgbClr val="000000"/>
                </a:solidFill>
              </a:rPr>
              <a:t> node:8.9.3-alpine</a:t>
            </a:r>
          </a:p>
          <a:p>
            <a:pPr>
              <a:lnSpc>
                <a:spcPct val="150000"/>
              </a:lnSpc>
            </a:pPr>
            <a:r>
              <a:rPr lang="en-US" sz="1800" dirty="0">
                <a:solidFill>
                  <a:srgbClr val="0000FF"/>
                </a:solidFill>
              </a:rPr>
              <a:t>RUN</a:t>
            </a:r>
            <a:r>
              <a:rPr lang="en-US" sz="1800" dirty="0">
                <a:solidFill>
                  <a:srgbClr val="000000"/>
                </a:solidFill>
              </a:rPr>
              <a:t> mkdir -p /usr/src/app</a:t>
            </a:r>
          </a:p>
          <a:p>
            <a:pPr>
              <a:lnSpc>
                <a:spcPct val="150000"/>
              </a:lnSpc>
            </a:pPr>
            <a:r>
              <a:rPr lang="en-US" sz="1800" dirty="0">
                <a:solidFill>
                  <a:srgbClr val="0000FF"/>
                </a:solidFill>
              </a:rPr>
              <a:t>COPY</a:t>
            </a:r>
            <a:r>
              <a:rPr lang="en-US" sz="1800" dirty="0">
                <a:solidFill>
                  <a:srgbClr val="000000"/>
                </a:solidFill>
              </a:rPr>
              <a:t> ./app/ /usr/src/app/</a:t>
            </a:r>
          </a:p>
          <a:p>
            <a:pPr>
              <a:lnSpc>
                <a:spcPct val="150000"/>
              </a:lnSpc>
            </a:pPr>
            <a:r>
              <a:rPr lang="en-US" sz="1800" dirty="0">
                <a:solidFill>
                  <a:srgbClr val="0000FF"/>
                </a:solidFill>
              </a:rPr>
              <a:t>WORKDIR</a:t>
            </a:r>
            <a:r>
              <a:rPr lang="en-US" sz="1800" dirty="0">
                <a:solidFill>
                  <a:srgbClr val="000000"/>
                </a:solidFill>
              </a:rPr>
              <a:t> /usr/src/app</a:t>
            </a:r>
          </a:p>
          <a:p>
            <a:pPr>
              <a:lnSpc>
                <a:spcPct val="150000"/>
              </a:lnSpc>
            </a:pPr>
            <a:r>
              <a:rPr lang="en-US" sz="1800" dirty="0">
                <a:solidFill>
                  <a:srgbClr val="0000FF"/>
                </a:solidFill>
              </a:rPr>
              <a:t>RUN</a:t>
            </a:r>
            <a:r>
              <a:rPr lang="en-US" sz="1800" dirty="0">
                <a:solidFill>
                  <a:srgbClr val="000000"/>
                </a:solidFill>
              </a:rPr>
              <a:t> npm install</a:t>
            </a:r>
          </a:p>
          <a:p>
            <a:pPr>
              <a:lnSpc>
                <a:spcPct val="150000"/>
              </a:lnSpc>
            </a:pPr>
            <a:r>
              <a:rPr lang="en-US" sz="1800" dirty="0">
                <a:solidFill>
                  <a:srgbClr val="0000FF"/>
                </a:solidFill>
              </a:rPr>
              <a:t>CMD</a:t>
            </a:r>
            <a:r>
              <a:rPr lang="en-US" sz="1800" dirty="0">
                <a:solidFill>
                  <a:srgbClr val="000000"/>
                </a:solidFill>
              </a:rPr>
              <a:t> node /usr/src/app/index.js</a:t>
            </a:r>
          </a:p>
        </p:txBody>
      </p:sp>
      <p:sp>
        <p:nvSpPr>
          <p:cNvPr id="9" name="Speech Bubble: Rectangle 8">
            <a:extLst>
              <a:ext uri="{FF2B5EF4-FFF2-40B4-BE49-F238E27FC236}">
                <a16:creationId xmlns:a16="http://schemas.microsoft.com/office/drawing/2014/main" id="{89548F6F-E5C1-41CC-AAC3-F3727300BE42}"/>
              </a:ext>
            </a:extLst>
          </p:cNvPr>
          <p:cNvSpPr/>
          <p:nvPr/>
        </p:nvSpPr>
        <p:spPr bwMode="auto">
          <a:xfrm>
            <a:off x="5249809" y="1555417"/>
            <a:ext cx="3611319" cy="457200"/>
          </a:xfrm>
          <a:prstGeom prst="wedgeRectCallout">
            <a:avLst>
              <a:gd name="adj1" fmla="val -99754"/>
              <a:gd name="adj2" fmla="val -1857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with this container image</a:t>
            </a:r>
          </a:p>
        </p:txBody>
      </p:sp>
      <p:sp>
        <p:nvSpPr>
          <p:cNvPr id="5" name="Speech Bubble: Rectangle 4">
            <a:extLst>
              <a:ext uri="{FF2B5EF4-FFF2-40B4-BE49-F238E27FC236}">
                <a16:creationId xmlns:a16="http://schemas.microsoft.com/office/drawing/2014/main" id="{001A6C4B-DCCF-49F0-AFC5-35FAA2E0CFD0}"/>
              </a:ext>
            </a:extLst>
          </p:cNvPr>
          <p:cNvSpPr/>
          <p:nvPr/>
        </p:nvSpPr>
        <p:spPr bwMode="auto">
          <a:xfrm>
            <a:off x="6420768" y="2139317"/>
            <a:ext cx="2321949" cy="457200"/>
          </a:xfrm>
          <a:prstGeom prst="wedgeRectCallout">
            <a:avLst>
              <a:gd name="adj1" fmla="val -161550"/>
              <a:gd name="adj2" fmla="val -4879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Run this command</a:t>
            </a:r>
          </a:p>
        </p:txBody>
      </p:sp>
      <p:sp>
        <p:nvSpPr>
          <p:cNvPr id="8" name="Speech Bubble: Rectangle 7">
            <a:extLst>
              <a:ext uri="{FF2B5EF4-FFF2-40B4-BE49-F238E27FC236}">
                <a16:creationId xmlns:a16="http://schemas.microsoft.com/office/drawing/2014/main" id="{67E23C61-D9D0-4580-8569-B2411EA0751A}"/>
              </a:ext>
            </a:extLst>
          </p:cNvPr>
          <p:cNvSpPr/>
          <p:nvPr/>
        </p:nvSpPr>
        <p:spPr bwMode="auto">
          <a:xfrm>
            <a:off x="6520540" y="3038876"/>
            <a:ext cx="3526033" cy="457200"/>
          </a:xfrm>
          <a:prstGeom prst="wedgeRectCallout">
            <a:avLst>
              <a:gd name="adj1" fmla="val -126465"/>
              <a:gd name="adj2" fmla="val -142316"/>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Copy these files from the host</a:t>
            </a:r>
          </a:p>
        </p:txBody>
      </p:sp>
      <p:sp>
        <p:nvSpPr>
          <p:cNvPr id="7" name="Speech Bubble: Rectangle 6">
            <a:extLst>
              <a:ext uri="{FF2B5EF4-FFF2-40B4-BE49-F238E27FC236}">
                <a16:creationId xmlns:a16="http://schemas.microsoft.com/office/drawing/2014/main" id="{F23E9D83-1532-4B85-AAE1-108DD4EA9F2A}"/>
              </a:ext>
            </a:extLst>
          </p:cNvPr>
          <p:cNvSpPr/>
          <p:nvPr/>
        </p:nvSpPr>
        <p:spPr bwMode="auto">
          <a:xfrm>
            <a:off x="5474573" y="4206677"/>
            <a:ext cx="3526033" cy="457200"/>
          </a:xfrm>
          <a:prstGeom prst="wedgeRectCallout">
            <a:avLst>
              <a:gd name="adj1" fmla="val -116180"/>
              <a:gd name="adj2" fmla="val -29195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Change the working directory</a:t>
            </a:r>
          </a:p>
        </p:txBody>
      </p:sp>
      <p:sp>
        <p:nvSpPr>
          <p:cNvPr id="6" name="Speech Bubble: Rectangle 5">
            <a:extLst>
              <a:ext uri="{FF2B5EF4-FFF2-40B4-BE49-F238E27FC236}">
                <a16:creationId xmlns:a16="http://schemas.microsoft.com/office/drawing/2014/main" id="{4708C0F2-9518-4F0C-965D-88502A10A3E3}"/>
              </a:ext>
            </a:extLst>
          </p:cNvPr>
          <p:cNvSpPr/>
          <p:nvPr/>
        </p:nvSpPr>
        <p:spPr bwMode="auto">
          <a:xfrm>
            <a:off x="3188572" y="5517583"/>
            <a:ext cx="4157107" cy="457200"/>
          </a:xfrm>
          <a:prstGeom prst="wedgeRectCallout">
            <a:avLst>
              <a:gd name="adj1" fmla="val -85140"/>
              <a:gd name="adj2" fmla="val -33368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the container with this command</a:t>
            </a:r>
          </a:p>
        </p:txBody>
      </p:sp>
    </p:spTree>
    <p:custDataLst>
      <p:tags r:id="rId1"/>
    </p:custDataLst>
    <p:extLst>
      <p:ext uri="{BB962C8B-B14F-4D97-AF65-F5344CB8AC3E}">
        <p14:creationId xmlns:p14="http://schemas.microsoft.com/office/powerpoint/2010/main" val="1600339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normAutofit fontScale="90000"/>
          </a:bodyPr>
          <a:lstStyle/>
          <a:p>
            <a:r>
              <a:rPr lang="en-US" sz="3000" dirty="0"/>
              <a:t>Building the container image</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13187"/>
          </a:xfrm>
        </p:spPr>
        <p:txBody>
          <a:bodyPr>
            <a:normAutofit fontScale="92500" lnSpcReduction="10000"/>
          </a:bodyPr>
          <a:lstStyle/>
          <a:p>
            <a:r>
              <a:rPr lang="en-US" sz="1800" dirty="0">
                <a:solidFill>
                  <a:srgbClr val="008000"/>
                </a:solidFill>
              </a:rPr>
              <a:t># Build your container</a:t>
            </a:r>
            <a:endParaRPr lang="en-US" sz="1800" dirty="0">
              <a:solidFill>
                <a:srgbClr val="000000"/>
              </a:solidFill>
            </a:endParaRPr>
          </a:p>
          <a:p>
            <a:r>
              <a:rPr lang="en-US" sz="1800" dirty="0">
                <a:solidFill>
                  <a:srgbClr val="0000FF"/>
                </a:solidFill>
              </a:rPr>
              <a:t>docker build </a:t>
            </a:r>
            <a:r>
              <a:rPr lang="en-US" sz="1800" dirty="0">
                <a:solidFill>
                  <a:srgbClr val="A31515"/>
                </a:solidFill>
              </a:rPr>
              <a:t>./application </a:t>
            </a:r>
            <a:r>
              <a:rPr lang="en-US" sz="1800" dirty="0">
                <a:solidFill>
                  <a:srgbClr val="001080"/>
                </a:solidFill>
              </a:rPr>
              <a:t>-t </a:t>
            </a:r>
            <a:r>
              <a:rPr lang="en-US" sz="1800" dirty="0">
                <a:solidFill>
                  <a:srgbClr val="A31515"/>
                </a:solidFill>
              </a:rPr>
              <a:t>tutorial-app</a:t>
            </a:r>
            <a:endParaRPr lang="en-US" sz="1800" dirty="0">
              <a:solidFill>
                <a:srgbClr val="000000"/>
              </a:solidFill>
            </a:endParaRPr>
          </a:p>
          <a:p>
            <a:br>
              <a:rPr lang="en-US" sz="1800" dirty="0">
                <a:solidFill>
                  <a:srgbClr val="000000"/>
                </a:solidFill>
              </a:rPr>
            </a:b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8000"/>
                </a:solidFill>
              </a:rPr>
              <a:t># After building, use the following command to view your new container image</a:t>
            </a:r>
            <a:endParaRPr lang="en-US" sz="1800" dirty="0">
              <a:solidFill>
                <a:srgbClr val="000000"/>
              </a:solidFill>
            </a:endParaRPr>
          </a:p>
          <a:p>
            <a:r>
              <a:rPr lang="en-US" sz="1800" dirty="0">
                <a:solidFill>
                  <a:srgbClr val="0000FF"/>
                </a:solidFill>
              </a:rPr>
              <a:t>docker images</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0"/>
          </p:cNvCxnSpPr>
          <p:nvPr/>
        </p:nvCxnSpPr>
        <p:spPr>
          <a:xfrm flipV="1">
            <a:off x="2350497" y="2091937"/>
            <a:ext cx="603212"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0"/>
          </p:cNvCxnSpPr>
          <p:nvPr/>
        </p:nvCxnSpPr>
        <p:spPr>
          <a:xfrm flipH="1" flipV="1">
            <a:off x="5552184" y="2091937"/>
            <a:ext cx="706020"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1249026" y="3054350"/>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5156733" y="305435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custDataLst>
      <p:tags r:id="rId1"/>
    </p:custDataLst>
    <p:extLst>
      <p:ext uri="{BB962C8B-B14F-4D97-AF65-F5344CB8AC3E}">
        <p14:creationId xmlns:p14="http://schemas.microsoft.com/office/powerpoint/2010/main" val="38345149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normAutofit fontScale="90000"/>
          </a:bodyPr>
          <a:lstStyle/>
          <a:p>
            <a:r>
              <a:rPr lang="en-US" sz="3000" dirty="0"/>
              <a:t>Running the custom container image as a container</a:t>
            </a:r>
          </a:p>
        </p:txBody>
      </p:sp>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551194"/>
          </a:xfrm>
        </p:spPr>
        <p:txBody>
          <a:bodyPr>
            <a:normAutofit fontScale="92500" lnSpcReduction="10000"/>
          </a:bodyPr>
          <a:lstStyle/>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001080"/>
                </a:solidFill>
              </a:rPr>
              <a:t>-d -p </a:t>
            </a:r>
            <a:r>
              <a:rPr lang="en-US" sz="1800" dirty="0">
                <a:solidFill>
                  <a:srgbClr val="A31515"/>
                </a:solidFill>
              </a:rPr>
              <a:t>8080:80 tutorial-app</a:t>
            </a:r>
            <a:endParaRPr lang="en-US" sz="1800" dirty="0">
              <a:solidFill>
                <a:srgbClr val="000000"/>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4254924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 container image by using Docker</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9588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DFA8-E8D9-4D0B-A98F-7E8F7C6594B8}"/>
              </a:ext>
            </a:extLst>
          </p:cNvPr>
          <p:cNvSpPr>
            <a:spLocks noGrp="1"/>
          </p:cNvSpPr>
          <p:nvPr>
            <p:ph type="title"/>
          </p:nvPr>
        </p:nvSpPr>
        <p:spPr/>
        <p:txBody>
          <a:bodyPr/>
          <a:lstStyle/>
          <a:p>
            <a:endParaRPr lang="en-NL" dirty="0"/>
          </a:p>
        </p:txBody>
      </p:sp>
      <p:sp>
        <p:nvSpPr>
          <p:cNvPr id="3" name="Text Placeholder 2">
            <a:extLst>
              <a:ext uri="{FF2B5EF4-FFF2-40B4-BE49-F238E27FC236}">
                <a16:creationId xmlns:a16="http://schemas.microsoft.com/office/drawing/2014/main" id="{7671E5E3-E8B2-428B-AB7E-AA17795CE01A}"/>
              </a:ext>
            </a:extLst>
          </p:cNvPr>
          <p:cNvSpPr>
            <a:spLocks noGrp="1"/>
          </p:cNvSpPr>
          <p:nvPr>
            <p:ph type="body" sz="quarter" idx="12"/>
          </p:nvPr>
        </p:nvSpPr>
        <p:spPr/>
        <p:txBody>
          <a:bodyPr/>
          <a:lstStyle/>
          <a:p>
            <a:endParaRPr lang="en-NL"/>
          </a:p>
        </p:txBody>
      </p:sp>
      <p:pic>
        <p:nvPicPr>
          <p:cNvPr id="5" name="Picture 4">
            <a:extLst>
              <a:ext uri="{FF2B5EF4-FFF2-40B4-BE49-F238E27FC236}">
                <a16:creationId xmlns:a16="http://schemas.microsoft.com/office/drawing/2014/main" id="{F940C7FA-4FE2-4E00-9338-02120807D7AC}"/>
              </a:ext>
            </a:extLst>
          </p:cNvPr>
          <p:cNvPicPr>
            <a:picLocks noChangeAspect="1"/>
          </p:cNvPicPr>
          <p:nvPr/>
        </p:nvPicPr>
        <p:blipFill>
          <a:blip r:embed="rId3"/>
          <a:stretch>
            <a:fillRect/>
          </a:stretch>
        </p:blipFill>
        <p:spPr>
          <a:xfrm>
            <a:off x="2096648" y="295874"/>
            <a:ext cx="5905500" cy="2514600"/>
          </a:xfrm>
          <a:prstGeom prst="rect">
            <a:avLst/>
          </a:prstGeom>
        </p:spPr>
      </p:pic>
      <p:pic>
        <p:nvPicPr>
          <p:cNvPr id="7" name="Picture 6">
            <a:extLst>
              <a:ext uri="{FF2B5EF4-FFF2-40B4-BE49-F238E27FC236}">
                <a16:creationId xmlns:a16="http://schemas.microsoft.com/office/drawing/2014/main" id="{00BBD7D6-9982-48A0-B422-73539C8367D3}"/>
              </a:ext>
            </a:extLst>
          </p:cNvPr>
          <p:cNvPicPr>
            <a:picLocks noChangeAspect="1"/>
          </p:cNvPicPr>
          <p:nvPr/>
        </p:nvPicPr>
        <p:blipFill>
          <a:blip r:embed="rId4"/>
          <a:stretch>
            <a:fillRect/>
          </a:stretch>
        </p:blipFill>
        <p:spPr>
          <a:xfrm>
            <a:off x="2096648" y="3121847"/>
            <a:ext cx="5991225" cy="2619375"/>
          </a:xfrm>
          <a:prstGeom prst="rect">
            <a:avLst/>
          </a:prstGeom>
        </p:spPr>
      </p:pic>
    </p:spTree>
    <p:extLst>
      <p:ext uri="{BB962C8B-B14F-4D97-AF65-F5344CB8AC3E}">
        <p14:creationId xmlns:p14="http://schemas.microsoft.com/office/powerpoint/2010/main" val="20247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54A-5CF0-4DAE-A276-13A0B0C78E7B}"/>
              </a:ext>
            </a:extLst>
          </p:cNvPr>
          <p:cNvSpPr>
            <a:spLocks noGrp="1"/>
          </p:cNvSpPr>
          <p:nvPr>
            <p:ph type="title"/>
          </p:nvPr>
        </p:nvSpPr>
        <p:spPr/>
        <p:txBody>
          <a:bodyPr/>
          <a:lstStyle/>
          <a:p>
            <a:r>
              <a:rPr lang="en-US" dirty="0"/>
              <a:t>Ansible docker</a:t>
            </a:r>
            <a:endParaRPr lang="en-NL" dirty="0"/>
          </a:p>
        </p:txBody>
      </p:sp>
      <p:sp>
        <p:nvSpPr>
          <p:cNvPr id="3" name="Content Placeholder 2">
            <a:extLst>
              <a:ext uri="{FF2B5EF4-FFF2-40B4-BE49-F238E27FC236}">
                <a16:creationId xmlns:a16="http://schemas.microsoft.com/office/drawing/2014/main" id="{1F5852FB-0A13-48E0-97C9-588CE84E13FD}"/>
              </a:ext>
            </a:extLst>
          </p:cNvPr>
          <p:cNvSpPr>
            <a:spLocks noGrp="1"/>
          </p:cNvSpPr>
          <p:nvPr>
            <p:ph idx="1"/>
          </p:nvPr>
        </p:nvSpPr>
        <p:spPr/>
        <p:txBody>
          <a:bodyPr/>
          <a:lstStyle/>
          <a:p>
            <a:r>
              <a:rPr lang="en-US" dirty="0"/>
              <a:t>Git clone </a:t>
            </a:r>
            <a:r>
              <a:rPr lang="en-US" dirty="0">
                <a:hlinkClick r:id="rId2"/>
              </a:rPr>
              <a:t>https://github.com/ned1313/docker-centos7-ansible</a:t>
            </a:r>
            <a:endParaRPr lang="en-US" dirty="0"/>
          </a:p>
          <a:p>
            <a:r>
              <a:rPr lang="nl-NL" b="0" i="0" dirty="0">
                <a:solidFill>
                  <a:srgbClr val="404040"/>
                </a:solidFill>
                <a:effectLst/>
                <a:latin typeface="Monaco"/>
              </a:rPr>
              <a:t>docker build -t centos7-ansible-oneview .</a:t>
            </a:r>
            <a:endParaRPr lang="en-US" b="0" i="0" dirty="0">
              <a:solidFill>
                <a:srgbClr val="404040"/>
              </a:solidFill>
              <a:effectLst/>
              <a:latin typeface="Monaco"/>
            </a:endParaRPr>
          </a:p>
          <a:p>
            <a:r>
              <a:rPr lang="en-US" b="0" i="0" dirty="0">
                <a:solidFill>
                  <a:srgbClr val="404040"/>
                </a:solidFill>
                <a:effectLst/>
                <a:latin typeface="Monaco"/>
              </a:rPr>
              <a:t>docker run -it centos7-ansible-oneview /bin/bash</a:t>
            </a:r>
            <a:endParaRPr lang="en-NL" dirty="0"/>
          </a:p>
        </p:txBody>
      </p:sp>
    </p:spTree>
    <p:extLst>
      <p:ext uri="{BB962C8B-B14F-4D97-AF65-F5344CB8AC3E}">
        <p14:creationId xmlns:p14="http://schemas.microsoft.com/office/powerpoint/2010/main" val="220163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11E5-7984-4C14-834F-9FAEAB417785}"/>
              </a:ext>
            </a:extLst>
          </p:cNvPr>
          <p:cNvSpPr>
            <a:spLocks noGrp="1"/>
          </p:cNvSpPr>
          <p:nvPr>
            <p:ph type="title"/>
          </p:nvPr>
        </p:nvSpPr>
        <p:spPr/>
        <p:txBody>
          <a:bodyPr/>
          <a:lstStyle/>
          <a:p>
            <a:r>
              <a:rPr lang="en-US" dirty="0"/>
              <a:t>Docker Desktop for Windows</a:t>
            </a:r>
            <a:endParaRPr lang="en-NL" dirty="0"/>
          </a:p>
        </p:txBody>
      </p:sp>
      <p:sp>
        <p:nvSpPr>
          <p:cNvPr id="3" name="Content Placeholder 2">
            <a:extLst>
              <a:ext uri="{FF2B5EF4-FFF2-40B4-BE49-F238E27FC236}">
                <a16:creationId xmlns:a16="http://schemas.microsoft.com/office/drawing/2014/main" id="{48806630-32D7-46F7-B69B-D7C09ED5895E}"/>
              </a:ext>
            </a:extLst>
          </p:cNvPr>
          <p:cNvSpPr>
            <a:spLocks noGrp="1"/>
          </p:cNvSpPr>
          <p:nvPr>
            <p:ph idx="1"/>
          </p:nvPr>
        </p:nvSpPr>
        <p:spPr/>
        <p:txBody>
          <a:bodyPr/>
          <a:lstStyle/>
          <a:p>
            <a:r>
              <a:rPr lang="nl-NL" dirty="0"/>
              <a:t>https://docs.docker.com/docker-for-windows/install/</a:t>
            </a:r>
            <a:endParaRPr lang="en-NL" dirty="0"/>
          </a:p>
        </p:txBody>
      </p:sp>
      <p:pic>
        <p:nvPicPr>
          <p:cNvPr id="5" name="Picture 4">
            <a:extLst>
              <a:ext uri="{FF2B5EF4-FFF2-40B4-BE49-F238E27FC236}">
                <a16:creationId xmlns:a16="http://schemas.microsoft.com/office/drawing/2014/main" id="{07A4DE5D-D04C-44A2-9DCF-67FB599798DC}"/>
              </a:ext>
            </a:extLst>
          </p:cNvPr>
          <p:cNvPicPr>
            <a:picLocks noChangeAspect="1"/>
          </p:cNvPicPr>
          <p:nvPr/>
        </p:nvPicPr>
        <p:blipFill>
          <a:blip r:embed="rId2"/>
          <a:stretch>
            <a:fillRect/>
          </a:stretch>
        </p:blipFill>
        <p:spPr>
          <a:xfrm>
            <a:off x="838200" y="2720975"/>
            <a:ext cx="9448800" cy="3771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8643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25E9-22ED-434D-A1AD-F23EDDFE62DE}"/>
              </a:ext>
            </a:extLst>
          </p:cNvPr>
          <p:cNvSpPr>
            <a:spLocks noGrp="1"/>
          </p:cNvSpPr>
          <p:nvPr>
            <p:ph type="title"/>
          </p:nvPr>
        </p:nvSpPr>
        <p:spPr/>
        <p:txBody>
          <a:bodyPr/>
          <a:lstStyle/>
          <a:p>
            <a:r>
              <a:rPr lang="en-US" dirty="0" err="1"/>
              <a:t>Dockerfile</a:t>
            </a:r>
            <a:r>
              <a:rPr lang="en-US" dirty="0"/>
              <a:t> (capital D, small f, no </a:t>
            </a:r>
            <a:r>
              <a:rPr lang="en-US" dirty="0" err="1"/>
              <a:t>extention</a:t>
            </a:r>
            <a:r>
              <a:rPr lang="en-US" dirty="0"/>
              <a:t>)</a:t>
            </a:r>
            <a:endParaRPr lang="en-NL" dirty="0"/>
          </a:p>
        </p:txBody>
      </p:sp>
      <p:sp>
        <p:nvSpPr>
          <p:cNvPr id="3" name="Content Placeholder 2">
            <a:extLst>
              <a:ext uri="{FF2B5EF4-FFF2-40B4-BE49-F238E27FC236}">
                <a16:creationId xmlns:a16="http://schemas.microsoft.com/office/drawing/2014/main" id="{F1DB32BE-5E24-43D5-91FD-B72B7A6315F4}"/>
              </a:ext>
            </a:extLst>
          </p:cNvPr>
          <p:cNvSpPr>
            <a:spLocks noGrp="1"/>
          </p:cNvSpPr>
          <p:nvPr>
            <p:ph idx="1"/>
          </p:nvPr>
        </p:nvSpPr>
        <p:spPr/>
        <p:txBody>
          <a:bodyPr/>
          <a:lstStyle/>
          <a:p>
            <a:pPr algn="just"/>
            <a:r>
              <a:rPr lang="nl-NL" sz="1800" b="0" i="0" dirty="0">
                <a:solidFill>
                  <a:srgbClr val="232323"/>
                </a:solidFill>
                <a:effectLst/>
                <a:latin typeface="Arial" panose="020B0604020202020204" pitchFamily="34" charset="0"/>
              </a:rPr>
              <a:t>#publicly available docker image "python" on docker hub will be pulled</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FROM python</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#creating directory helloworld in container (linux machine)</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RUN mkdir c:\home\helloworld</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#copying helloworld.py from local directory to container's helloworld folder</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COPY helloworld.py /home/helloworld/helloworld.py</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#running helloworld.py in container</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CMD python /home/helloworld/helloworld.py</a:t>
            </a:r>
          </a:p>
          <a:p>
            <a:pPr algn="just"/>
            <a:endParaRPr lang="nl-NL" sz="1800" dirty="0">
              <a:solidFill>
                <a:srgbClr val="232323"/>
              </a:solidFill>
              <a:latin typeface="Arial" panose="020B0604020202020204" pitchFamily="34" charset="0"/>
            </a:endParaRPr>
          </a:p>
          <a:p>
            <a:pPr algn="just"/>
            <a:endParaRPr lang="nl-NL" sz="1800" b="0" i="0" dirty="0">
              <a:solidFill>
                <a:srgbClr val="232323"/>
              </a:solidFill>
              <a:effectLst/>
              <a:latin typeface="Arial" panose="020B0604020202020204" pitchFamily="34" charset="0"/>
            </a:endParaRPr>
          </a:p>
          <a:p>
            <a:pPr algn="just"/>
            <a:r>
              <a:rPr lang="nl-NL" sz="1800" dirty="0">
                <a:solidFill>
                  <a:srgbClr val="232323"/>
                </a:solidFill>
                <a:latin typeface="Arial" panose="020B0604020202020204" pitchFamily="34" charset="0"/>
              </a:rPr>
              <a:t>Alternative: FROM python:alpine3.7</a:t>
            </a:r>
            <a:endParaRPr lang="nl-NL" sz="1800" b="0" i="0" dirty="0">
              <a:solidFill>
                <a:srgbClr val="232323"/>
              </a:solidFill>
              <a:effectLst/>
              <a:latin typeface="Arial" panose="020B0604020202020204" pitchFamily="34" charset="0"/>
            </a:endParaRPr>
          </a:p>
          <a:p>
            <a:pPr algn="just"/>
            <a:endParaRPr lang="nl-NL" sz="1800" dirty="0">
              <a:solidFill>
                <a:srgbClr val="232323"/>
              </a:solidFill>
              <a:latin typeface="Arial" panose="020B0604020202020204" pitchFamily="34" charset="0"/>
            </a:endParaRPr>
          </a:p>
          <a:p>
            <a:pPr algn="just"/>
            <a:endParaRPr lang="nl-NL" b="0" i="0" dirty="0">
              <a:solidFill>
                <a:srgbClr val="232323"/>
              </a:solidFill>
              <a:effectLst/>
              <a:latin typeface="Arial" panose="020B0604020202020204" pitchFamily="34" charset="0"/>
            </a:endParaRPr>
          </a:p>
          <a:p>
            <a:endParaRPr lang="en-NL" dirty="0"/>
          </a:p>
        </p:txBody>
      </p:sp>
      <p:pic>
        <p:nvPicPr>
          <p:cNvPr id="1026" name="Picture 2" descr="How to building Minimal Docker Containers for Python Applications">
            <a:extLst>
              <a:ext uri="{FF2B5EF4-FFF2-40B4-BE49-F238E27FC236}">
                <a16:creationId xmlns:a16="http://schemas.microsoft.com/office/drawing/2014/main" id="{E528F94F-0C92-4830-B68F-E083842A6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283" y="3931071"/>
            <a:ext cx="5276717" cy="292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25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BBC7-EEED-4D79-8870-248303C53DEE}"/>
              </a:ext>
            </a:extLst>
          </p:cNvPr>
          <p:cNvSpPr>
            <a:spLocks noGrp="1"/>
          </p:cNvSpPr>
          <p:nvPr>
            <p:ph type="title"/>
          </p:nvPr>
        </p:nvSpPr>
        <p:spPr/>
        <p:txBody>
          <a:bodyPr/>
          <a:lstStyle/>
          <a:p>
            <a:r>
              <a:rPr lang="en-US" dirty="0"/>
              <a:t>On your own machine</a:t>
            </a:r>
            <a:endParaRPr lang="en-NL" dirty="0"/>
          </a:p>
        </p:txBody>
      </p:sp>
      <p:sp>
        <p:nvSpPr>
          <p:cNvPr id="3" name="Content Placeholder 2">
            <a:extLst>
              <a:ext uri="{FF2B5EF4-FFF2-40B4-BE49-F238E27FC236}">
                <a16:creationId xmlns:a16="http://schemas.microsoft.com/office/drawing/2014/main" id="{2291E30A-2D50-4FC0-A630-49917526B99E}"/>
              </a:ext>
            </a:extLst>
          </p:cNvPr>
          <p:cNvSpPr>
            <a:spLocks noGrp="1"/>
          </p:cNvSpPr>
          <p:nvPr>
            <p:ph idx="1"/>
          </p:nvPr>
        </p:nvSpPr>
        <p:spPr/>
        <p:txBody>
          <a:bodyPr/>
          <a:lstStyle/>
          <a:p>
            <a:r>
              <a:rPr lang="nl-NL" b="0" i="1" dirty="0">
                <a:solidFill>
                  <a:srgbClr val="232323"/>
                </a:solidFill>
                <a:effectLst/>
                <a:latin typeface="Arial" panose="020B0604020202020204" pitchFamily="34" charset="0"/>
              </a:rPr>
              <a:t>docker build -t helloworldapp .</a:t>
            </a:r>
          </a:p>
          <a:p>
            <a:r>
              <a:rPr lang="nl-NL" b="0" i="1" dirty="0">
                <a:solidFill>
                  <a:srgbClr val="232323"/>
                </a:solidFill>
                <a:effectLst/>
                <a:latin typeface="Arial" panose="020B0604020202020204" pitchFamily="34" charset="0"/>
              </a:rPr>
              <a:t>docker run helloworldapp</a:t>
            </a:r>
            <a:endParaRPr lang="nl-NL" i="1" dirty="0">
              <a:solidFill>
                <a:srgbClr val="232323"/>
              </a:solidFill>
              <a:latin typeface="Arial" panose="020B0604020202020204" pitchFamily="34" charset="0"/>
            </a:endParaRPr>
          </a:p>
          <a:p>
            <a:r>
              <a:rPr lang="nl-NL" b="0" i="1" dirty="0">
                <a:solidFill>
                  <a:srgbClr val="232323"/>
                </a:solidFill>
                <a:effectLst/>
                <a:latin typeface="Arial" panose="020B0604020202020204" pitchFamily="34" charset="0"/>
              </a:rPr>
              <a:t>docker run -i helloworldapp</a:t>
            </a:r>
          </a:p>
          <a:p>
            <a:endParaRPr lang="en-NL" dirty="0"/>
          </a:p>
        </p:txBody>
      </p:sp>
      <p:pic>
        <p:nvPicPr>
          <p:cNvPr id="4" name="Picture 2" descr="How to building Minimal Docker Containers for Python Applications">
            <a:extLst>
              <a:ext uri="{FF2B5EF4-FFF2-40B4-BE49-F238E27FC236}">
                <a16:creationId xmlns:a16="http://schemas.microsoft.com/office/drawing/2014/main" id="{5BA88CE9-2AB2-4210-8F6B-348907D0D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283" y="3931071"/>
            <a:ext cx="5276717" cy="292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853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5583-268B-420A-BE1F-C04DEC99E5C4}"/>
              </a:ext>
            </a:extLst>
          </p:cNvPr>
          <p:cNvSpPr>
            <a:spLocks noGrp="1"/>
          </p:cNvSpPr>
          <p:nvPr>
            <p:ph type="title"/>
          </p:nvPr>
        </p:nvSpPr>
        <p:spPr/>
        <p:txBody>
          <a:bodyPr/>
          <a:lstStyle/>
          <a:p>
            <a:r>
              <a:rPr lang="en-US" dirty="0"/>
              <a:t>Ubi images from Red Hat</a:t>
            </a:r>
            <a:endParaRPr lang="en-NL" dirty="0"/>
          </a:p>
        </p:txBody>
      </p:sp>
      <p:sp>
        <p:nvSpPr>
          <p:cNvPr id="3" name="Content Placeholder 2">
            <a:extLst>
              <a:ext uri="{FF2B5EF4-FFF2-40B4-BE49-F238E27FC236}">
                <a16:creationId xmlns:a16="http://schemas.microsoft.com/office/drawing/2014/main" id="{F3ED1904-C3B0-4163-B39E-604A891B0E01}"/>
              </a:ext>
            </a:extLst>
          </p:cNvPr>
          <p:cNvSpPr>
            <a:spLocks noGrp="1"/>
          </p:cNvSpPr>
          <p:nvPr>
            <p:ph idx="1"/>
          </p:nvPr>
        </p:nvSpPr>
        <p:spPr/>
        <p:txBody>
          <a:bodyPr/>
          <a:lstStyle/>
          <a:p>
            <a:r>
              <a:rPr lang="nl-NL" b="0" i="0" dirty="0">
                <a:effectLst/>
                <a:latin typeface="Segoe UI" panose="020B0502040204020203" pitchFamily="34" charset="0"/>
              </a:rPr>
              <a:t>docker search registry.access.redhat.com/ubi</a:t>
            </a:r>
          </a:p>
          <a:p>
            <a:endParaRPr lang="nl-NL" dirty="0">
              <a:latin typeface="Segoe UI" panose="020B0502040204020203" pitchFamily="34" charset="0"/>
            </a:endParaRPr>
          </a:p>
          <a:p>
            <a:endParaRPr lang="en-NL" dirty="0"/>
          </a:p>
        </p:txBody>
      </p:sp>
      <p:pic>
        <p:nvPicPr>
          <p:cNvPr id="5" name="Picture 4">
            <a:extLst>
              <a:ext uri="{FF2B5EF4-FFF2-40B4-BE49-F238E27FC236}">
                <a16:creationId xmlns:a16="http://schemas.microsoft.com/office/drawing/2014/main" id="{13A694C1-1E19-48FF-B3A9-6289A4F253C3}"/>
              </a:ext>
            </a:extLst>
          </p:cNvPr>
          <p:cNvPicPr>
            <a:picLocks noChangeAspect="1"/>
          </p:cNvPicPr>
          <p:nvPr/>
        </p:nvPicPr>
        <p:blipFill>
          <a:blip r:embed="rId2"/>
          <a:stretch>
            <a:fillRect/>
          </a:stretch>
        </p:blipFill>
        <p:spPr>
          <a:xfrm>
            <a:off x="838200" y="2663384"/>
            <a:ext cx="8172450" cy="3095625"/>
          </a:xfrm>
          <a:prstGeom prst="rect">
            <a:avLst/>
          </a:prstGeom>
        </p:spPr>
      </p:pic>
    </p:spTree>
    <p:extLst>
      <p:ext uri="{BB962C8B-B14F-4D97-AF65-F5344CB8AC3E}">
        <p14:creationId xmlns:p14="http://schemas.microsoft.com/office/powerpoint/2010/main" val="323291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1077-EECF-49F2-9709-AF261E29779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AB1549C-9492-4644-9434-D455A8008847}"/>
              </a:ext>
            </a:extLst>
          </p:cNvPr>
          <p:cNvSpPr>
            <a:spLocks noGrp="1"/>
          </p:cNvSpPr>
          <p:nvPr>
            <p:ph idx="1"/>
          </p:nvPr>
        </p:nvSpPr>
        <p:spPr/>
        <p:txBody>
          <a:bodyPr/>
          <a:lstStyle/>
          <a:p>
            <a:endParaRPr lang="en-NL"/>
          </a:p>
        </p:txBody>
      </p:sp>
      <p:pic>
        <p:nvPicPr>
          <p:cNvPr id="3074" name="Picture 2" descr="Empowering App Development for Developers | Docker">
            <a:extLst>
              <a:ext uri="{FF2B5EF4-FFF2-40B4-BE49-F238E27FC236}">
                <a16:creationId xmlns:a16="http://schemas.microsoft.com/office/drawing/2014/main" id="{86AB2457-EB88-4735-84DA-816FBCC96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220" y="192339"/>
            <a:ext cx="7006389" cy="598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75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1073-BE34-458C-B632-0DA6BED0F160}"/>
              </a:ext>
            </a:extLst>
          </p:cNvPr>
          <p:cNvSpPr>
            <a:spLocks noGrp="1"/>
          </p:cNvSpPr>
          <p:nvPr>
            <p:ph type="title"/>
          </p:nvPr>
        </p:nvSpPr>
        <p:spPr/>
        <p:txBody>
          <a:bodyPr/>
          <a:lstStyle/>
          <a:p>
            <a:endParaRPr lang="en-NL"/>
          </a:p>
        </p:txBody>
      </p:sp>
      <p:pic>
        <p:nvPicPr>
          <p:cNvPr id="9" name="Content Placeholder 8">
            <a:extLst>
              <a:ext uri="{FF2B5EF4-FFF2-40B4-BE49-F238E27FC236}">
                <a16:creationId xmlns:a16="http://schemas.microsoft.com/office/drawing/2014/main" id="{FBF07CA2-9653-45CB-A627-39D918B94E34}"/>
              </a:ext>
            </a:extLst>
          </p:cNvPr>
          <p:cNvPicPr>
            <a:picLocks noGrp="1" noChangeAspect="1"/>
          </p:cNvPicPr>
          <p:nvPr>
            <p:ph idx="1"/>
          </p:nvPr>
        </p:nvPicPr>
        <p:blipFill>
          <a:blip r:embed="rId3"/>
          <a:stretch>
            <a:fillRect/>
          </a:stretch>
        </p:blipFill>
        <p:spPr>
          <a:xfrm>
            <a:off x="9569871" y="2839196"/>
            <a:ext cx="2066925" cy="1095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184255B0-6AE3-4D66-9D4D-4C3A81C2A4E2}"/>
              </a:ext>
            </a:extLst>
          </p:cNvPr>
          <p:cNvPicPr>
            <a:picLocks noChangeAspect="1"/>
          </p:cNvPicPr>
          <p:nvPr/>
        </p:nvPicPr>
        <p:blipFill>
          <a:blip r:embed="rId4"/>
          <a:stretch>
            <a:fillRect/>
          </a:stretch>
        </p:blipFill>
        <p:spPr>
          <a:xfrm>
            <a:off x="230551" y="68502"/>
            <a:ext cx="5457825" cy="2381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B27CA869-F77C-41B4-B8E6-76CB47974B69}"/>
              </a:ext>
            </a:extLst>
          </p:cNvPr>
          <p:cNvPicPr>
            <a:picLocks noChangeAspect="1"/>
          </p:cNvPicPr>
          <p:nvPr/>
        </p:nvPicPr>
        <p:blipFill>
          <a:blip r:embed="rId5"/>
          <a:stretch>
            <a:fillRect/>
          </a:stretch>
        </p:blipFill>
        <p:spPr>
          <a:xfrm>
            <a:off x="7893471" y="275537"/>
            <a:ext cx="3743325" cy="2076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CCC35805-3288-4300-B280-24AD99E7824B}"/>
              </a:ext>
            </a:extLst>
          </p:cNvPr>
          <p:cNvPicPr>
            <a:picLocks noChangeAspect="1"/>
          </p:cNvPicPr>
          <p:nvPr/>
        </p:nvPicPr>
        <p:blipFill>
          <a:blip r:embed="rId6"/>
          <a:stretch>
            <a:fillRect/>
          </a:stretch>
        </p:blipFill>
        <p:spPr>
          <a:xfrm>
            <a:off x="1854218" y="2586516"/>
            <a:ext cx="7381875" cy="4181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549B57E2-9FF9-43B8-AB84-E891ADD44479}"/>
              </a:ext>
            </a:extLst>
          </p:cNvPr>
          <p:cNvSpPr/>
          <p:nvPr/>
        </p:nvSpPr>
        <p:spPr>
          <a:xfrm>
            <a:off x="4995575" y="6492875"/>
            <a:ext cx="4240518" cy="24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47555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F9BC-EBCA-45C9-A332-61C1E147C21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0835769-E6F5-47E9-8BC0-6E09B00CFD95}"/>
              </a:ext>
            </a:extLst>
          </p:cNvPr>
          <p:cNvSpPr>
            <a:spLocks noGrp="1"/>
          </p:cNvSpPr>
          <p:nvPr>
            <p:ph idx="1"/>
          </p:nvPr>
        </p:nvSpPr>
        <p:spPr/>
        <p:txBody>
          <a:bodyPr/>
          <a:lstStyle/>
          <a:p>
            <a:endParaRPr lang="en-NL"/>
          </a:p>
        </p:txBody>
      </p:sp>
      <p:pic>
        <p:nvPicPr>
          <p:cNvPr id="4098" name="Picture 2" descr="Deploying an Application with Kubernetes | by David Seybold | Design and  Tech.Co | Medium">
            <a:extLst>
              <a:ext uri="{FF2B5EF4-FFF2-40B4-BE49-F238E27FC236}">
                <a16:creationId xmlns:a16="http://schemas.microsoft.com/office/drawing/2014/main" id="{D76E5580-4615-4C26-ADB4-D24369178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53" y="394296"/>
            <a:ext cx="10884568" cy="580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96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Kubernetes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4850559"/>
          </a:xfrm>
        </p:spPr>
        <p:txBody>
          <a:bodyPr/>
          <a:lstStyle/>
          <a:p>
            <a:r>
              <a:rPr lang="en-US" dirty="0">
                <a:latin typeface="+mn-lt"/>
              </a:rPr>
              <a:t>Manages container-based applications</a:t>
            </a:r>
          </a:p>
          <a:p>
            <a:pPr lvl="1"/>
            <a:r>
              <a:rPr lang="en-US" dirty="0"/>
              <a:t>Along with networking and storage requirements</a:t>
            </a:r>
          </a:p>
          <a:p>
            <a:pPr lvl="1"/>
            <a:r>
              <a:rPr lang="en-US" dirty="0"/>
              <a:t>Focused on application workloads instead of infrastructure components</a:t>
            </a:r>
          </a:p>
          <a:p>
            <a:r>
              <a:rPr lang="en-US" dirty="0">
                <a:latin typeface="+mn-lt"/>
              </a:rPr>
              <a:t>Makes it easier to orchestrate large solutions using a variety of containers</a:t>
            </a:r>
          </a:p>
          <a:p>
            <a:pPr lvl="1"/>
            <a:r>
              <a:rPr lang="en-US" dirty="0"/>
              <a:t>Application containers</a:t>
            </a:r>
          </a:p>
          <a:p>
            <a:pPr lvl="1"/>
            <a:r>
              <a:rPr lang="en-US" dirty="0"/>
              <a:t>Storage containers</a:t>
            </a:r>
          </a:p>
          <a:p>
            <a:pPr lvl="1"/>
            <a:r>
              <a:rPr lang="en-US" dirty="0"/>
              <a:t>Middleware containers</a:t>
            </a:r>
          </a:p>
          <a:p>
            <a:pPr lvl="1"/>
            <a:r>
              <a:rPr lang="en-US" dirty="0"/>
              <a:t>Even more…</a:t>
            </a:r>
          </a:p>
          <a:p>
            <a:r>
              <a:rPr lang="en-US" dirty="0">
                <a:latin typeface="+mn-lt"/>
              </a:rPr>
              <a:t>Applications are described declaratively</a:t>
            </a:r>
          </a:p>
          <a:p>
            <a:pPr lvl="1"/>
            <a:r>
              <a:rPr lang="en-US" dirty="0"/>
              <a:t>Use YAML files to describe application</a:t>
            </a:r>
          </a:p>
          <a:p>
            <a:pPr lvl="1"/>
            <a:r>
              <a:rPr lang="en-US" dirty="0"/>
              <a:t>Kubernetes handles management and deployment</a:t>
            </a:r>
          </a:p>
        </p:txBody>
      </p:sp>
    </p:spTree>
    <p:extLst>
      <p:ext uri="{BB962C8B-B14F-4D97-AF65-F5344CB8AC3E}">
        <p14:creationId xmlns:p14="http://schemas.microsoft.com/office/powerpoint/2010/main" val="35160258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a:xfrm>
            <a:off x="588263" y="457200"/>
            <a:ext cx="11018520" cy="553998"/>
          </a:xfrm>
        </p:spPr>
        <p:txBody>
          <a:bodyPr>
            <a:normAutofit fontScale="90000"/>
          </a:bodyPr>
          <a:lstStyle/>
          <a:p>
            <a:r>
              <a:rPr lang="en-US" dirty="0"/>
              <a:t>Kubernetes cluster architecture</a:t>
            </a:r>
          </a:p>
        </p:txBody>
      </p:sp>
      <p:sp>
        <p:nvSpPr>
          <p:cNvPr id="3" name="Text Placeholder 2">
            <a:extLst>
              <a:ext uri="{FF2B5EF4-FFF2-40B4-BE49-F238E27FC236}">
                <a16:creationId xmlns:a16="http://schemas.microsoft.com/office/drawing/2014/main" id="{95BE4E1A-3D4C-4DF5-AA37-914825AF9D8E}"/>
              </a:ext>
            </a:extLst>
          </p:cNvPr>
          <p:cNvSpPr>
            <a:spLocks noGrp="1"/>
          </p:cNvSpPr>
          <p:nvPr>
            <p:ph type="body" sz="quarter" idx="10"/>
          </p:nvPr>
        </p:nvSpPr>
        <p:spPr>
          <a:xfrm>
            <a:off x="584200" y="1435497"/>
            <a:ext cx="11018520" cy="1760482"/>
          </a:xfrm>
        </p:spPr>
        <p:txBody>
          <a:bodyPr/>
          <a:lstStyle/>
          <a:p>
            <a:r>
              <a:rPr lang="en-US" dirty="0">
                <a:latin typeface="+mn-lt"/>
              </a:rPr>
              <a:t>Cluster master</a:t>
            </a:r>
          </a:p>
          <a:p>
            <a:pPr lvl="1"/>
            <a:r>
              <a:rPr lang="en-US" sz="2200" dirty="0"/>
              <a:t>Dedicated nodes provide core Kubernetes services and orchestration</a:t>
            </a:r>
          </a:p>
          <a:p>
            <a:r>
              <a:rPr lang="en-US" dirty="0">
                <a:latin typeface="+mn-lt"/>
              </a:rPr>
              <a:t>Nodes</a:t>
            </a:r>
          </a:p>
          <a:p>
            <a:pPr lvl="1"/>
            <a:r>
              <a:rPr lang="en-US" sz="2200" dirty="0"/>
              <a:t>Run application workloads</a:t>
            </a:r>
          </a:p>
        </p:txBody>
      </p:sp>
      <p:pic>
        <p:nvPicPr>
          <p:cNvPr id="6" name="Picture 5" descr="Core Kubernetes architecture showing how nodes are split up between customer-managed and Azure-managed workloads">
            <a:extLst>
              <a:ext uri="{FF2B5EF4-FFF2-40B4-BE49-F238E27FC236}">
                <a16:creationId xmlns:a16="http://schemas.microsoft.com/office/drawing/2014/main" id="{48D4ECA4-3FDA-4FD6-9F8B-56FDFCC0A293}"/>
              </a:ext>
            </a:extLst>
          </p:cNvPr>
          <p:cNvPicPr>
            <a:picLocks noChangeAspect="1"/>
          </p:cNvPicPr>
          <p:nvPr/>
        </p:nvPicPr>
        <p:blipFill>
          <a:blip r:embed="rId3"/>
          <a:stretch>
            <a:fillRect/>
          </a:stretch>
        </p:blipFill>
        <p:spPr>
          <a:xfrm>
            <a:off x="1571466" y="3429000"/>
            <a:ext cx="9043988" cy="3100388"/>
          </a:xfrm>
          <a:prstGeom prst="rect">
            <a:avLst/>
          </a:prstGeom>
        </p:spPr>
      </p:pic>
    </p:spTree>
    <p:extLst>
      <p:ext uri="{BB962C8B-B14F-4D97-AF65-F5344CB8AC3E}">
        <p14:creationId xmlns:p14="http://schemas.microsoft.com/office/powerpoint/2010/main" val="28223912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p:txBody>
          <a:bodyPr/>
          <a:lstStyle/>
          <a:p>
            <a:r>
              <a:rPr lang="en-US" dirty="0"/>
              <a:t>Kubernetes nodes</a:t>
            </a:r>
          </a:p>
        </p:txBody>
      </p:sp>
      <p:sp>
        <p:nvSpPr>
          <p:cNvPr id="3" name="Text Placeholder 2">
            <a:extLst>
              <a:ext uri="{FF2B5EF4-FFF2-40B4-BE49-F238E27FC236}">
                <a16:creationId xmlns:a16="http://schemas.microsoft.com/office/drawing/2014/main" id="{962BF5C4-D3E0-4BAE-BFBC-E6BFD6031629}"/>
              </a:ext>
            </a:extLst>
          </p:cNvPr>
          <p:cNvSpPr>
            <a:spLocks noGrp="1"/>
          </p:cNvSpPr>
          <p:nvPr>
            <p:ph type="body" sz="quarter" idx="10"/>
          </p:nvPr>
        </p:nvSpPr>
        <p:spPr>
          <a:xfrm>
            <a:off x="584200" y="1435497"/>
            <a:ext cx="11018520" cy="1809726"/>
          </a:xfrm>
        </p:spPr>
        <p:txBody>
          <a:bodyPr>
            <a:normAutofit lnSpcReduction="10000"/>
          </a:bodyPr>
          <a:lstStyle/>
          <a:p>
            <a:r>
              <a:rPr lang="en-US" dirty="0">
                <a:latin typeface="+mn-lt"/>
              </a:rPr>
              <a:t>Each individual node is an Azure virtual machine (VM )</a:t>
            </a:r>
          </a:p>
          <a:p>
            <a:pPr lvl="1"/>
            <a:r>
              <a:rPr lang="en-US" dirty="0"/>
              <a:t>Contains Kubernetes node components needed to communicate with the cluster master and the internet</a:t>
            </a:r>
          </a:p>
          <a:p>
            <a:pPr lvl="1"/>
            <a:r>
              <a:rPr lang="en-US" dirty="0"/>
              <a:t>Contains the container runtime for your applications</a:t>
            </a:r>
          </a:p>
          <a:p>
            <a:pPr lvl="2"/>
            <a:r>
              <a:rPr lang="en-US" sz="1800" dirty="0"/>
              <a:t>In Azure Kubernetes Service, Docker is the container runtime</a:t>
            </a:r>
          </a:p>
        </p:txBody>
      </p:sp>
      <p:pic>
        <p:nvPicPr>
          <p:cNvPr id="6" name="Picture 5" descr="Individual nodes represented as an Azure VM">
            <a:extLst>
              <a:ext uri="{FF2B5EF4-FFF2-40B4-BE49-F238E27FC236}">
                <a16:creationId xmlns:a16="http://schemas.microsoft.com/office/drawing/2014/main" id="{BE4014B2-927A-49CD-8710-5D10BCC46A19}"/>
              </a:ext>
            </a:extLst>
          </p:cNvPr>
          <p:cNvPicPr>
            <a:picLocks noChangeAspect="1"/>
          </p:cNvPicPr>
          <p:nvPr/>
        </p:nvPicPr>
        <p:blipFill>
          <a:blip r:embed="rId3"/>
          <a:stretch>
            <a:fillRect/>
          </a:stretch>
        </p:blipFill>
        <p:spPr>
          <a:xfrm>
            <a:off x="631727" y="3469944"/>
            <a:ext cx="10923465" cy="2569300"/>
          </a:xfrm>
          <a:prstGeom prst="rect">
            <a:avLst/>
          </a:prstGeom>
        </p:spPr>
      </p:pic>
    </p:spTree>
    <p:extLst>
      <p:ext uri="{BB962C8B-B14F-4D97-AF65-F5344CB8AC3E}">
        <p14:creationId xmlns:p14="http://schemas.microsoft.com/office/powerpoint/2010/main" val="123096054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3B23-C582-49DF-A452-50DC0AF4FD9F}"/>
              </a:ext>
            </a:extLst>
          </p:cNvPr>
          <p:cNvSpPr>
            <a:spLocks noGrp="1"/>
          </p:cNvSpPr>
          <p:nvPr>
            <p:ph type="title"/>
          </p:nvPr>
        </p:nvSpPr>
        <p:spPr/>
        <p:txBody>
          <a:bodyPr/>
          <a:lstStyle/>
          <a:p>
            <a:r>
              <a:rPr lang="en-US" dirty="0"/>
              <a:t>Kubernetes terminology</a:t>
            </a:r>
          </a:p>
        </p:txBody>
      </p:sp>
      <p:sp>
        <p:nvSpPr>
          <p:cNvPr id="3" name="Text Placeholder 2">
            <a:extLst>
              <a:ext uri="{FF2B5EF4-FFF2-40B4-BE49-F238E27FC236}">
                <a16:creationId xmlns:a16="http://schemas.microsoft.com/office/drawing/2014/main" id="{BE5852F9-6464-4F6E-9B81-1482B22DAE0C}"/>
              </a:ext>
            </a:extLst>
          </p:cNvPr>
          <p:cNvSpPr>
            <a:spLocks noGrp="1"/>
          </p:cNvSpPr>
          <p:nvPr>
            <p:ph type="body" sz="quarter" idx="10"/>
          </p:nvPr>
        </p:nvSpPr>
        <p:spPr>
          <a:xfrm>
            <a:off x="584200" y="1435497"/>
            <a:ext cx="11018520" cy="4715137"/>
          </a:xfrm>
        </p:spPr>
        <p:txBody>
          <a:bodyPr>
            <a:normAutofit lnSpcReduction="10000"/>
          </a:bodyPr>
          <a:lstStyle/>
          <a:p>
            <a:r>
              <a:rPr lang="en-US" dirty="0">
                <a:latin typeface="+mn-lt"/>
              </a:rPr>
              <a:t>Nodes</a:t>
            </a:r>
          </a:p>
          <a:p>
            <a:pPr lvl="1"/>
            <a:r>
              <a:rPr lang="en-US" dirty="0"/>
              <a:t>Individual VM running containerized applications</a:t>
            </a:r>
          </a:p>
          <a:p>
            <a:r>
              <a:rPr lang="en-US" dirty="0">
                <a:latin typeface="+mn-lt"/>
              </a:rPr>
              <a:t>Pools</a:t>
            </a:r>
          </a:p>
          <a:p>
            <a:pPr lvl="1"/>
            <a:r>
              <a:rPr lang="en-US" dirty="0"/>
              <a:t>Groups of nodes with identical configurations</a:t>
            </a:r>
          </a:p>
          <a:p>
            <a:r>
              <a:rPr lang="en-US" dirty="0">
                <a:latin typeface="+mn-lt"/>
              </a:rPr>
              <a:t>Pods</a:t>
            </a:r>
          </a:p>
          <a:p>
            <a:pPr lvl="1"/>
            <a:r>
              <a:rPr lang="en-US" dirty="0"/>
              <a:t>Single instance of an application</a:t>
            </a:r>
          </a:p>
          <a:p>
            <a:pPr lvl="1"/>
            <a:r>
              <a:rPr lang="en-US" dirty="0"/>
              <a:t>It’s possible for a pod to contain multiple containers within the same node</a:t>
            </a:r>
          </a:p>
          <a:p>
            <a:r>
              <a:rPr lang="en-US" dirty="0">
                <a:latin typeface="+mn-lt"/>
              </a:rPr>
              <a:t>Deployments</a:t>
            </a:r>
          </a:p>
          <a:p>
            <a:pPr lvl="1"/>
            <a:r>
              <a:rPr lang="en-US" dirty="0"/>
              <a:t>One or more identical pods managed by Kubernetes</a:t>
            </a:r>
          </a:p>
          <a:p>
            <a:r>
              <a:rPr lang="en-US" dirty="0">
                <a:latin typeface="+mn-lt"/>
              </a:rPr>
              <a:t>Manifests</a:t>
            </a:r>
          </a:p>
          <a:p>
            <a:pPr lvl="1"/>
            <a:r>
              <a:rPr lang="en-US" dirty="0"/>
              <a:t>YAML file describing a deployment</a:t>
            </a:r>
          </a:p>
        </p:txBody>
      </p:sp>
    </p:spTree>
    <p:extLst>
      <p:ext uri="{BB962C8B-B14F-4D97-AF65-F5344CB8AC3E}">
        <p14:creationId xmlns:p14="http://schemas.microsoft.com/office/powerpoint/2010/main" val="27876150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398813"/>
            <a:ext cx="4332358" cy="1508105"/>
          </a:xfrm>
        </p:spPr>
        <p:txBody>
          <a:bodyPr/>
          <a:lstStyle/>
          <a:p>
            <a:pPr marL="0" indent="0">
              <a:buNone/>
            </a:pPr>
            <a:r>
              <a:rPr lang="en-US" dirty="0">
                <a:latin typeface="Segoe UI" panose="020B0502040204020203" pitchFamily="34" charset="0"/>
                <a:cs typeface="Segoe UI" panose="020B0502040204020203" pitchFamily="34" charset="0"/>
              </a:rPr>
              <a:t>Cluster IP</a:t>
            </a:r>
          </a:p>
          <a:p>
            <a:pPr marL="0" indent="0">
              <a:buNone/>
            </a:pPr>
            <a:r>
              <a:rPr lang="en-US" sz="2000" dirty="0">
                <a:latin typeface="Segoe UI" panose="020B0502040204020203" pitchFamily="34" charset="0"/>
                <a:cs typeface="Segoe UI" panose="020B0502040204020203" pitchFamily="34" charset="0"/>
              </a:rPr>
              <a:t>Creates internal-only IP address for use within the cluster</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773378"/>
            <a:ext cx="2834861" cy="1508105"/>
          </a:xfrm>
        </p:spPr>
        <p:txBody>
          <a:bodyPr/>
          <a:lstStyle/>
          <a:p>
            <a:r>
              <a:rPr lang="en-US" dirty="0" err="1">
                <a:latin typeface="+mn-lt"/>
              </a:rPr>
              <a:t>NodePort</a:t>
            </a:r>
            <a:endParaRPr lang="en-US" dirty="0">
              <a:latin typeface="+mn-lt"/>
            </a:endParaRPr>
          </a:p>
          <a:p>
            <a:r>
              <a:rPr lang="en-US" sz="2000" dirty="0">
                <a:latin typeface="+mn-lt"/>
              </a:rPr>
              <a:t>Creates a port mapping on a specific node for direct access</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Services group pods together to provide network connectivity</a:t>
            </a:r>
          </a:p>
        </p:txBody>
      </p:sp>
      <p:pic>
        <p:nvPicPr>
          <p:cNvPr id="9" name="Picture 8" descr="Cluster IP diagram - port mapping to a specific node from an external request">
            <a:extLst>
              <a:ext uri="{FF2B5EF4-FFF2-40B4-BE49-F238E27FC236}">
                <a16:creationId xmlns:a16="http://schemas.microsoft.com/office/drawing/2014/main" id="{06114148-328E-4F89-AA2A-25E70641D73E}"/>
              </a:ext>
            </a:extLst>
          </p:cNvPr>
          <p:cNvPicPr>
            <a:picLocks noChangeAspect="1"/>
          </p:cNvPicPr>
          <p:nvPr/>
        </p:nvPicPr>
        <p:blipFill>
          <a:blip r:embed="rId3"/>
          <a:stretch>
            <a:fillRect/>
          </a:stretch>
        </p:blipFill>
        <p:spPr>
          <a:xfrm>
            <a:off x="5946011" y="2398813"/>
            <a:ext cx="5656707" cy="1666208"/>
          </a:xfrm>
          <a:prstGeom prst="rect">
            <a:avLst/>
          </a:prstGeom>
        </p:spPr>
      </p:pic>
      <p:pic>
        <p:nvPicPr>
          <p:cNvPr id="11" name="Picture 10" descr="NodePort diagram - internal traffic is routed on a private IP address.">
            <a:extLst>
              <a:ext uri="{FF2B5EF4-FFF2-40B4-BE49-F238E27FC236}">
                <a16:creationId xmlns:a16="http://schemas.microsoft.com/office/drawing/2014/main" id="{9729F963-CF52-4915-B17F-90FD69B9FC7F}"/>
              </a:ext>
            </a:extLst>
          </p:cNvPr>
          <p:cNvPicPr>
            <a:picLocks noChangeAspect="1"/>
          </p:cNvPicPr>
          <p:nvPr/>
        </p:nvPicPr>
        <p:blipFill>
          <a:blip r:embed="rId4"/>
          <a:stretch>
            <a:fillRect/>
          </a:stretch>
        </p:blipFill>
        <p:spPr>
          <a:xfrm>
            <a:off x="3801743" y="4992014"/>
            <a:ext cx="7800975" cy="1600200"/>
          </a:xfrm>
          <a:prstGeom prst="rect">
            <a:avLst/>
          </a:prstGeom>
        </p:spPr>
      </p:pic>
    </p:spTree>
    <p:extLst>
      <p:ext uri="{BB962C8B-B14F-4D97-AF65-F5344CB8AC3E}">
        <p14:creationId xmlns:p14="http://schemas.microsoft.com/office/powerpoint/2010/main" val="30379607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 (continued)</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449679"/>
            <a:ext cx="4199835" cy="1300398"/>
          </a:xfrm>
        </p:spPr>
        <p:txBody>
          <a:bodyPr/>
          <a:lstStyle/>
          <a:p>
            <a:pPr marL="0" indent="0">
              <a:buNone/>
            </a:pPr>
            <a:r>
              <a:rPr lang="en-US" dirty="0" err="1">
                <a:latin typeface="+mj-lt"/>
              </a:rPr>
              <a:t>LoadBalancer</a:t>
            </a:r>
            <a:endParaRPr lang="en-US" dirty="0">
              <a:latin typeface="+mj-lt"/>
            </a:endParaRPr>
          </a:p>
          <a:p>
            <a:pPr marL="0" indent="0">
              <a:buNone/>
            </a:pPr>
            <a:r>
              <a:rPr lang="en-US" sz="2000" dirty="0"/>
              <a:t>Creates an Azure load balancer resource with an external IP address</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530348"/>
            <a:ext cx="5212080" cy="892552"/>
          </a:xfrm>
        </p:spPr>
        <p:txBody>
          <a:bodyPr/>
          <a:lstStyle/>
          <a:p>
            <a:r>
              <a:rPr lang="en-US" dirty="0" err="1">
                <a:latin typeface="+mj-lt"/>
              </a:rPr>
              <a:t>ExternalName</a:t>
            </a:r>
            <a:endParaRPr lang="en-US" dirty="0">
              <a:latin typeface="+mj-lt"/>
            </a:endParaRPr>
          </a:p>
          <a:p>
            <a:r>
              <a:rPr lang="en-US" sz="2000" dirty="0"/>
              <a:t>Creates a direct DNS entry</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Services group pods together to provide network connectivity</a:t>
            </a:r>
          </a:p>
        </p:txBody>
      </p:sp>
      <p:pic>
        <p:nvPicPr>
          <p:cNvPr id="4" name="Picture 3" descr="Classic load balancer setup with a single external IP address and port being mapped to one or more internal nodes">
            <a:extLst>
              <a:ext uri="{FF2B5EF4-FFF2-40B4-BE49-F238E27FC236}">
                <a16:creationId xmlns:a16="http://schemas.microsoft.com/office/drawing/2014/main" id="{CD33E351-3A3F-4581-B5D3-4CDED87AB9BA}"/>
              </a:ext>
            </a:extLst>
          </p:cNvPr>
          <p:cNvPicPr>
            <a:picLocks noChangeAspect="1"/>
          </p:cNvPicPr>
          <p:nvPr/>
        </p:nvPicPr>
        <p:blipFill>
          <a:blip r:embed="rId3"/>
          <a:stretch>
            <a:fillRect/>
          </a:stretch>
        </p:blipFill>
        <p:spPr>
          <a:xfrm>
            <a:off x="5163770" y="2449679"/>
            <a:ext cx="6778752" cy="1522571"/>
          </a:xfrm>
          <a:prstGeom prst="rect">
            <a:avLst/>
          </a:prstGeom>
        </p:spPr>
      </p:pic>
    </p:spTree>
    <p:extLst>
      <p:ext uri="{BB962C8B-B14F-4D97-AF65-F5344CB8AC3E}">
        <p14:creationId xmlns:p14="http://schemas.microsoft.com/office/powerpoint/2010/main" val="17877762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Storage</a:t>
            </a:r>
          </a:p>
        </p:txBody>
      </p:sp>
      <p:sp>
        <p:nvSpPr>
          <p:cNvPr id="3" name="Text Placeholder 2" descr="Pod (with an AKS cluster) with persistent storage options such as Azure Files or Azure Managed Disk">
            <a:extLst>
              <a:ext uri="{FF2B5EF4-FFF2-40B4-BE49-F238E27FC236}">
                <a16:creationId xmlns:a16="http://schemas.microsoft.com/office/drawing/2014/main" id="{73653CC9-9DCD-4C86-88AF-24A98B3D5F6A}"/>
              </a:ext>
            </a:extLst>
          </p:cNvPr>
          <p:cNvSpPr>
            <a:spLocks noGrp="1"/>
          </p:cNvSpPr>
          <p:nvPr>
            <p:ph type="body" sz="quarter" idx="10"/>
          </p:nvPr>
        </p:nvSpPr>
        <p:spPr>
          <a:xfrm>
            <a:off x="584199" y="1435497"/>
            <a:ext cx="4409832" cy="2973122"/>
          </a:xfrm>
        </p:spPr>
        <p:txBody>
          <a:bodyPr/>
          <a:lstStyle/>
          <a:p>
            <a:r>
              <a:rPr lang="en-US" sz="2400" dirty="0">
                <a:latin typeface="+mn-lt"/>
              </a:rPr>
              <a:t>Local storage on the node is fast and simple to use</a:t>
            </a:r>
          </a:p>
          <a:p>
            <a:pPr lvl="1"/>
            <a:r>
              <a:rPr lang="en-US" sz="1800" dirty="0"/>
              <a:t>Local storage might not be available after the pod is deleted</a:t>
            </a:r>
          </a:p>
          <a:p>
            <a:r>
              <a:rPr lang="en-US" sz="2400" dirty="0">
                <a:latin typeface="+mn-lt"/>
              </a:rPr>
              <a:t>Multiple pods may share data volumes</a:t>
            </a:r>
          </a:p>
          <a:p>
            <a:r>
              <a:rPr lang="en-US" sz="2400" dirty="0">
                <a:latin typeface="+mn-lt"/>
              </a:rPr>
              <a:t>Storage could potentially be reattached to another pod</a:t>
            </a:r>
          </a:p>
        </p:txBody>
      </p:sp>
      <p:pic>
        <p:nvPicPr>
          <p:cNvPr id="5" name="Picture 4" descr="Pod (with an AKS cluster) with persistent storage options such as Azure Files or Azure Managed Disk">
            <a:extLst>
              <a:ext uri="{FF2B5EF4-FFF2-40B4-BE49-F238E27FC236}">
                <a16:creationId xmlns:a16="http://schemas.microsoft.com/office/drawing/2014/main" id="{715B1631-AFF5-455C-A3FE-618FE767AF09}"/>
              </a:ext>
            </a:extLst>
          </p:cNvPr>
          <p:cNvPicPr>
            <a:picLocks noChangeAspect="1"/>
          </p:cNvPicPr>
          <p:nvPr/>
        </p:nvPicPr>
        <p:blipFill>
          <a:blip r:embed="rId3"/>
          <a:stretch>
            <a:fillRect/>
          </a:stretch>
        </p:blipFill>
        <p:spPr>
          <a:xfrm>
            <a:off x="5402376" y="1435497"/>
            <a:ext cx="6368796" cy="4784598"/>
          </a:xfrm>
          <a:prstGeom prst="rect">
            <a:avLst/>
          </a:prstGeom>
        </p:spPr>
      </p:pic>
    </p:spTree>
    <p:extLst>
      <p:ext uri="{BB962C8B-B14F-4D97-AF65-F5344CB8AC3E}">
        <p14:creationId xmlns:p14="http://schemas.microsoft.com/office/powerpoint/2010/main" val="33940640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Persistent storage volumes</a:t>
            </a:r>
          </a:p>
        </p:txBody>
      </p:sp>
      <p:sp>
        <p:nvSpPr>
          <p:cNvPr id="3" name="Text Placeholder 2">
            <a:extLst>
              <a:ext uri="{FF2B5EF4-FFF2-40B4-BE49-F238E27FC236}">
                <a16:creationId xmlns:a16="http://schemas.microsoft.com/office/drawing/2014/main" id="{73653CC9-9DCD-4C86-88AF-24A98B3D5F6A}"/>
              </a:ext>
            </a:extLst>
          </p:cNvPr>
          <p:cNvSpPr>
            <a:spLocks noGrp="1"/>
          </p:cNvSpPr>
          <p:nvPr>
            <p:ph type="body" sz="quarter" idx="10"/>
          </p:nvPr>
        </p:nvSpPr>
        <p:spPr>
          <a:xfrm>
            <a:off x="584200" y="1435497"/>
            <a:ext cx="3811954" cy="3066165"/>
          </a:xfrm>
        </p:spPr>
        <p:txBody>
          <a:bodyPr/>
          <a:lstStyle/>
          <a:p>
            <a:r>
              <a:rPr lang="en-US" dirty="0">
                <a:latin typeface="+mn-lt"/>
              </a:rPr>
              <a:t>Pods can use storage that is persistent </a:t>
            </a:r>
          </a:p>
          <a:p>
            <a:pPr lvl="1"/>
            <a:r>
              <a:rPr lang="en-US" dirty="0"/>
              <a:t>Storage exists beyond the lifetime of the pod</a:t>
            </a:r>
          </a:p>
          <a:p>
            <a:pPr lvl="1"/>
            <a:r>
              <a:rPr lang="en-US" dirty="0"/>
              <a:t>Storage can be a service such as Azure Files or an Azure Managed Disk</a:t>
            </a:r>
          </a:p>
        </p:txBody>
      </p:sp>
      <p:pic>
        <p:nvPicPr>
          <p:cNvPr id="5" name="Picture 4" descr="Persistent volumes available at the AKS cluster level. Graphic shows the interaction between the AKS cluster and the single node/pod access. ">
            <a:extLst>
              <a:ext uri="{FF2B5EF4-FFF2-40B4-BE49-F238E27FC236}">
                <a16:creationId xmlns:a16="http://schemas.microsoft.com/office/drawing/2014/main" id="{981AD662-AD63-4BAD-B075-D24E0C9D05E2}"/>
              </a:ext>
            </a:extLst>
          </p:cNvPr>
          <p:cNvPicPr>
            <a:picLocks noChangeAspect="1"/>
          </p:cNvPicPr>
          <p:nvPr/>
        </p:nvPicPr>
        <p:blipFill>
          <a:blip r:embed="rId3"/>
          <a:stretch>
            <a:fillRect/>
          </a:stretch>
        </p:blipFill>
        <p:spPr>
          <a:xfrm>
            <a:off x="5044559" y="1435497"/>
            <a:ext cx="6732842" cy="3206115"/>
          </a:xfrm>
          <a:prstGeom prst="rect">
            <a:avLst/>
          </a:prstGeom>
        </p:spPr>
      </p:pic>
    </p:spTree>
    <p:extLst>
      <p:ext uri="{BB962C8B-B14F-4D97-AF65-F5344CB8AC3E}">
        <p14:creationId xmlns:p14="http://schemas.microsoft.com/office/powerpoint/2010/main" val="15729018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BCBC-05D1-4193-9971-8952E5B199C8}"/>
              </a:ext>
            </a:extLst>
          </p:cNvPr>
          <p:cNvSpPr>
            <a:spLocks noGrp="1"/>
          </p:cNvSpPr>
          <p:nvPr>
            <p:ph type="title"/>
          </p:nvPr>
        </p:nvSpPr>
        <p:spPr/>
        <p:txBody>
          <a:bodyPr/>
          <a:lstStyle/>
          <a:p>
            <a:r>
              <a:rPr lang="en-US" dirty="0"/>
              <a:t>Virtualization and containers</a:t>
            </a:r>
          </a:p>
        </p:txBody>
      </p:sp>
      <p:grpSp>
        <p:nvGrpSpPr>
          <p:cNvPr id="42" name="Group 41" descr="Illustration of how virtual machines include the kernel for each VM while containers only include apps and services without the kernel.">
            <a:extLst>
              <a:ext uri="{FF2B5EF4-FFF2-40B4-BE49-F238E27FC236}">
                <a16:creationId xmlns:a16="http://schemas.microsoft.com/office/drawing/2014/main" id="{4E271748-3377-49D8-9159-44FA628A50AD}"/>
              </a:ext>
            </a:extLst>
          </p:cNvPr>
          <p:cNvGrpSpPr/>
          <p:nvPr/>
        </p:nvGrpSpPr>
        <p:grpSpPr>
          <a:xfrm>
            <a:off x="584200" y="1435496"/>
            <a:ext cx="11018520" cy="5029200"/>
            <a:chOff x="584200" y="1435496"/>
            <a:chExt cx="11018520" cy="5029200"/>
          </a:xfrm>
        </p:grpSpPr>
        <p:sp>
          <p:nvSpPr>
            <p:cNvPr id="4" name="Device running virtual machines">
              <a:extLst>
                <a:ext uri="{FF2B5EF4-FFF2-40B4-BE49-F238E27FC236}">
                  <a16:creationId xmlns:a16="http://schemas.microsoft.com/office/drawing/2014/main" id="{ECD3C50A-A0C2-4CB0-8F66-00814DECF36D}"/>
                </a:ext>
              </a:extLst>
            </p:cNvPr>
            <p:cNvSpPr/>
            <p:nvPr/>
          </p:nvSpPr>
          <p:spPr bwMode="auto">
            <a:xfrm>
              <a:off x="584200" y="1435496"/>
              <a:ext cx="5029200" cy="502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virtual machines</a:t>
              </a:r>
            </a:p>
          </p:txBody>
        </p:sp>
        <p:sp>
          <p:nvSpPr>
            <p:cNvPr id="7" name="Hardware">
              <a:extLst>
                <a:ext uri="{FF2B5EF4-FFF2-40B4-BE49-F238E27FC236}">
                  <a16:creationId xmlns:a16="http://schemas.microsoft.com/office/drawing/2014/main" id="{A9A142FC-C411-48FD-A64D-FB16C15F34F0}"/>
                </a:ext>
              </a:extLst>
            </p:cNvPr>
            <p:cNvSpPr/>
            <p:nvPr/>
          </p:nvSpPr>
          <p:spPr bwMode="auto">
            <a:xfrm rot="16200000">
              <a:off x="2700768" y="3563476"/>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23" name="Graphic 22">
              <a:extLst>
                <a:ext uri="{FF2B5EF4-FFF2-40B4-BE49-F238E27FC236}">
                  <a16:creationId xmlns:a16="http://schemas.microsoft.com/office/drawing/2014/main" id="{7FE3F360-9D3D-42E2-A207-31BBB48881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917" y="5712315"/>
              <a:ext cx="307774" cy="548640"/>
            </a:xfrm>
            <a:prstGeom prst="rect">
              <a:avLst/>
            </a:prstGeom>
          </p:spPr>
        </p:pic>
        <p:sp>
          <p:nvSpPr>
            <p:cNvPr id="8" name="Operating system">
              <a:extLst>
                <a:ext uri="{FF2B5EF4-FFF2-40B4-BE49-F238E27FC236}">
                  <a16:creationId xmlns:a16="http://schemas.microsoft.com/office/drawing/2014/main" id="{61350A1A-E664-4DDF-B647-E25DF7EECECF}"/>
                </a:ext>
              </a:extLst>
            </p:cNvPr>
            <p:cNvSpPr/>
            <p:nvPr/>
          </p:nvSpPr>
          <p:spPr bwMode="auto">
            <a:xfrm rot="16200000">
              <a:off x="1349039" y="1334350"/>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20" name="Graphic 19">
              <a:extLst>
                <a:ext uri="{FF2B5EF4-FFF2-40B4-BE49-F238E27FC236}">
                  <a16:creationId xmlns:a16="http://schemas.microsoft.com/office/drawing/2014/main" id="{69D493B4-0C81-4934-BC85-31FA77471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1051" y="2950399"/>
              <a:ext cx="548640" cy="478601"/>
            </a:xfrm>
            <a:prstGeom prst="rect">
              <a:avLst/>
            </a:prstGeom>
          </p:spPr>
        </p:pic>
        <p:sp>
          <p:nvSpPr>
            <p:cNvPr id="26" name="Virtual machine">
              <a:extLst>
                <a:ext uri="{FF2B5EF4-FFF2-40B4-BE49-F238E27FC236}">
                  <a16:creationId xmlns:a16="http://schemas.microsoft.com/office/drawing/2014/main" id="{4D8E7240-DC56-4C99-AA1D-4C32BB73B7DD}"/>
                </a:ext>
              </a:extLst>
            </p:cNvPr>
            <p:cNvSpPr/>
            <p:nvPr/>
          </p:nvSpPr>
          <p:spPr bwMode="auto">
            <a:xfrm>
              <a:off x="1990165" y="2229924"/>
              <a:ext cx="3377901" cy="3055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8" name="Kernel">
              <a:extLst>
                <a:ext uri="{FF2B5EF4-FFF2-40B4-BE49-F238E27FC236}">
                  <a16:creationId xmlns:a16="http://schemas.microsoft.com/office/drawing/2014/main" id="{46E7B49B-3E5F-4F94-B3EC-2BFC9716C75E}"/>
                </a:ext>
              </a:extLst>
            </p:cNvPr>
            <p:cNvSpPr/>
            <p:nvPr/>
          </p:nvSpPr>
          <p:spPr bwMode="auto">
            <a:xfrm rot="16200000">
              <a:off x="3252843" y="3068001"/>
              <a:ext cx="852544" cy="31089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Kernel</a:t>
              </a:r>
            </a:p>
          </p:txBody>
        </p:sp>
        <p:pic>
          <p:nvPicPr>
            <p:cNvPr id="18" name="Graphic 17">
              <a:extLst>
                <a:ext uri="{FF2B5EF4-FFF2-40B4-BE49-F238E27FC236}">
                  <a16:creationId xmlns:a16="http://schemas.microsoft.com/office/drawing/2014/main" id="{F365F430-F061-4661-B635-3301CC163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93947" y="4393881"/>
              <a:ext cx="457200" cy="457200"/>
            </a:xfrm>
            <a:prstGeom prst="rect">
              <a:avLst/>
            </a:prstGeom>
          </p:spPr>
        </p:pic>
        <p:sp>
          <p:nvSpPr>
            <p:cNvPr id="29" name="Apps">
              <a:extLst>
                <a:ext uri="{FF2B5EF4-FFF2-40B4-BE49-F238E27FC236}">
                  <a16:creationId xmlns:a16="http://schemas.microsoft.com/office/drawing/2014/main" id="{69A099EF-2274-4323-AE33-9340273EA1C7}"/>
                </a:ext>
              </a:extLst>
            </p:cNvPr>
            <p:cNvSpPr/>
            <p:nvPr/>
          </p:nvSpPr>
          <p:spPr bwMode="auto">
            <a:xfrm rot="16200000">
              <a:off x="242958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14" name="Graphic 13">
              <a:extLst>
                <a:ext uri="{FF2B5EF4-FFF2-40B4-BE49-F238E27FC236}">
                  <a16:creationId xmlns:a16="http://schemas.microsoft.com/office/drawing/2014/main" id="{3184929A-753E-4FB6-B45A-5EC5567C4D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2995" y="3223512"/>
              <a:ext cx="457200" cy="360485"/>
            </a:xfrm>
            <a:prstGeom prst="rect">
              <a:avLst/>
            </a:prstGeom>
          </p:spPr>
        </p:pic>
        <p:sp>
          <p:nvSpPr>
            <p:cNvPr id="30" name="Services">
              <a:extLst>
                <a:ext uri="{FF2B5EF4-FFF2-40B4-BE49-F238E27FC236}">
                  <a16:creationId xmlns:a16="http://schemas.microsoft.com/office/drawing/2014/main" id="{81D29AE6-73B7-40C1-BAA5-BA9962859311}"/>
                </a:ext>
              </a:extLst>
            </p:cNvPr>
            <p:cNvSpPr/>
            <p:nvPr/>
          </p:nvSpPr>
          <p:spPr bwMode="auto">
            <a:xfrm rot="16200000">
              <a:off x="407237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16" name="Graphic 15">
              <a:extLst>
                <a:ext uri="{FF2B5EF4-FFF2-40B4-BE49-F238E27FC236}">
                  <a16:creationId xmlns:a16="http://schemas.microsoft.com/office/drawing/2014/main" id="{272FB4E8-C64E-4069-A087-32465B9BEA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41610" y="3175155"/>
              <a:ext cx="391886" cy="457200"/>
            </a:xfrm>
            <a:prstGeom prst="rect">
              <a:avLst/>
            </a:prstGeom>
          </p:spPr>
        </p:pic>
        <p:sp>
          <p:nvSpPr>
            <p:cNvPr id="6" name="Device running containers">
              <a:extLst>
                <a:ext uri="{FF2B5EF4-FFF2-40B4-BE49-F238E27FC236}">
                  <a16:creationId xmlns:a16="http://schemas.microsoft.com/office/drawing/2014/main" id="{E0DF97A6-32E8-4FE7-B2CD-BE7F0AA1BC8C}"/>
                </a:ext>
              </a:extLst>
            </p:cNvPr>
            <p:cNvSpPr/>
            <p:nvPr/>
          </p:nvSpPr>
          <p:spPr bwMode="auto">
            <a:xfrm>
              <a:off x="6573520" y="1435496"/>
              <a:ext cx="5029200" cy="5029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containers</a:t>
              </a:r>
            </a:p>
          </p:txBody>
        </p:sp>
        <p:sp>
          <p:nvSpPr>
            <p:cNvPr id="31" name="Hardware">
              <a:extLst>
                <a:ext uri="{FF2B5EF4-FFF2-40B4-BE49-F238E27FC236}">
                  <a16:creationId xmlns:a16="http://schemas.microsoft.com/office/drawing/2014/main" id="{F40145A7-E118-4EB1-83C3-A87EB5B6F73F}"/>
                </a:ext>
              </a:extLst>
            </p:cNvPr>
            <p:cNvSpPr/>
            <p:nvPr/>
          </p:nvSpPr>
          <p:spPr bwMode="auto">
            <a:xfrm rot="16200000">
              <a:off x="8695167" y="3563477"/>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34" name="Graphic 33">
              <a:extLst>
                <a:ext uri="{FF2B5EF4-FFF2-40B4-BE49-F238E27FC236}">
                  <a16:creationId xmlns:a16="http://schemas.microsoft.com/office/drawing/2014/main" id="{AF604F2F-7AC3-40CB-9954-DCDF6B6F7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316" y="5712316"/>
              <a:ext cx="307774" cy="548640"/>
            </a:xfrm>
            <a:prstGeom prst="rect">
              <a:avLst/>
            </a:prstGeom>
          </p:spPr>
        </p:pic>
        <p:sp>
          <p:nvSpPr>
            <p:cNvPr id="32" name="Operating system">
              <a:extLst>
                <a:ext uri="{FF2B5EF4-FFF2-40B4-BE49-F238E27FC236}">
                  <a16:creationId xmlns:a16="http://schemas.microsoft.com/office/drawing/2014/main" id="{2F33190F-1D35-4878-B78C-1E3570C03327}"/>
                </a:ext>
              </a:extLst>
            </p:cNvPr>
            <p:cNvSpPr/>
            <p:nvPr/>
          </p:nvSpPr>
          <p:spPr bwMode="auto">
            <a:xfrm rot="16200000">
              <a:off x="7343438" y="1334351"/>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33" name="Graphic 32">
              <a:extLst>
                <a:ext uri="{FF2B5EF4-FFF2-40B4-BE49-F238E27FC236}">
                  <a16:creationId xmlns:a16="http://schemas.microsoft.com/office/drawing/2014/main" id="{12D3F3E1-EE1D-43BA-8295-206C8E2DBB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5450" y="2950400"/>
              <a:ext cx="548640" cy="478601"/>
            </a:xfrm>
            <a:prstGeom prst="rect">
              <a:avLst/>
            </a:prstGeom>
          </p:spPr>
        </p:pic>
        <p:sp>
          <p:nvSpPr>
            <p:cNvPr id="36" name="Kernel">
              <a:extLst>
                <a:ext uri="{FF2B5EF4-FFF2-40B4-BE49-F238E27FC236}">
                  <a16:creationId xmlns:a16="http://schemas.microsoft.com/office/drawing/2014/main" id="{F9D906EC-13DC-453D-B80C-E16217BBB6B4}"/>
                </a:ext>
              </a:extLst>
            </p:cNvPr>
            <p:cNvSpPr/>
            <p:nvPr/>
          </p:nvSpPr>
          <p:spPr bwMode="auto">
            <a:xfrm rot="16200000">
              <a:off x="8654379" y="2577006"/>
              <a:ext cx="852544" cy="4563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bg1"/>
                  </a:solidFill>
                  <a:ea typeface="Segoe UI" pitchFamily="34" charset="0"/>
                  <a:cs typeface="Segoe UI" pitchFamily="34" charset="0"/>
                </a:rPr>
                <a:t>Kernel</a:t>
              </a:r>
            </a:p>
          </p:txBody>
        </p:sp>
        <p:pic>
          <p:nvPicPr>
            <p:cNvPr id="41" name="Graphic 40">
              <a:extLst>
                <a:ext uri="{FF2B5EF4-FFF2-40B4-BE49-F238E27FC236}">
                  <a16:creationId xmlns:a16="http://schemas.microsoft.com/office/drawing/2014/main" id="{0F782075-EF0A-4190-A1BA-4FA2C29590B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0102" y="4622481"/>
              <a:ext cx="457200" cy="457200"/>
            </a:xfrm>
            <a:prstGeom prst="rect">
              <a:avLst/>
            </a:prstGeom>
          </p:spPr>
        </p:pic>
        <p:sp>
          <p:nvSpPr>
            <p:cNvPr id="35" name="Container">
              <a:extLst>
                <a:ext uri="{FF2B5EF4-FFF2-40B4-BE49-F238E27FC236}">
                  <a16:creationId xmlns:a16="http://schemas.microsoft.com/office/drawing/2014/main" id="{6EB8E143-DF8D-403F-AE62-F6EF14C5DCCF}"/>
                </a:ext>
              </a:extLst>
            </p:cNvPr>
            <p:cNvSpPr/>
            <p:nvPr/>
          </p:nvSpPr>
          <p:spPr bwMode="auto">
            <a:xfrm>
              <a:off x="7984564" y="2229926"/>
              <a:ext cx="3377901" cy="1966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Container</a:t>
              </a:r>
            </a:p>
          </p:txBody>
        </p:sp>
        <p:sp>
          <p:nvSpPr>
            <p:cNvPr id="37" name="Apps">
              <a:extLst>
                <a:ext uri="{FF2B5EF4-FFF2-40B4-BE49-F238E27FC236}">
                  <a16:creationId xmlns:a16="http://schemas.microsoft.com/office/drawing/2014/main" id="{FF5C336D-6F6F-43E9-9EA4-A4C0BF27026E}"/>
                </a:ext>
              </a:extLst>
            </p:cNvPr>
            <p:cNvSpPr/>
            <p:nvPr/>
          </p:nvSpPr>
          <p:spPr bwMode="auto">
            <a:xfrm rot="16200000">
              <a:off x="842398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39" name="Graphic 38">
              <a:extLst>
                <a:ext uri="{FF2B5EF4-FFF2-40B4-BE49-F238E27FC236}">
                  <a16:creationId xmlns:a16="http://schemas.microsoft.com/office/drawing/2014/main" id="{CCCFDE2A-083F-4DDF-99A8-250690CCBC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87394" y="3223513"/>
              <a:ext cx="457200" cy="360485"/>
            </a:xfrm>
            <a:prstGeom prst="rect">
              <a:avLst/>
            </a:prstGeom>
          </p:spPr>
        </p:pic>
        <p:sp>
          <p:nvSpPr>
            <p:cNvPr id="38" name="Services">
              <a:extLst>
                <a:ext uri="{FF2B5EF4-FFF2-40B4-BE49-F238E27FC236}">
                  <a16:creationId xmlns:a16="http://schemas.microsoft.com/office/drawing/2014/main" id="{00263A7A-4463-4138-91FD-8DA0F1C59C74}"/>
                </a:ext>
              </a:extLst>
            </p:cNvPr>
            <p:cNvSpPr/>
            <p:nvPr/>
          </p:nvSpPr>
          <p:spPr bwMode="auto">
            <a:xfrm rot="16200000">
              <a:off x="1006677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40" name="Graphic 39">
              <a:extLst>
                <a:ext uri="{FF2B5EF4-FFF2-40B4-BE49-F238E27FC236}">
                  <a16:creationId xmlns:a16="http://schemas.microsoft.com/office/drawing/2014/main" id="{CA69B4AE-9965-4BD0-9EFB-287CDBEBB5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36009" y="3175156"/>
              <a:ext cx="391886" cy="457200"/>
            </a:xfrm>
            <a:prstGeom prst="rect">
              <a:avLst/>
            </a:prstGeom>
          </p:spPr>
        </p:pic>
      </p:grpSp>
    </p:spTree>
    <p:custDataLst>
      <p:tags r:id="rId1"/>
    </p:custDataLst>
    <p:extLst>
      <p:ext uri="{BB962C8B-B14F-4D97-AF65-F5344CB8AC3E}">
        <p14:creationId xmlns:p14="http://schemas.microsoft.com/office/powerpoint/2010/main" val="2018143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457200" y="1196011"/>
            <a:ext cx="5048460" cy="5613845"/>
          </a:xfrm>
        </p:spPr>
        <p:txBody>
          <a:bodyPr/>
          <a:lstStyle/>
          <a:p>
            <a:r>
              <a:rPr lang="en-US" dirty="0">
                <a:latin typeface="+mn-lt"/>
              </a:rPr>
              <a:t>Applications might grow beyond the capacity of a single pod</a:t>
            </a:r>
          </a:p>
          <a:p>
            <a:r>
              <a:rPr lang="en-US" dirty="0">
                <a:latin typeface="+mn-lt"/>
              </a:rPr>
              <a:t>Kubernetes has built-in </a:t>
            </a:r>
            <a:r>
              <a:rPr lang="en-US" dirty="0" err="1">
                <a:latin typeface="+mn-lt"/>
              </a:rPr>
              <a:t>autoscalers</a:t>
            </a:r>
            <a:r>
              <a:rPr lang="en-US" dirty="0">
                <a:latin typeface="+mn-lt"/>
              </a:rPr>
              <a:t> to automatically create instances when they are needed</a:t>
            </a:r>
          </a:p>
          <a:p>
            <a:pPr lvl="1"/>
            <a:r>
              <a:rPr lang="en-US" dirty="0"/>
              <a:t>Horizontal pod </a:t>
            </a:r>
            <a:r>
              <a:rPr lang="en-US" dirty="0" err="1"/>
              <a:t>autoscaler</a:t>
            </a:r>
            <a:endParaRPr lang="en-US" dirty="0"/>
          </a:p>
          <a:p>
            <a:pPr lvl="2"/>
            <a:r>
              <a:rPr lang="en-US" sz="1800" dirty="0"/>
              <a:t>Automatically scale replicas based on metrics</a:t>
            </a:r>
          </a:p>
          <a:p>
            <a:pPr lvl="1"/>
            <a:r>
              <a:rPr lang="en-US" dirty="0"/>
              <a:t>Cluster </a:t>
            </a:r>
            <a:r>
              <a:rPr lang="en-US" dirty="0" err="1"/>
              <a:t>Autoscaler</a:t>
            </a:r>
            <a:endParaRPr lang="en-US" dirty="0"/>
          </a:p>
          <a:p>
            <a:pPr lvl="2"/>
            <a:r>
              <a:rPr lang="en-US" sz="1800" dirty="0"/>
              <a:t>Adjusts the number of </a:t>
            </a:r>
            <a:br>
              <a:rPr lang="en-US" sz="1800" dirty="0"/>
            </a:br>
            <a:r>
              <a:rPr lang="en-US" sz="1800" dirty="0"/>
              <a:t>nodes based on the </a:t>
            </a:r>
            <a:br>
              <a:rPr lang="en-US" sz="1800" dirty="0"/>
            </a:br>
            <a:r>
              <a:rPr lang="en-US" sz="1800" dirty="0"/>
              <a:t>requested compute </a:t>
            </a:r>
            <a:br>
              <a:rPr lang="en-US" sz="1800" dirty="0"/>
            </a:br>
            <a:r>
              <a:rPr lang="en-US" sz="1800" dirty="0"/>
              <a:t>resources</a:t>
            </a:r>
          </a:p>
        </p:txBody>
      </p:sp>
      <p:pic>
        <p:nvPicPr>
          <p:cNvPr id="7" name="Picture 6" descr="Built-in autoscalers for AKS automatically creating new instances of nodes and pods on-demand.">
            <a:extLst>
              <a:ext uri="{FF2B5EF4-FFF2-40B4-BE49-F238E27FC236}">
                <a16:creationId xmlns:a16="http://schemas.microsoft.com/office/drawing/2014/main" id="{EABFCD24-E5A4-4DAF-8CAB-9A4823AFDD53}"/>
              </a:ext>
            </a:extLst>
          </p:cNvPr>
          <p:cNvPicPr>
            <a:picLocks noChangeAspect="1"/>
          </p:cNvPicPr>
          <p:nvPr/>
        </p:nvPicPr>
        <p:blipFill>
          <a:blip r:embed="rId3"/>
          <a:stretch>
            <a:fillRect/>
          </a:stretch>
        </p:blipFill>
        <p:spPr>
          <a:xfrm>
            <a:off x="5679831" y="1196011"/>
            <a:ext cx="6368254" cy="3356444"/>
          </a:xfrm>
          <a:prstGeom prst="rect">
            <a:avLst/>
          </a:prstGeom>
        </p:spPr>
      </p:pic>
    </p:spTree>
    <p:extLst>
      <p:ext uri="{BB962C8B-B14F-4D97-AF65-F5344CB8AC3E}">
        <p14:creationId xmlns:p14="http://schemas.microsoft.com/office/powerpoint/2010/main" val="9792160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 to Azure Container Instances</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584200" y="1435497"/>
            <a:ext cx="11018520" cy="1231106"/>
          </a:xfrm>
        </p:spPr>
        <p:txBody>
          <a:bodyPr/>
          <a:lstStyle/>
          <a:p>
            <a:pPr marL="0" indent="0">
              <a:buNone/>
            </a:pPr>
            <a:r>
              <a:rPr lang="en-US" dirty="0"/>
              <a:t>If you need to </a:t>
            </a:r>
            <a:r>
              <a:rPr lang="en-US" dirty="0">
                <a:latin typeface="Segoe UI" panose="020B0502040204020203" pitchFamily="34" charset="0"/>
                <a:cs typeface="Segoe UI" panose="020B0502040204020203" pitchFamily="34" charset="0"/>
              </a:rPr>
              <a:t>rapidly</a:t>
            </a:r>
            <a:r>
              <a:rPr lang="en-US" dirty="0"/>
              <a:t> grow your AKS cluster, you can create new pods in Azure Container Instances (ACI) </a:t>
            </a:r>
          </a:p>
          <a:p>
            <a:pPr lvl="1"/>
            <a:endParaRPr lang="en-US" dirty="0"/>
          </a:p>
        </p:txBody>
      </p:sp>
      <p:pic>
        <p:nvPicPr>
          <p:cNvPr id="5" name="Picture 4" descr="AKS auto-scaler dynamically bursting new instances into the Azure Container Instances (ACI) service.">
            <a:extLst>
              <a:ext uri="{FF2B5EF4-FFF2-40B4-BE49-F238E27FC236}">
                <a16:creationId xmlns:a16="http://schemas.microsoft.com/office/drawing/2014/main" id="{0997E3FF-3F78-4906-8771-AFA2C0BA43E4}"/>
              </a:ext>
            </a:extLst>
          </p:cNvPr>
          <p:cNvPicPr>
            <a:picLocks noChangeAspect="1"/>
          </p:cNvPicPr>
          <p:nvPr/>
        </p:nvPicPr>
        <p:blipFill>
          <a:blip r:embed="rId3"/>
          <a:stretch>
            <a:fillRect/>
          </a:stretch>
        </p:blipFill>
        <p:spPr>
          <a:xfrm>
            <a:off x="526097" y="2650331"/>
            <a:ext cx="11134725" cy="3750469"/>
          </a:xfrm>
          <a:prstGeom prst="rect">
            <a:avLst/>
          </a:prstGeom>
        </p:spPr>
      </p:pic>
    </p:spTree>
    <p:extLst>
      <p:ext uri="{BB962C8B-B14F-4D97-AF65-F5344CB8AC3E}">
        <p14:creationId xmlns:p14="http://schemas.microsoft.com/office/powerpoint/2010/main" val="6255926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470F-7E61-4C1C-A732-CD2A31F474E4}"/>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2D116AC6-CF48-47F3-9F97-21B3F781BE16}"/>
              </a:ext>
            </a:extLst>
          </p:cNvPr>
          <p:cNvSpPr>
            <a:spLocks noGrp="1"/>
          </p:cNvSpPr>
          <p:nvPr>
            <p:ph type="body" sz="quarter" idx="10"/>
          </p:nvPr>
        </p:nvSpPr>
        <p:spPr/>
        <p:txBody>
          <a:bodyPr/>
          <a:lstStyle/>
          <a:p>
            <a:endParaRPr lang="en-NL"/>
          </a:p>
        </p:txBody>
      </p:sp>
      <p:sp>
        <p:nvSpPr>
          <p:cNvPr id="4" name="Text Placeholder 3">
            <a:extLst>
              <a:ext uri="{FF2B5EF4-FFF2-40B4-BE49-F238E27FC236}">
                <a16:creationId xmlns:a16="http://schemas.microsoft.com/office/drawing/2014/main" id="{506CE48C-95FF-4EB8-B90B-1751BEE18C42}"/>
              </a:ext>
            </a:extLst>
          </p:cNvPr>
          <p:cNvSpPr>
            <a:spLocks noGrp="1"/>
          </p:cNvSpPr>
          <p:nvPr>
            <p:ph type="body" sz="quarter" idx="12"/>
          </p:nvPr>
        </p:nvSpPr>
        <p:spPr/>
        <p:txBody>
          <a:bodyPr/>
          <a:lstStyle/>
          <a:p>
            <a:endParaRPr lang="en-NL"/>
          </a:p>
        </p:txBody>
      </p:sp>
    </p:spTree>
    <p:extLst>
      <p:ext uri="{BB962C8B-B14F-4D97-AF65-F5344CB8AC3E}">
        <p14:creationId xmlns:p14="http://schemas.microsoft.com/office/powerpoint/2010/main" val="25061550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C0A-D796-441B-9E52-2D583282955F}"/>
              </a:ext>
            </a:extLst>
          </p:cNvPr>
          <p:cNvSpPr>
            <a:spLocks noGrp="1"/>
          </p:cNvSpPr>
          <p:nvPr>
            <p:ph type="title"/>
          </p:nvPr>
        </p:nvSpPr>
        <p:spPr/>
        <p:txBody>
          <a:bodyPr/>
          <a:lstStyle/>
          <a:p>
            <a:r>
              <a:rPr lang="en-US" dirty="0"/>
              <a:t>Containers</a:t>
            </a:r>
          </a:p>
        </p:txBody>
      </p:sp>
      <p:sp>
        <p:nvSpPr>
          <p:cNvPr id="3" name="Text Placeholder 2">
            <a:extLst>
              <a:ext uri="{FF2B5EF4-FFF2-40B4-BE49-F238E27FC236}">
                <a16:creationId xmlns:a16="http://schemas.microsoft.com/office/drawing/2014/main" id="{23D7FBDD-C5FD-42D3-9FA1-8F4816488A63}"/>
              </a:ext>
            </a:extLst>
          </p:cNvPr>
          <p:cNvSpPr>
            <a:spLocks noGrp="1"/>
          </p:cNvSpPr>
          <p:nvPr>
            <p:ph type="body" sz="quarter" idx="10"/>
          </p:nvPr>
        </p:nvSpPr>
        <p:spPr>
          <a:xfrm>
            <a:off x="584200" y="1435497"/>
            <a:ext cx="11018520" cy="430887"/>
          </a:xfrm>
        </p:spPr>
        <p:txBody>
          <a:bodyPr>
            <a:normAutofit fontScale="92500" lnSpcReduction="10000"/>
          </a:bodyPr>
          <a:lstStyle/>
          <a:p>
            <a:pPr marL="0" indent="0">
              <a:buNone/>
            </a:pPr>
            <a:r>
              <a:rPr lang="en-US" dirty="0"/>
              <a:t>Mechanism to package and deploy an application</a:t>
            </a:r>
          </a:p>
        </p:txBody>
      </p:sp>
      <p:grpSp>
        <p:nvGrpSpPr>
          <p:cNvPr id="54" name="Group 53" descr="The diagram depicts a container deploying from a developer's laptop to multiple operating systems or environments.">
            <a:extLst>
              <a:ext uri="{FF2B5EF4-FFF2-40B4-BE49-F238E27FC236}">
                <a16:creationId xmlns:a16="http://schemas.microsoft.com/office/drawing/2014/main" id="{48140894-089F-4B94-A0AB-0E68A2495F70}"/>
              </a:ext>
            </a:extLst>
          </p:cNvPr>
          <p:cNvGrpSpPr/>
          <p:nvPr/>
        </p:nvGrpSpPr>
        <p:grpSpPr>
          <a:xfrm>
            <a:off x="584200" y="1538430"/>
            <a:ext cx="10790603" cy="4862370"/>
            <a:chOff x="584200" y="1538430"/>
            <a:chExt cx="10790603" cy="4862370"/>
          </a:xfrm>
        </p:grpSpPr>
        <p:grpSp>
          <p:nvGrpSpPr>
            <p:cNvPr id="44" name="Group 43">
              <a:extLst>
                <a:ext uri="{FF2B5EF4-FFF2-40B4-BE49-F238E27FC236}">
                  <a16:creationId xmlns:a16="http://schemas.microsoft.com/office/drawing/2014/main" id="{F423AB37-31A3-4409-A154-E8B8CF5FA6AD}"/>
                </a:ext>
              </a:extLst>
            </p:cNvPr>
            <p:cNvGrpSpPr/>
            <p:nvPr/>
          </p:nvGrpSpPr>
          <p:grpSpPr>
            <a:xfrm>
              <a:off x="4082956" y="2374711"/>
              <a:ext cx="4026089" cy="4026089"/>
              <a:chOff x="1473769" y="2374711"/>
              <a:chExt cx="4026089" cy="4026089"/>
            </a:xfrm>
          </p:grpSpPr>
          <p:pic>
            <p:nvPicPr>
              <p:cNvPr id="5" name="Graphic 4">
                <a:extLst>
                  <a:ext uri="{FF2B5EF4-FFF2-40B4-BE49-F238E27FC236}">
                    <a16:creationId xmlns:a16="http://schemas.microsoft.com/office/drawing/2014/main" id="{72411B20-1B98-47FB-B7DF-EFD3D6CDD7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3769" y="5168662"/>
                <a:ext cx="1232138" cy="1232138"/>
              </a:xfrm>
              <a:prstGeom prst="rect">
                <a:avLst/>
              </a:prstGeom>
            </p:spPr>
          </p:pic>
          <p:sp>
            <p:nvSpPr>
              <p:cNvPr id="6" name="Rectangle 5">
                <a:extLst>
                  <a:ext uri="{FF2B5EF4-FFF2-40B4-BE49-F238E27FC236}">
                    <a16:creationId xmlns:a16="http://schemas.microsoft.com/office/drawing/2014/main" id="{8FA00F9D-F436-40D3-9D2E-4477D3DB5818}"/>
                  </a:ext>
                </a:extLst>
              </p:cNvPr>
              <p:cNvSpPr/>
              <p:nvPr/>
            </p:nvSpPr>
            <p:spPr bwMode="auto">
              <a:xfrm>
                <a:off x="1473769" y="2374711"/>
                <a:ext cx="4026089" cy="4026089"/>
              </a:xfrm>
              <a:prstGeom prst="rect">
                <a:avLst/>
              </a:prstGeom>
              <a:noFill/>
              <a:ln w="38100">
                <a:solidFill>
                  <a:srgbClr val="80499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CD225B50-946A-478B-818E-4A21543FB3E3}"/>
                  </a:ext>
                </a:extLst>
              </p:cNvPr>
              <p:cNvSpPr/>
              <p:nvPr/>
            </p:nvSpPr>
            <p:spPr bwMode="auto">
              <a:xfrm>
                <a:off x="2115213" y="2556504"/>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Operating system</a:t>
                </a:r>
              </a:p>
            </p:txBody>
          </p:sp>
          <p:sp>
            <p:nvSpPr>
              <p:cNvPr id="8" name="Rectangle 7">
                <a:extLst>
                  <a:ext uri="{FF2B5EF4-FFF2-40B4-BE49-F238E27FC236}">
                    <a16:creationId xmlns:a16="http://schemas.microsoft.com/office/drawing/2014/main" id="{E7CAA8A0-4EB7-4A30-A6EB-6448C08B6B5C}"/>
                  </a:ext>
                </a:extLst>
              </p:cNvPr>
              <p:cNvSpPr/>
              <p:nvPr/>
            </p:nvSpPr>
            <p:spPr bwMode="auto">
              <a:xfrm>
                <a:off x="2115213" y="3871948"/>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Dependencies</a:t>
                </a:r>
              </a:p>
            </p:txBody>
          </p:sp>
          <p:sp>
            <p:nvSpPr>
              <p:cNvPr id="9" name="Rectangle 8">
                <a:extLst>
                  <a:ext uri="{FF2B5EF4-FFF2-40B4-BE49-F238E27FC236}">
                    <a16:creationId xmlns:a16="http://schemas.microsoft.com/office/drawing/2014/main" id="{B8E97FD9-2201-4AEA-94CB-61FA67979883}"/>
                  </a:ext>
                </a:extLst>
              </p:cNvPr>
              <p:cNvSpPr/>
              <p:nvPr/>
            </p:nvSpPr>
            <p:spPr bwMode="auto">
              <a:xfrm>
                <a:off x="2115213" y="4529670"/>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Files</a:t>
                </a:r>
              </a:p>
            </p:txBody>
          </p:sp>
          <p:sp>
            <p:nvSpPr>
              <p:cNvPr id="10" name="Rectangle 9">
                <a:extLst>
                  <a:ext uri="{FF2B5EF4-FFF2-40B4-BE49-F238E27FC236}">
                    <a16:creationId xmlns:a16="http://schemas.microsoft.com/office/drawing/2014/main" id="{65CA6C61-CAF0-416E-A8A5-44AA8743B63E}"/>
                  </a:ext>
                </a:extLst>
              </p:cNvPr>
              <p:cNvSpPr/>
              <p:nvPr/>
            </p:nvSpPr>
            <p:spPr bwMode="auto">
              <a:xfrm>
                <a:off x="2115213" y="3214226"/>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Application code</a:t>
                </a:r>
              </a:p>
            </p:txBody>
          </p:sp>
        </p:grpSp>
        <p:cxnSp>
          <p:nvCxnSpPr>
            <p:cNvPr id="21" name="Straight Arrow Connector 20">
              <a:extLst>
                <a:ext uri="{FF2B5EF4-FFF2-40B4-BE49-F238E27FC236}">
                  <a16:creationId xmlns:a16="http://schemas.microsoft.com/office/drawing/2014/main" id="{5BE5FD03-4886-4C91-BFAD-BB540E09E729}"/>
                </a:ext>
              </a:extLst>
            </p:cNvPr>
            <p:cNvCxnSpPr>
              <a:cxnSpLocks/>
              <a:stCxn id="6" idx="3"/>
              <a:endCxn id="29" idx="1"/>
            </p:cNvCxnSpPr>
            <p:nvPr/>
          </p:nvCxnSpPr>
          <p:spPr>
            <a:xfrm flipV="1">
              <a:off x="8109045" y="2087070"/>
              <a:ext cx="2168478" cy="230068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C9070C-BA1D-4340-8B36-7F97CCF9CA7B}"/>
                </a:ext>
              </a:extLst>
            </p:cNvPr>
            <p:cNvCxnSpPr>
              <a:cxnSpLocks/>
              <a:stCxn id="6" idx="3"/>
              <a:endCxn id="36" idx="1"/>
            </p:cNvCxnSpPr>
            <p:nvPr/>
          </p:nvCxnSpPr>
          <p:spPr>
            <a:xfrm>
              <a:off x="8109045" y="4387756"/>
              <a:ext cx="2168478" cy="20937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187068-3356-4263-AD85-AAA64197DC92}"/>
                </a:ext>
              </a:extLst>
            </p:cNvPr>
            <p:cNvCxnSpPr>
              <a:cxnSpLocks/>
              <a:stCxn id="6" idx="3"/>
              <a:endCxn id="39" idx="1"/>
            </p:cNvCxnSpPr>
            <p:nvPr/>
          </p:nvCxnSpPr>
          <p:spPr>
            <a:xfrm>
              <a:off x="8109045" y="4387756"/>
              <a:ext cx="2168478" cy="146440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E12061-DDEB-48F7-BEF4-D0DF30404D10}"/>
                </a:ext>
              </a:extLst>
            </p:cNvPr>
            <p:cNvSpPr/>
            <p:nvPr/>
          </p:nvSpPr>
          <p:spPr bwMode="auto">
            <a:xfrm>
              <a:off x="10277523" y="153843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Linux</a:t>
              </a:r>
            </a:p>
          </p:txBody>
        </p:sp>
        <p:sp>
          <p:nvSpPr>
            <p:cNvPr id="32" name="Rectangle: Rounded Corners 31">
              <a:extLst>
                <a:ext uri="{FF2B5EF4-FFF2-40B4-BE49-F238E27FC236}">
                  <a16:creationId xmlns:a16="http://schemas.microsoft.com/office/drawing/2014/main" id="{ECE48538-C1E2-448D-B457-95638B142264}"/>
                </a:ext>
              </a:extLst>
            </p:cNvPr>
            <p:cNvSpPr/>
            <p:nvPr/>
          </p:nvSpPr>
          <p:spPr bwMode="auto">
            <a:xfrm>
              <a:off x="10277523" y="279346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Windows</a:t>
              </a:r>
            </a:p>
          </p:txBody>
        </p:sp>
        <p:sp>
          <p:nvSpPr>
            <p:cNvPr id="36" name="Rectangle: Rounded Corners 35">
              <a:extLst>
                <a:ext uri="{FF2B5EF4-FFF2-40B4-BE49-F238E27FC236}">
                  <a16:creationId xmlns:a16="http://schemas.microsoft.com/office/drawing/2014/main" id="{A8071EDA-9046-440D-8040-B792C0D11583}"/>
                </a:ext>
              </a:extLst>
            </p:cNvPr>
            <p:cNvSpPr/>
            <p:nvPr/>
          </p:nvSpPr>
          <p:spPr bwMode="auto">
            <a:xfrm>
              <a:off x="10277523" y="404849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Datacenter</a:t>
              </a:r>
            </a:p>
          </p:txBody>
        </p:sp>
        <p:sp>
          <p:nvSpPr>
            <p:cNvPr id="39" name="Rectangle: Rounded Corners 38">
              <a:extLst>
                <a:ext uri="{FF2B5EF4-FFF2-40B4-BE49-F238E27FC236}">
                  <a16:creationId xmlns:a16="http://schemas.microsoft.com/office/drawing/2014/main" id="{C238C3D2-8586-416B-83E4-678F8E4D56AA}"/>
                </a:ext>
              </a:extLst>
            </p:cNvPr>
            <p:cNvSpPr/>
            <p:nvPr/>
          </p:nvSpPr>
          <p:spPr bwMode="auto">
            <a:xfrm>
              <a:off x="10277523" y="530352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Cloud</a:t>
              </a:r>
            </a:p>
          </p:txBody>
        </p:sp>
        <p:pic>
          <p:nvPicPr>
            <p:cNvPr id="17" name="Graphic 16">
              <a:extLst>
                <a:ext uri="{FF2B5EF4-FFF2-40B4-BE49-F238E27FC236}">
                  <a16:creationId xmlns:a16="http://schemas.microsoft.com/office/drawing/2014/main" id="{20C095B1-E57B-4490-8893-EEEC01011F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06123" y="5422653"/>
              <a:ext cx="640080" cy="430599"/>
            </a:xfrm>
            <a:prstGeom prst="rect">
              <a:avLst/>
            </a:prstGeom>
          </p:spPr>
        </p:pic>
        <p:pic>
          <p:nvPicPr>
            <p:cNvPr id="31" name="Graphic 30">
              <a:extLst>
                <a:ext uri="{FF2B5EF4-FFF2-40B4-BE49-F238E27FC236}">
                  <a16:creationId xmlns:a16="http://schemas.microsoft.com/office/drawing/2014/main" id="{257F1E47-E262-43E0-8254-547E852758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7563" y="2899152"/>
              <a:ext cx="457200" cy="457200"/>
            </a:xfrm>
            <a:prstGeom prst="rect">
              <a:avLst/>
            </a:prstGeom>
          </p:spPr>
        </p:pic>
        <p:pic>
          <p:nvPicPr>
            <p:cNvPr id="16" name="Graphic 15">
              <a:extLst>
                <a:ext uri="{FF2B5EF4-FFF2-40B4-BE49-F238E27FC236}">
                  <a16:creationId xmlns:a16="http://schemas.microsoft.com/office/drawing/2014/main" id="{232C7598-CA8F-481A-B995-C6C4D474A9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0698280" y="4130564"/>
              <a:ext cx="307774" cy="548640"/>
            </a:xfrm>
            <a:prstGeom prst="rect">
              <a:avLst/>
            </a:prstGeom>
          </p:spPr>
        </p:pic>
        <p:pic>
          <p:nvPicPr>
            <p:cNvPr id="14" name="Graphic 13">
              <a:extLst>
                <a:ext uri="{FF2B5EF4-FFF2-40B4-BE49-F238E27FC236}">
                  <a16:creationId xmlns:a16="http://schemas.microsoft.com/office/drawing/2014/main" id="{A27B40F7-0973-4973-957E-7C1DF90D22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97563" y="1644263"/>
              <a:ext cx="457200" cy="457200"/>
            </a:xfrm>
            <a:prstGeom prst="rect">
              <a:avLst/>
            </a:prstGeom>
          </p:spPr>
        </p:pic>
        <p:cxnSp>
          <p:nvCxnSpPr>
            <p:cNvPr id="41" name="Straight Arrow Connector 40">
              <a:extLst>
                <a:ext uri="{FF2B5EF4-FFF2-40B4-BE49-F238E27FC236}">
                  <a16:creationId xmlns:a16="http://schemas.microsoft.com/office/drawing/2014/main" id="{B09DBE3F-1961-4EC6-BA32-0D9354D28FBE}"/>
                </a:ext>
              </a:extLst>
            </p:cNvPr>
            <p:cNvCxnSpPr>
              <a:cxnSpLocks/>
              <a:stCxn id="6" idx="3"/>
              <a:endCxn id="32" idx="1"/>
            </p:cNvCxnSpPr>
            <p:nvPr/>
          </p:nvCxnSpPr>
          <p:spPr>
            <a:xfrm flipV="1">
              <a:off x="8109045" y="3342100"/>
              <a:ext cx="2168478" cy="104565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1EF2F3-4AAA-40A4-B461-CB6681328E64}"/>
                </a:ext>
              </a:extLst>
            </p:cNvPr>
            <p:cNvCxnSpPr>
              <a:cxnSpLocks/>
              <a:stCxn id="50" idx="3"/>
              <a:endCxn id="6" idx="1"/>
            </p:cNvCxnSpPr>
            <p:nvPr/>
          </p:nvCxnSpPr>
          <p:spPr>
            <a:xfrm>
              <a:off x="2413000" y="4387755"/>
              <a:ext cx="1669956" cy="1"/>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DF3EEAD-6C25-45A8-98C0-C9E5CD976D38}"/>
                </a:ext>
              </a:extLst>
            </p:cNvPr>
            <p:cNvSpPr/>
            <p:nvPr/>
          </p:nvSpPr>
          <p:spPr bwMode="auto">
            <a:xfrm>
              <a:off x="584200" y="3473355"/>
              <a:ext cx="1828800" cy="18288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Development</a:t>
              </a:r>
            </a:p>
          </p:txBody>
        </p:sp>
        <p:pic>
          <p:nvPicPr>
            <p:cNvPr id="46" name="Graphic 45">
              <a:extLst>
                <a:ext uri="{FF2B5EF4-FFF2-40B4-BE49-F238E27FC236}">
                  <a16:creationId xmlns:a16="http://schemas.microsoft.com/office/drawing/2014/main" id="{6490E1FE-E256-4F1F-A70C-B8727F946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1019098" y="3682730"/>
              <a:ext cx="959005" cy="914400"/>
            </a:xfrm>
            <a:prstGeom prst="rect">
              <a:avLst/>
            </a:prstGeom>
          </p:spPr>
        </p:pic>
      </p:grpSp>
    </p:spTree>
    <p:custDataLst>
      <p:tags r:id="rId1"/>
    </p:custDataLst>
    <p:extLst>
      <p:ext uri="{BB962C8B-B14F-4D97-AF65-F5344CB8AC3E}">
        <p14:creationId xmlns:p14="http://schemas.microsoft.com/office/powerpoint/2010/main" val="28788950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1292-89CB-4018-8850-2105FE8CFF95}"/>
              </a:ext>
            </a:extLst>
          </p:cNvPr>
          <p:cNvSpPr>
            <a:spLocks noGrp="1"/>
          </p:cNvSpPr>
          <p:nvPr>
            <p:ph type="title"/>
          </p:nvPr>
        </p:nvSpPr>
        <p:spPr/>
        <p:txBody>
          <a:bodyPr/>
          <a:lstStyle/>
          <a:p>
            <a:r>
              <a:rPr lang="en-US" dirty="0"/>
              <a:t>Docker</a:t>
            </a:r>
          </a:p>
        </p:txBody>
      </p:sp>
      <p:sp>
        <p:nvSpPr>
          <p:cNvPr id="18" name="Text Placeholder 17">
            <a:extLst>
              <a:ext uri="{FF2B5EF4-FFF2-40B4-BE49-F238E27FC236}">
                <a16:creationId xmlns:a16="http://schemas.microsoft.com/office/drawing/2014/main" id="{DAB83E7F-2736-4CCB-99CD-09CF12E7FCD9}"/>
              </a:ext>
            </a:extLst>
          </p:cNvPr>
          <p:cNvSpPr>
            <a:spLocks noGrp="1"/>
          </p:cNvSpPr>
          <p:nvPr>
            <p:ph type="body" sz="quarter" idx="10"/>
          </p:nvPr>
        </p:nvSpPr>
        <p:spPr>
          <a:xfrm>
            <a:off x="584200" y="1435497"/>
            <a:ext cx="3011140" cy="4912114"/>
          </a:xfrm>
        </p:spPr>
        <p:txBody>
          <a:bodyPr>
            <a:normAutofit fontScale="92500" lnSpcReduction="10000"/>
          </a:bodyPr>
          <a:lstStyle/>
          <a:p>
            <a:r>
              <a:rPr lang="en-US" dirty="0"/>
              <a:t>Containerization platform</a:t>
            </a:r>
          </a:p>
          <a:p>
            <a:r>
              <a:rPr lang="en-US" dirty="0"/>
              <a:t>Runs "on top of" an operating system</a:t>
            </a:r>
          </a:p>
          <a:p>
            <a:pPr lvl="1"/>
            <a:r>
              <a:rPr lang="en-US" dirty="0"/>
              <a:t>Doesn't require a hypervisor</a:t>
            </a:r>
          </a:p>
          <a:p>
            <a:r>
              <a:rPr lang="en-US" dirty="0"/>
              <a:t>Runs anywhere</a:t>
            </a:r>
          </a:p>
          <a:p>
            <a:pPr lvl="1"/>
            <a:r>
              <a:rPr lang="en-US" dirty="0"/>
              <a:t>Your desktop/laptop</a:t>
            </a:r>
          </a:p>
          <a:p>
            <a:pPr lvl="1"/>
            <a:r>
              <a:rPr lang="en-US" dirty="0"/>
              <a:t>Server environment</a:t>
            </a:r>
          </a:p>
          <a:p>
            <a:pPr lvl="1"/>
            <a:r>
              <a:rPr lang="en-US" dirty="0"/>
              <a:t>DevOps tools</a:t>
            </a:r>
          </a:p>
          <a:p>
            <a:pPr lvl="1"/>
            <a:r>
              <a:rPr lang="en-US" dirty="0"/>
              <a:t>Cloud services</a:t>
            </a:r>
          </a:p>
        </p:txBody>
      </p:sp>
      <p:pic>
        <p:nvPicPr>
          <p:cNvPr id="3" name="Graphic 2" descr="Docker icon.">
            <a:extLst>
              <a:ext uri="{FF2B5EF4-FFF2-40B4-BE49-F238E27FC236}">
                <a16:creationId xmlns:a16="http://schemas.microsoft.com/office/drawing/2014/main" id="{71F12CFF-9AC5-45D1-A08C-DF80B13660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grpSp>
        <p:nvGrpSpPr>
          <p:cNvPr id="13" name="Group 12" descr="Docker is illustrated as a service that runs on an operating system and can support multiple concurrent applications.">
            <a:extLst>
              <a:ext uri="{FF2B5EF4-FFF2-40B4-BE49-F238E27FC236}">
                <a16:creationId xmlns:a16="http://schemas.microsoft.com/office/drawing/2014/main" id="{9DFDF81E-02FE-449B-89FB-C9F3C57E5081}"/>
              </a:ext>
            </a:extLst>
          </p:cNvPr>
          <p:cNvGrpSpPr/>
          <p:nvPr/>
        </p:nvGrpSpPr>
        <p:grpSpPr>
          <a:xfrm>
            <a:off x="3722665" y="1435497"/>
            <a:ext cx="7880055" cy="4979875"/>
            <a:chOff x="3722665" y="1435497"/>
            <a:chExt cx="7880055" cy="4979875"/>
          </a:xfrm>
        </p:grpSpPr>
        <p:sp>
          <p:nvSpPr>
            <p:cNvPr id="4" name="Rectangle 3">
              <a:extLst>
                <a:ext uri="{FF2B5EF4-FFF2-40B4-BE49-F238E27FC236}">
                  <a16:creationId xmlns:a16="http://schemas.microsoft.com/office/drawing/2014/main" id="{A454A819-26F2-4BBE-B1E3-571A724DF478}"/>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5" name="Rectangle 4">
              <a:extLst>
                <a:ext uri="{FF2B5EF4-FFF2-40B4-BE49-F238E27FC236}">
                  <a16:creationId xmlns:a16="http://schemas.microsoft.com/office/drawing/2014/main" id="{121EEFBA-F411-426F-8B89-5D83B1AF5F90}"/>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34A6C974-F000-4862-99BB-23540FE1EDC2}"/>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a:t>
              </a:r>
            </a:p>
          </p:txBody>
        </p:sp>
        <p:sp>
          <p:nvSpPr>
            <p:cNvPr id="7" name="Rectangle 6">
              <a:extLst>
                <a:ext uri="{FF2B5EF4-FFF2-40B4-BE49-F238E27FC236}">
                  <a16:creationId xmlns:a16="http://schemas.microsoft.com/office/drawing/2014/main" id="{8ABAF6A7-4E4C-4488-A6EF-F848814897A7}"/>
                </a:ext>
              </a:extLst>
            </p:cNvPr>
            <p:cNvSpPr/>
            <p:nvPr/>
          </p:nvSpPr>
          <p:spPr bwMode="auto">
            <a:xfrm>
              <a:off x="8402320" y="2315144"/>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8" name="Rectangle 7">
              <a:extLst>
                <a:ext uri="{FF2B5EF4-FFF2-40B4-BE49-F238E27FC236}">
                  <a16:creationId xmlns:a16="http://schemas.microsoft.com/office/drawing/2014/main" id="{892B07FF-80E7-487C-95A0-471B494E2F50}"/>
                </a:ext>
              </a:extLst>
            </p:cNvPr>
            <p:cNvSpPr/>
            <p:nvPr/>
          </p:nvSpPr>
          <p:spPr bwMode="auto">
            <a:xfrm>
              <a:off x="8402318" y="5715000"/>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9" name="Rectangle 8">
              <a:extLst>
                <a:ext uri="{FF2B5EF4-FFF2-40B4-BE49-F238E27FC236}">
                  <a16:creationId xmlns:a16="http://schemas.microsoft.com/office/drawing/2014/main" id="{875F415E-8F48-4DEC-AFCF-0DC0780EDEDA}"/>
                </a:ext>
              </a:extLst>
            </p:cNvPr>
            <p:cNvSpPr/>
            <p:nvPr/>
          </p:nvSpPr>
          <p:spPr bwMode="auto">
            <a:xfrm>
              <a:off x="8402320" y="4015072"/>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0" name="Rectangle 9">
              <a:extLst>
                <a:ext uri="{FF2B5EF4-FFF2-40B4-BE49-F238E27FC236}">
                  <a16:creationId xmlns:a16="http://schemas.microsoft.com/office/drawing/2014/main" id="{B7C6201B-03CE-4C38-A295-33A21F3CB4A4}"/>
                </a:ext>
              </a:extLst>
            </p:cNvPr>
            <p:cNvSpPr/>
            <p:nvPr/>
          </p:nvSpPr>
          <p:spPr bwMode="auto">
            <a:xfrm>
              <a:off x="8402320" y="3165108"/>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1" name="Rectangle 10">
              <a:extLst>
                <a:ext uri="{FF2B5EF4-FFF2-40B4-BE49-F238E27FC236}">
                  <a16:creationId xmlns:a16="http://schemas.microsoft.com/office/drawing/2014/main" id="{A84346B9-9603-40E2-A5A9-B2C322465395}"/>
                </a:ext>
              </a:extLst>
            </p:cNvPr>
            <p:cNvSpPr/>
            <p:nvPr/>
          </p:nvSpPr>
          <p:spPr bwMode="auto">
            <a:xfrm>
              <a:off x="8402320" y="4865036"/>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2" name="Left Brace 11">
              <a:extLst>
                <a:ext uri="{FF2B5EF4-FFF2-40B4-BE49-F238E27FC236}">
                  <a16:creationId xmlns:a16="http://schemas.microsoft.com/office/drawing/2014/main" id="{7F19F223-8F87-4369-8872-5B575DB8E8F4}"/>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 Placeholder 12">
              <a:extLst>
                <a:ext uri="{FF2B5EF4-FFF2-40B4-BE49-F238E27FC236}">
                  <a16:creationId xmlns:a16="http://schemas.microsoft.com/office/drawing/2014/main" id="{2AD80F89-428A-47EA-B739-BA018B165FAE}"/>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t>Containerized applications</a:t>
              </a:r>
            </a:p>
          </p:txBody>
        </p:sp>
      </p:grpSp>
    </p:spTree>
    <p:custDataLst>
      <p:tags r:id="rId1"/>
    </p:custDataLst>
    <p:extLst>
      <p:ext uri="{BB962C8B-B14F-4D97-AF65-F5344CB8AC3E}">
        <p14:creationId xmlns:p14="http://schemas.microsoft.com/office/powerpoint/2010/main" val="2218444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normAutofit fontScale="90000"/>
          </a:bodyPr>
          <a:lstStyle/>
          <a:p>
            <a:r>
              <a:rPr lang="en-US" dirty="0"/>
              <a:t>Docker terminology</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1435497"/>
            <a:ext cx="11018520" cy="4801314"/>
          </a:xfrm>
        </p:spPr>
        <p:txBody>
          <a:bodyPr>
            <a:normAutofit fontScale="92500" lnSpcReduction="10000"/>
          </a:bodyPr>
          <a:lstStyle/>
          <a:p>
            <a:r>
              <a:rPr lang="en-US" sz="2400" b="1" dirty="0">
                <a:latin typeface="+mn-lt"/>
              </a:rPr>
              <a:t>Container</a:t>
            </a:r>
          </a:p>
          <a:p>
            <a:pPr lvl="1"/>
            <a:r>
              <a:rPr lang="en-US" dirty="0">
                <a:cs typeface="Segoe UI Semilight" panose="020B0402040204020203" pitchFamily="34" charset="0"/>
              </a:rPr>
              <a:t>A standardized "unit of software" that contains everything required for an application to run</a:t>
            </a:r>
          </a:p>
          <a:p>
            <a:r>
              <a:rPr lang="en-US" sz="2400" b="1" dirty="0">
                <a:latin typeface="+mn-lt"/>
              </a:rPr>
              <a:t>Container Image</a:t>
            </a:r>
          </a:p>
          <a:p>
            <a:pPr lvl="1"/>
            <a:r>
              <a:rPr lang="en-US" dirty="0">
                <a:cs typeface="Segoe UI Semilight" panose="020B0402040204020203" pitchFamily="34" charset="0"/>
              </a:rPr>
              <a:t>A template that can be used to create one or more containers</a:t>
            </a:r>
          </a:p>
          <a:p>
            <a:r>
              <a:rPr lang="en-US" sz="2400" b="1" dirty="0">
                <a:latin typeface="+mn-lt"/>
              </a:rPr>
              <a:t>Build</a:t>
            </a:r>
          </a:p>
          <a:p>
            <a:pPr lvl="1"/>
            <a:r>
              <a:rPr lang="en-US" dirty="0">
                <a:cs typeface="Segoe UI Semilight" panose="020B0402040204020203" pitchFamily="34" charset="0"/>
              </a:rPr>
              <a:t>The process of creating a container image using a set of instructions</a:t>
            </a:r>
          </a:p>
          <a:p>
            <a:r>
              <a:rPr lang="en-US" sz="2400" b="1" dirty="0">
                <a:latin typeface="+mn-lt"/>
              </a:rPr>
              <a:t>Pull</a:t>
            </a:r>
          </a:p>
          <a:p>
            <a:pPr lvl="1"/>
            <a:r>
              <a:rPr lang="en-US" dirty="0">
                <a:cs typeface="Segoe UI Semilight" panose="020B0402040204020203" pitchFamily="34" charset="0"/>
              </a:rPr>
              <a:t>The process of downloading a container image from a container registry</a:t>
            </a:r>
          </a:p>
          <a:p>
            <a:r>
              <a:rPr lang="en-US" sz="2400" b="1" dirty="0">
                <a:latin typeface="+mn-lt"/>
              </a:rPr>
              <a:t>Push</a:t>
            </a:r>
          </a:p>
          <a:p>
            <a:pPr lvl="1"/>
            <a:r>
              <a:rPr lang="en-US" dirty="0">
                <a:cs typeface="Segoe UI Semilight" panose="020B0402040204020203" pitchFamily="34" charset="0"/>
              </a:rPr>
              <a:t>The process of uploading a container image to a container registry</a:t>
            </a:r>
          </a:p>
          <a:p>
            <a:r>
              <a:rPr lang="en-US" sz="2400" b="1" dirty="0">
                <a:latin typeface="+mn-lt"/>
              </a:rPr>
              <a:t>Dockerfile</a:t>
            </a:r>
          </a:p>
          <a:p>
            <a:pPr lvl="1"/>
            <a:r>
              <a:rPr lang="en-US" dirty="0">
                <a:solidFill>
                  <a:schemeClr val="tx1"/>
                </a:solidFill>
              </a:rPr>
              <a:t>A text file that contains instructions required to build a Docker image.</a:t>
            </a:r>
            <a:endParaRPr lang="en-US" dirty="0">
              <a:cs typeface="Segoe UI Semilight" panose="020B0402040204020203" pitchFamily="34" charset="0"/>
            </a:endParaRPr>
          </a:p>
        </p:txBody>
      </p:sp>
      <p:pic>
        <p:nvPicPr>
          <p:cNvPr id="4" name="Graphic 3" descr="Docker icon.">
            <a:extLst>
              <a:ext uri="{FF2B5EF4-FFF2-40B4-BE49-F238E27FC236}">
                <a16:creationId xmlns:a16="http://schemas.microsoft.com/office/drawing/2014/main" id="{5EE722F3-F3E9-422E-AA15-EF626AB3C31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5524287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normAutofit fontScale="90000"/>
          </a:bodyPr>
          <a:lstStyle/>
          <a:p>
            <a:r>
              <a:rPr lang="en-US" sz="3000" dirty="0"/>
              <a:t>Retrieving a new container image from Docker Hub</a:t>
            </a:r>
          </a:p>
        </p:txBody>
      </p: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68587"/>
          </a:xfrm>
        </p:spPr>
        <p:txBody>
          <a:bodyPr>
            <a:normAutofit fontScale="92500" lnSpcReduction="20000"/>
          </a:bodyPr>
          <a:lstStyle/>
          <a:p>
            <a:r>
              <a:rPr lang="en-US" sz="1800" dirty="0">
                <a:solidFill>
                  <a:srgbClr val="008000"/>
                </a:solidFill>
              </a:rPr>
              <a:t># Get Ubuntu container image</a:t>
            </a:r>
          </a:p>
          <a:p>
            <a:r>
              <a:rPr lang="en-US" sz="1800" dirty="0">
                <a:solidFill>
                  <a:srgbClr val="0000FF"/>
                </a:solidFill>
              </a:rPr>
              <a:t>docker pull </a:t>
            </a:r>
            <a:r>
              <a:rPr lang="en-US" sz="1800" dirty="0">
                <a:solidFill>
                  <a:srgbClr val="A31515"/>
                </a:solidFill>
              </a:rPr>
              <a:t>ubuntu</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version 5.7 of MySQL container image</a:t>
            </a:r>
          </a:p>
          <a:p>
            <a:r>
              <a:rPr lang="en-US" sz="1800" dirty="0">
                <a:solidFill>
                  <a:srgbClr val="0000FF"/>
                </a:solidFill>
              </a:rPr>
              <a:t>docker pull </a:t>
            </a:r>
            <a:r>
              <a:rPr lang="en-US" sz="1800" dirty="0">
                <a:solidFill>
                  <a:srgbClr val="A31515"/>
                </a:solidFill>
              </a:rPr>
              <a:t>mysql:5.7</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the latest version of the nginx container image</a:t>
            </a:r>
          </a:p>
          <a:p>
            <a:r>
              <a:rPr lang="en-US" sz="1800" dirty="0">
                <a:solidFill>
                  <a:srgbClr val="0000FF"/>
                </a:solidFill>
              </a:rPr>
              <a:t>docker pull </a:t>
            </a:r>
            <a:r>
              <a:rPr lang="en-US" sz="1800" dirty="0">
                <a:solidFill>
                  <a:srgbClr val="A31515"/>
                </a:solidFill>
              </a:rPr>
              <a:t>nginx:latest</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1"/>
          </p:cNvCxnSpPr>
          <p:nvPr/>
        </p:nvCxnSpPr>
        <p:spPr>
          <a:xfrm flipH="1">
            <a:off x="2937023" y="1815715"/>
            <a:ext cx="3233408" cy="6556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6170431" y="1441065"/>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Container image name</a:t>
            </a:r>
          </a:p>
        </p:txBody>
      </p: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1"/>
          </p:cNvCxnSpPr>
          <p:nvPr/>
        </p:nvCxnSpPr>
        <p:spPr>
          <a:xfrm flipH="1" flipV="1">
            <a:off x="3285892" y="3211552"/>
            <a:ext cx="4450490" cy="15503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7736382" y="2991935"/>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Container image tag</a:t>
            </a:r>
          </a:p>
        </p:txBody>
      </p:sp>
    </p:spTree>
    <p:custDataLst>
      <p:tags r:id="rId1"/>
    </p:custDataLst>
    <p:extLst>
      <p:ext uri="{BB962C8B-B14F-4D97-AF65-F5344CB8AC3E}">
        <p14:creationId xmlns:p14="http://schemas.microsoft.com/office/powerpoint/2010/main" val="1683170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normAutofit fontScale="90000"/>
          </a:bodyPr>
          <a:lstStyle/>
          <a:p>
            <a:r>
              <a:rPr lang="en-US" sz="3000" dirty="0"/>
              <a:t>Running the retrieved container image</a:t>
            </a: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3213187"/>
          </a:xfrm>
        </p:spPr>
        <p:txBody>
          <a:bodyPr>
            <a:normAutofit fontScale="92500" lnSpcReduction="10000"/>
          </a:bodyPr>
          <a:lstStyle/>
          <a:p>
            <a:r>
              <a:rPr lang="en-US" sz="1800" dirty="0">
                <a:solidFill>
                  <a:srgbClr val="008000"/>
                </a:solidFill>
              </a:rPr>
              <a:t># Get the .NET application sample container image</a:t>
            </a:r>
          </a:p>
          <a:p>
            <a:r>
              <a:rPr lang="en-US" sz="1800" dirty="0">
                <a:solidFill>
                  <a:srgbClr val="0000FF"/>
                </a:solidFill>
              </a:rPr>
              <a:t>docker pull </a:t>
            </a:r>
            <a:r>
              <a:rPr lang="en-US" sz="1800" dirty="0">
                <a:solidFill>
                  <a:srgbClr val="A31515"/>
                </a:solidFill>
              </a:rPr>
              <a:t>mcr.microsoft.com/dotnet/core/samples:dotnetapp</a:t>
            </a:r>
            <a:endParaRPr lang="en-US" sz="1800" dirty="0">
              <a:solidFill>
                <a:srgbClr val="000000"/>
              </a:solidFill>
            </a:endParaRPr>
          </a:p>
          <a:p>
            <a:endParaRPr lang="en-US" sz="1800" dirty="0">
              <a:solidFill>
                <a:srgbClr val="008000"/>
              </a:solidFill>
            </a:endParaRPr>
          </a:p>
          <a:p>
            <a:endParaRPr lang="en-US" sz="1800" dirty="0">
              <a:solidFill>
                <a:srgbClr val="008000"/>
              </a:solidFill>
            </a:endParaRPr>
          </a:p>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A31515"/>
                </a:solidFill>
              </a:rPr>
              <a:t>mcr.microsoft.com/dotnet/core/samples:dotnetapp</a:t>
            </a:r>
          </a:p>
          <a:p>
            <a:endParaRPr lang="en-US" sz="1800" dirty="0">
              <a:solidFill>
                <a:srgbClr val="A31515"/>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cxnSp>
        <p:nvCxnSpPr>
          <p:cNvPr id="6" name="Straight Connector 5">
            <a:extLst>
              <a:ext uri="{FF2B5EF4-FFF2-40B4-BE49-F238E27FC236}">
                <a16:creationId xmlns:a16="http://schemas.microsoft.com/office/drawing/2014/main" id="{30F92731-01E5-4F92-9E68-C30AC3A2AF81}"/>
              </a:ext>
              <a:ext uri="{C183D7F6-B498-43B3-948B-1728B52AA6E4}">
                <adec:decorative xmlns:adec="http://schemas.microsoft.com/office/drawing/2017/decorative" val="1"/>
              </a:ext>
            </a:extLst>
          </p:cNvPr>
          <p:cNvCxnSpPr>
            <a:cxnSpLocks/>
            <a:stCxn id="8" idx="1"/>
          </p:cNvCxnSpPr>
          <p:nvPr/>
        </p:nvCxnSpPr>
        <p:spPr>
          <a:xfrm flipH="1" flipV="1">
            <a:off x="7203688" y="3429000"/>
            <a:ext cx="1590907" cy="3746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descr="The box containing the text, Docker tag, indicates the argument used to apply a tag to the Docker image.">
            <a:extLst>
              <a:ext uri="{FF2B5EF4-FFF2-40B4-BE49-F238E27FC236}">
                <a16:creationId xmlns:a16="http://schemas.microsoft.com/office/drawing/2014/main" id="{77C37462-0EB1-45F3-9345-8D4F718CD922}"/>
              </a:ext>
            </a:extLst>
          </p:cNvPr>
          <p:cNvSpPr/>
          <p:nvPr/>
        </p:nvSpPr>
        <p:spPr bwMode="auto">
          <a:xfrm>
            <a:off x="8794595" y="342900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Image name and tag</a:t>
            </a:r>
          </a:p>
        </p:txBody>
      </p:sp>
      <p:cxnSp>
        <p:nvCxnSpPr>
          <p:cNvPr id="11" name="Straight Connector 10">
            <a:extLst>
              <a:ext uri="{FF2B5EF4-FFF2-40B4-BE49-F238E27FC236}">
                <a16:creationId xmlns:a16="http://schemas.microsoft.com/office/drawing/2014/main" id="{EA343872-2227-41D7-97E0-B2649FB436CE}"/>
              </a:ext>
              <a:ext uri="{C183D7F6-B498-43B3-948B-1728B52AA6E4}">
                <adec:decorative xmlns:adec="http://schemas.microsoft.com/office/drawing/2017/decorative" val="1"/>
              </a:ext>
            </a:extLst>
          </p:cNvPr>
          <p:cNvCxnSpPr>
            <a:cxnSpLocks/>
            <a:stCxn id="8" idx="0"/>
          </p:cNvCxnSpPr>
          <p:nvPr/>
        </p:nvCxnSpPr>
        <p:spPr>
          <a:xfrm flipH="1" flipV="1">
            <a:off x="8043748" y="1932878"/>
            <a:ext cx="1852318" cy="14961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90079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Retrieving and deploying an existing Docker image locally</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58766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4424</Words>
  <Application>Microsoft Office PowerPoint</Application>
  <PresentationFormat>Widescreen</PresentationFormat>
  <Paragraphs>458</Paragraphs>
  <Slides>32</Slides>
  <Notes>24</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Consolas</vt:lpstr>
      <vt:lpstr>Monaco</vt:lpstr>
      <vt:lpstr>Segoe UI</vt:lpstr>
      <vt:lpstr>Segoe UI Light</vt:lpstr>
      <vt:lpstr>Segoe UI Semilight</vt:lpstr>
      <vt:lpstr>Wingdings</vt:lpstr>
      <vt:lpstr>Office Theme</vt:lpstr>
      <vt:lpstr>PowerPoint Presentation</vt:lpstr>
      <vt:lpstr>PowerPoint Presentation</vt:lpstr>
      <vt:lpstr>Virtualization and containers</vt:lpstr>
      <vt:lpstr>Containers</vt:lpstr>
      <vt:lpstr>Docker</vt:lpstr>
      <vt:lpstr>Docker terminology</vt:lpstr>
      <vt:lpstr>Retrieving a new container image from Docker Hub</vt:lpstr>
      <vt:lpstr>Running the retrieved container image</vt:lpstr>
      <vt:lpstr>Demonstration: Retrieving and deploying an existing Docker image locally</vt:lpstr>
      <vt:lpstr>Creating a container image specification with a Dockerfile</vt:lpstr>
      <vt:lpstr>Building the container image</vt:lpstr>
      <vt:lpstr>Running the custom container image as a container</vt:lpstr>
      <vt:lpstr>Demonstration: Creating a container image by using Docker</vt:lpstr>
      <vt:lpstr>PowerPoint Presentation</vt:lpstr>
      <vt:lpstr>Ansible docker</vt:lpstr>
      <vt:lpstr>Docker Desktop for Windows</vt:lpstr>
      <vt:lpstr>Dockerfile (capital D, small f, no extention)</vt:lpstr>
      <vt:lpstr>On your own machine</vt:lpstr>
      <vt:lpstr>Ubi images from Red Hat</vt:lpstr>
      <vt:lpstr>PowerPoint Presentation</vt:lpstr>
      <vt:lpstr>PowerPoint Presentation</vt:lpstr>
      <vt:lpstr>Kubernetes</vt:lpstr>
      <vt:lpstr>Kubernetes cluster architecture</vt:lpstr>
      <vt:lpstr>Kubernetes nodes</vt:lpstr>
      <vt:lpstr>Kubernetes terminology</vt:lpstr>
      <vt:lpstr>Networking connectivity</vt:lpstr>
      <vt:lpstr>Networking connectivity (continued)</vt:lpstr>
      <vt:lpstr>Storage</vt:lpstr>
      <vt:lpstr>Persistent storage volumes</vt:lpstr>
      <vt:lpstr>Scaling</vt:lpstr>
      <vt:lpstr>Scaling to Azure Container Instances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biesheuvel</dc:creator>
  <cp:lastModifiedBy>patrick biesheuvel</cp:lastModifiedBy>
  <cp:revision>16</cp:revision>
  <dcterms:created xsi:type="dcterms:W3CDTF">2021-06-15T04:48:59Z</dcterms:created>
  <dcterms:modified xsi:type="dcterms:W3CDTF">2022-02-22T23:51:40Z</dcterms:modified>
</cp:coreProperties>
</file>