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949" autoAdjust="0"/>
  </p:normalViewPr>
  <p:slideViewPr>
    <p:cSldViewPr snapToGrid="0">
      <p:cViewPr varScale="1">
        <p:scale>
          <a:sx n="102" d="100"/>
          <a:sy n="102"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F91E6-3DAA-41FC-9407-5B0BF7CEF76F}" type="datetimeFigureOut">
              <a:rPr lang="en-NL" smtClean="0"/>
              <a:t>23/02/2022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B7D9C-0452-4001-9EAC-C420A516035E}" type="slidenum">
              <a:rPr lang="en-NL" smtClean="0"/>
              <a:t>‹#›</a:t>
            </a:fld>
            <a:endParaRPr lang="en-NL"/>
          </a:p>
        </p:txBody>
      </p:sp>
    </p:spTree>
    <p:extLst>
      <p:ext uri="{BB962C8B-B14F-4D97-AF65-F5344CB8AC3E}">
        <p14:creationId xmlns:p14="http://schemas.microsoft.com/office/powerpoint/2010/main" val="238342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https://community.devexpress.com/blogs/mobile/archive/2021/11/15/stock-market-app-for-net-multi-platform-app-ui-net-maui-part-1.aspx</a:t>
            </a:r>
          </a:p>
          <a:p>
            <a:r>
              <a:rPr lang="nl-NL" dirty="0"/>
              <a:t>https://docs.microsoft.com/en-us/dotnet/maui/get-started/first-app</a:t>
            </a:r>
          </a:p>
          <a:p>
            <a:r>
              <a:rPr lang="nl-NL" dirty="0"/>
              <a:t>https://docs.microsoft.com/en-us/dotnet/maui/what-is-maui</a:t>
            </a:r>
            <a:endParaRPr lang="en-NL" dirty="0"/>
          </a:p>
        </p:txBody>
      </p:sp>
      <p:sp>
        <p:nvSpPr>
          <p:cNvPr id="4" name="Slide Number Placeholder 3"/>
          <p:cNvSpPr>
            <a:spLocks noGrp="1"/>
          </p:cNvSpPr>
          <p:nvPr>
            <p:ph type="sldNum" sz="quarter" idx="5"/>
          </p:nvPr>
        </p:nvSpPr>
        <p:spPr/>
        <p:txBody>
          <a:bodyPr/>
          <a:lstStyle/>
          <a:p>
            <a:fld id="{D83B7D9C-0452-4001-9EAC-C420A516035E}" type="slidenum">
              <a:rPr lang="en-NL" smtClean="0"/>
              <a:t>14</a:t>
            </a:fld>
            <a:endParaRPr lang="en-NL"/>
          </a:p>
        </p:txBody>
      </p:sp>
    </p:spTree>
    <p:extLst>
      <p:ext uri="{BB962C8B-B14F-4D97-AF65-F5344CB8AC3E}">
        <p14:creationId xmlns:p14="http://schemas.microsoft.com/office/powerpoint/2010/main" val="3812358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59AE-2B76-4581-8246-AB4C01D47E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79C0F25B-9024-4D53-9FA2-2A114DAED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82299AFF-070B-4CDD-9AD3-23995140058D}"/>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5" name="Footer Placeholder 4">
            <a:extLst>
              <a:ext uri="{FF2B5EF4-FFF2-40B4-BE49-F238E27FC236}">
                <a16:creationId xmlns:a16="http://schemas.microsoft.com/office/drawing/2014/main" id="{463B7E0C-1353-4B1A-AED1-DF77190F233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6791D18-0CE2-444A-89D1-6247F161194A}"/>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252492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E5CE-08AD-43E6-AB45-725CFDFFF1A8}"/>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EE86CC48-0320-4EDF-958F-E462618993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12916D9C-02F5-4089-89CA-3B52B4F3E67A}"/>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5" name="Footer Placeholder 4">
            <a:extLst>
              <a:ext uri="{FF2B5EF4-FFF2-40B4-BE49-F238E27FC236}">
                <a16:creationId xmlns:a16="http://schemas.microsoft.com/office/drawing/2014/main" id="{418B2ACF-0FFB-429F-9338-06023569734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EB8BA29-4161-438C-8D78-1D1F654E9863}"/>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178227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2E3E0-F6AE-41EE-A59D-7123E01A3F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72DAD879-6E5D-4641-A294-9B66BD3C7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70D443D0-C613-4D2F-ABC6-E29D394F3C1E}"/>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5" name="Footer Placeholder 4">
            <a:extLst>
              <a:ext uri="{FF2B5EF4-FFF2-40B4-BE49-F238E27FC236}">
                <a16:creationId xmlns:a16="http://schemas.microsoft.com/office/drawing/2014/main" id="{15382F7D-0774-4E7D-8BAE-26482D9FC7B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CD17DBD-D107-4586-B556-630BB9BB4067}"/>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313152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8676-CA99-4F7B-8AEA-E08686D1C9FD}"/>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1EDDBFF1-65CC-4045-B9A5-A60512DB8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5A3117F-4176-4992-B6AF-492654FE06BB}"/>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5" name="Footer Placeholder 4">
            <a:extLst>
              <a:ext uri="{FF2B5EF4-FFF2-40B4-BE49-F238E27FC236}">
                <a16:creationId xmlns:a16="http://schemas.microsoft.com/office/drawing/2014/main" id="{6D3C30BE-CEDE-43AC-9468-49A6BED2BF9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F003FDF-EEE0-4D4B-9526-C8A78CC24652}"/>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175471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482A-F9AF-47C3-AA56-833296AFBA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7ADFDE85-675E-47E1-A8D9-59C8C9C65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35429-E816-4405-9F70-87BEB65BC6A6}"/>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5" name="Footer Placeholder 4">
            <a:extLst>
              <a:ext uri="{FF2B5EF4-FFF2-40B4-BE49-F238E27FC236}">
                <a16:creationId xmlns:a16="http://schemas.microsoft.com/office/drawing/2014/main" id="{29C5EB26-1726-4B4A-8D38-C3FDF8670E9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483F943-6370-434E-92C9-FDF0E19A2E05}"/>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185084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4D7A-D444-4C60-8966-7DB9D37190DE}"/>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3D9253E2-B755-4DA8-B36F-A2454422A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EE2EF04D-D738-42BF-8B62-74693BB6CA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F551947C-9105-4449-93C4-2B73D0F22C56}"/>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6" name="Footer Placeholder 5">
            <a:extLst>
              <a:ext uri="{FF2B5EF4-FFF2-40B4-BE49-F238E27FC236}">
                <a16:creationId xmlns:a16="http://schemas.microsoft.com/office/drawing/2014/main" id="{92C86CAF-4985-40D4-868F-B20A23BF438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2CAA02F-53A7-42D5-B658-8135A4204C69}"/>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215143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B9FD-4244-4389-BD48-220EB64A62EC}"/>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7DC032DC-C0FA-43BC-A331-85001B4B3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FEB696-BB1B-4D54-8E3F-CB327B4D6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7E493879-4F49-4ECB-9931-1B7D5512E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D726F8-2F8C-4CE6-B951-56A6F477E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D14FA960-A288-4291-ADF8-980D9F4A858A}"/>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8" name="Footer Placeholder 7">
            <a:extLst>
              <a:ext uri="{FF2B5EF4-FFF2-40B4-BE49-F238E27FC236}">
                <a16:creationId xmlns:a16="http://schemas.microsoft.com/office/drawing/2014/main" id="{4ED6064E-402D-484D-94AA-E39D9DEB7C4D}"/>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5AFE41EA-EBEE-4D7D-AAB0-9061CC373204}"/>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275014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661F-70B0-409D-8551-51C1190D5BD3}"/>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995940CC-0392-4DC5-A60F-2B238FD60753}"/>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4" name="Footer Placeholder 3">
            <a:extLst>
              <a:ext uri="{FF2B5EF4-FFF2-40B4-BE49-F238E27FC236}">
                <a16:creationId xmlns:a16="http://schemas.microsoft.com/office/drawing/2014/main" id="{6C6355D7-3603-4EFB-815B-129D2BED33E8}"/>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A7D3C4BA-E45F-4E76-A7EA-A8D3DDDEBBD7}"/>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135352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D43E0-F014-4556-8B0E-A36DC807DBA6}"/>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3" name="Footer Placeholder 2">
            <a:extLst>
              <a:ext uri="{FF2B5EF4-FFF2-40B4-BE49-F238E27FC236}">
                <a16:creationId xmlns:a16="http://schemas.microsoft.com/office/drawing/2014/main" id="{7095AAE2-E3BC-4691-AF58-F72973EC37DF}"/>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07327F5-E1C2-4A0F-9123-34732BBE0021}"/>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43418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95C2-5D93-46C1-A227-E76CD4484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1FD175B4-A7E5-4CAC-A790-7EAC1D973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EB869956-B3FB-4D2A-BC56-8C542F4E4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04960-0420-4788-8962-257EE8C04317}"/>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6" name="Footer Placeholder 5">
            <a:extLst>
              <a:ext uri="{FF2B5EF4-FFF2-40B4-BE49-F238E27FC236}">
                <a16:creationId xmlns:a16="http://schemas.microsoft.com/office/drawing/2014/main" id="{589638B8-2F2B-4683-9CBD-83434D887A3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684E3F6-440B-483F-AC31-181734CC05B7}"/>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394660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6517-04D5-4A6F-80A9-971A96451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CC52AAC6-2934-4461-A3C9-CCD8D85B7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94AEF89A-4B52-409E-A0F6-D5146982C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A6891-0F88-4882-A0A1-F0FEA4A9445F}"/>
              </a:ext>
            </a:extLst>
          </p:cNvPr>
          <p:cNvSpPr>
            <a:spLocks noGrp="1"/>
          </p:cNvSpPr>
          <p:nvPr>
            <p:ph type="dt" sz="half" idx="10"/>
          </p:nvPr>
        </p:nvSpPr>
        <p:spPr/>
        <p:txBody>
          <a:bodyPr/>
          <a:lstStyle/>
          <a:p>
            <a:fld id="{F3626879-8208-4538-8985-DAFF3C49F576}" type="datetimeFigureOut">
              <a:rPr lang="en-NL" smtClean="0"/>
              <a:t>22/02/2022</a:t>
            </a:fld>
            <a:endParaRPr lang="en-NL"/>
          </a:p>
        </p:txBody>
      </p:sp>
      <p:sp>
        <p:nvSpPr>
          <p:cNvPr id="6" name="Footer Placeholder 5">
            <a:extLst>
              <a:ext uri="{FF2B5EF4-FFF2-40B4-BE49-F238E27FC236}">
                <a16:creationId xmlns:a16="http://schemas.microsoft.com/office/drawing/2014/main" id="{D41CE55D-8866-48D1-8FA3-BC9F6718ADC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D01764B-7F5A-4246-80E3-0940BE0BE797}"/>
              </a:ext>
            </a:extLst>
          </p:cNvPr>
          <p:cNvSpPr>
            <a:spLocks noGrp="1"/>
          </p:cNvSpPr>
          <p:nvPr>
            <p:ph type="sldNum" sz="quarter" idx="12"/>
          </p:nvPr>
        </p:nvSpPr>
        <p:spPr/>
        <p:txBody>
          <a:bodyPr/>
          <a:lstStyle/>
          <a:p>
            <a:fld id="{708C984E-DABC-48CF-8D0C-5DBA4C33EC96}" type="slidenum">
              <a:rPr lang="en-NL" smtClean="0"/>
              <a:t>‹#›</a:t>
            </a:fld>
            <a:endParaRPr lang="en-NL"/>
          </a:p>
        </p:txBody>
      </p:sp>
    </p:spTree>
    <p:extLst>
      <p:ext uri="{BB962C8B-B14F-4D97-AF65-F5344CB8AC3E}">
        <p14:creationId xmlns:p14="http://schemas.microsoft.com/office/powerpoint/2010/main" val="81117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17C81-8CCA-46E9-9DD7-485C16851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C589CF78-4927-4F0B-B195-EBCCC8980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79451086-B5AB-4A63-942A-2C44E505E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26879-8208-4538-8985-DAFF3C49F576}" type="datetimeFigureOut">
              <a:rPr lang="en-NL" smtClean="0"/>
              <a:t>22/02/2022</a:t>
            </a:fld>
            <a:endParaRPr lang="en-NL"/>
          </a:p>
        </p:txBody>
      </p:sp>
      <p:sp>
        <p:nvSpPr>
          <p:cNvPr id="5" name="Footer Placeholder 4">
            <a:extLst>
              <a:ext uri="{FF2B5EF4-FFF2-40B4-BE49-F238E27FC236}">
                <a16:creationId xmlns:a16="http://schemas.microsoft.com/office/drawing/2014/main" id="{6B32A029-1E83-4564-8ADC-380F70D5E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E542F050-A185-4687-A730-2568FC688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C984E-DABC-48CF-8D0C-5DBA4C33EC96}" type="slidenum">
              <a:rPr lang="en-NL" smtClean="0"/>
              <a:t>‹#›</a:t>
            </a:fld>
            <a:endParaRPr lang="en-NL"/>
          </a:p>
        </p:txBody>
      </p:sp>
    </p:spTree>
    <p:extLst>
      <p:ext uri="{BB962C8B-B14F-4D97-AF65-F5344CB8AC3E}">
        <p14:creationId xmlns:p14="http://schemas.microsoft.com/office/powerpoint/2010/main" val="2100583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F47B-2F6F-4668-9442-D0DC3D9FCC81}"/>
              </a:ext>
            </a:extLst>
          </p:cNvPr>
          <p:cNvSpPr>
            <a:spLocks noGrp="1"/>
          </p:cNvSpPr>
          <p:nvPr>
            <p:ph type="ctrTitle"/>
          </p:nvPr>
        </p:nvSpPr>
        <p:spPr/>
        <p:txBody>
          <a:bodyPr/>
          <a:lstStyle/>
          <a:p>
            <a:endParaRPr lang="en-NL"/>
          </a:p>
        </p:txBody>
      </p:sp>
      <p:sp>
        <p:nvSpPr>
          <p:cNvPr id="3" name="Subtitle 2">
            <a:extLst>
              <a:ext uri="{FF2B5EF4-FFF2-40B4-BE49-F238E27FC236}">
                <a16:creationId xmlns:a16="http://schemas.microsoft.com/office/drawing/2014/main" id="{8C861A9A-266E-4C93-8F32-835E5BA3A343}"/>
              </a:ext>
            </a:extLst>
          </p:cNvPr>
          <p:cNvSpPr>
            <a:spLocks noGrp="1"/>
          </p:cNvSpPr>
          <p:nvPr>
            <p:ph type="subTitle" idx="1"/>
          </p:nvPr>
        </p:nvSpPr>
        <p:spPr/>
        <p:txBody>
          <a:bodyPr/>
          <a:lstStyle/>
          <a:p>
            <a:endParaRPr lang="en-NL"/>
          </a:p>
        </p:txBody>
      </p:sp>
      <p:pic>
        <p:nvPicPr>
          <p:cNvPr id="1026" name="Picture 2" descr="Time to Evolve: .NET Multi-Platform App UI (MAUI)">
            <a:extLst>
              <a:ext uri="{FF2B5EF4-FFF2-40B4-BE49-F238E27FC236}">
                <a16:creationId xmlns:a16="http://schemas.microsoft.com/office/drawing/2014/main" id="{5CB1EEC6-0003-4280-A4E8-646352913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54" y="320946"/>
            <a:ext cx="6087978" cy="587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67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0B9D-4D04-4288-9F62-23ED0B93A583}"/>
              </a:ext>
            </a:extLst>
          </p:cNvPr>
          <p:cNvSpPr>
            <a:spLocks noGrp="1"/>
          </p:cNvSpPr>
          <p:nvPr>
            <p:ph type="title"/>
          </p:nvPr>
        </p:nvSpPr>
        <p:spPr/>
        <p:txBody>
          <a:bodyPr/>
          <a:lstStyle/>
          <a:p>
            <a:r>
              <a:rPr lang="nl-NL" dirty="0"/>
              <a:t>What .NET MAUI provides</a:t>
            </a:r>
            <a:endParaRPr lang="en-NL" dirty="0"/>
          </a:p>
        </p:txBody>
      </p:sp>
      <p:sp>
        <p:nvSpPr>
          <p:cNvPr id="3" name="Content Placeholder 2">
            <a:extLst>
              <a:ext uri="{FF2B5EF4-FFF2-40B4-BE49-F238E27FC236}">
                <a16:creationId xmlns:a16="http://schemas.microsoft.com/office/drawing/2014/main" id="{314AE9FB-2A77-4843-8D42-087157CFDAB0}"/>
              </a:ext>
            </a:extLst>
          </p:cNvPr>
          <p:cNvSpPr>
            <a:spLocks noGrp="1"/>
          </p:cNvSpPr>
          <p:nvPr>
            <p:ph idx="1"/>
          </p:nvPr>
        </p:nvSpPr>
        <p:spPr/>
        <p:txBody>
          <a:bodyPr>
            <a:normAutofit fontScale="70000" lnSpcReduction="20000"/>
          </a:bodyPr>
          <a:lstStyle/>
          <a:p>
            <a:pPr marL="0" indent="0">
              <a:buNone/>
            </a:pPr>
            <a:r>
              <a:rPr lang="en-US" dirty="0"/>
              <a:t>.NET MAUI provides a collection of controls that can be used to display data, initiate actions, indicate activity, display collections, pick data, and more. In addition to a collection of controls, .NET MAUI also provides:</a:t>
            </a:r>
          </a:p>
          <a:p>
            <a:r>
              <a:rPr lang="en-US" dirty="0"/>
              <a:t>An elaborate layout engine for designing pages.</a:t>
            </a:r>
          </a:p>
          <a:p>
            <a:r>
              <a:rPr lang="en-US" dirty="0"/>
              <a:t>Multiple page types for creating rich navigation types, like drawers.</a:t>
            </a:r>
          </a:p>
          <a:p>
            <a:r>
              <a:rPr lang="en-US" dirty="0"/>
              <a:t>Support for data-binding, for more elegant and maintainable development patterns.</a:t>
            </a:r>
          </a:p>
          <a:p>
            <a:r>
              <a:rPr lang="en-US" dirty="0"/>
              <a:t>The ability to customize handlers to enhance the way in which UI elements are presented.</a:t>
            </a:r>
          </a:p>
          <a:p>
            <a:r>
              <a:rPr lang="en-US" dirty="0"/>
              <a:t>Essential cross-platform APIs for accessing native device features. These APIs enable apps to access device features such as the GPS, the accelerometer, and battery and network states</a:t>
            </a:r>
          </a:p>
          <a:p>
            <a:r>
              <a:rPr lang="en-US" dirty="0"/>
              <a:t>Cross-platform graphics functionality, that provides a drawing canvas that supports drawing and painting shapes an images, compositing operations, and graphical object transforms.</a:t>
            </a:r>
          </a:p>
          <a:p>
            <a:r>
              <a:rPr lang="en-US" dirty="0"/>
              <a:t>A single project system that uses multi-targeting to target Android, iOS, macOS, and Windows</a:t>
            </a:r>
          </a:p>
          <a:p>
            <a:r>
              <a:rPr lang="en-US" dirty="0"/>
              <a:t>.NET hot reload, so that you can modify both your XAML and your managed source code while the app is running, then observe the result of your modifications without rebuilding the app</a:t>
            </a:r>
          </a:p>
        </p:txBody>
      </p:sp>
    </p:spTree>
    <p:extLst>
      <p:ext uri="{BB962C8B-B14F-4D97-AF65-F5344CB8AC3E}">
        <p14:creationId xmlns:p14="http://schemas.microsoft.com/office/powerpoint/2010/main" val="211453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02DB-65DF-438B-AAC5-2C114615E214}"/>
              </a:ext>
            </a:extLst>
          </p:cNvPr>
          <p:cNvSpPr>
            <a:spLocks noGrp="1"/>
          </p:cNvSpPr>
          <p:nvPr>
            <p:ph type="title"/>
          </p:nvPr>
        </p:nvSpPr>
        <p:spPr/>
        <p:txBody>
          <a:bodyPr/>
          <a:lstStyle/>
          <a:p>
            <a:r>
              <a:rPr lang="nl-NL" dirty="0"/>
              <a:t>.NET MAUI essentials</a:t>
            </a:r>
            <a:endParaRPr lang="en-NL" dirty="0"/>
          </a:p>
        </p:txBody>
      </p:sp>
      <p:sp>
        <p:nvSpPr>
          <p:cNvPr id="3" name="Content Placeholder 2">
            <a:extLst>
              <a:ext uri="{FF2B5EF4-FFF2-40B4-BE49-F238E27FC236}">
                <a16:creationId xmlns:a16="http://schemas.microsoft.com/office/drawing/2014/main" id="{8D5B3627-8344-4735-B7F3-8A305C6DDC5B}"/>
              </a:ext>
            </a:extLst>
          </p:cNvPr>
          <p:cNvSpPr>
            <a:spLocks noGrp="1"/>
          </p:cNvSpPr>
          <p:nvPr>
            <p:ph idx="1"/>
          </p:nvPr>
        </p:nvSpPr>
        <p:spPr/>
        <p:txBody>
          <a:bodyPr>
            <a:normAutofit fontScale="85000" lnSpcReduction="20000"/>
          </a:bodyPr>
          <a:lstStyle/>
          <a:p>
            <a:pPr marL="0" indent="0">
              <a:buNone/>
            </a:pPr>
            <a:r>
              <a:rPr lang="en-US" dirty="0"/>
              <a:t>.NET MAUI provides cross-platform APIs for native device features. Examples of functionality provided by .NET MAUI essentials includes:</a:t>
            </a:r>
          </a:p>
          <a:p>
            <a:r>
              <a:rPr lang="en-US" dirty="0"/>
              <a:t>Access to sensors, such as the accelerometer, compass, and gyroscope on devices.</a:t>
            </a:r>
          </a:p>
          <a:p>
            <a:r>
              <a:rPr lang="en-US" dirty="0"/>
              <a:t>Ability to check the device's network connectivity state, and detect changes.</a:t>
            </a:r>
          </a:p>
          <a:p>
            <a:r>
              <a:rPr lang="en-US" dirty="0"/>
              <a:t>Provide information about the device the app is running on.</a:t>
            </a:r>
          </a:p>
          <a:p>
            <a:r>
              <a:rPr lang="en-US" dirty="0"/>
              <a:t>Copy and paste text to the system clipboard, between apps.</a:t>
            </a:r>
          </a:p>
          <a:p>
            <a:r>
              <a:rPr lang="en-US" dirty="0"/>
              <a:t>Pick single or multiple files from the device.</a:t>
            </a:r>
          </a:p>
          <a:p>
            <a:r>
              <a:rPr lang="en-US" dirty="0"/>
              <a:t>Store data securely as key/value pairs.</a:t>
            </a:r>
          </a:p>
          <a:p>
            <a:r>
              <a:rPr lang="en-US" dirty="0"/>
              <a:t>Utilize built-in text-to-speech engines to read text from the device.</a:t>
            </a:r>
          </a:p>
          <a:p>
            <a:r>
              <a:rPr lang="en-US" dirty="0"/>
              <a:t>Initiate browser-based authentication flows that listen for a callback to a specific app registered URL.</a:t>
            </a:r>
            <a:endParaRPr lang="en-NL" dirty="0"/>
          </a:p>
        </p:txBody>
      </p:sp>
    </p:spTree>
    <p:extLst>
      <p:ext uri="{BB962C8B-B14F-4D97-AF65-F5344CB8AC3E}">
        <p14:creationId xmlns:p14="http://schemas.microsoft.com/office/powerpoint/2010/main" val="324406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2333-ADFB-4633-98F8-F3545CFB80FF}"/>
              </a:ext>
            </a:extLst>
          </p:cNvPr>
          <p:cNvSpPr>
            <a:spLocks noGrp="1"/>
          </p:cNvSpPr>
          <p:nvPr>
            <p:ph type="title"/>
          </p:nvPr>
        </p:nvSpPr>
        <p:spPr/>
        <p:txBody>
          <a:bodyPr/>
          <a:lstStyle/>
          <a:p>
            <a:r>
              <a:rPr lang="nl-NL" dirty="0"/>
              <a:t>.NET MAUI single project</a:t>
            </a:r>
            <a:endParaRPr lang="en-NL" dirty="0"/>
          </a:p>
        </p:txBody>
      </p:sp>
      <p:sp>
        <p:nvSpPr>
          <p:cNvPr id="3" name="Content Placeholder 2">
            <a:extLst>
              <a:ext uri="{FF2B5EF4-FFF2-40B4-BE49-F238E27FC236}">
                <a16:creationId xmlns:a16="http://schemas.microsoft.com/office/drawing/2014/main" id="{B044B39A-EDA1-4EE5-959B-7895DDFD2E7F}"/>
              </a:ext>
            </a:extLst>
          </p:cNvPr>
          <p:cNvSpPr>
            <a:spLocks noGrp="1"/>
          </p:cNvSpPr>
          <p:nvPr>
            <p:ph idx="1"/>
          </p:nvPr>
        </p:nvSpPr>
        <p:spPr>
          <a:xfrm>
            <a:off x="838200" y="1825625"/>
            <a:ext cx="6122320" cy="4351338"/>
          </a:xfrm>
        </p:spPr>
        <p:txBody>
          <a:bodyPr/>
          <a:lstStyle/>
          <a:p>
            <a:pPr marL="0" indent="0">
              <a:buNone/>
            </a:pPr>
            <a:r>
              <a:rPr lang="en-US" dirty="0"/>
              <a:t>.NET MAUI apps typically consist of a single project that can target Android, iOS, macOS, and Windows. This delivers the following benefits:</a:t>
            </a:r>
          </a:p>
          <a:p>
            <a:r>
              <a:rPr lang="en-US" dirty="0"/>
              <a:t>One project that targets multiple platforms and devices.</a:t>
            </a:r>
          </a:p>
          <a:p>
            <a:r>
              <a:rPr lang="en-US" dirty="0"/>
              <a:t>One location to manage resources such as fonts and images.</a:t>
            </a:r>
          </a:p>
          <a:p>
            <a:r>
              <a:rPr lang="en-US" dirty="0"/>
              <a:t>Multi-targeting to organize platform-specific code.</a:t>
            </a:r>
            <a:endParaRPr lang="en-NL" dirty="0"/>
          </a:p>
        </p:txBody>
      </p:sp>
      <p:pic>
        <p:nvPicPr>
          <p:cNvPr id="4098" name="Picture 2" descr=".NET MAUI single project.">
            <a:extLst>
              <a:ext uri="{FF2B5EF4-FFF2-40B4-BE49-F238E27FC236}">
                <a16:creationId xmlns:a16="http://schemas.microsoft.com/office/drawing/2014/main" id="{AF7B9567-67C7-46C0-8BA8-541F316A9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425" y="1825625"/>
            <a:ext cx="39338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97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4F73-7DCE-4B02-8798-D75E75D9458A}"/>
              </a:ext>
            </a:extLst>
          </p:cNvPr>
          <p:cNvSpPr>
            <a:spLocks noGrp="1"/>
          </p:cNvSpPr>
          <p:nvPr>
            <p:ph type="title"/>
          </p:nvPr>
        </p:nvSpPr>
        <p:spPr/>
        <p:txBody>
          <a:bodyPr/>
          <a:lstStyle/>
          <a:p>
            <a:r>
              <a:rPr lang="nl-NL" dirty="0"/>
              <a:t>.NET hot reload</a:t>
            </a:r>
            <a:endParaRPr lang="en-NL" dirty="0"/>
          </a:p>
        </p:txBody>
      </p:sp>
      <p:sp>
        <p:nvSpPr>
          <p:cNvPr id="3" name="Content Placeholder 2">
            <a:extLst>
              <a:ext uri="{FF2B5EF4-FFF2-40B4-BE49-F238E27FC236}">
                <a16:creationId xmlns:a16="http://schemas.microsoft.com/office/drawing/2014/main" id="{CCDC802C-46E9-43B2-BAC2-0F6147A963A3}"/>
              </a:ext>
            </a:extLst>
          </p:cNvPr>
          <p:cNvSpPr>
            <a:spLocks noGrp="1"/>
          </p:cNvSpPr>
          <p:nvPr>
            <p:ph idx="1"/>
          </p:nvPr>
        </p:nvSpPr>
        <p:spPr/>
        <p:txBody>
          <a:bodyPr/>
          <a:lstStyle/>
          <a:p>
            <a:r>
              <a:rPr lang="en-US" dirty="0"/>
              <a:t>.NET MAUI includes support for .NET hot reload, which enables you to modify your managed source code while the app is running, without the need to manually pause or hit a breakpoint. Then, your code edits can be applied to your running app without recompilation.</a:t>
            </a:r>
          </a:p>
          <a:p>
            <a:r>
              <a:rPr lang="en-US" dirty="0"/>
              <a:t>.NET MAUI includes support for XAML hot reload, which enables you to save your XAML files and see the changes reflected in your running app without recompilation. In addition, your navigation state and data will be maintained, enabling you to quickly iterate on your UI without losing your place in the app.</a:t>
            </a:r>
            <a:endParaRPr lang="en-NL" dirty="0"/>
          </a:p>
        </p:txBody>
      </p:sp>
    </p:spTree>
    <p:extLst>
      <p:ext uri="{BB962C8B-B14F-4D97-AF65-F5344CB8AC3E}">
        <p14:creationId xmlns:p14="http://schemas.microsoft.com/office/powerpoint/2010/main" val="266796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3051-909B-4E44-912F-B35954C4E47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206E132-DCEB-4B5F-A89E-C132F093A0F1}"/>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11669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43E4-2E08-452F-A993-BF75A7CF92ED}"/>
              </a:ext>
            </a:extLst>
          </p:cNvPr>
          <p:cNvSpPr>
            <a:spLocks noGrp="1"/>
          </p:cNvSpPr>
          <p:nvPr>
            <p:ph type="title"/>
          </p:nvPr>
        </p:nvSpPr>
        <p:spPr/>
        <p:txBody>
          <a:bodyPr/>
          <a:lstStyle/>
          <a:p>
            <a:r>
              <a:rPr lang="en-US" dirty="0"/>
              <a:t>What is .NET MAUI</a:t>
            </a:r>
            <a:endParaRPr lang="en-NL" dirty="0"/>
          </a:p>
        </p:txBody>
      </p:sp>
      <p:sp>
        <p:nvSpPr>
          <p:cNvPr id="3" name="Content Placeholder 2">
            <a:extLst>
              <a:ext uri="{FF2B5EF4-FFF2-40B4-BE49-F238E27FC236}">
                <a16:creationId xmlns:a16="http://schemas.microsoft.com/office/drawing/2014/main" id="{74D2E006-85CD-4DB3-85DB-EEEF6E4A785F}"/>
              </a:ext>
            </a:extLst>
          </p:cNvPr>
          <p:cNvSpPr>
            <a:spLocks noGrp="1"/>
          </p:cNvSpPr>
          <p:nvPr>
            <p:ph idx="1"/>
          </p:nvPr>
        </p:nvSpPr>
        <p:spPr/>
        <p:txBody>
          <a:bodyPr/>
          <a:lstStyle/>
          <a:p>
            <a:r>
              <a:rPr lang="nl-NL" dirty="0"/>
              <a:t>.NET Multi-platform App UI (.NET MAUI) is a cross-platform framework for creating native mobile and desktop apps with C# and XAML.</a:t>
            </a:r>
          </a:p>
          <a:p>
            <a:r>
              <a:rPr lang="nl-NL" dirty="0"/>
              <a:t>Pre-Release</a:t>
            </a:r>
          </a:p>
          <a:p>
            <a:r>
              <a:rPr lang="en-US" dirty="0"/>
              <a:t>Using .NET MAUI, you can develop apps that can run on Android, iOS, macOS, and Windows from a single shared code-base.</a:t>
            </a:r>
            <a:endParaRPr lang="en-NL" dirty="0"/>
          </a:p>
        </p:txBody>
      </p:sp>
    </p:spTree>
    <p:extLst>
      <p:ext uri="{BB962C8B-B14F-4D97-AF65-F5344CB8AC3E}">
        <p14:creationId xmlns:p14="http://schemas.microsoft.com/office/powerpoint/2010/main" val="21341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A3B9-3FB9-4D37-A8E3-58A8352A8C0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E9EA500-C510-4E47-9817-291853EF6DBA}"/>
              </a:ext>
            </a:extLst>
          </p:cNvPr>
          <p:cNvSpPr>
            <a:spLocks noGrp="1"/>
          </p:cNvSpPr>
          <p:nvPr>
            <p:ph idx="1"/>
          </p:nvPr>
        </p:nvSpPr>
        <p:spPr/>
        <p:txBody>
          <a:bodyPr/>
          <a:lstStyle/>
          <a:p>
            <a:endParaRPr lang="en-NL"/>
          </a:p>
        </p:txBody>
      </p:sp>
      <p:pic>
        <p:nvPicPr>
          <p:cNvPr id="2050" name="Picture 2" descr=".NET MAUI supported platforms.">
            <a:extLst>
              <a:ext uri="{FF2B5EF4-FFF2-40B4-BE49-F238E27FC236}">
                <a16:creationId xmlns:a16="http://schemas.microsoft.com/office/drawing/2014/main" id="{61B0CD05-6F34-4B75-80A6-97CBC0DA3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937" y="18007"/>
            <a:ext cx="7154779" cy="63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58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5F7-4886-449D-8F69-4BCDEA80D022}"/>
              </a:ext>
            </a:extLst>
          </p:cNvPr>
          <p:cNvSpPr>
            <a:spLocks noGrp="1"/>
          </p:cNvSpPr>
          <p:nvPr>
            <p:ph type="title"/>
          </p:nvPr>
        </p:nvSpPr>
        <p:spPr/>
        <p:txBody>
          <a:bodyPr/>
          <a:lstStyle/>
          <a:p>
            <a:r>
              <a:rPr lang="en-US" dirty="0"/>
              <a:t>Based on </a:t>
            </a:r>
            <a:r>
              <a:rPr lang="en-US" dirty="0" err="1"/>
              <a:t>Xamarin.Forms</a:t>
            </a:r>
            <a:endParaRPr lang="en-NL" dirty="0"/>
          </a:p>
        </p:txBody>
      </p:sp>
      <p:sp>
        <p:nvSpPr>
          <p:cNvPr id="3" name="Content Placeholder 2">
            <a:extLst>
              <a:ext uri="{FF2B5EF4-FFF2-40B4-BE49-F238E27FC236}">
                <a16:creationId xmlns:a16="http://schemas.microsoft.com/office/drawing/2014/main" id="{EE459CD7-E174-41D0-AA90-825665806FD4}"/>
              </a:ext>
            </a:extLst>
          </p:cNvPr>
          <p:cNvSpPr>
            <a:spLocks noGrp="1"/>
          </p:cNvSpPr>
          <p:nvPr>
            <p:ph idx="1"/>
          </p:nvPr>
        </p:nvSpPr>
        <p:spPr/>
        <p:txBody>
          <a:bodyPr/>
          <a:lstStyle/>
          <a:p>
            <a:r>
              <a:rPr lang="en-US" dirty="0"/>
              <a:t>Extended from mobile to desktop scenarios</a:t>
            </a:r>
          </a:p>
          <a:p>
            <a:r>
              <a:rPr lang="en-US" dirty="0"/>
              <a:t>All new UI controls</a:t>
            </a:r>
          </a:p>
          <a:p>
            <a:r>
              <a:rPr lang="en-US" dirty="0"/>
              <a:t>Multi-Platform, Single-Project Applications</a:t>
            </a:r>
          </a:p>
          <a:p>
            <a:r>
              <a:rPr lang="en-US" dirty="0"/>
              <a:t>Goal is to implement as much of your app logic and UI layout as possible in a single code-base</a:t>
            </a:r>
            <a:endParaRPr lang="en-NL" dirty="0"/>
          </a:p>
        </p:txBody>
      </p:sp>
    </p:spTree>
    <p:extLst>
      <p:ext uri="{BB962C8B-B14F-4D97-AF65-F5344CB8AC3E}">
        <p14:creationId xmlns:p14="http://schemas.microsoft.com/office/powerpoint/2010/main" val="163526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A16E-5025-4A96-995B-F89C40F67382}"/>
              </a:ext>
            </a:extLst>
          </p:cNvPr>
          <p:cNvSpPr>
            <a:spLocks noGrp="1"/>
          </p:cNvSpPr>
          <p:nvPr>
            <p:ph type="title"/>
          </p:nvPr>
        </p:nvSpPr>
        <p:spPr/>
        <p:txBody>
          <a:bodyPr/>
          <a:lstStyle/>
          <a:p>
            <a:r>
              <a:rPr lang="en-US" dirty="0"/>
              <a:t>Who .NET MAUI is for</a:t>
            </a:r>
            <a:endParaRPr lang="en-NL" dirty="0"/>
          </a:p>
        </p:txBody>
      </p:sp>
      <p:sp>
        <p:nvSpPr>
          <p:cNvPr id="3" name="Content Placeholder 2">
            <a:extLst>
              <a:ext uri="{FF2B5EF4-FFF2-40B4-BE49-F238E27FC236}">
                <a16:creationId xmlns:a16="http://schemas.microsoft.com/office/drawing/2014/main" id="{CB76583F-ED98-4E11-BBE8-734D50220567}"/>
              </a:ext>
            </a:extLst>
          </p:cNvPr>
          <p:cNvSpPr>
            <a:spLocks noGrp="1"/>
          </p:cNvSpPr>
          <p:nvPr>
            <p:ph idx="1"/>
          </p:nvPr>
        </p:nvSpPr>
        <p:spPr/>
        <p:txBody>
          <a:bodyPr/>
          <a:lstStyle/>
          <a:p>
            <a:pPr marL="0" indent="0">
              <a:buNone/>
            </a:pPr>
            <a:r>
              <a:rPr lang="en-US" dirty="0"/>
              <a:t>.NET MAUI is for developers who want to:</a:t>
            </a:r>
          </a:p>
          <a:p>
            <a:endParaRPr lang="en-US" dirty="0"/>
          </a:p>
          <a:p>
            <a:r>
              <a:rPr lang="en-US" dirty="0"/>
              <a:t>Write cross-platform apps in XAML and C#, from a single shared code-base in Visual Studio.</a:t>
            </a:r>
          </a:p>
          <a:p>
            <a:r>
              <a:rPr lang="en-US" dirty="0"/>
              <a:t>Share UI layout and design across platforms.</a:t>
            </a:r>
          </a:p>
          <a:p>
            <a:r>
              <a:rPr lang="en-US" dirty="0"/>
              <a:t>Share code, tests, and business logic across platforms.</a:t>
            </a:r>
            <a:endParaRPr lang="en-NL" dirty="0"/>
          </a:p>
        </p:txBody>
      </p:sp>
    </p:spTree>
    <p:extLst>
      <p:ext uri="{BB962C8B-B14F-4D97-AF65-F5344CB8AC3E}">
        <p14:creationId xmlns:p14="http://schemas.microsoft.com/office/powerpoint/2010/main" val="182491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F7C8-97AC-4436-B7C2-319180DB26FE}"/>
              </a:ext>
            </a:extLst>
          </p:cNvPr>
          <p:cNvSpPr>
            <a:spLocks noGrp="1"/>
          </p:cNvSpPr>
          <p:nvPr>
            <p:ph type="title"/>
          </p:nvPr>
        </p:nvSpPr>
        <p:spPr/>
        <p:txBody>
          <a:bodyPr/>
          <a:lstStyle/>
          <a:p>
            <a:r>
              <a:rPr lang="nl-NL" dirty="0"/>
              <a:t>How .NET MAUI works</a:t>
            </a:r>
            <a:endParaRPr lang="en-NL" dirty="0"/>
          </a:p>
        </p:txBody>
      </p:sp>
      <p:sp>
        <p:nvSpPr>
          <p:cNvPr id="3" name="Content Placeholder 2">
            <a:extLst>
              <a:ext uri="{FF2B5EF4-FFF2-40B4-BE49-F238E27FC236}">
                <a16:creationId xmlns:a16="http://schemas.microsoft.com/office/drawing/2014/main" id="{592D3580-FC62-4548-B07B-76DFB07388B0}"/>
              </a:ext>
            </a:extLst>
          </p:cNvPr>
          <p:cNvSpPr>
            <a:spLocks noGrp="1"/>
          </p:cNvSpPr>
          <p:nvPr>
            <p:ph idx="1"/>
          </p:nvPr>
        </p:nvSpPr>
        <p:spPr/>
        <p:txBody>
          <a:bodyPr>
            <a:normAutofit fontScale="92500"/>
          </a:bodyPr>
          <a:lstStyle/>
          <a:p>
            <a:r>
              <a:rPr lang="en-US" dirty="0"/>
              <a:t>.NET MAUI unifies Android, iOS, macOS, and Windows APIs into a single API that allows a write-once run-anywhere developer experience, while additionally providing deep access to every aspect of each native platform.</a:t>
            </a:r>
          </a:p>
          <a:p>
            <a:r>
              <a:rPr lang="en-US" dirty="0"/>
              <a:t>.NET 6 provides a series of platform-specific frameworks for creating apps: .NET for Android, .NET for iOS, .NET for macOS, and Windows UI 3 (</a:t>
            </a:r>
            <a:r>
              <a:rPr lang="en-US" dirty="0" err="1"/>
              <a:t>WinUI</a:t>
            </a:r>
            <a:r>
              <a:rPr lang="en-US" dirty="0"/>
              <a:t> 3) library. These frameworks all have access to the same .NET 6 Base Class Library (BCL). This library abstracts the details of the underlying platform away from your code. The BCL depends on the .NET runtime to provide the execution environment for your code. For Android, iOS, and macOS, the environment is implemented by Mono, an implementation of the .NET runtime. On Windows, Win32 provides the execution environment.</a:t>
            </a:r>
            <a:endParaRPr lang="en-NL" dirty="0"/>
          </a:p>
        </p:txBody>
      </p:sp>
    </p:spTree>
    <p:extLst>
      <p:ext uri="{BB962C8B-B14F-4D97-AF65-F5344CB8AC3E}">
        <p14:creationId xmlns:p14="http://schemas.microsoft.com/office/powerpoint/2010/main" val="172313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D284-CF79-465D-8D5D-5A01837AF71B}"/>
              </a:ext>
            </a:extLst>
          </p:cNvPr>
          <p:cNvSpPr>
            <a:spLocks noGrp="1"/>
          </p:cNvSpPr>
          <p:nvPr>
            <p:ph type="title"/>
          </p:nvPr>
        </p:nvSpPr>
        <p:spPr/>
        <p:txBody>
          <a:bodyPr/>
          <a:lstStyle/>
          <a:p>
            <a:r>
              <a:rPr lang="nl-NL" dirty="0"/>
              <a:t>How .NET MAUI works II</a:t>
            </a:r>
            <a:endParaRPr lang="en-NL" dirty="0"/>
          </a:p>
        </p:txBody>
      </p:sp>
      <p:sp>
        <p:nvSpPr>
          <p:cNvPr id="3" name="Content Placeholder 2">
            <a:extLst>
              <a:ext uri="{FF2B5EF4-FFF2-40B4-BE49-F238E27FC236}">
                <a16:creationId xmlns:a16="http://schemas.microsoft.com/office/drawing/2014/main" id="{4C4B100B-9A8D-491A-A174-16A6FB426C73}"/>
              </a:ext>
            </a:extLst>
          </p:cNvPr>
          <p:cNvSpPr>
            <a:spLocks noGrp="1"/>
          </p:cNvSpPr>
          <p:nvPr>
            <p:ph idx="1"/>
          </p:nvPr>
        </p:nvSpPr>
        <p:spPr/>
        <p:txBody>
          <a:bodyPr>
            <a:normAutofit lnSpcReduction="10000"/>
          </a:bodyPr>
          <a:lstStyle/>
          <a:p>
            <a:r>
              <a:rPr lang="en-US" dirty="0"/>
              <a:t>While the BCL enables apps running on different platforms to share common business logic, the various platforms have different ways of defining the user interface for an app, and they provide varying models for specifying how the elements of a user interface communicate and interoperate. You can craft the UI for each platform separately using the appropriate platform-specific framework (.NET for Android, .NET for iOS, .NET for macOS, or </a:t>
            </a:r>
            <a:r>
              <a:rPr lang="en-US" dirty="0" err="1"/>
              <a:t>WinUI</a:t>
            </a:r>
            <a:r>
              <a:rPr lang="en-US" dirty="0"/>
              <a:t> 3), but this approach then requires you to maintain a code-base for each individual family of devices.</a:t>
            </a:r>
          </a:p>
          <a:p>
            <a:r>
              <a:rPr lang="en-US" dirty="0"/>
              <a:t>.NET MAUI provides a single framework for building the UIs for mobile and desktop apps. The following diagram shows a high-level view of the architecture of a .NET MAUI app:</a:t>
            </a:r>
            <a:endParaRPr lang="en-NL" dirty="0"/>
          </a:p>
        </p:txBody>
      </p:sp>
    </p:spTree>
    <p:extLst>
      <p:ext uri="{BB962C8B-B14F-4D97-AF65-F5344CB8AC3E}">
        <p14:creationId xmlns:p14="http://schemas.microsoft.com/office/powerpoint/2010/main" val="93488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E20-DB73-4107-92FE-1104E767BD7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E7A7DB8-7743-4C06-900C-A6C668BB04AC}"/>
              </a:ext>
            </a:extLst>
          </p:cNvPr>
          <p:cNvSpPr>
            <a:spLocks noGrp="1"/>
          </p:cNvSpPr>
          <p:nvPr>
            <p:ph idx="1"/>
          </p:nvPr>
        </p:nvSpPr>
        <p:spPr/>
        <p:txBody>
          <a:bodyPr/>
          <a:lstStyle/>
          <a:p>
            <a:endParaRPr lang="en-NL"/>
          </a:p>
        </p:txBody>
      </p:sp>
      <p:pic>
        <p:nvPicPr>
          <p:cNvPr id="3074" name="Picture 2" descr=".NET MAUI architecture diagram.">
            <a:extLst>
              <a:ext uri="{FF2B5EF4-FFF2-40B4-BE49-F238E27FC236}">
                <a16:creationId xmlns:a16="http://schemas.microsoft.com/office/drawing/2014/main" id="{2343D194-A71B-46D6-9AEF-887F5D810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064" y="276822"/>
            <a:ext cx="8561722" cy="541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7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9333-1F67-4604-B396-52CA8ABF965D}"/>
              </a:ext>
            </a:extLst>
          </p:cNvPr>
          <p:cNvSpPr>
            <a:spLocks noGrp="1"/>
          </p:cNvSpPr>
          <p:nvPr>
            <p:ph type="title"/>
          </p:nvPr>
        </p:nvSpPr>
        <p:spPr/>
        <p:txBody>
          <a:bodyPr/>
          <a:lstStyle/>
          <a:p>
            <a:r>
              <a:rPr lang="nl-NL" dirty="0"/>
              <a:t>How .NET MAUI works III</a:t>
            </a:r>
            <a:endParaRPr lang="en-NL" dirty="0"/>
          </a:p>
        </p:txBody>
      </p:sp>
      <p:sp>
        <p:nvSpPr>
          <p:cNvPr id="3" name="Content Placeholder 2">
            <a:extLst>
              <a:ext uri="{FF2B5EF4-FFF2-40B4-BE49-F238E27FC236}">
                <a16:creationId xmlns:a16="http://schemas.microsoft.com/office/drawing/2014/main" id="{469C298C-AE5C-4BD1-992C-B32ABD1984FD}"/>
              </a:ext>
            </a:extLst>
          </p:cNvPr>
          <p:cNvSpPr>
            <a:spLocks noGrp="1"/>
          </p:cNvSpPr>
          <p:nvPr>
            <p:ph idx="1"/>
          </p:nvPr>
        </p:nvSpPr>
        <p:spPr/>
        <p:txBody>
          <a:bodyPr>
            <a:normAutofit fontScale="77500" lnSpcReduction="20000"/>
          </a:bodyPr>
          <a:lstStyle/>
          <a:p>
            <a:pPr marL="0" indent="0">
              <a:buNone/>
            </a:pPr>
            <a:r>
              <a:rPr lang="nl-NL" dirty="0"/>
              <a:t>In a .NET MAUI app, you write code that primarily interacts with the .NET MAUI API (1). .NET MAUI then directly consumes the native platform APIs (3). In addition, app code may directly exercise platform APIs (2), if required.</a:t>
            </a:r>
          </a:p>
          <a:p>
            <a:pPr marL="0" indent="0">
              <a:buNone/>
            </a:pPr>
            <a:r>
              <a:rPr lang="nl-NL" dirty="0"/>
              <a:t>.NET MAUI apps can be written on PC or Mac, and compile into native app packages:</a:t>
            </a:r>
          </a:p>
          <a:p>
            <a:pPr marL="0" indent="0">
              <a:buNone/>
            </a:pPr>
            <a:endParaRPr lang="nl-NL" dirty="0"/>
          </a:p>
          <a:p>
            <a:r>
              <a:rPr lang="en-US" dirty="0"/>
              <a:t>Android apps built using .NET MAUI compile from C# into intermediate language (IL) which is then just-in-time (JIT) compiled to a native assembly when the app launches.</a:t>
            </a:r>
          </a:p>
          <a:p>
            <a:r>
              <a:rPr lang="en-US" dirty="0"/>
              <a:t>iOS apps built using .NET MAUI are fully ahead-of-time (AOT) compiled from C# into native ARM assembly code.</a:t>
            </a:r>
          </a:p>
          <a:p>
            <a:r>
              <a:rPr lang="en-US" dirty="0"/>
              <a:t>macOS apps built using .NET MAUI use Mac Catalyst, a solution from Apple that brings your iOS app built with </a:t>
            </a:r>
            <a:r>
              <a:rPr lang="en-US" dirty="0" err="1"/>
              <a:t>UIKit</a:t>
            </a:r>
            <a:r>
              <a:rPr lang="en-US" dirty="0"/>
              <a:t> to the desktop, and augments it with additional </a:t>
            </a:r>
            <a:r>
              <a:rPr lang="en-US" dirty="0" err="1"/>
              <a:t>AppKit</a:t>
            </a:r>
            <a:r>
              <a:rPr lang="en-US" dirty="0"/>
              <a:t> and platform APIs as required.</a:t>
            </a:r>
          </a:p>
          <a:p>
            <a:r>
              <a:rPr lang="en-US" dirty="0"/>
              <a:t>Windows apps built using .NET MAUI use Windows UI 3 (</a:t>
            </a:r>
            <a:r>
              <a:rPr lang="en-US" dirty="0" err="1"/>
              <a:t>WinUI</a:t>
            </a:r>
            <a:r>
              <a:rPr lang="en-US" dirty="0"/>
              <a:t> 3) library to create native apps that target the Windows desktop.</a:t>
            </a:r>
            <a:endParaRPr lang="en-NL" dirty="0"/>
          </a:p>
        </p:txBody>
      </p:sp>
    </p:spTree>
    <p:extLst>
      <p:ext uri="{BB962C8B-B14F-4D97-AF65-F5344CB8AC3E}">
        <p14:creationId xmlns:p14="http://schemas.microsoft.com/office/powerpoint/2010/main" val="353913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1200</Words>
  <Application>Microsoft Office PowerPoint</Application>
  <PresentationFormat>Widescreen</PresentationFormat>
  <Paragraphs>61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What is .NET MAUI</vt:lpstr>
      <vt:lpstr>PowerPoint Presentation</vt:lpstr>
      <vt:lpstr>Based on Xamarin.Forms</vt:lpstr>
      <vt:lpstr>Who .NET MAUI is for</vt:lpstr>
      <vt:lpstr>How .NET MAUI works</vt:lpstr>
      <vt:lpstr>How .NET MAUI works II</vt:lpstr>
      <vt:lpstr>PowerPoint Presentation</vt:lpstr>
      <vt:lpstr>How .NET MAUI works III</vt:lpstr>
      <vt:lpstr>What .NET MAUI provides</vt:lpstr>
      <vt:lpstr>.NET MAUI essentials</vt:lpstr>
      <vt:lpstr>.NET MAUI single project</vt:lpstr>
      <vt:lpstr>.NET hot reload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biesheuvel</dc:creator>
  <cp:lastModifiedBy>patrick biesheuvel</cp:lastModifiedBy>
  <cp:revision>3</cp:revision>
  <dcterms:created xsi:type="dcterms:W3CDTF">2022-02-22T12:52:52Z</dcterms:created>
  <dcterms:modified xsi:type="dcterms:W3CDTF">2022-02-23T05:33:56Z</dcterms:modified>
</cp:coreProperties>
</file>