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9" r:id="rId3"/>
    <p:sldId id="257" r:id="rId4"/>
    <p:sldId id="258" r:id="rId5"/>
    <p:sldId id="260" r:id="rId6"/>
    <p:sldId id="261" r:id="rId7"/>
    <p:sldId id="262" r:id="rId8"/>
    <p:sldId id="263" r:id="rId9"/>
    <p:sldId id="264" r:id="rId10"/>
    <p:sldId id="265" r:id="rId11"/>
    <p:sldId id="291" r:id="rId12"/>
    <p:sldId id="292" r:id="rId13"/>
    <p:sldId id="293" r:id="rId14"/>
    <p:sldId id="294" r:id="rId15"/>
    <p:sldId id="266" r:id="rId16"/>
    <p:sldId id="295" r:id="rId17"/>
    <p:sldId id="267" r:id="rId18"/>
    <p:sldId id="268" r:id="rId19"/>
    <p:sldId id="269" r:id="rId20"/>
    <p:sldId id="270" r:id="rId21"/>
    <p:sldId id="271" r:id="rId22"/>
    <p:sldId id="272" r:id="rId23"/>
    <p:sldId id="273" r:id="rId24"/>
    <p:sldId id="274" r:id="rId25"/>
    <p:sldId id="275" r:id="rId26"/>
    <p:sldId id="276" r:id="rId27"/>
    <p:sldId id="277" r:id="rId28"/>
    <p:sldId id="279" r:id="rId29"/>
    <p:sldId id="280" r:id="rId30"/>
    <p:sldId id="278" r:id="rId31"/>
    <p:sldId id="281" r:id="rId32"/>
    <p:sldId id="282" r:id="rId33"/>
    <p:sldId id="288" r:id="rId34"/>
    <p:sldId id="290" r:id="rId35"/>
    <p:sldId id="283" r:id="rId36"/>
    <p:sldId id="284" r:id="rId37"/>
    <p:sldId id="285" r:id="rId38"/>
    <p:sldId id="289" r:id="rId39"/>
    <p:sldId id="286" r:id="rId40"/>
    <p:sldId id="28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485"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5C70A-10E1-46D1-B60F-DCC417E8ED14}" type="datetimeFigureOut">
              <a:rPr lang="en-NL" smtClean="0"/>
              <a:t>01/02/2023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03903-C7EE-4DCA-AC3F-79C9539C1C6D}" type="slidenum">
              <a:rPr lang="en-NL" smtClean="0"/>
              <a:t>‹#›</a:t>
            </a:fld>
            <a:endParaRPr lang="en-NL"/>
          </a:p>
        </p:txBody>
      </p:sp>
    </p:spTree>
    <p:extLst>
      <p:ext uri="{BB962C8B-B14F-4D97-AF65-F5344CB8AC3E}">
        <p14:creationId xmlns:p14="http://schemas.microsoft.com/office/powerpoint/2010/main" val="7635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https://learn.microsoft.com/en-us/dotnet/desktop/wpf/migration/convert-project-from-net-framework?view=netdesktop-6.0&amp;preserve-view=true</a:t>
            </a:r>
          </a:p>
          <a:p>
            <a:endParaRPr lang="nl-NL" dirty="0"/>
          </a:p>
          <a:p>
            <a:r>
              <a:rPr lang="nl-NL" dirty="0"/>
              <a:t>https://learn.microsoft.com/en-us/dotnet/desktop/winforms/migration/?view=netdesktop-6.0&amp;preserve-view=true</a:t>
            </a:r>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18</a:t>
            </a:fld>
            <a:endParaRPr lang="en-NL"/>
          </a:p>
        </p:txBody>
      </p:sp>
    </p:spTree>
    <p:extLst>
      <p:ext uri="{BB962C8B-B14F-4D97-AF65-F5344CB8AC3E}">
        <p14:creationId xmlns:p14="http://schemas.microsoft.com/office/powerpoint/2010/main" val="115287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https://learn.microsoft.com/en-us/dotnet/core/porting/windows-compat-pack</a:t>
            </a:r>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19</a:t>
            </a:fld>
            <a:endParaRPr lang="en-NL"/>
          </a:p>
        </p:txBody>
      </p:sp>
    </p:spTree>
    <p:extLst>
      <p:ext uri="{BB962C8B-B14F-4D97-AF65-F5344CB8AC3E}">
        <p14:creationId xmlns:p14="http://schemas.microsoft.com/office/powerpoint/2010/main" val="92988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https://learn.microsoft.com/en-us/nuget/consume-packages/migrate-packages-config-to-package-reference</a:t>
            </a:r>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21</a:t>
            </a:fld>
            <a:endParaRPr lang="en-NL"/>
          </a:p>
        </p:txBody>
      </p:sp>
    </p:spTree>
    <p:extLst>
      <p:ext uri="{BB962C8B-B14F-4D97-AF65-F5344CB8AC3E}">
        <p14:creationId xmlns:p14="http://schemas.microsoft.com/office/powerpoint/2010/main" val="346820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https://learn.microsoft.com/en-us/dotnet/core/porting/</a:t>
            </a:r>
          </a:p>
          <a:p>
            <a:endParaRPr lang="nl-NL" dirty="0"/>
          </a:p>
          <a:p>
            <a:r>
              <a:rPr lang="nl-NL" dirty="0"/>
              <a:t>https://learn.microsoft.com/en-us/dotnet/core/porting/upgrade-assistant-overview</a:t>
            </a:r>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32</a:t>
            </a:fld>
            <a:endParaRPr lang="en-NL"/>
          </a:p>
        </p:txBody>
      </p:sp>
    </p:spTree>
    <p:extLst>
      <p:ext uri="{BB962C8B-B14F-4D97-AF65-F5344CB8AC3E}">
        <p14:creationId xmlns:p14="http://schemas.microsoft.com/office/powerpoint/2010/main" val="384979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https://github.com/dotnet/try-convert</a:t>
            </a:r>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35</a:t>
            </a:fld>
            <a:endParaRPr lang="en-NL"/>
          </a:p>
        </p:txBody>
      </p:sp>
    </p:spTree>
    <p:extLst>
      <p:ext uri="{BB962C8B-B14F-4D97-AF65-F5344CB8AC3E}">
        <p14:creationId xmlns:p14="http://schemas.microsoft.com/office/powerpoint/2010/main" val="37781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https://marketplace.visualstudio.com/items?itemName=ConnieYau.NETPortabilityAnalyzer</a:t>
            </a:r>
          </a:p>
          <a:p>
            <a:r>
              <a:rPr lang="nl-NL" dirty="0"/>
              <a:t>https://learn.microsoft.com/en-us/dotnet/standard/analyzers/portability-analyzer</a:t>
            </a:r>
          </a:p>
          <a:p>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36</a:t>
            </a:fld>
            <a:endParaRPr lang="en-NL"/>
          </a:p>
        </p:txBody>
      </p:sp>
    </p:spTree>
    <p:extLst>
      <p:ext uri="{BB962C8B-B14F-4D97-AF65-F5344CB8AC3E}">
        <p14:creationId xmlns:p14="http://schemas.microsoft.com/office/powerpoint/2010/main" val="91933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https://learn.microsoft.com/en-us/dotnet/standard/analyzers/platform-compat-analyzer</a:t>
            </a:r>
            <a:endParaRPr lang="en-NL" dirty="0"/>
          </a:p>
        </p:txBody>
      </p:sp>
      <p:sp>
        <p:nvSpPr>
          <p:cNvPr id="4" name="Slide Number Placeholder 3"/>
          <p:cNvSpPr>
            <a:spLocks noGrp="1"/>
          </p:cNvSpPr>
          <p:nvPr>
            <p:ph type="sldNum" sz="quarter" idx="5"/>
          </p:nvPr>
        </p:nvSpPr>
        <p:spPr/>
        <p:txBody>
          <a:bodyPr/>
          <a:lstStyle/>
          <a:p>
            <a:fld id="{DB203903-C7EE-4DCA-AC3F-79C9539C1C6D}" type="slidenum">
              <a:rPr lang="en-NL" smtClean="0"/>
              <a:t>37</a:t>
            </a:fld>
            <a:endParaRPr lang="en-NL"/>
          </a:p>
        </p:txBody>
      </p:sp>
    </p:spTree>
    <p:extLst>
      <p:ext uri="{BB962C8B-B14F-4D97-AF65-F5344CB8AC3E}">
        <p14:creationId xmlns:p14="http://schemas.microsoft.com/office/powerpoint/2010/main" val="63269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44D915F-7957-4D33-B8D0-58A654F4311D}" type="datetimeFigureOut">
              <a:rPr lang="en-NL" smtClean="0"/>
              <a:t>01/02/2023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D195E87-D726-41E6-AEA7-A90E7466FE72}"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20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D915F-7957-4D33-B8D0-58A654F4311D}" type="datetimeFigureOut">
              <a:rPr lang="en-NL" smtClean="0"/>
              <a:t>01/02/2023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187874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D915F-7957-4D33-B8D0-58A654F4311D}" type="datetimeFigureOut">
              <a:rPr lang="en-NL" smtClean="0"/>
              <a:t>01/02/2023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D195E87-D726-41E6-AEA7-A90E7466FE72}"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88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D915F-7957-4D33-B8D0-58A654F4311D}" type="datetimeFigureOut">
              <a:rPr lang="en-NL" smtClean="0"/>
              <a:t>01/02/2023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151997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D915F-7957-4D33-B8D0-58A654F4311D}" type="datetimeFigureOut">
              <a:rPr lang="en-NL" smtClean="0"/>
              <a:t>01/02/2023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D195E87-D726-41E6-AEA7-A90E7466FE72}"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3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D915F-7957-4D33-B8D0-58A654F4311D}" type="datetimeFigureOut">
              <a:rPr lang="en-NL" smtClean="0"/>
              <a:t>01/02/2023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4476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D915F-7957-4D33-B8D0-58A654F4311D}" type="datetimeFigureOut">
              <a:rPr lang="en-NL" smtClean="0"/>
              <a:t>01/02/2023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339669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D915F-7957-4D33-B8D0-58A654F4311D}" type="datetimeFigureOut">
              <a:rPr lang="en-NL" smtClean="0"/>
              <a:t>01/02/2023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54637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D915F-7957-4D33-B8D0-58A654F4311D}" type="datetimeFigureOut">
              <a:rPr lang="en-NL" smtClean="0"/>
              <a:t>01/02/2023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26026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D915F-7957-4D33-B8D0-58A654F4311D}" type="datetimeFigureOut">
              <a:rPr lang="en-NL" smtClean="0"/>
              <a:t>01/02/2023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D195E87-D726-41E6-AEA7-A90E7466FE72}" type="slidenum">
              <a:rPr lang="en-NL" smtClean="0"/>
              <a:t>‹#›</a:t>
            </a:fld>
            <a:endParaRPr lang="en-NL"/>
          </a:p>
        </p:txBody>
      </p:sp>
    </p:spTree>
    <p:extLst>
      <p:ext uri="{BB962C8B-B14F-4D97-AF65-F5344CB8AC3E}">
        <p14:creationId xmlns:p14="http://schemas.microsoft.com/office/powerpoint/2010/main" val="3616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4D915F-7957-4D33-B8D0-58A654F4311D}" type="datetimeFigureOut">
              <a:rPr lang="en-NL" smtClean="0"/>
              <a:t>01/02/2023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D195E87-D726-41E6-AEA7-A90E7466FE72}"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70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4D915F-7957-4D33-B8D0-58A654F4311D}" type="datetimeFigureOut">
              <a:rPr lang="en-NL" smtClean="0"/>
              <a:t>01/02/2023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195E87-D726-41E6-AEA7-A90E7466FE72}"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581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data-explorer/kusto/management/materialized-views/materialized-view-alter" TargetMode="External"/><Relationship Id="rId2" Type="http://schemas.openxmlformats.org/officeDocument/2006/relationships/hyperlink" Target="https://learn.microsoft.com/en-us/azure/data-explorer/kusto/management/materialized-views/materialized-view-create" TargetMode="External"/><Relationship Id="rId1" Type="http://schemas.openxmlformats.org/officeDocument/2006/relationships/slideLayout" Target="../slideLayouts/slideLayout2.xml"/><Relationship Id="rId4" Type="http://schemas.openxmlformats.org/officeDocument/2006/relationships/hyperlink" Target="https://learn.microsoft.com/en-us/azure/data-explorer/kusto/management/materialized-views/materialized-view-show-command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arn.microsoft.com/en-us/training/modules/gain-insights-data-kusto-query-language/3-exercise-connect-to-resour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tnet.microsoft.com/en-us/platform/upgrade-assistant/tutorial/intro"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tnet.microsoft.com/en-us/download/e-book/porting-aspnet-apps/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1541-2F94-EE67-9CB5-CF7DA11C79C4}"/>
              </a:ext>
            </a:extLst>
          </p:cNvPr>
          <p:cNvSpPr>
            <a:spLocks noGrp="1"/>
          </p:cNvSpPr>
          <p:nvPr>
            <p:ph type="ctrTitle"/>
          </p:nvPr>
        </p:nvSpPr>
        <p:spPr/>
        <p:txBody>
          <a:bodyPr/>
          <a:lstStyle/>
          <a:p>
            <a:r>
              <a:rPr lang="en-US" dirty="0" err="1"/>
              <a:t>Adx</a:t>
            </a:r>
            <a:r>
              <a:rPr lang="en-US" dirty="0"/>
              <a:t> and migrate to </a:t>
            </a:r>
            <a:r>
              <a:rPr lang="en-US" dirty="0" err="1"/>
              <a:t>.net</a:t>
            </a:r>
            <a:r>
              <a:rPr lang="en-US" dirty="0"/>
              <a:t> 6</a:t>
            </a:r>
            <a:endParaRPr lang="en-NL" dirty="0"/>
          </a:p>
        </p:txBody>
      </p:sp>
      <p:sp>
        <p:nvSpPr>
          <p:cNvPr id="3" name="Subtitle 2">
            <a:extLst>
              <a:ext uri="{FF2B5EF4-FFF2-40B4-BE49-F238E27FC236}">
                <a16:creationId xmlns:a16="http://schemas.microsoft.com/office/drawing/2014/main" id="{5FDC65A0-1380-1C8B-3DD6-CDDDD4C62AB7}"/>
              </a:ext>
            </a:extLst>
          </p:cNvPr>
          <p:cNvSpPr>
            <a:spLocks noGrp="1"/>
          </p:cNvSpPr>
          <p:nvPr>
            <p:ph type="subTitle" idx="1"/>
          </p:nvPr>
        </p:nvSpPr>
        <p:spPr/>
        <p:txBody>
          <a:bodyPr/>
          <a:lstStyle/>
          <a:p>
            <a:r>
              <a:rPr lang="en-US" dirty="0"/>
              <a:t>Let’s Grow 1-2-2023</a:t>
            </a:r>
            <a:endParaRPr lang="en-NL" dirty="0"/>
          </a:p>
        </p:txBody>
      </p:sp>
    </p:spTree>
    <p:extLst>
      <p:ext uri="{BB962C8B-B14F-4D97-AF65-F5344CB8AC3E}">
        <p14:creationId xmlns:p14="http://schemas.microsoft.com/office/powerpoint/2010/main" val="373926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573B-CA76-F78B-FA09-0D5BE2A282DB}"/>
              </a:ext>
            </a:extLst>
          </p:cNvPr>
          <p:cNvSpPr>
            <a:spLocks noGrp="1"/>
          </p:cNvSpPr>
          <p:nvPr>
            <p:ph type="title"/>
          </p:nvPr>
        </p:nvSpPr>
        <p:spPr/>
        <p:txBody>
          <a:bodyPr/>
          <a:lstStyle/>
          <a:p>
            <a:r>
              <a:rPr lang="en-US" dirty="0"/>
              <a:t>Examples</a:t>
            </a:r>
            <a:endParaRPr lang="en-NL" dirty="0"/>
          </a:p>
        </p:txBody>
      </p:sp>
      <p:sp>
        <p:nvSpPr>
          <p:cNvPr id="3" name="Content Placeholder 2">
            <a:extLst>
              <a:ext uri="{FF2B5EF4-FFF2-40B4-BE49-F238E27FC236}">
                <a16:creationId xmlns:a16="http://schemas.microsoft.com/office/drawing/2014/main" id="{FB0D8945-458B-FC09-2371-2F8533B34732}"/>
              </a:ext>
            </a:extLst>
          </p:cNvPr>
          <p:cNvSpPr>
            <a:spLocks noGrp="1"/>
          </p:cNvSpPr>
          <p:nvPr>
            <p:ph idx="1"/>
          </p:nvPr>
        </p:nvSpPr>
        <p:spPr/>
        <p:txBody>
          <a:bodyPr/>
          <a:lstStyle/>
          <a:p>
            <a:pPr marL="457200" indent="-457200">
              <a:buFont typeface="+mj-lt"/>
              <a:buAutoNum type="arabicPeriod"/>
            </a:pPr>
            <a:r>
              <a:rPr lang="en-US" dirty="0"/>
              <a:t>Query the entire view. The most recent records in source table are included: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Query the materialized part of the view only, regardless of when it was last materialized.</a:t>
            </a:r>
          </a:p>
          <a:p>
            <a:pPr marL="457200" indent="-457200">
              <a:buFont typeface="+mj-lt"/>
              <a:buAutoNum type="arabicPeriod"/>
            </a:pPr>
            <a:endParaRPr lang="en-NL" dirty="0"/>
          </a:p>
        </p:txBody>
      </p:sp>
      <p:pic>
        <p:nvPicPr>
          <p:cNvPr id="5" name="Picture 4">
            <a:extLst>
              <a:ext uri="{FF2B5EF4-FFF2-40B4-BE49-F238E27FC236}">
                <a16:creationId xmlns:a16="http://schemas.microsoft.com/office/drawing/2014/main" id="{3A469B31-3A91-8300-E910-B5972094695E}"/>
              </a:ext>
            </a:extLst>
          </p:cNvPr>
          <p:cNvPicPr>
            <a:picLocks noChangeAspect="1"/>
          </p:cNvPicPr>
          <p:nvPr/>
        </p:nvPicPr>
        <p:blipFill>
          <a:blip r:embed="rId2"/>
          <a:stretch>
            <a:fillRect/>
          </a:stretch>
        </p:blipFill>
        <p:spPr>
          <a:xfrm>
            <a:off x="1447799" y="2814637"/>
            <a:ext cx="4476750" cy="733425"/>
          </a:xfrm>
          <a:prstGeom prst="rect">
            <a:avLst/>
          </a:prstGeom>
        </p:spPr>
      </p:pic>
      <p:pic>
        <p:nvPicPr>
          <p:cNvPr id="7" name="Picture 6">
            <a:extLst>
              <a:ext uri="{FF2B5EF4-FFF2-40B4-BE49-F238E27FC236}">
                <a16:creationId xmlns:a16="http://schemas.microsoft.com/office/drawing/2014/main" id="{21798422-C919-DEF6-9639-B9E3EA6FDFF9}"/>
              </a:ext>
            </a:extLst>
          </p:cNvPr>
          <p:cNvPicPr>
            <a:picLocks noChangeAspect="1"/>
          </p:cNvPicPr>
          <p:nvPr/>
        </p:nvPicPr>
        <p:blipFill>
          <a:blip r:embed="rId3"/>
          <a:stretch>
            <a:fillRect/>
          </a:stretch>
        </p:blipFill>
        <p:spPr>
          <a:xfrm>
            <a:off x="1447799" y="4614862"/>
            <a:ext cx="5181600" cy="866775"/>
          </a:xfrm>
          <a:prstGeom prst="rect">
            <a:avLst/>
          </a:prstGeom>
        </p:spPr>
      </p:pic>
    </p:spTree>
    <p:extLst>
      <p:ext uri="{BB962C8B-B14F-4D97-AF65-F5344CB8AC3E}">
        <p14:creationId xmlns:p14="http://schemas.microsoft.com/office/powerpoint/2010/main" val="115941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95-7E78-0F23-2BD1-53A25FA7DCA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2C32B28-B369-3510-C95B-AA5CFF00F8E7}"/>
              </a:ext>
            </a:extLst>
          </p:cNvPr>
          <p:cNvSpPr>
            <a:spLocks noGrp="1"/>
          </p:cNvSpPr>
          <p:nvPr>
            <p:ph idx="1"/>
          </p:nvPr>
        </p:nvSpPr>
        <p:spPr/>
        <p:txBody>
          <a:bodyPr/>
          <a:lstStyle/>
          <a:p>
            <a:r>
              <a:rPr lang="en-US" dirty="0"/>
              <a:t>3. Query the entire view, and provide a "hint" to use shuffle strategy. The most recent records in source table are included:</a:t>
            </a:r>
          </a:p>
          <a:p>
            <a:pPr lvl="1"/>
            <a:r>
              <a:rPr lang="en-US" dirty="0"/>
              <a:t>Example #1: shuffle based on the Id column (similarly to using </a:t>
            </a:r>
            <a:r>
              <a:rPr lang="en-US" dirty="0" err="1"/>
              <a:t>hint.shufflekey</a:t>
            </a:r>
            <a:r>
              <a:rPr lang="en-US" dirty="0"/>
              <a:t>=Id):</a:t>
            </a:r>
          </a:p>
          <a:p>
            <a:pPr lvl="1"/>
            <a:endParaRPr lang="en-US" dirty="0"/>
          </a:p>
          <a:p>
            <a:pPr lvl="1"/>
            <a:endParaRPr lang="en-US" dirty="0"/>
          </a:p>
          <a:p>
            <a:pPr lvl="1"/>
            <a:endParaRPr lang="en-US" dirty="0"/>
          </a:p>
          <a:p>
            <a:pPr lvl="1"/>
            <a:endParaRPr lang="en-US" dirty="0"/>
          </a:p>
          <a:p>
            <a:pPr lvl="1"/>
            <a:r>
              <a:rPr lang="en-US" dirty="0"/>
              <a:t>Example #2: shuffle based on all keys (similarly to using </a:t>
            </a:r>
            <a:r>
              <a:rPr lang="en-US" dirty="0" err="1"/>
              <a:t>hint.strategy</a:t>
            </a:r>
            <a:r>
              <a:rPr lang="en-US" dirty="0"/>
              <a:t>=shuffle):</a:t>
            </a:r>
            <a:endParaRPr lang="en-NL" dirty="0"/>
          </a:p>
        </p:txBody>
      </p:sp>
      <p:pic>
        <p:nvPicPr>
          <p:cNvPr id="5" name="Picture 4">
            <a:extLst>
              <a:ext uri="{FF2B5EF4-FFF2-40B4-BE49-F238E27FC236}">
                <a16:creationId xmlns:a16="http://schemas.microsoft.com/office/drawing/2014/main" id="{339D9BAE-50BD-2CD6-D8B8-BA7103122C6F}"/>
              </a:ext>
            </a:extLst>
          </p:cNvPr>
          <p:cNvPicPr>
            <a:picLocks noChangeAspect="1"/>
          </p:cNvPicPr>
          <p:nvPr/>
        </p:nvPicPr>
        <p:blipFill>
          <a:blip r:embed="rId2"/>
          <a:stretch>
            <a:fillRect/>
          </a:stretch>
        </p:blipFill>
        <p:spPr>
          <a:xfrm>
            <a:off x="1314450" y="3307080"/>
            <a:ext cx="6762750" cy="990600"/>
          </a:xfrm>
          <a:prstGeom prst="rect">
            <a:avLst/>
          </a:prstGeom>
        </p:spPr>
      </p:pic>
      <p:pic>
        <p:nvPicPr>
          <p:cNvPr id="7" name="Picture 6">
            <a:extLst>
              <a:ext uri="{FF2B5EF4-FFF2-40B4-BE49-F238E27FC236}">
                <a16:creationId xmlns:a16="http://schemas.microsoft.com/office/drawing/2014/main" id="{FE4CA51A-0613-7F67-456C-81AF54D5FE11}"/>
              </a:ext>
            </a:extLst>
          </p:cNvPr>
          <p:cNvPicPr>
            <a:picLocks noChangeAspect="1"/>
          </p:cNvPicPr>
          <p:nvPr/>
        </p:nvPicPr>
        <p:blipFill>
          <a:blip r:embed="rId3"/>
          <a:stretch>
            <a:fillRect/>
          </a:stretch>
        </p:blipFill>
        <p:spPr>
          <a:xfrm>
            <a:off x="1314450" y="5153025"/>
            <a:ext cx="5753100" cy="895350"/>
          </a:xfrm>
          <a:prstGeom prst="rect">
            <a:avLst/>
          </a:prstGeom>
        </p:spPr>
      </p:pic>
    </p:spTree>
    <p:extLst>
      <p:ext uri="{BB962C8B-B14F-4D97-AF65-F5344CB8AC3E}">
        <p14:creationId xmlns:p14="http://schemas.microsoft.com/office/powerpoint/2010/main" val="314409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7AC6-3C29-95D6-A871-57ADC5F66ED7}"/>
              </a:ext>
            </a:extLst>
          </p:cNvPr>
          <p:cNvSpPr>
            <a:spLocks noGrp="1"/>
          </p:cNvSpPr>
          <p:nvPr>
            <p:ph type="title"/>
          </p:nvPr>
        </p:nvSpPr>
        <p:spPr/>
        <p:txBody>
          <a:bodyPr/>
          <a:lstStyle/>
          <a:p>
            <a:r>
              <a:rPr lang="nl-NL" dirty="0"/>
              <a:t>Performance considerations</a:t>
            </a:r>
            <a:endParaRPr lang="en-NL" dirty="0"/>
          </a:p>
        </p:txBody>
      </p:sp>
      <p:sp>
        <p:nvSpPr>
          <p:cNvPr id="3" name="Content Placeholder 2">
            <a:extLst>
              <a:ext uri="{FF2B5EF4-FFF2-40B4-BE49-F238E27FC236}">
                <a16:creationId xmlns:a16="http://schemas.microsoft.com/office/drawing/2014/main" id="{371242D9-FABC-0221-1CC9-50C199D17180}"/>
              </a:ext>
            </a:extLst>
          </p:cNvPr>
          <p:cNvSpPr>
            <a:spLocks noGrp="1"/>
          </p:cNvSpPr>
          <p:nvPr>
            <p:ph idx="1"/>
          </p:nvPr>
        </p:nvSpPr>
        <p:spPr/>
        <p:txBody>
          <a:bodyPr>
            <a:normAutofit fontScale="92500"/>
          </a:bodyPr>
          <a:lstStyle/>
          <a:p>
            <a:r>
              <a:rPr lang="en-US" b="1" dirty="0"/>
              <a:t>Cluster resources</a:t>
            </a:r>
            <a:r>
              <a:rPr lang="en-US" dirty="0"/>
              <a:t>: Like any other process running on the cluster, materialized views consume resources (CPU, memory) from the cluster. If the cluster is overloaded, adding materialized views to it may cause a degradation in the cluster's performance. Monitor your cluster's health using cluster health metrics. Optimized </a:t>
            </a:r>
            <a:r>
              <a:rPr lang="en-US" dirty="0" err="1"/>
              <a:t>autoscale</a:t>
            </a:r>
            <a:r>
              <a:rPr lang="en-US" dirty="0"/>
              <a:t> currently doesn't take materialized views health under consideration as part of </a:t>
            </a:r>
            <a:r>
              <a:rPr lang="en-US" dirty="0" err="1"/>
              <a:t>autoscale</a:t>
            </a:r>
            <a:r>
              <a:rPr lang="en-US" dirty="0"/>
              <a:t> rules.</a:t>
            </a:r>
          </a:p>
          <a:p>
            <a:r>
              <a:rPr lang="en-US" b="1" dirty="0"/>
              <a:t>Overlap with materialized data: </a:t>
            </a:r>
            <a:r>
              <a:rPr lang="en-US" dirty="0"/>
              <a:t>During materialization, all new records ingested to the source table since the last materialization (the delta) are processed and materialized into the view. The higher the intersection between new records and already materialized records is, the worse the performance of the materialized view will be. A materialized view works best if the number of records being updated (for example, in </a:t>
            </a:r>
            <a:r>
              <a:rPr lang="en-US" dirty="0" err="1"/>
              <a:t>arg_max</a:t>
            </a:r>
            <a:r>
              <a:rPr lang="en-US" dirty="0"/>
              <a:t> view) is a small subset of the source table. If all or most of the materialized view records need to be updated in every materialization cycle, then the materialized view might not perform well.</a:t>
            </a:r>
          </a:p>
          <a:p>
            <a:endParaRPr lang="en-US" dirty="0"/>
          </a:p>
          <a:p>
            <a:endParaRPr lang="en-NL" dirty="0"/>
          </a:p>
        </p:txBody>
      </p:sp>
    </p:spTree>
    <p:extLst>
      <p:ext uri="{BB962C8B-B14F-4D97-AF65-F5344CB8AC3E}">
        <p14:creationId xmlns:p14="http://schemas.microsoft.com/office/powerpoint/2010/main" val="45555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AE06-A92E-1FD4-7094-FF34C5DCC70D}"/>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6E13527A-3B6D-6A7A-9748-756207147AE5}"/>
              </a:ext>
            </a:extLst>
          </p:cNvPr>
          <p:cNvSpPr>
            <a:spLocks noGrp="1"/>
          </p:cNvSpPr>
          <p:nvPr>
            <p:ph idx="1"/>
          </p:nvPr>
        </p:nvSpPr>
        <p:spPr>
          <a:xfrm>
            <a:off x="1024128" y="1628775"/>
            <a:ext cx="9720073" cy="4680585"/>
          </a:xfrm>
        </p:spPr>
        <p:txBody>
          <a:bodyPr>
            <a:normAutofit fontScale="85000" lnSpcReduction="10000"/>
          </a:bodyPr>
          <a:lstStyle/>
          <a:p>
            <a:r>
              <a:rPr lang="en-US" b="1" dirty="0"/>
              <a:t>Engine V3</a:t>
            </a:r>
            <a:r>
              <a:rPr lang="en-US" dirty="0"/>
              <a:t>: Materialized views perform better on Engine V3 clusters, especially if the number of records to update in each iteration is high. If your cluster is not an Engine V3, you can create a support ticket to request migration.</a:t>
            </a:r>
          </a:p>
          <a:p>
            <a:r>
              <a:rPr lang="en-US" b="1" dirty="0"/>
              <a:t>Ingestion rate: </a:t>
            </a:r>
            <a:r>
              <a:rPr lang="en-US" dirty="0"/>
              <a:t>There are no hard-coded limits on the data volume or ingestion rate in the source table of the materialized view. However, the recommended ingestion rate for materialized views is no more than 1-2GB/sec. Higher ingestion rates may still perform well. Performance depends on cluster size, available resources, and amount of intersection with existing data.</a:t>
            </a:r>
          </a:p>
          <a:p>
            <a:r>
              <a:rPr lang="en-US" b="1" dirty="0"/>
              <a:t>Number of materialized views in cluster: </a:t>
            </a:r>
            <a:r>
              <a:rPr lang="en-US" dirty="0"/>
              <a:t>The above considerations apply to each individual materialized view defined in the cluster. Each view consumes its own resources, and many views will compete with each other on available resources. While there are no hard-coded limits to the number of materialized views in a cluster, the cluster may not be able to handle all materialized views, when there are many defined. The capacity policy can be adjusted if there is more than a single materialized view in the cluster. Increase the value of </a:t>
            </a:r>
            <a:r>
              <a:rPr lang="en-US" dirty="0" err="1"/>
              <a:t>ClusterMinimumConcurrentOperations</a:t>
            </a:r>
            <a:r>
              <a:rPr lang="en-US" dirty="0"/>
              <a:t> in the policy to run more materialized views concurrently.</a:t>
            </a:r>
          </a:p>
          <a:p>
            <a:r>
              <a:rPr lang="en-US" b="1" dirty="0"/>
              <a:t>Materialized view definition: </a:t>
            </a:r>
            <a:r>
              <a:rPr lang="en-US" dirty="0"/>
              <a:t>The materialized view definition must be defined according to query best practices for best query performance. For more information, see create command performance tips.</a:t>
            </a:r>
            <a:endParaRPr lang="en-NL" dirty="0"/>
          </a:p>
        </p:txBody>
      </p:sp>
    </p:spTree>
    <p:extLst>
      <p:ext uri="{BB962C8B-B14F-4D97-AF65-F5344CB8AC3E}">
        <p14:creationId xmlns:p14="http://schemas.microsoft.com/office/powerpoint/2010/main" val="37645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A36E-AD16-2951-5E9B-BC1658019893}"/>
              </a:ext>
            </a:extLst>
          </p:cNvPr>
          <p:cNvSpPr>
            <a:spLocks noGrp="1"/>
          </p:cNvSpPr>
          <p:nvPr>
            <p:ph type="title"/>
          </p:nvPr>
        </p:nvSpPr>
        <p:spPr/>
        <p:txBody>
          <a:bodyPr/>
          <a:lstStyle/>
          <a:p>
            <a:r>
              <a:rPr lang="en-US" dirty="0"/>
              <a:t>Commands</a:t>
            </a:r>
            <a:endParaRPr lang="en-NL" dirty="0"/>
          </a:p>
        </p:txBody>
      </p:sp>
      <p:sp>
        <p:nvSpPr>
          <p:cNvPr id="3" name="Content Placeholder 2">
            <a:extLst>
              <a:ext uri="{FF2B5EF4-FFF2-40B4-BE49-F238E27FC236}">
                <a16:creationId xmlns:a16="http://schemas.microsoft.com/office/drawing/2014/main" id="{70EF5333-D1CD-7AB2-9E61-1D6DC719A71A}"/>
              </a:ext>
            </a:extLst>
          </p:cNvPr>
          <p:cNvSpPr>
            <a:spLocks noGrp="1"/>
          </p:cNvSpPr>
          <p:nvPr>
            <p:ph idx="1"/>
          </p:nvPr>
        </p:nvSpPr>
        <p:spPr/>
        <p:txBody>
          <a:bodyPr/>
          <a:lstStyle/>
          <a:p>
            <a:r>
              <a:rPr lang="nl-NL" dirty="0">
                <a:hlinkClick r:id="rId2"/>
              </a:rPr>
              <a:t>https://learn.microsoft.com/en-us/azure/data-explorer/kusto/management/materialized-views/materialized-view-create</a:t>
            </a:r>
            <a:endParaRPr lang="nl-NL" dirty="0"/>
          </a:p>
          <a:p>
            <a:endParaRPr lang="nl-NL" dirty="0"/>
          </a:p>
          <a:p>
            <a:r>
              <a:rPr lang="nl-NL" dirty="0">
                <a:hlinkClick r:id="rId3"/>
              </a:rPr>
              <a:t>https://learn.microsoft.com/en-us/azure/data-explorer/kusto/management/materialized-views/materialized-view-alter</a:t>
            </a:r>
            <a:endParaRPr lang="nl-NL" dirty="0"/>
          </a:p>
          <a:p>
            <a:endParaRPr lang="nl-NL" dirty="0"/>
          </a:p>
          <a:p>
            <a:r>
              <a:rPr lang="nl-NL" dirty="0">
                <a:hlinkClick r:id="rId4"/>
              </a:rPr>
              <a:t>https://learn.microsoft.com/en-us/azure/data-explorer/kusto/management/materialized-views/materialized-view-show-commands</a:t>
            </a:r>
            <a:endParaRPr lang="nl-NL" dirty="0"/>
          </a:p>
          <a:p>
            <a:endParaRPr lang="en-NL" dirty="0"/>
          </a:p>
        </p:txBody>
      </p:sp>
    </p:spTree>
    <p:extLst>
      <p:ext uri="{BB962C8B-B14F-4D97-AF65-F5344CB8AC3E}">
        <p14:creationId xmlns:p14="http://schemas.microsoft.com/office/powerpoint/2010/main" val="257007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11BD-6F4F-E19B-FACB-C3C8135F461E}"/>
              </a:ext>
            </a:extLst>
          </p:cNvPr>
          <p:cNvSpPr>
            <a:spLocks noGrp="1"/>
          </p:cNvSpPr>
          <p:nvPr>
            <p:ph type="title"/>
          </p:nvPr>
        </p:nvSpPr>
        <p:spPr/>
        <p:txBody>
          <a:bodyPr/>
          <a:lstStyle/>
          <a:p>
            <a:r>
              <a:rPr lang="en-US" dirty="0"/>
              <a:t>Exercise: materialized views</a:t>
            </a:r>
            <a:endParaRPr lang="en-NL" dirty="0"/>
          </a:p>
        </p:txBody>
      </p:sp>
      <p:sp>
        <p:nvSpPr>
          <p:cNvPr id="3" name="Content Placeholder 2">
            <a:extLst>
              <a:ext uri="{FF2B5EF4-FFF2-40B4-BE49-F238E27FC236}">
                <a16:creationId xmlns:a16="http://schemas.microsoft.com/office/drawing/2014/main" id="{B2E33677-0941-76F8-751D-355AF8081607}"/>
              </a:ext>
            </a:extLst>
          </p:cNvPr>
          <p:cNvSpPr>
            <a:spLocks noGrp="1"/>
          </p:cNvSpPr>
          <p:nvPr>
            <p:ph idx="1"/>
          </p:nvPr>
        </p:nvSpPr>
        <p:spPr/>
        <p:txBody>
          <a:bodyPr/>
          <a:lstStyle/>
          <a:p>
            <a:r>
              <a:rPr lang="nl-NL" dirty="0">
                <a:hlinkClick r:id="rId2"/>
              </a:rPr>
              <a:t>https://learn.microsoft.com/en-us/training/modules/gain-insights-data-kusto-query-language/3-exercise-connect-to-resources</a:t>
            </a:r>
            <a:endParaRPr lang="nl-NL" dirty="0"/>
          </a:p>
          <a:p>
            <a:endParaRPr lang="en-NL" dirty="0"/>
          </a:p>
        </p:txBody>
      </p:sp>
      <p:pic>
        <p:nvPicPr>
          <p:cNvPr id="4" name="Picture 3">
            <a:extLst>
              <a:ext uri="{FF2B5EF4-FFF2-40B4-BE49-F238E27FC236}">
                <a16:creationId xmlns:a16="http://schemas.microsoft.com/office/drawing/2014/main" id="{F90E1260-16E5-0434-5CC5-3B13A52C76D9}"/>
              </a:ext>
            </a:extLst>
          </p:cNvPr>
          <p:cNvPicPr>
            <a:picLocks noChangeAspect="1"/>
          </p:cNvPicPr>
          <p:nvPr/>
        </p:nvPicPr>
        <p:blipFill>
          <a:blip r:embed="rId3"/>
          <a:stretch>
            <a:fillRect/>
          </a:stretch>
        </p:blipFill>
        <p:spPr>
          <a:xfrm>
            <a:off x="1116892" y="2931061"/>
            <a:ext cx="8658225" cy="3067050"/>
          </a:xfrm>
          <a:prstGeom prst="rect">
            <a:avLst/>
          </a:prstGeom>
        </p:spPr>
      </p:pic>
    </p:spTree>
    <p:extLst>
      <p:ext uri="{BB962C8B-B14F-4D97-AF65-F5344CB8AC3E}">
        <p14:creationId xmlns:p14="http://schemas.microsoft.com/office/powerpoint/2010/main" val="953950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5949-5FF0-2179-D629-C7CF4827624D}"/>
              </a:ext>
            </a:extLst>
          </p:cNvPr>
          <p:cNvSpPr>
            <a:spLocks noGrp="1"/>
          </p:cNvSpPr>
          <p:nvPr>
            <p:ph type="title"/>
          </p:nvPr>
        </p:nvSpPr>
        <p:spPr/>
        <p:txBody>
          <a:bodyPr/>
          <a:lstStyle/>
          <a:p>
            <a:r>
              <a:rPr lang="en-US" dirty="0"/>
              <a:t>Create a Materialized view</a:t>
            </a:r>
            <a:endParaRPr lang="en-NL" dirty="0"/>
          </a:p>
        </p:txBody>
      </p:sp>
      <p:sp>
        <p:nvSpPr>
          <p:cNvPr id="3" name="Content Placeholder 2">
            <a:extLst>
              <a:ext uri="{FF2B5EF4-FFF2-40B4-BE49-F238E27FC236}">
                <a16:creationId xmlns:a16="http://schemas.microsoft.com/office/drawing/2014/main" id="{6F780350-9AC2-104A-2F17-45936CFBE72E}"/>
              </a:ext>
            </a:extLst>
          </p:cNvPr>
          <p:cNvSpPr>
            <a:spLocks noGrp="1"/>
          </p:cNvSpPr>
          <p:nvPr>
            <p:ph idx="1"/>
          </p:nvPr>
        </p:nvSpPr>
        <p:spPr/>
        <p:txBody>
          <a:bodyPr/>
          <a:lstStyle/>
          <a:p>
            <a:r>
              <a:rPr lang="en-US" dirty="0"/>
              <a:t>Recall that in the storm events, you've used aggregation functions to compare different groups of information. You've organized complex queries with let statements. Finally, you've presented this data in graphical format.</a:t>
            </a:r>
          </a:p>
          <a:p>
            <a:r>
              <a:rPr lang="en-US" dirty="0"/>
              <a:t>Now it's your turn to try writing a query from scratch.</a:t>
            </a:r>
          </a:p>
          <a:p>
            <a:r>
              <a:rPr lang="en-US" dirty="0"/>
              <a:t>Use the table we've been exploring up until now, </a:t>
            </a:r>
            <a:r>
              <a:rPr lang="en-US" dirty="0" err="1"/>
              <a:t>StormEvents</a:t>
            </a:r>
            <a:r>
              <a:rPr lang="en-US" dirty="0"/>
              <a:t>, to answer the following question:</a:t>
            </a:r>
          </a:p>
          <a:p>
            <a:r>
              <a:rPr lang="en-US" dirty="0"/>
              <a:t>What was the total week-by-week damage caused by all flood events? Show damage in the unit of Euros. In this case, damage refers to both property and crop damage. Assume the Euro is worth 1.14 USD.</a:t>
            </a:r>
          </a:p>
          <a:p>
            <a:r>
              <a:rPr lang="en-US" dirty="0"/>
              <a:t>Use summarize, sum, render, bin, and let.</a:t>
            </a:r>
          </a:p>
          <a:p>
            <a:endParaRPr lang="en-NL" dirty="0"/>
          </a:p>
        </p:txBody>
      </p:sp>
    </p:spTree>
    <p:extLst>
      <p:ext uri="{BB962C8B-B14F-4D97-AF65-F5344CB8AC3E}">
        <p14:creationId xmlns:p14="http://schemas.microsoft.com/office/powerpoint/2010/main" val="508956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90E-42DE-8C6E-A1B9-B983A5C02AA1}"/>
              </a:ext>
            </a:extLst>
          </p:cNvPr>
          <p:cNvSpPr>
            <a:spLocks noGrp="1"/>
          </p:cNvSpPr>
          <p:nvPr>
            <p:ph type="title"/>
          </p:nvPr>
        </p:nvSpPr>
        <p:spPr/>
        <p:txBody>
          <a:bodyPr/>
          <a:lstStyle/>
          <a:p>
            <a:r>
              <a:rPr lang="en-US" dirty="0"/>
              <a:t>Migrating from </a:t>
            </a:r>
            <a:r>
              <a:rPr lang="en-US" dirty="0" err="1"/>
              <a:t>.net</a:t>
            </a:r>
            <a:r>
              <a:rPr lang="en-US" dirty="0"/>
              <a:t> Framework 4.8</a:t>
            </a:r>
            <a:endParaRPr lang="en-NL" dirty="0"/>
          </a:p>
        </p:txBody>
      </p:sp>
      <p:sp>
        <p:nvSpPr>
          <p:cNvPr id="3" name="Content Placeholder 2">
            <a:extLst>
              <a:ext uri="{FF2B5EF4-FFF2-40B4-BE49-F238E27FC236}">
                <a16:creationId xmlns:a16="http://schemas.microsoft.com/office/drawing/2014/main" id="{B0FE8821-0EC7-0D2C-3CBE-3607FDEB546F}"/>
              </a:ext>
            </a:extLst>
          </p:cNvPr>
          <p:cNvSpPr>
            <a:spLocks noGrp="1"/>
          </p:cNvSpPr>
          <p:nvPr>
            <p:ph idx="1"/>
          </p:nvPr>
        </p:nvSpPr>
        <p:spPr/>
        <p:txBody>
          <a:bodyPr/>
          <a:lstStyle/>
          <a:p>
            <a:r>
              <a:rPr lang="en-US" dirty="0"/>
              <a:t>.NET 6 and .NET 7 was formerly named .NET Core</a:t>
            </a:r>
          </a:p>
          <a:p>
            <a:r>
              <a:rPr lang="en-US" dirty="0"/>
              <a:t>Porting to .NET from .NET Framework for many projects is relatively straightforward. The complexity of your projects dictates how much work you'll do after the initial migration of the project files.</a:t>
            </a:r>
          </a:p>
          <a:p>
            <a:r>
              <a:rPr lang="en-US" dirty="0"/>
              <a:t>Projects where the app model is available in .NET, such as libraries, console apps, and desktop apps, usually require little change. Projects that require a new app model, such as moving to ASP.NET Core from ASP.NET, require more work. Many patterns from the old app model have equivalents that can be used during the conversion.</a:t>
            </a:r>
            <a:endParaRPr lang="en-NL" dirty="0"/>
          </a:p>
        </p:txBody>
      </p:sp>
    </p:spTree>
    <p:extLst>
      <p:ext uri="{BB962C8B-B14F-4D97-AF65-F5344CB8AC3E}">
        <p14:creationId xmlns:p14="http://schemas.microsoft.com/office/powerpoint/2010/main" val="79396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8C17-708D-EA94-A70F-C29613CC831C}"/>
              </a:ext>
            </a:extLst>
          </p:cNvPr>
          <p:cNvSpPr>
            <a:spLocks noGrp="1"/>
          </p:cNvSpPr>
          <p:nvPr>
            <p:ph type="title"/>
          </p:nvPr>
        </p:nvSpPr>
        <p:spPr/>
        <p:txBody>
          <a:bodyPr/>
          <a:lstStyle/>
          <a:p>
            <a:r>
              <a:rPr lang="nl-NL" dirty="0"/>
              <a:t>Windows desktop technologies</a:t>
            </a:r>
            <a:endParaRPr lang="en-NL" dirty="0"/>
          </a:p>
        </p:txBody>
      </p:sp>
      <p:sp>
        <p:nvSpPr>
          <p:cNvPr id="3" name="Content Placeholder 2">
            <a:extLst>
              <a:ext uri="{FF2B5EF4-FFF2-40B4-BE49-F238E27FC236}">
                <a16:creationId xmlns:a16="http://schemas.microsoft.com/office/drawing/2014/main" id="{5ADBA761-382F-C87A-3D8C-4FB648A5C981}"/>
              </a:ext>
            </a:extLst>
          </p:cNvPr>
          <p:cNvSpPr>
            <a:spLocks noGrp="1"/>
          </p:cNvSpPr>
          <p:nvPr>
            <p:ph idx="1"/>
          </p:nvPr>
        </p:nvSpPr>
        <p:spPr/>
        <p:txBody>
          <a:bodyPr>
            <a:normAutofit lnSpcReduction="10000"/>
          </a:bodyPr>
          <a:lstStyle/>
          <a:p>
            <a:r>
              <a:rPr lang="en-US" dirty="0"/>
              <a:t>Many applications created for .NET Framework use a desktop technology such as Windows Forms or Windows Presentation Foundation (WPF). Both Windows Forms and WPF have been ported to .NET, but these remain Windows-only technologies.</a:t>
            </a:r>
          </a:p>
          <a:p>
            <a:r>
              <a:rPr lang="en-US" dirty="0"/>
              <a:t>Consider the following dependencies before you migrate a Windows Forms or WPF application:</a:t>
            </a:r>
          </a:p>
          <a:p>
            <a:pPr lvl="1"/>
            <a:r>
              <a:rPr lang="en-US" dirty="0"/>
              <a:t>Project files for .NET use a different format than .NET Framework.</a:t>
            </a:r>
          </a:p>
          <a:p>
            <a:pPr lvl="1"/>
            <a:r>
              <a:rPr lang="en-US" dirty="0"/>
              <a:t>Your project might use an API that isn't available in .NET.</a:t>
            </a:r>
          </a:p>
          <a:p>
            <a:pPr lvl="1"/>
            <a:r>
              <a:rPr lang="en-US" dirty="0"/>
              <a:t>Third-party controls and libraries might not have been ported to .NET and remain only available to .NET Framework.</a:t>
            </a:r>
          </a:p>
          <a:p>
            <a:pPr lvl="1"/>
            <a:r>
              <a:rPr lang="en-US" dirty="0"/>
              <a:t>Your project uses a technology that is no longer available in .NET.</a:t>
            </a:r>
          </a:p>
          <a:p>
            <a:r>
              <a:rPr lang="en-US" dirty="0"/>
              <a:t>.NET uses the open-source versions of Windows Forms and WPF and includes enhancements over .NET Framework.</a:t>
            </a:r>
            <a:endParaRPr lang="en-NL" dirty="0"/>
          </a:p>
        </p:txBody>
      </p:sp>
    </p:spTree>
    <p:extLst>
      <p:ext uri="{BB962C8B-B14F-4D97-AF65-F5344CB8AC3E}">
        <p14:creationId xmlns:p14="http://schemas.microsoft.com/office/powerpoint/2010/main" val="108215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5AA7-8540-0864-B23C-4EB64431E53F}"/>
              </a:ext>
            </a:extLst>
          </p:cNvPr>
          <p:cNvSpPr>
            <a:spLocks noGrp="1"/>
          </p:cNvSpPr>
          <p:nvPr>
            <p:ph type="title"/>
          </p:nvPr>
        </p:nvSpPr>
        <p:spPr/>
        <p:txBody>
          <a:bodyPr/>
          <a:lstStyle/>
          <a:p>
            <a:r>
              <a:rPr lang="nl-NL" dirty="0"/>
              <a:t>Windows-specific APIs</a:t>
            </a:r>
            <a:endParaRPr lang="en-NL" dirty="0"/>
          </a:p>
        </p:txBody>
      </p:sp>
      <p:sp>
        <p:nvSpPr>
          <p:cNvPr id="3" name="Content Placeholder 2">
            <a:extLst>
              <a:ext uri="{FF2B5EF4-FFF2-40B4-BE49-F238E27FC236}">
                <a16:creationId xmlns:a16="http://schemas.microsoft.com/office/drawing/2014/main" id="{71C917CB-4D41-8A50-5334-9CB723987E17}"/>
              </a:ext>
            </a:extLst>
          </p:cNvPr>
          <p:cNvSpPr>
            <a:spLocks noGrp="1"/>
          </p:cNvSpPr>
          <p:nvPr>
            <p:ph idx="1"/>
          </p:nvPr>
        </p:nvSpPr>
        <p:spPr/>
        <p:txBody>
          <a:bodyPr>
            <a:normAutofit lnSpcReduction="10000"/>
          </a:bodyPr>
          <a:lstStyle/>
          <a:p>
            <a:r>
              <a:rPr lang="en-US" dirty="0"/>
              <a:t>Applications can still P/Invoke native libraries on platforms supported by .NET. This technology isn't limited to Windows. However, if the library you're referencing is Windows-specific, such as a user32.dll or kernel32.dll, then the code only works on Windows. For each platform you want your app to run on, you'll have to either find platform-specific versions, or make your code generic enough to run on all platforms.</a:t>
            </a:r>
          </a:p>
          <a:p>
            <a:r>
              <a:rPr lang="en-US" dirty="0"/>
              <a:t>When you're porting an application from .NET Framework to .NET, your application probably used a library provided by .NET Framework. Many APIs that were available in .NET Framework weren't ported to .NET because they relied on Windows-specific technology, such as the Windows Registry or the GDI+ drawing model.</a:t>
            </a:r>
          </a:p>
          <a:p>
            <a:r>
              <a:rPr lang="en-US" dirty="0"/>
              <a:t>The Windows Compatibility Pack provides a large portion of the .NET Framework API surface to .NET and is provided via the </a:t>
            </a:r>
            <a:r>
              <a:rPr lang="en-US" dirty="0" err="1"/>
              <a:t>Microsoft.Windows.Compatibility</a:t>
            </a:r>
            <a:r>
              <a:rPr lang="en-US" dirty="0"/>
              <a:t> NuGet package</a:t>
            </a:r>
            <a:endParaRPr lang="en-NL" dirty="0"/>
          </a:p>
        </p:txBody>
      </p:sp>
    </p:spTree>
    <p:extLst>
      <p:ext uri="{BB962C8B-B14F-4D97-AF65-F5344CB8AC3E}">
        <p14:creationId xmlns:p14="http://schemas.microsoft.com/office/powerpoint/2010/main" val="186897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F357-9CD6-4263-FF31-BA7E5513AA94}"/>
              </a:ext>
            </a:extLst>
          </p:cNvPr>
          <p:cNvSpPr>
            <a:spLocks noGrp="1"/>
          </p:cNvSpPr>
          <p:nvPr>
            <p:ph type="title"/>
          </p:nvPr>
        </p:nvSpPr>
        <p:spPr/>
        <p:txBody>
          <a:bodyPr/>
          <a:lstStyle/>
          <a:p>
            <a:r>
              <a:rPr lang="en-US" dirty="0"/>
              <a:t>Content</a:t>
            </a:r>
            <a:endParaRPr lang="en-NL" dirty="0"/>
          </a:p>
        </p:txBody>
      </p:sp>
      <p:sp>
        <p:nvSpPr>
          <p:cNvPr id="3" name="Content Placeholder 2">
            <a:extLst>
              <a:ext uri="{FF2B5EF4-FFF2-40B4-BE49-F238E27FC236}">
                <a16:creationId xmlns:a16="http://schemas.microsoft.com/office/drawing/2014/main" id="{630B4663-DA08-CBB0-48BF-96606A176B63}"/>
              </a:ext>
            </a:extLst>
          </p:cNvPr>
          <p:cNvSpPr>
            <a:spLocks noGrp="1"/>
          </p:cNvSpPr>
          <p:nvPr>
            <p:ph idx="1"/>
          </p:nvPr>
        </p:nvSpPr>
        <p:spPr/>
        <p:txBody>
          <a:bodyPr/>
          <a:lstStyle/>
          <a:p>
            <a:r>
              <a:rPr lang="en-US" dirty="0"/>
              <a:t>Azure Data Explorer </a:t>
            </a:r>
          </a:p>
          <a:p>
            <a:pPr lvl="1"/>
            <a:r>
              <a:rPr lang="en-US" dirty="0"/>
              <a:t>Materialized views</a:t>
            </a:r>
          </a:p>
          <a:p>
            <a:pPr lvl="1"/>
            <a:endParaRPr lang="en-US" dirty="0"/>
          </a:p>
          <a:p>
            <a:r>
              <a:rPr lang="en-US" dirty="0"/>
              <a:t>Upgrade from .NET 4.8 to .NET 6</a:t>
            </a:r>
          </a:p>
          <a:p>
            <a:pPr lvl="1"/>
            <a:endParaRPr lang="en-NL" dirty="0"/>
          </a:p>
        </p:txBody>
      </p:sp>
    </p:spTree>
    <p:extLst>
      <p:ext uri="{BB962C8B-B14F-4D97-AF65-F5344CB8AC3E}">
        <p14:creationId xmlns:p14="http://schemas.microsoft.com/office/powerpoint/2010/main" val="2425236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C776-DA81-F913-6C8A-498D574F7943}"/>
              </a:ext>
            </a:extLst>
          </p:cNvPr>
          <p:cNvSpPr>
            <a:spLocks noGrp="1"/>
          </p:cNvSpPr>
          <p:nvPr>
            <p:ph type="title"/>
          </p:nvPr>
        </p:nvSpPr>
        <p:spPr/>
        <p:txBody>
          <a:bodyPr/>
          <a:lstStyle/>
          <a:p>
            <a:r>
              <a:rPr lang="en-US" dirty="0"/>
              <a:t>Analyze your dependencies to port code from .NET Framework to .NET</a:t>
            </a:r>
            <a:endParaRPr lang="en-NL" dirty="0"/>
          </a:p>
        </p:txBody>
      </p:sp>
      <p:sp>
        <p:nvSpPr>
          <p:cNvPr id="3" name="Content Placeholder 2">
            <a:extLst>
              <a:ext uri="{FF2B5EF4-FFF2-40B4-BE49-F238E27FC236}">
                <a16:creationId xmlns:a16="http://schemas.microsoft.com/office/drawing/2014/main" id="{FAE920F3-5D20-3C30-ABAD-4F632A450736}"/>
              </a:ext>
            </a:extLst>
          </p:cNvPr>
          <p:cNvSpPr>
            <a:spLocks noGrp="1"/>
          </p:cNvSpPr>
          <p:nvPr>
            <p:ph idx="1"/>
          </p:nvPr>
        </p:nvSpPr>
        <p:spPr/>
        <p:txBody>
          <a:bodyPr/>
          <a:lstStyle/>
          <a:p>
            <a:r>
              <a:rPr lang="en-US" dirty="0"/>
              <a:t>To identify the unsupported third-party dependencies in your project, you must first understand your dependencies. External dependencies are the NuGet packages or .</a:t>
            </a:r>
            <a:r>
              <a:rPr lang="en-US" dirty="0" err="1"/>
              <a:t>dll</a:t>
            </a:r>
            <a:r>
              <a:rPr lang="en-US" dirty="0"/>
              <a:t> files you reference in your project, but that you don't build yourself.</a:t>
            </a:r>
          </a:p>
          <a:p>
            <a:r>
              <a:rPr lang="en-US" dirty="0"/>
              <a:t>Porting your code to .NET Standard 2.0 or below ensures that it can be used with both .NET Framework and .NET. However, if you don't need to use the library with .NET Framework, consider targeting the latest version of .NET.</a:t>
            </a:r>
            <a:endParaRPr lang="en-NL" dirty="0"/>
          </a:p>
        </p:txBody>
      </p:sp>
    </p:spTree>
    <p:extLst>
      <p:ext uri="{BB962C8B-B14F-4D97-AF65-F5344CB8AC3E}">
        <p14:creationId xmlns:p14="http://schemas.microsoft.com/office/powerpoint/2010/main" val="3425969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2370-2270-0EC6-E897-C325C98A7E30}"/>
              </a:ext>
            </a:extLst>
          </p:cNvPr>
          <p:cNvSpPr>
            <a:spLocks noGrp="1"/>
          </p:cNvSpPr>
          <p:nvPr>
            <p:ph type="title"/>
          </p:nvPr>
        </p:nvSpPr>
        <p:spPr/>
        <p:txBody>
          <a:bodyPr/>
          <a:lstStyle/>
          <a:p>
            <a:r>
              <a:rPr lang="en-US" dirty="0"/>
              <a:t>Migrate your NuGet packages to </a:t>
            </a:r>
            <a:r>
              <a:rPr lang="en-US" dirty="0" err="1"/>
              <a:t>PackageReference</a:t>
            </a:r>
            <a:endParaRPr lang="en-NL" dirty="0"/>
          </a:p>
        </p:txBody>
      </p:sp>
      <p:sp>
        <p:nvSpPr>
          <p:cNvPr id="3" name="Content Placeholder 2">
            <a:extLst>
              <a:ext uri="{FF2B5EF4-FFF2-40B4-BE49-F238E27FC236}">
                <a16:creationId xmlns:a16="http://schemas.microsoft.com/office/drawing/2014/main" id="{7F0CC6F6-3115-D02F-FDFA-8C772CE004E4}"/>
              </a:ext>
            </a:extLst>
          </p:cNvPr>
          <p:cNvSpPr>
            <a:spLocks noGrp="1"/>
          </p:cNvSpPr>
          <p:nvPr>
            <p:ph idx="1"/>
          </p:nvPr>
        </p:nvSpPr>
        <p:spPr/>
        <p:txBody>
          <a:bodyPr/>
          <a:lstStyle/>
          <a:p>
            <a:r>
              <a:rPr lang="en-US" dirty="0"/>
              <a:t>.NET can't use the </a:t>
            </a:r>
            <a:r>
              <a:rPr lang="en-US" dirty="0" err="1"/>
              <a:t>packages.config</a:t>
            </a:r>
            <a:r>
              <a:rPr lang="en-US" dirty="0"/>
              <a:t> file for NuGet references. Both .NET and .NET Framework can use </a:t>
            </a:r>
            <a:r>
              <a:rPr lang="en-US" dirty="0" err="1"/>
              <a:t>PackageReference</a:t>
            </a:r>
            <a:r>
              <a:rPr lang="en-US" dirty="0"/>
              <a:t> to specify package dependencies. If you're using </a:t>
            </a:r>
            <a:r>
              <a:rPr lang="en-US" dirty="0" err="1"/>
              <a:t>packages.config</a:t>
            </a:r>
            <a:r>
              <a:rPr lang="en-US" dirty="0"/>
              <a:t> to specify your packages in your project, convert it to the </a:t>
            </a:r>
            <a:r>
              <a:rPr lang="en-US" dirty="0" err="1"/>
              <a:t>PackageReference</a:t>
            </a:r>
            <a:r>
              <a:rPr lang="en-US" dirty="0"/>
              <a:t> format.</a:t>
            </a:r>
            <a:endParaRPr lang="en-NL" dirty="0"/>
          </a:p>
        </p:txBody>
      </p:sp>
    </p:spTree>
    <p:extLst>
      <p:ext uri="{BB962C8B-B14F-4D97-AF65-F5344CB8AC3E}">
        <p14:creationId xmlns:p14="http://schemas.microsoft.com/office/powerpoint/2010/main" val="274377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0E96-259F-92D9-2C19-FE46CA9E3E53}"/>
              </a:ext>
            </a:extLst>
          </p:cNvPr>
          <p:cNvSpPr>
            <a:spLocks noGrp="1"/>
          </p:cNvSpPr>
          <p:nvPr>
            <p:ph type="title"/>
          </p:nvPr>
        </p:nvSpPr>
        <p:spPr/>
        <p:txBody>
          <a:bodyPr/>
          <a:lstStyle/>
          <a:p>
            <a:r>
              <a:rPr lang="nl-NL" dirty="0"/>
              <a:t>Upgrade your NuGet packages</a:t>
            </a:r>
            <a:endParaRPr lang="en-NL" dirty="0"/>
          </a:p>
        </p:txBody>
      </p:sp>
      <p:sp>
        <p:nvSpPr>
          <p:cNvPr id="3" name="Content Placeholder 2">
            <a:extLst>
              <a:ext uri="{FF2B5EF4-FFF2-40B4-BE49-F238E27FC236}">
                <a16:creationId xmlns:a16="http://schemas.microsoft.com/office/drawing/2014/main" id="{C1F0AEFE-B625-3F3E-7B57-8B001F13E315}"/>
              </a:ext>
            </a:extLst>
          </p:cNvPr>
          <p:cNvSpPr>
            <a:spLocks noGrp="1"/>
          </p:cNvSpPr>
          <p:nvPr>
            <p:ph idx="1"/>
          </p:nvPr>
        </p:nvSpPr>
        <p:spPr/>
        <p:txBody>
          <a:bodyPr/>
          <a:lstStyle/>
          <a:p>
            <a:r>
              <a:rPr lang="en-US" dirty="0"/>
              <a:t>After you migrate your project to the </a:t>
            </a:r>
            <a:r>
              <a:rPr lang="en-US" dirty="0" err="1"/>
              <a:t>PackageReference</a:t>
            </a:r>
            <a:r>
              <a:rPr lang="en-US" dirty="0"/>
              <a:t> format, verify if your packages are compatible with .NET.</a:t>
            </a:r>
          </a:p>
          <a:p>
            <a:r>
              <a:rPr lang="en-US" dirty="0"/>
              <a:t>First, upgrade your packages to the latest version that you can. This can be done with the NuGet Package Manager UI in Visual Studio. It's likely that newer versions of your package dependencies are already compatible with .NET Core.</a:t>
            </a:r>
            <a:endParaRPr lang="en-NL" dirty="0"/>
          </a:p>
        </p:txBody>
      </p:sp>
    </p:spTree>
    <p:extLst>
      <p:ext uri="{BB962C8B-B14F-4D97-AF65-F5344CB8AC3E}">
        <p14:creationId xmlns:p14="http://schemas.microsoft.com/office/powerpoint/2010/main" val="55110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C98D-782A-7C4E-0B71-15D020A4BABF}"/>
              </a:ext>
            </a:extLst>
          </p:cNvPr>
          <p:cNvSpPr>
            <a:spLocks noGrp="1"/>
          </p:cNvSpPr>
          <p:nvPr>
            <p:ph type="title"/>
          </p:nvPr>
        </p:nvSpPr>
        <p:spPr/>
        <p:txBody>
          <a:bodyPr/>
          <a:lstStyle/>
          <a:p>
            <a:r>
              <a:rPr lang="nl-NL" dirty="0"/>
              <a:t>Analyze your package dependencies</a:t>
            </a:r>
            <a:endParaRPr lang="en-NL" dirty="0"/>
          </a:p>
        </p:txBody>
      </p:sp>
      <p:sp>
        <p:nvSpPr>
          <p:cNvPr id="3" name="Content Placeholder 2">
            <a:extLst>
              <a:ext uri="{FF2B5EF4-FFF2-40B4-BE49-F238E27FC236}">
                <a16:creationId xmlns:a16="http://schemas.microsoft.com/office/drawing/2014/main" id="{2AD3C861-7C57-1181-A155-5BE9E1D6518C}"/>
              </a:ext>
            </a:extLst>
          </p:cNvPr>
          <p:cNvSpPr>
            <a:spLocks noGrp="1"/>
          </p:cNvSpPr>
          <p:nvPr>
            <p:ph idx="1"/>
          </p:nvPr>
        </p:nvSpPr>
        <p:spPr/>
        <p:txBody>
          <a:bodyPr/>
          <a:lstStyle/>
          <a:p>
            <a:r>
              <a:rPr lang="en-US" dirty="0"/>
              <a:t>If you haven't already verified that your converted and upgraded package dependencies work on .NET Core, there are a few ways that you can achieve that:</a:t>
            </a:r>
          </a:p>
          <a:p>
            <a:r>
              <a:rPr lang="en-US" b="1" dirty="0"/>
              <a:t>Analyze NuGet packages using nuget.org</a:t>
            </a:r>
          </a:p>
          <a:p>
            <a:r>
              <a:rPr lang="en-US" dirty="0"/>
              <a:t>You can see the Target Framework Monikers (TFMs) that each package supports on nuget.org under the Dependencies section of the package page.</a:t>
            </a:r>
          </a:p>
          <a:p>
            <a:r>
              <a:rPr lang="en-US" dirty="0"/>
              <a:t>Although using the site is an easier method to verify the compatibility, Dependencies information isn't available on the site for all packages.</a:t>
            </a:r>
            <a:endParaRPr lang="en-NL" dirty="0"/>
          </a:p>
        </p:txBody>
      </p:sp>
    </p:spTree>
    <p:extLst>
      <p:ext uri="{BB962C8B-B14F-4D97-AF65-F5344CB8AC3E}">
        <p14:creationId xmlns:p14="http://schemas.microsoft.com/office/powerpoint/2010/main" val="1821782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C0C1-8981-21A6-C5DE-311C4D252B41}"/>
              </a:ext>
            </a:extLst>
          </p:cNvPr>
          <p:cNvSpPr>
            <a:spLocks noGrp="1"/>
          </p:cNvSpPr>
          <p:nvPr>
            <p:ph type="title"/>
          </p:nvPr>
        </p:nvSpPr>
        <p:spPr/>
        <p:txBody>
          <a:bodyPr/>
          <a:lstStyle/>
          <a:p>
            <a:r>
              <a:rPr lang="en-US" dirty="0"/>
              <a:t>Analyze NuGet packages using NuGet Package Explorer</a:t>
            </a:r>
            <a:endParaRPr lang="en-NL" dirty="0"/>
          </a:p>
        </p:txBody>
      </p:sp>
      <p:sp>
        <p:nvSpPr>
          <p:cNvPr id="3" name="Content Placeholder 2">
            <a:extLst>
              <a:ext uri="{FF2B5EF4-FFF2-40B4-BE49-F238E27FC236}">
                <a16:creationId xmlns:a16="http://schemas.microsoft.com/office/drawing/2014/main" id="{68B09057-6C72-9633-653E-7A59A6E875F5}"/>
              </a:ext>
            </a:extLst>
          </p:cNvPr>
          <p:cNvSpPr>
            <a:spLocks noGrp="1"/>
          </p:cNvSpPr>
          <p:nvPr>
            <p:ph idx="1"/>
          </p:nvPr>
        </p:nvSpPr>
        <p:spPr/>
        <p:txBody>
          <a:bodyPr>
            <a:normAutofit fontScale="92500" lnSpcReduction="10000"/>
          </a:bodyPr>
          <a:lstStyle/>
          <a:p>
            <a:r>
              <a:rPr lang="en-US" dirty="0"/>
              <a:t>A NuGet package is itself a set of folders that contain platform-specific assemblies. Check if there's a folder that contains a compatible assembly inside the package.</a:t>
            </a:r>
          </a:p>
          <a:p>
            <a:r>
              <a:rPr lang="en-US" dirty="0"/>
              <a:t>The easiest way to inspect NuGet package folders is to use the NuGet Package Explorer tool. After installing it, use the following steps to see the folder names:</a:t>
            </a:r>
          </a:p>
          <a:p>
            <a:pPr marL="630936" lvl="1" indent="-457200">
              <a:buFont typeface="+mj-lt"/>
              <a:buAutoNum type="arabicPeriod"/>
            </a:pPr>
            <a:r>
              <a:rPr lang="en-US" dirty="0"/>
              <a:t>Open the NuGet Package Explorer.</a:t>
            </a:r>
          </a:p>
          <a:p>
            <a:pPr marL="630936" lvl="1" indent="-457200">
              <a:buFont typeface="+mj-lt"/>
              <a:buAutoNum type="arabicPeriod"/>
            </a:pPr>
            <a:r>
              <a:rPr lang="en-US" dirty="0"/>
              <a:t>Click Open package from online feed.</a:t>
            </a:r>
          </a:p>
          <a:p>
            <a:pPr marL="630936" lvl="1" indent="-457200">
              <a:buFont typeface="+mj-lt"/>
              <a:buAutoNum type="arabicPeriod"/>
            </a:pPr>
            <a:r>
              <a:rPr lang="en-US" dirty="0"/>
              <a:t>Search for the name of the package.</a:t>
            </a:r>
          </a:p>
          <a:p>
            <a:pPr marL="630936" lvl="1" indent="-457200">
              <a:buFont typeface="+mj-lt"/>
              <a:buAutoNum type="arabicPeriod"/>
            </a:pPr>
            <a:r>
              <a:rPr lang="en-US" dirty="0"/>
              <a:t>Select the package name from the search results and click open.</a:t>
            </a:r>
          </a:p>
          <a:p>
            <a:pPr marL="630936" lvl="1" indent="-457200">
              <a:buFont typeface="+mj-lt"/>
              <a:buAutoNum type="arabicPeriod"/>
            </a:pPr>
            <a:r>
              <a:rPr lang="en-US" dirty="0"/>
              <a:t>Expand the lib folder on the right-hand side and look at folder names.</a:t>
            </a:r>
          </a:p>
          <a:p>
            <a:r>
              <a:rPr lang="en-US" dirty="0"/>
              <a:t>Look for a folder with names using one the following patterns: </a:t>
            </a:r>
            <a:r>
              <a:rPr lang="en-US" dirty="0" err="1"/>
              <a:t>netstandardX.Y</a:t>
            </a:r>
            <a:r>
              <a:rPr lang="en-US" dirty="0"/>
              <a:t>, </a:t>
            </a:r>
            <a:r>
              <a:rPr lang="en-US" dirty="0" err="1"/>
              <a:t>netX.Y</a:t>
            </a:r>
            <a:r>
              <a:rPr lang="en-US" dirty="0"/>
              <a:t>, or </a:t>
            </a:r>
            <a:r>
              <a:rPr lang="en-US" dirty="0" err="1"/>
              <a:t>netcoreappX.Y</a:t>
            </a:r>
            <a:r>
              <a:rPr lang="en-US" dirty="0"/>
              <a:t>.</a:t>
            </a:r>
          </a:p>
          <a:p>
            <a:r>
              <a:rPr lang="en-US" dirty="0"/>
              <a:t>These values are the Target Framework Monikers (TFMs) that map to versions of .NET Standard, .NET, and .NET Core, which are all compatible with .NET.</a:t>
            </a:r>
            <a:endParaRPr lang="en-NL" dirty="0"/>
          </a:p>
        </p:txBody>
      </p:sp>
    </p:spTree>
    <p:extLst>
      <p:ext uri="{BB962C8B-B14F-4D97-AF65-F5344CB8AC3E}">
        <p14:creationId xmlns:p14="http://schemas.microsoft.com/office/powerpoint/2010/main" val="209122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A1E4-C538-6BA1-5821-675E67685837}"/>
              </a:ext>
            </a:extLst>
          </p:cNvPr>
          <p:cNvSpPr>
            <a:spLocks noGrp="1"/>
          </p:cNvSpPr>
          <p:nvPr>
            <p:ph type="title"/>
          </p:nvPr>
        </p:nvSpPr>
        <p:spPr/>
        <p:txBody>
          <a:bodyPr/>
          <a:lstStyle/>
          <a:p>
            <a:r>
              <a:rPr lang="nl-NL" dirty="0"/>
              <a:t>.NET Framework compatibility mode</a:t>
            </a:r>
            <a:endParaRPr lang="en-NL" dirty="0"/>
          </a:p>
        </p:txBody>
      </p:sp>
      <p:sp>
        <p:nvSpPr>
          <p:cNvPr id="3" name="Content Placeholder 2">
            <a:extLst>
              <a:ext uri="{FF2B5EF4-FFF2-40B4-BE49-F238E27FC236}">
                <a16:creationId xmlns:a16="http://schemas.microsoft.com/office/drawing/2014/main" id="{1E0EE5F0-98CA-3937-558A-B10D9B180686}"/>
              </a:ext>
            </a:extLst>
          </p:cNvPr>
          <p:cNvSpPr>
            <a:spLocks noGrp="1"/>
          </p:cNvSpPr>
          <p:nvPr>
            <p:ph idx="1"/>
          </p:nvPr>
        </p:nvSpPr>
        <p:spPr/>
        <p:txBody>
          <a:bodyPr>
            <a:normAutofit fontScale="92500"/>
          </a:bodyPr>
          <a:lstStyle/>
          <a:p>
            <a:r>
              <a:rPr lang="en-US" dirty="0"/>
              <a:t>After analyzing the NuGet packages, you might find that they only target the .NET Framework.</a:t>
            </a:r>
          </a:p>
          <a:p>
            <a:r>
              <a:rPr lang="en-US" dirty="0"/>
              <a:t>Starting with .NET Standard 2.0, the .NET Framework compatibility mode was introduced. This compatibility mode allows .NET Standard and .NET Core projects to reference .NET Framework libraries. Referencing .NET Framework libraries doesn't work for all projects, such as if the library uses Windows Presentation Foundation (WPF) APIs, but it does unblock many porting scenarios.</a:t>
            </a:r>
          </a:p>
          <a:p>
            <a:r>
              <a:rPr lang="en-US" dirty="0"/>
              <a:t>When you reference NuGet packages that target .NET Framework in your project, such as </a:t>
            </a:r>
            <a:r>
              <a:rPr lang="en-US" dirty="0" err="1"/>
              <a:t>Huitian.PowerCollections</a:t>
            </a:r>
            <a:r>
              <a:rPr lang="en-US" dirty="0"/>
              <a:t>, you get a package fallback warning (NU1701) similar to the following example:</a:t>
            </a:r>
          </a:p>
          <a:p>
            <a:r>
              <a:rPr lang="en-US" sz="1500" dirty="0">
                <a:latin typeface="Courier New" panose="02070309020205020404" pitchFamily="49" charset="0"/>
                <a:cs typeface="Courier New" panose="02070309020205020404" pitchFamily="49" charset="0"/>
              </a:rPr>
              <a:t>NU1701: Package ‘</a:t>
            </a:r>
            <a:r>
              <a:rPr lang="en-US" sz="1500" dirty="0" err="1">
                <a:latin typeface="Courier New" panose="02070309020205020404" pitchFamily="49" charset="0"/>
                <a:cs typeface="Courier New" panose="02070309020205020404" pitchFamily="49" charset="0"/>
              </a:rPr>
              <a:t>Huitian.PowerCollections</a:t>
            </a:r>
            <a:r>
              <a:rPr lang="en-US" sz="1500" dirty="0">
                <a:latin typeface="Courier New" panose="02070309020205020404" pitchFamily="49" charset="0"/>
                <a:cs typeface="Courier New" panose="02070309020205020404" pitchFamily="49" charset="0"/>
              </a:rPr>
              <a:t> 1.0.0’ was restored using ‘.</a:t>
            </a:r>
            <a:r>
              <a:rPr lang="en-US" sz="1500" dirty="0" err="1">
                <a:latin typeface="Courier New" panose="02070309020205020404" pitchFamily="49" charset="0"/>
                <a:cs typeface="Courier New" panose="02070309020205020404" pitchFamily="49" charset="0"/>
              </a:rPr>
              <a:t>NETFramework,Version</a:t>
            </a:r>
            <a:r>
              <a:rPr lang="en-US" sz="1500" dirty="0">
                <a:latin typeface="Courier New" panose="02070309020205020404" pitchFamily="49" charset="0"/>
                <a:cs typeface="Courier New" panose="02070309020205020404" pitchFamily="49" charset="0"/>
              </a:rPr>
              <a:t>=v4.6.1’ instead of the project target framework ‘.</a:t>
            </a:r>
            <a:r>
              <a:rPr lang="en-US" sz="1500" dirty="0" err="1">
                <a:latin typeface="Courier New" panose="02070309020205020404" pitchFamily="49" charset="0"/>
                <a:cs typeface="Courier New" panose="02070309020205020404" pitchFamily="49" charset="0"/>
              </a:rPr>
              <a:t>NETStandard,Version</a:t>
            </a:r>
            <a:r>
              <a:rPr lang="en-US" sz="1500" dirty="0">
                <a:latin typeface="Courier New" panose="02070309020205020404" pitchFamily="49" charset="0"/>
                <a:cs typeface="Courier New" panose="02070309020205020404" pitchFamily="49" charset="0"/>
              </a:rPr>
              <a:t>=v2.0’. This package may not be fully compatible with your project.</a:t>
            </a:r>
            <a:endParaRPr lang="en-NL"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7872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AE49-2651-4197-D5F8-A57E85C2DA04}"/>
              </a:ext>
            </a:extLst>
          </p:cNvPr>
          <p:cNvSpPr>
            <a:spLocks noGrp="1"/>
          </p:cNvSpPr>
          <p:nvPr>
            <p:ph type="title"/>
          </p:nvPr>
        </p:nvSpPr>
        <p:spPr/>
        <p:txBody>
          <a:bodyPr/>
          <a:lstStyle/>
          <a:p>
            <a:r>
              <a:rPr lang="nl-NL" dirty="0"/>
              <a:t>.NET Framework compatibility mode</a:t>
            </a:r>
            <a:endParaRPr lang="en-NL" dirty="0"/>
          </a:p>
        </p:txBody>
      </p:sp>
      <p:sp>
        <p:nvSpPr>
          <p:cNvPr id="3" name="Content Placeholder 2">
            <a:extLst>
              <a:ext uri="{FF2B5EF4-FFF2-40B4-BE49-F238E27FC236}">
                <a16:creationId xmlns:a16="http://schemas.microsoft.com/office/drawing/2014/main" id="{674E232E-B818-8B27-3E1F-97B6226204FE}"/>
              </a:ext>
            </a:extLst>
          </p:cNvPr>
          <p:cNvSpPr>
            <a:spLocks noGrp="1"/>
          </p:cNvSpPr>
          <p:nvPr>
            <p:ph idx="1"/>
          </p:nvPr>
        </p:nvSpPr>
        <p:spPr/>
        <p:txBody>
          <a:bodyPr/>
          <a:lstStyle/>
          <a:p>
            <a:r>
              <a:rPr lang="en-US" dirty="0"/>
              <a:t>That warning is displayed when you add the package and every time you build to make sure you test that package with your project. If your project works as expected, you can suppress that warning by editing the package properties in Visual Studio or by manually editing the project file in your favorite code editor.</a:t>
            </a:r>
          </a:p>
          <a:p>
            <a:r>
              <a:rPr lang="en-US" dirty="0"/>
              <a:t>To suppress the warning by editing the project file, find the </a:t>
            </a:r>
            <a:r>
              <a:rPr lang="en-US" dirty="0" err="1"/>
              <a:t>PackageReference</a:t>
            </a:r>
            <a:r>
              <a:rPr lang="en-US" dirty="0"/>
              <a:t> entry for the package you want to suppress the warning for and add the </a:t>
            </a:r>
            <a:r>
              <a:rPr lang="en-US" dirty="0" err="1"/>
              <a:t>NoWarn</a:t>
            </a:r>
            <a:r>
              <a:rPr lang="en-US" dirty="0"/>
              <a:t> attribute. The </a:t>
            </a:r>
            <a:r>
              <a:rPr lang="en-US" dirty="0" err="1"/>
              <a:t>NoWarn</a:t>
            </a:r>
            <a:r>
              <a:rPr lang="en-US" dirty="0"/>
              <a:t> attribute accepts a comma-separated list of all the warning IDs. The following example shows how to suppress the NU1701 warning for the </a:t>
            </a:r>
            <a:r>
              <a:rPr lang="en-US" dirty="0" err="1"/>
              <a:t>Huitian.PowerCollections</a:t>
            </a:r>
            <a:r>
              <a:rPr lang="en-US" dirty="0"/>
              <a:t> package by editing your project file manually:</a:t>
            </a:r>
            <a:endParaRPr lang="en-NL" dirty="0"/>
          </a:p>
        </p:txBody>
      </p:sp>
      <p:pic>
        <p:nvPicPr>
          <p:cNvPr id="5" name="Picture 4">
            <a:extLst>
              <a:ext uri="{FF2B5EF4-FFF2-40B4-BE49-F238E27FC236}">
                <a16:creationId xmlns:a16="http://schemas.microsoft.com/office/drawing/2014/main" id="{E3734DBA-B63E-483A-ED23-06FC8A07F64F}"/>
              </a:ext>
            </a:extLst>
          </p:cNvPr>
          <p:cNvPicPr>
            <a:picLocks noChangeAspect="1"/>
          </p:cNvPicPr>
          <p:nvPr/>
        </p:nvPicPr>
        <p:blipFill>
          <a:blip r:embed="rId2"/>
          <a:stretch>
            <a:fillRect/>
          </a:stretch>
        </p:blipFill>
        <p:spPr>
          <a:xfrm>
            <a:off x="1109662" y="5438775"/>
            <a:ext cx="6867525" cy="647700"/>
          </a:xfrm>
          <a:prstGeom prst="rect">
            <a:avLst/>
          </a:prstGeom>
        </p:spPr>
      </p:pic>
    </p:spTree>
    <p:extLst>
      <p:ext uri="{BB962C8B-B14F-4D97-AF65-F5344CB8AC3E}">
        <p14:creationId xmlns:p14="http://schemas.microsoft.com/office/powerpoint/2010/main" val="2421261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8D44-057A-6343-021C-50BD54FE2EF2}"/>
              </a:ext>
            </a:extLst>
          </p:cNvPr>
          <p:cNvSpPr>
            <a:spLocks noGrp="1"/>
          </p:cNvSpPr>
          <p:nvPr>
            <p:ph type="title"/>
          </p:nvPr>
        </p:nvSpPr>
        <p:spPr/>
        <p:txBody>
          <a:bodyPr/>
          <a:lstStyle/>
          <a:p>
            <a:r>
              <a:rPr lang="en-US" dirty="0"/>
              <a:t>If NuGet packages won't run on .NET</a:t>
            </a:r>
            <a:endParaRPr lang="en-NL" dirty="0"/>
          </a:p>
        </p:txBody>
      </p:sp>
      <p:sp>
        <p:nvSpPr>
          <p:cNvPr id="3" name="Content Placeholder 2">
            <a:extLst>
              <a:ext uri="{FF2B5EF4-FFF2-40B4-BE49-F238E27FC236}">
                <a16:creationId xmlns:a16="http://schemas.microsoft.com/office/drawing/2014/main" id="{8A181602-BC4F-4ADF-ABE8-F5C40DED1B1B}"/>
              </a:ext>
            </a:extLst>
          </p:cNvPr>
          <p:cNvSpPr>
            <a:spLocks noGrp="1"/>
          </p:cNvSpPr>
          <p:nvPr>
            <p:ph idx="1"/>
          </p:nvPr>
        </p:nvSpPr>
        <p:spPr>
          <a:xfrm>
            <a:off x="1024128" y="2286000"/>
            <a:ext cx="9720073" cy="4324350"/>
          </a:xfrm>
        </p:spPr>
        <p:txBody>
          <a:bodyPr>
            <a:normAutofit lnSpcReduction="10000"/>
          </a:bodyPr>
          <a:lstStyle/>
          <a:p>
            <a:r>
              <a:rPr lang="en-US" dirty="0"/>
              <a:t>There are a few things you can do if a NuGet package you depend on doesn't run on .NET Core:</a:t>
            </a:r>
          </a:p>
          <a:p>
            <a:pPr lvl="1"/>
            <a:r>
              <a:rPr lang="en-US" dirty="0"/>
              <a:t>If the project is open source and hosted somewhere like GitHub, you can engage the developers directly.</a:t>
            </a:r>
          </a:p>
          <a:p>
            <a:pPr lvl="1"/>
            <a:r>
              <a:rPr lang="en-US" dirty="0"/>
              <a:t>You can contact the author directly on nuget.org. Search for the package and click Contact Owners on the left-hand side of the package's page.</a:t>
            </a:r>
          </a:p>
          <a:p>
            <a:pPr lvl="1"/>
            <a:r>
              <a:rPr lang="en-US" dirty="0"/>
              <a:t>You can search for another package that runs on .NET Core that accomplishes the same task as the package you were using.</a:t>
            </a:r>
          </a:p>
          <a:p>
            <a:pPr lvl="1"/>
            <a:r>
              <a:rPr lang="en-US" dirty="0"/>
              <a:t>You can attempt to write the code the package was doing yourself.</a:t>
            </a:r>
          </a:p>
          <a:p>
            <a:pPr lvl="1"/>
            <a:r>
              <a:rPr lang="en-US" dirty="0"/>
              <a:t>You could eliminate the dependency on the package by changing the functionality of your app, at least until a compatible version of the package becomes available.</a:t>
            </a:r>
          </a:p>
          <a:p>
            <a:r>
              <a:rPr lang="en-US" dirty="0"/>
              <a:t>Remember that open-source project maintainers and NuGet package publishers are often volunteers. They contribute because they care about a given domain, do it for free, and often have a different daytime job. Be mindful of that when contacting them to ask for .NET Core support.</a:t>
            </a:r>
            <a:endParaRPr lang="en-NL" dirty="0"/>
          </a:p>
        </p:txBody>
      </p:sp>
    </p:spTree>
    <p:extLst>
      <p:ext uri="{BB962C8B-B14F-4D97-AF65-F5344CB8AC3E}">
        <p14:creationId xmlns:p14="http://schemas.microsoft.com/office/powerpoint/2010/main" val="2852878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8347-986E-E69C-D077-8830C0904E7F}"/>
              </a:ext>
            </a:extLst>
          </p:cNvPr>
          <p:cNvSpPr>
            <a:spLocks noGrp="1"/>
          </p:cNvSpPr>
          <p:nvPr>
            <p:ph type="title"/>
          </p:nvPr>
        </p:nvSpPr>
        <p:spPr/>
        <p:txBody>
          <a:bodyPr/>
          <a:lstStyle/>
          <a:p>
            <a:r>
              <a:rPr lang="nl-NL" dirty="0"/>
              <a:t>Unavailable technologies</a:t>
            </a:r>
            <a:endParaRPr lang="en-NL" dirty="0"/>
          </a:p>
        </p:txBody>
      </p:sp>
      <p:sp>
        <p:nvSpPr>
          <p:cNvPr id="3" name="Content Placeholder 2">
            <a:extLst>
              <a:ext uri="{FF2B5EF4-FFF2-40B4-BE49-F238E27FC236}">
                <a16:creationId xmlns:a16="http://schemas.microsoft.com/office/drawing/2014/main" id="{8E66ADFD-18C7-A12D-17E9-693D53C1582A}"/>
              </a:ext>
            </a:extLst>
          </p:cNvPr>
          <p:cNvSpPr>
            <a:spLocks noGrp="1"/>
          </p:cNvSpPr>
          <p:nvPr>
            <p:ph idx="1"/>
          </p:nvPr>
        </p:nvSpPr>
        <p:spPr/>
        <p:txBody>
          <a:bodyPr>
            <a:normAutofit lnSpcReduction="10000"/>
          </a:bodyPr>
          <a:lstStyle/>
          <a:p>
            <a:r>
              <a:rPr lang="en-US" dirty="0"/>
              <a:t>There are a few technologies in .NET Framework that don't exist in .NET:</a:t>
            </a:r>
          </a:p>
          <a:p>
            <a:r>
              <a:rPr lang="nl-NL" b="1" dirty="0"/>
              <a:t>Application domains</a:t>
            </a:r>
          </a:p>
          <a:p>
            <a:r>
              <a:rPr lang="en-US" dirty="0"/>
              <a:t>Creating additional application domains isn't supported. For code isolation, use separate processes or containers as an alternative.</a:t>
            </a:r>
            <a:endParaRPr lang="nl-NL" dirty="0"/>
          </a:p>
          <a:p>
            <a:r>
              <a:rPr lang="nl-NL" b="1" dirty="0"/>
              <a:t>Remoting</a:t>
            </a:r>
          </a:p>
          <a:p>
            <a:r>
              <a:rPr lang="en-US" dirty="0"/>
              <a:t>Remoting is used for communicating across application domains, which are no longer supported. For simple communication across processes, consider inter-process communication (IPC) mechanisms as an alternative to remoting, such as the </a:t>
            </a:r>
            <a:r>
              <a:rPr lang="en-US" dirty="0" err="1"/>
              <a:t>System.IO.Pipes</a:t>
            </a:r>
            <a:r>
              <a:rPr lang="en-US" dirty="0"/>
              <a:t> class or the </a:t>
            </a:r>
            <a:r>
              <a:rPr lang="en-US" dirty="0" err="1"/>
              <a:t>MemoryMappedFile</a:t>
            </a:r>
            <a:r>
              <a:rPr lang="en-US" dirty="0"/>
              <a:t> class. For more complex scenarios, consider frameworks such as </a:t>
            </a:r>
            <a:r>
              <a:rPr lang="en-US" dirty="0" err="1"/>
              <a:t>StreamJsonRpc</a:t>
            </a:r>
            <a:r>
              <a:rPr lang="en-US" dirty="0"/>
              <a:t> or ASP.NET Core (either using </a:t>
            </a:r>
            <a:r>
              <a:rPr lang="en-US" dirty="0" err="1"/>
              <a:t>gRPC</a:t>
            </a:r>
            <a:r>
              <a:rPr lang="en-US" dirty="0"/>
              <a:t> or RESTful Web API services).</a:t>
            </a:r>
            <a:endParaRPr lang="nl-NL" dirty="0"/>
          </a:p>
        </p:txBody>
      </p:sp>
    </p:spTree>
    <p:extLst>
      <p:ext uri="{BB962C8B-B14F-4D97-AF65-F5344CB8AC3E}">
        <p14:creationId xmlns:p14="http://schemas.microsoft.com/office/powerpoint/2010/main" val="483302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CB7C-C048-0D47-9102-EA31190EEB4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CA1573-2A73-48BE-ACEB-2F457217B7EE}"/>
              </a:ext>
            </a:extLst>
          </p:cNvPr>
          <p:cNvSpPr>
            <a:spLocks noGrp="1"/>
          </p:cNvSpPr>
          <p:nvPr>
            <p:ph idx="1"/>
          </p:nvPr>
        </p:nvSpPr>
        <p:spPr>
          <a:xfrm>
            <a:off x="1024128" y="585216"/>
            <a:ext cx="9720073" cy="5724144"/>
          </a:xfrm>
        </p:spPr>
        <p:txBody>
          <a:bodyPr>
            <a:normAutofit/>
          </a:bodyPr>
          <a:lstStyle/>
          <a:p>
            <a:r>
              <a:rPr lang="en-US" b="1" dirty="0"/>
              <a:t>Code access security (CAS)</a:t>
            </a:r>
          </a:p>
          <a:p>
            <a:r>
              <a:rPr lang="en-US" dirty="0"/>
              <a:t>AS was a sandboxing technique supported by .NET Framework but deprecated in .NET Framework 4.0. It was replaced by Security Transparency and it isn't supported in .NET. Instead, use security boundaries provided by the operating system, such as virtualization, containers, or user accounts.</a:t>
            </a:r>
          </a:p>
          <a:p>
            <a:r>
              <a:rPr lang="en-US" b="1" dirty="0"/>
              <a:t>Security transparency</a:t>
            </a:r>
          </a:p>
          <a:p>
            <a:r>
              <a:rPr lang="en-US" dirty="0"/>
              <a:t>Similar to CAS, the security transparency sandboxing technique is no longer recommended for .NET Framework applications and it isn't supported in .NET. Instead, use security boundaries provided by the operating system, such as virtualization, containers, or user accounts.</a:t>
            </a:r>
          </a:p>
          <a:p>
            <a:r>
              <a:rPr lang="en-US" b="1" dirty="0" err="1"/>
              <a:t>System.EnterpriseServices</a:t>
            </a:r>
            <a:endParaRPr lang="en-US" b="1" dirty="0"/>
          </a:p>
          <a:p>
            <a:r>
              <a:rPr lang="en-US" dirty="0" err="1"/>
              <a:t>System.EnterpriseServices</a:t>
            </a:r>
            <a:r>
              <a:rPr lang="en-US" dirty="0"/>
              <a:t> (COM+) isn't supported in .NET.</a:t>
            </a:r>
          </a:p>
          <a:p>
            <a:r>
              <a:rPr lang="en-US" b="1" dirty="0"/>
              <a:t>Windows Workflow Foundation (WF)</a:t>
            </a:r>
          </a:p>
          <a:p>
            <a:r>
              <a:rPr lang="en-US" dirty="0"/>
              <a:t>WF isn't supported in .NET. For an alternative, see </a:t>
            </a:r>
            <a:r>
              <a:rPr lang="en-US" dirty="0" err="1"/>
              <a:t>CoreWF</a:t>
            </a:r>
            <a:endParaRPr lang="en-US" dirty="0"/>
          </a:p>
          <a:p>
            <a:endParaRPr lang="en-NL" dirty="0"/>
          </a:p>
        </p:txBody>
      </p:sp>
    </p:spTree>
    <p:extLst>
      <p:ext uri="{BB962C8B-B14F-4D97-AF65-F5344CB8AC3E}">
        <p14:creationId xmlns:p14="http://schemas.microsoft.com/office/powerpoint/2010/main" val="252145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F805-9565-CC81-F767-A11C621DA423}"/>
              </a:ext>
            </a:extLst>
          </p:cNvPr>
          <p:cNvSpPr>
            <a:spLocks noGrp="1"/>
          </p:cNvSpPr>
          <p:nvPr>
            <p:ph type="title"/>
          </p:nvPr>
        </p:nvSpPr>
        <p:spPr/>
        <p:txBody>
          <a:bodyPr/>
          <a:lstStyle/>
          <a:p>
            <a:r>
              <a:rPr lang="en-US" dirty="0"/>
              <a:t>Materialized views</a:t>
            </a:r>
            <a:endParaRPr lang="en-NL" dirty="0"/>
          </a:p>
        </p:txBody>
      </p:sp>
      <p:sp>
        <p:nvSpPr>
          <p:cNvPr id="3" name="Content Placeholder 2">
            <a:extLst>
              <a:ext uri="{FF2B5EF4-FFF2-40B4-BE49-F238E27FC236}">
                <a16:creationId xmlns:a16="http://schemas.microsoft.com/office/drawing/2014/main" id="{0B3221AB-E1C4-CC19-F7CC-F080B0A13F57}"/>
              </a:ext>
            </a:extLst>
          </p:cNvPr>
          <p:cNvSpPr>
            <a:spLocks noGrp="1"/>
          </p:cNvSpPr>
          <p:nvPr>
            <p:ph idx="1"/>
          </p:nvPr>
        </p:nvSpPr>
        <p:spPr/>
        <p:txBody>
          <a:bodyPr/>
          <a:lstStyle/>
          <a:p>
            <a:r>
              <a:rPr lang="en-US" dirty="0"/>
              <a:t>Materialized views expose an aggregation query over a source table, or over another materialized view.</a:t>
            </a:r>
          </a:p>
          <a:p>
            <a:r>
              <a:rPr lang="en-US" dirty="0"/>
              <a:t>Materialized views always return an up-to-date result of the aggregation query (always fresh). Querying a materialized view is more performant than running the aggregation directly over the source table.</a:t>
            </a:r>
            <a:endParaRPr lang="en-NL" dirty="0"/>
          </a:p>
        </p:txBody>
      </p:sp>
    </p:spTree>
    <p:extLst>
      <p:ext uri="{BB962C8B-B14F-4D97-AF65-F5344CB8AC3E}">
        <p14:creationId xmlns:p14="http://schemas.microsoft.com/office/powerpoint/2010/main" val="46481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0A91-72E7-BD3D-B3F1-BD89CDB1E2B7}"/>
              </a:ext>
            </a:extLst>
          </p:cNvPr>
          <p:cNvSpPr>
            <a:spLocks noGrp="1"/>
          </p:cNvSpPr>
          <p:nvPr>
            <p:ph type="title"/>
          </p:nvPr>
        </p:nvSpPr>
        <p:spPr/>
        <p:txBody>
          <a:bodyPr/>
          <a:lstStyle/>
          <a:p>
            <a:r>
              <a:rPr lang="nl-NL" dirty="0"/>
              <a:t>Cross-platform</a:t>
            </a:r>
            <a:endParaRPr lang="en-NL" dirty="0"/>
          </a:p>
        </p:txBody>
      </p:sp>
      <p:sp>
        <p:nvSpPr>
          <p:cNvPr id="3" name="Content Placeholder 2">
            <a:extLst>
              <a:ext uri="{FF2B5EF4-FFF2-40B4-BE49-F238E27FC236}">
                <a16:creationId xmlns:a16="http://schemas.microsoft.com/office/drawing/2014/main" id="{F4D1D4BD-ACC5-1EAD-D97C-FB68428D7357}"/>
              </a:ext>
            </a:extLst>
          </p:cNvPr>
          <p:cNvSpPr>
            <a:spLocks noGrp="1"/>
          </p:cNvSpPr>
          <p:nvPr>
            <p:ph idx="1"/>
          </p:nvPr>
        </p:nvSpPr>
        <p:spPr/>
        <p:txBody>
          <a:bodyPr>
            <a:normAutofit fontScale="92500" lnSpcReduction="10000"/>
          </a:bodyPr>
          <a:lstStyle/>
          <a:p>
            <a:r>
              <a:rPr lang="en-US" dirty="0"/>
              <a:t>.NET (formerly known as .NET Core) is designed to be cross-platform. If your code doesn't depend on Windows-specific technologies, it can run on other platforms such as macOS, Linux, and Android. Such code includes project types like:</a:t>
            </a:r>
          </a:p>
          <a:p>
            <a:pPr lvl="1"/>
            <a:r>
              <a:rPr lang="en-US" dirty="0"/>
              <a:t>Libraries</a:t>
            </a:r>
          </a:p>
          <a:p>
            <a:pPr lvl="1"/>
            <a:r>
              <a:rPr lang="en-US" dirty="0"/>
              <a:t>Console-based tools</a:t>
            </a:r>
          </a:p>
          <a:p>
            <a:pPr lvl="1"/>
            <a:r>
              <a:rPr lang="en-US" dirty="0"/>
              <a:t>Automation</a:t>
            </a:r>
          </a:p>
          <a:p>
            <a:pPr lvl="1"/>
            <a:r>
              <a:rPr lang="en-US" dirty="0"/>
              <a:t>ASP.NET sites</a:t>
            </a:r>
          </a:p>
          <a:p>
            <a:r>
              <a:rPr lang="en-US" dirty="0"/>
              <a:t>.NET Framework is a Windows-only component. When your code uses Windows-specific technologies or APIs, such as Windows Forms and WPF, the code can still run on .NET but it won't run on other operating systems.</a:t>
            </a:r>
          </a:p>
          <a:p>
            <a:r>
              <a:rPr lang="en-US" dirty="0"/>
              <a:t>It's possible that your library or console-based application can be used cross-platform without changing much. When you're porting to .NET, you might want to take this into consideration and test your application on other platforms.</a:t>
            </a:r>
            <a:endParaRPr lang="en-NL" dirty="0"/>
          </a:p>
        </p:txBody>
      </p:sp>
    </p:spTree>
    <p:extLst>
      <p:ext uri="{BB962C8B-B14F-4D97-AF65-F5344CB8AC3E}">
        <p14:creationId xmlns:p14="http://schemas.microsoft.com/office/powerpoint/2010/main" val="1091959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4C7C-E843-F6C7-E419-5C8352B8FC4A}"/>
              </a:ext>
            </a:extLst>
          </p:cNvPr>
          <p:cNvSpPr>
            <a:spLocks noGrp="1"/>
          </p:cNvSpPr>
          <p:nvPr>
            <p:ph type="title"/>
          </p:nvPr>
        </p:nvSpPr>
        <p:spPr/>
        <p:txBody>
          <a:bodyPr/>
          <a:lstStyle/>
          <a:p>
            <a:r>
              <a:rPr lang="nl-NL" dirty="0"/>
              <a:t>Tools to assist porting</a:t>
            </a:r>
            <a:endParaRPr lang="en-NL" dirty="0"/>
          </a:p>
        </p:txBody>
      </p:sp>
      <p:sp>
        <p:nvSpPr>
          <p:cNvPr id="3" name="Content Placeholder 2">
            <a:extLst>
              <a:ext uri="{FF2B5EF4-FFF2-40B4-BE49-F238E27FC236}">
                <a16:creationId xmlns:a16="http://schemas.microsoft.com/office/drawing/2014/main" id="{74B432DF-7F25-615F-C397-8CCAC8CEC96C}"/>
              </a:ext>
            </a:extLst>
          </p:cNvPr>
          <p:cNvSpPr>
            <a:spLocks noGrp="1"/>
          </p:cNvSpPr>
          <p:nvPr>
            <p:ph idx="1"/>
          </p:nvPr>
        </p:nvSpPr>
        <p:spPr/>
        <p:txBody>
          <a:bodyPr/>
          <a:lstStyle/>
          <a:p>
            <a:r>
              <a:rPr lang="en-US" dirty="0"/>
              <a:t>Instead of manually porting an application from .NET Framework to .NET, you can use different tools to help automate some aspects of the migration. Porting a complex project is, in itself, a complex process. The tools might help in that journey.</a:t>
            </a:r>
            <a:endParaRPr lang="en-NL" dirty="0"/>
          </a:p>
        </p:txBody>
      </p:sp>
    </p:spTree>
    <p:extLst>
      <p:ext uri="{BB962C8B-B14F-4D97-AF65-F5344CB8AC3E}">
        <p14:creationId xmlns:p14="http://schemas.microsoft.com/office/powerpoint/2010/main" val="88539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3B59-C184-7311-7AC6-836A32B1E6F0}"/>
              </a:ext>
            </a:extLst>
          </p:cNvPr>
          <p:cNvSpPr>
            <a:spLocks noGrp="1"/>
          </p:cNvSpPr>
          <p:nvPr>
            <p:ph type="title"/>
          </p:nvPr>
        </p:nvSpPr>
        <p:spPr/>
        <p:txBody>
          <a:bodyPr/>
          <a:lstStyle/>
          <a:p>
            <a:r>
              <a:rPr lang="nl-NL" dirty="0"/>
              <a:t>.NET Upgrade Assistant</a:t>
            </a:r>
            <a:endParaRPr lang="en-NL" dirty="0"/>
          </a:p>
        </p:txBody>
      </p:sp>
      <p:sp>
        <p:nvSpPr>
          <p:cNvPr id="3" name="Content Placeholder 2">
            <a:extLst>
              <a:ext uri="{FF2B5EF4-FFF2-40B4-BE49-F238E27FC236}">
                <a16:creationId xmlns:a16="http://schemas.microsoft.com/office/drawing/2014/main" id="{1106290C-0AC4-F648-5EFD-24E5B75E1A1C}"/>
              </a:ext>
            </a:extLst>
          </p:cNvPr>
          <p:cNvSpPr>
            <a:spLocks noGrp="1"/>
          </p:cNvSpPr>
          <p:nvPr>
            <p:ph idx="1"/>
          </p:nvPr>
        </p:nvSpPr>
        <p:spPr/>
        <p:txBody>
          <a:bodyPr>
            <a:normAutofit/>
          </a:bodyPr>
          <a:lstStyle/>
          <a:p>
            <a:r>
              <a:rPr lang="en-US" dirty="0"/>
              <a:t>The .NET Upgrade Assistant is a command-line tool that can be run on different kinds of .NET Framework apps. It's designed to assist with upgrading .NET Framework apps to .NET. After running the tool, in most cases the app will require more effort to complete the migration. The tool includes the installation of analyzers that can assist with completing the migration. This tool works on the following types of .NET Framework applications:</a:t>
            </a:r>
          </a:p>
          <a:p>
            <a:pPr lvl="1"/>
            <a:r>
              <a:rPr lang="en-US" dirty="0"/>
              <a:t>Windows Forms</a:t>
            </a:r>
          </a:p>
          <a:p>
            <a:pPr lvl="1"/>
            <a:r>
              <a:rPr lang="en-US" dirty="0"/>
              <a:t>WPF</a:t>
            </a:r>
          </a:p>
          <a:p>
            <a:pPr lvl="1"/>
            <a:r>
              <a:rPr lang="en-US" dirty="0"/>
              <a:t>ASP.NET MVC</a:t>
            </a:r>
          </a:p>
          <a:p>
            <a:pPr lvl="1"/>
            <a:r>
              <a:rPr lang="en-US" dirty="0"/>
              <a:t>Console</a:t>
            </a:r>
          </a:p>
          <a:p>
            <a:pPr lvl="1"/>
            <a:r>
              <a:rPr lang="en-US" dirty="0"/>
              <a:t>Class libraries</a:t>
            </a:r>
            <a:endParaRPr lang="en-NL" dirty="0"/>
          </a:p>
        </p:txBody>
      </p:sp>
    </p:spTree>
    <p:extLst>
      <p:ext uri="{BB962C8B-B14F-4D97-AF65-F5344CB8AC3E}">
        <p14:creationId xmlns:p14="http://schemas.microsoft.com/office/powerpoint/2010/main" val="2853230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2271-B554-6036-508F-031897F6104E}"/>
              </a:ext>
            </a:extLst>
          </p:cNvPr>
          <p:cNvSpPr>
            <a:spLocks noGrp="1"/>
          </p:cNvSpPr>
          <p:nvPr>
            <p:ph type="title"/>
          </p:nvPr>
        </p:nvSpPr>
        <p:spPr/>
        <p:txBody>
          <a:bodyPr/>
          <a:lstStyle/>
          <a:p>
            <a:r>
              <a:rPr lang="en-US" dirty="0"/>
              <a:t>Install the upgrade assistant</a:t>
            </a:r>
            <a:endParaRPr lang="en-NL" dirty="0"/>
          </a:p>
        </p:txBody>
      </p:sp>
      <p:sp>
        <p:nvSpPr>
          <p:cNvPr id="3" name="Content Placeholder 2">
            <a:extLst>
              <a:ext uri="{FF2B5EF4-FFF2-40B4-BE49-F238E27FC236}">
                <a16:creationId xmlns:a16="http://schemas.microsoft.com/office/drawing/2014/main" id="{254D192F-35D7-24A7-8E22-30469B50CC89}"/>
              </a:ext>
            </a:extLst>
          </p:cNvPr>
          <p:cNvSpPr>
            <a:spLocks noGrp="1"/>
          </p:cNvSpPr>
          <p:nvPr>
            <p:ph idx="1"/>
          </p:nvPr>
        </p:nvSpPr>
        <p:spPr/>
        <p:txBody>
          <a:bodyPr/>
          <a:lstStyle/>
          <a:p>
            <a:r>
              <a:rPr lang="nl-NL" dirty="0">
                <a:hlinkClick r:id="rId2"/>
              </a:rPr>
              <a:t>https://dotnet.microsoft.com/en-us/platform/upgrade-assistant/tutorial/intro</a:t>
            </a:r>
            <a:endParaRPr lang="nl-NL" dirty="0"/>
          </a:p>
          <a:p>
            <a:endParaRPr lang="nl-NL" dirty="0"/>
          </a:p>
          <a:p>
            <a:endParaRPr lang="en-NL" dirty="0"/>
          </a:p>
        </p:txBody>
      </p:sp>
      <p:pic>
        <p:nvPicPr>
          <p:cNvPr id="5" name="Picture 4">
            <a:extLst>
              <a:ext uri="{FF2B5EF4-FFF2-40B4-BE49-F238E27FC236}">
                <a16:creationId xmlns:a16="http://schemas.microsoft.com/office/drawing/2014/main" id="{465B119C-903C-DBC3-F42C-8E487102BBE0}"/>
              </a:ext>
            </a:extLst>
          </p:cNvPr>
          <p:cNvPicPr>
            <a:picLocks noChangeAspect="1"/>
          </p:cNvPicPr>
          <p:nvPr/>
        </p:nvPicPr>
        <p:blipFill>
          <a:blip r:embed="rId3"/>
          <a:stretch>
            <a:fillRect/>
          </a:stretch>
        </p:blipFill>
        <p:spPr>
          <a:xfrm>
            <a:off x="0" y="2703772"/>
            <a:ext cx="12192000" cy="4479405"/>
          </a:xfrm>
          <a:prstGeom prst="rect">
            <a:avLst/>
          </a:prstGeom>
        </p:spPr>
      </p:pic>
    </p:spTree>
    <p:extLst>
      <p:ext uri="{BB962C8B-B14F-4D97-AF65-F5344CB8AC3E}">
        <p14:creationId xmlns:p14="http://schemas.microsoft.com/office/powerpoint/2010/main" val="4026211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634A-F9C3-F7C0-2DF6-4206EFBC6F98}"/>
              </a:ext>
            </a:extLst>
          </p:cNvPr>
          <p:cNvSpPr>
            <a:spLocks noGrp="1"/>
          </p:cNvSpPr>
          <p:nvPr>
            <p:ph type="title"/>
          </p:nvPr>
        </p:nvSpPr>
        <p:spPr/>
        <p:txBody>
          <a:bodyPr/>
          <a:lstStyle/>
          <a:p>
            <a:r>
              <a:rPr lang="en-US" dirty="0"/>
              <a:t>Exercise: Check .NET 4.8 MVS ASP.NET APP</a:t>
            </a:r>
            <a:endParaRPr lang="en-NL" dirty="0"/>
          </a:p>
        </p:txBody>
      </p:sp>
      <p:sp>
        <p:nvSpPr>
          <p:cNvPr id="3" name="Content Placeholder 2">
            <a:extLst>
              <a:ext uri="{FF2B5EF4-FFF2-40B4-BE49-F238E27FC236}">
                <a16:creationId xmlns:a16="http://schemas.microsoft.com/office/drawing/2014/main" id="{4C02CC46-AFFD-B82A-6E27-86DADBE97495}"/>
              </a:ext>
            </a:extLst>
          </p:cNvPr>
          <p:cNvSpPr>
            <a:spLocks noGrp="1"/>
          </p:cNvSpPr>
          <p:nvPr>
            <p:ph idx="1"/>
          </p:nvPr>
        </p:nvSpPr>
        <p:spPr/>
        <p:txBody>
          <a:bodyPr/>
          <a:lstStyle/>
          <a:p>
            <a:r>
              <a:rPr lang="en-US" dirty="0"/>
              <a:t>Create a .NET 4.8 ASP.NET MVC Application and use it to test the Upgrade Assistant</a:t>
            </a:r>
          </a:p>
          <a:p>
            <a:endParaRPr lang="en-US" dirty="0"/>
          </a:p>
          <a:p>
            <a:r>
              <a:rPr lang="en-US" dirty="0"/>
              <a:t>Create a WPF app and do the same</a:t>
            </a:r>
            <a:endParaRPr lang="en-NL" dirty="0"/>
          </a:p>
        </p:txBody>
      </p:sp>
    </p:spTree>
    <p:extLst>
      <p:ext uri="{BB962C8B-B14F-4D97-AF65-F5344CB8AC3E}">
        <p14:creationId xmlns:p14="http://schemas.microsoft.com/office/powerpoint/2010/main" val="286928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0BA9-4B3B-0710-CD36-A77C63DD1125}"/>
              </a:ext>
            </a:extLst>
          </p:cNvPr>
          <p:cNvSpPr>
            <a:spLocks noGrp="1"/>
          </p:cNvSpPr>
          <p:nvPr>
            <p:ph type="title"/>
          </p:nvPr>
        </p:nvSpPr>
        <p:spPr/>
        <p:txBody>
          <a:bodyPr/>
          <a:lstStyle/>
          <a:p>
            <a:r>
              <a:rPr lang="nl-NL" dirty="0"/>
              <a:t>try-convert</a:t>
            </a:r>
            <a:endParaRPr lang="en-NL" dirty="0"/>
          </a:p>
        </p:txBody>
      </p:sp>
      <p:sp>
        <p:nvSpPr>
          <p:cNvPr id="3" name="Content Placeholder 2">
            <a:extLst>
              <a:ext uri="{FF2B5EF4-FFF2-40B4-BE49-F238E27FC236}">
                <a16:creationId xmlns:a16="http://schemas.microsoft.com/office/drawing/2014/main" id="{5E21BE2F-D064-F96D-B24C-334EA3077EF9}"/>
              </a:ext>
            </a:extLst>
          </p:cNvPr>
          <p:cNvSpPr>
            <a:spLocks noGrp="1"/>
          </p:cNvSpPr>
          <p:nvPr>
            <p:ph idx="1"/>
          </p:nvPr>
        </p:nvSpPr>
        <p:spPr/>
        <p:txBody>
          <a:bodyPr/>
          <a:lstStyle/>
          <a:p>
            <a:r>
              <a:rPr lang="en-US" dirty="0"/>
              <a:t>The try-convert tool is a .NET global tool that can convert a project or entire solution to the .NET SDK, including moving desktop apps to .NET. However, this tool isn't recommended if your project has a complicated build process such as custom tasks, targets, or imports.</a:t>
            </a:r>
            <a:endParaRPr lang="en-NL" dirty="0"/>
          </a:p>
        </p:txBody>
      </p:sp>
    </p:spTree>
    <p:extLst>
      <p:ext uri="{BB962C8B-B14F-4D97-AF65-F5344CB8AC3E}">
        <p14:creationId xmlns:p14="http://schemas.microsoft.com/office/powerpoint/2010/main" val="3193939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F8DF-2B5E-1C0D-FB37-17EF3A9C5DDD}"/>
              </a:ext>
            </a:extLst>
          </p:cNvPr>
          <p:cNvSpPr>
            <a:spLocks noGrp="1"/>
          </p:cNvSpPr>
          <p:nvPr>
            <p:ph type="title"/>
          </p:nvPr>
        </p:nvSpPr>
        <p:spPr/>
        <p:txBody>
          <a:bodyPr/>
          <a:lstStyle/>
          <a:p>
            <a:r>
              <a:rPr lang="nl-NL" dirty="0"/>
              <a:t>.NET Portability Analyzer</a:t>
            </a:r>
            <a:endParaRPr lang="en-NL" dirty="0"/>
          </a:p>
        </p:txBody>
      </p:sp>
      <p:sp>
        <p:nvSpPr>
          <p:cNvPr id="3" name="Content Placeholder 2">
            <a:extLst>
              <a:ext uri="{FF2B5EF4-FFF2-40B4-BE49-F238E27FC236}">
                <a16:creationId xmlns:a16="http://schemas.microsoft.com/office/drawing/2014/main" id="{ECA24855-B6B4-C8F5-21D5-9420C82B4158}"/>
              </a:ext>
            </a:extLst>
          </p:cNvPr>
          <p:cNvSpPr>
            <a:spLocks noGrp="1"/>
          </p:cNvSpPr>
          <p:nvPr>
            <p:ph idx="1"/>
          </p:nvPr>
        </p:nvSpPr>
        <p:spPr/>
        <p:txBody>
          <a:bodyPr/>
          <a:lstStyle/>
          <a:p>
            <a:r>
              <a:rPr lang="en-US" dirty="0"/>
              <a:t>The .NET Portability Analyzer is a tool that analyzes assemblies and provides a detailed portability report. It reports .NET APIs that are missing in the applications or libraries to be ported on your specified targeted .NET platforms.</a:t>
            </a:r>
          </a:p>
          <a:p>
            <a:r>
              <a:rPr lang="en-US" dirty="0"/>
              <a:t>To use the .NET Portability Analyzer in Visual Studio, install the extension from the marketplace</a:t>
            </a:r>
            <a:endParaRPr lang="en-NL" dirty="0"/>
          </a:p>
        </p:txBody>
      </p:sp>
    </p:spTree>
    <p:extLst>
      <p:ext uri="{BB962C8B-B14F-4D97-AF65-F5344CB8AC3E}">
        <p14:creationId xmlns:p14="http://schemas.microsoft.com/office/powerpoint/2010/main" val="921448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702E-264E-D27E-99DC-B4057658DD7B}"/>
              </a:ext>
            </a:extLst>
          </p:cNvPr>
          <p:cNvSpPr>
            <a:spLocks noGrp="1"/>
          </p:cNvSpPr>
          <p:nvPr>
            <p:ph type="title"/>
          </p:nvPr>
        </p:nvSpPr>
        <p:spPr/>
        <p:txBody>
          <a:bodyPr/>
          <a:lstStyle/>
          <a:p>
            <a:r>
              <a:rPr lang="nl-NL" dirty="0"/>
              <a:t>Platform compatibility analyzer</a:t>
            </a:r>
            <a:endParaRPr lang="en-NL" dirty="0"/>
          </a:p>
        </p:txBody>
      </p:sp>
      <p:sp>
        <p:nvSpPr>
          <p:cNvPr id="3" name="Content Placeholder 2">
            <a:extLst>
              <a:ext uri="{FF2B5EF4-FFF2-40B4-BE49-F238E27FC236}">
                <a16:creationId xmlns:a16="http://schemas.microsoft.com/office/drawing/2014/main" id="{C59ED917-5408-5D56-DFD7-B3CEBDED5A0F}"/>
              </a:ext>
            </a:extLst>
          </p:cNvPr>
          <p:cNvSpPr>
            <a:spLocks noGrp="1"/>
          </p:cNvSpPr>
          <p:nvPr>
            <p:ph idx="1"/>
          </p:nvPr>
        </p:nvSpPr>
        <p:spPr/>
        <p:txBody>
          <a:bodyPr/>
          <a:lstStyle/>
          <a:p>
            <a:r>
              <a:rPr lang="en-US" dirty="0"/>
              <a:t>The Platform compatibility analyzer analyzes whether or not you're using an API that will throw a </a:t>
            </a:r>
            <a:r>
              <a:rPr lang="en-US" dirty="0" err="1"/>
              <a:t>PlatformNotSupportedException</a:t>
            </a:r>
            <a:r>
              <a:rPr lang="en-US" dirty="0"/>
              <a:t> at run time. Although finding one of these APIs is unlikely if you're moving from .NET Framework 4.7.2 or higher, it's good to check. For more information about APIs that throw exceptions on .NET, see APIs that always throw exceptions on .NET Core.</a:t>
            </a:r>
            <a:endParaRPr lang="en-NL" dirty="0"/>
          </a:p>
        </p:txBody>
      </p:sp>
    </p:spTree>
    <p:extLst>
      <p:ext uri="{BB962C8B-B14F-4D97-AF65-F5344CB8AC3E}">
        <p14:creationId xmlns:p14="http://schemas.microsoft.com/office/powerpoint/2010/main" val="3309405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EFD0-42FC-93AD-CCDE-E42972D6C2FD}"/>
              </a:ext>
            </a:extLst>
          </p:cNvPr>
          <p:cNvSpPr>
            <a:spLocks noGrp="1"/>
          </p:cNvSpPr>
          <p:nvPr>
            <p:ph type="title"/>
          </p:nvPr>
        </p:nvSpPr>
        <p:spPr/>
        <p:txBody>
          <a:bodyPr/>
          <a:lstStyle/>
          <a:p>
            <a:r>
              <a:rPr lang="en-US" dirty="0"/>
              <a:t>ASP.NET Porting guide</a:t>
            </a:r>
            <a:endParaRPr lang="en-NL" dirty="0"/>
          </a:p>
        </p:txBody>
      </p:sp>
      <p:sp>
        <p:nvSpPr>
          <p:cNvPr id="3" name="Content Placeholder 2">
            <a:extLst>
              <a:ext uri="{FF2B5EF4-FFF2-40B4-BE49-F238E27FC236}">
                <a16:creationId xmlns:a16="http://schemas.microsoft.com/office/drawing/2014/main" id="{EA0DED1C-9E14-692F-084E-4CB533BD8F4B}"/>
              </a:ext>
            </a:extLst>
          </p:cNvPr>
          <p:cNvSpPr>
            <a:spLocks noGrp="1"/>
          </p:cNvSpPr>
          <p:nvPr>
            <p:ph idx="1"/>
          </p:nvPr>
        </p:nvSpPr>
        <p:spPr/>
        <p:txBody>
          <a:bodyPr/>
          <a:lstStyle/>
          <a:p>
            <a:r>
              <a:rPr lang="nl-NL" dirty="0">
                <a:hlinkClick r:id="rId2"/>
              </a:rPr>
              <a:t>https://dotnet.microsoft.com/en-us/download/e-book/porting-aspnet-apps/pdf</a:t>
            </a:r>
            <a:endParaRPr lang="nl-NL" dirty="0"/>
          </a:p>
          <a:p>
            <a:endParaRPr lang="en-NL" dirty="0"/>
          </a:p>
        </p:txBody>
      </p:sp>
    </p:spTree>
    <p:extLst>
      <p:ext uri="{BB962C8B-B14F-4D97-AF65-F5344CB8AC3E}">
        <p14:creationId xmlns:p14="http://schemas.microsoft.com/office/powerpoint/2010/main" val="3917221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919-1F48-9287-B603-C88E7A40215F}"/>
              </a:ext>
            </a:extLst>
          </p:cNvPr>
          <p:cNvSpPr>
            <a:spLocks noGrp="1"/>
          </p:cNvSpPr>
          <p:nvPr>
            <p:ph type="title"/>
          </p:nvPr>
        </p:nvSpPr>
        <p:spPr/>
        <p:txBody>
          <a:bodyPr/>
          <a:lstStyle/>
          <a:p>
            <a:r>
              <a:rPr lang="nl-NL" dirty="0"/>
              <a:t>Considerations when porting</a:t>
            </a:r>
            <a:endParaRPr lang="en-NL" dirty="0"/>
          </a:p>
        </p:txBody>
      </p:sp>
      <p:sp>
        <p:nvSpPr>
          <p:cNvPr id="3" name="Content Placeholder 2">
            <a:extLst>
              <a:ext uri="{FF2B5EF4-FFF2-40B4-BE49-F238E27FC236}">
                <a16:creationId xmlns:a16="http://schemas.microsoft.com/office/drawing/2014/main" id="{88A68BD1-C47D-C929-5C36-1362174CB00F}"/>
              </a:ext>
            </a:extLst>
          </p:cNvPr>
          <p:cNvSpPr>
            <a:spLocks noGrp="1"/>
          </p:cNvSpPr>
          <p:nvPr>
            <p:ph idx="1"/>
          </p:nvPr>
        </p:nvSpPr>
        <p:spPr/>
        <p:txBody>
          <a:bodyPr>
            <a:normAutofit fontScale="92500" lnSpcReduction="10000"/>
          </a:bodyPr>
          <a:lstStyle/>
          <a:p>
            <a:r>
              <a:rPr lang="en-US" dirty="0"/>
              <a:t>When porting your application to .NET, consider the following suggestions in order:</a:t>
            </a:r>
          </a:p>
          <a:p>
            <a:r>
              <a:rPr lang="en-US" dirty="0"/>
              <a:t>✔️ CONSIDER using the .NET Upgrade Assistant to migrate your projects. Even though this tool is in preview, it automates most of the manual steps detailed in this article and gives you a great starting point for continuing your migration path.</a:t>
            </a:r>
          </a:p>
          <a:p>
            <a:r>
              <a:rPr lang="en-US" dirty="0"/>
              <a:t>✔️ CONSIDER examining your dependencies first. Your dependencies must target .NET, .NET Standard, or .NET Core.</a:t>
            </a:r>
          </a:p>
          <a:p>
            <a:r>
              <a:rPr lang="en-US" dirty="0"/>
              <a:t>✔️ DO migrate from a NuGet </a:t>
            </a:r>
            <a:r>
              <a:rPr lang="en-US" dirty="0" err="1"/>
              <a:t>packages.config</a:t>
            </a:r>
            <a:r>
              <a:rPr lang="en-US" dirty="0"/>
              <a:t> file to </a:t>
            </a:r>
            <a:r>
              <a:rPr lang="en-US" dirty="0" err="1"/>
              <a:t>PackageReference</a:t>
            </a:r>
            <a:r>
              <a:rPr lang="en-US" dirty="0"/>
              <a:t> settings in the project file. Use Visual Studio to convert the </a:t>
            </a:r>
            <a:r>
              <a:rPr lang="en-US" dirty="0" err="1"/>
              <a:t>package.config</a:t>
            </a:r>
            <a:r>
              <a:rPr lang="en-US" dirty="0"/>
              <a:t> file.</a:t>
            </a:r>
          </a:p>
          <a:p>
            <a:r>
              <a:rPr lang="en-US" dirty="0"/>
              <a:t>✔️ CONSIDER upgrading to the latest project file format even if you can't yet port your app. .NET Framework projects use an outdated project format. Even though the latest project format, known as SDK-style projects, was created for .NET Core and beyond, they work with .NET Framework. Having your project file in the latest format gives you a good basis for porting your app in the future.</a:t>
            </a:r>
            <a:endParaRPr lang="en-NL" dirty="0"/>
          </a:p>
        </p:txBody>
      </p:sp>
    </p:spTree>
    <p:extLst>
      <p:ext uri="{BB962C8B-B14F-4D97-AF65-F5344CB8AC3E}">
        <p14:creationId xmlns:p14="http://schemas.microsoft.com/office/powerpoint/2010/main" val="99935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5FC4-64A0-61B1-5895-F7157EE89B68}"/>
              </a:ext>
            </a:extLst>
          </p:cNvPr>
          <p:cNvSpPr>
            <a:spLocks noGrp="1"/>
          </p:cNvSpPr>
          <p:nvPr>
            <p:ph type="title"/>
          </p:nvPr>
        </p:nvSpPr>
        <p:spPr/>
        <p:txBody>
          <a:bodyPr/>
          <a:lstStyle/>
          <a:p>
            <a:r>
              <a:rPr lang="nl-NL" dirty="0"/>
              <a:t>Why use materialized views?</a:t>
            </a:r>
            <a:endParaRPr lang="en-NL" dirty="0"/>
          </a:p>
        </p:txBody>
      </p:sp>
      <p:sp>
        <p:nvSpPr>
          <p:cNvPr id="3" name="Content Placeholder 2">
            <a:extLst>
              <a:ext uri="{FF2B5EF4-FFF2-40B4-BE49-F238E27FC236}">
                <a16:creationId xmlns:a16="http://schemas.microsoft.com/office/drawing/2014/main" id="{BA0ED61C-4B7D-043B-D5C6-DCE4CEC727A4}"/>
              </a:ext>
            </a:extLst>
          </p:cNvPr>
          <p:cNvSpPr>
            <a:spLocks noGrp="1"/>
          </p:cNvSpPr>
          <p:nvPr>
            <p:ph idx="1"/>
          </p:nvPr>
        </p:nvSpPr>
        <p:spPr/>
        <p:txBody>
          <a:bodyPr>
            <a:normAutofit/>
          </a:bodyPr>
          <a:lstStyle/>
          <a:p>
            <a:r>
              <a:rPr lang="en-US" dirty="0"/>
              <a:t>By investing resources (data storage, background CPU cycles) for materialized views of commonly used aggregations, you get the following benefits:</a:t>
            </a:r>
          </a:p>
          <a:p>
            <a:endParaRPr lang="en-US" dirty="0"/>
          </a:p>
          <a:p>
            <a:pPr lvl="1"/>
            <a:r>
              <a:rPr lang="en-US" b="1" dirty="0"/>
              <a:t>Performance improvement</a:t>
            </a:r>
            <a:r>
              <a:rPr lang="en-US" dirty="0"/>
              <a:t>: Querying a materialized view commonly performs better than querying the source table for the same aggregation function(s).</a:t>
            </a:r>
          </a:p>
          <a:p>
            <a:pPr lvl="1"/>
            <a:r>
              <a:rPr lang="en-US" b="1" dirty="0"/>
              <a:t>Freshness</a:t>
            </a:r>
            <a:r>
              <a:rPr lang="en-US" dirty="0"/>
              <a:t>: A materialized view query always returns the most up-to-date results, independent of when materialization last took place. The query combines the materialized part of the view with the records in the source table, which haven't yet been materialized (the delta part), always providing the most up-to-date results.</a:t>
            </a:r>
          </a:p>
          <a:p>
            <a:pPr lvl="1"/>
            <a:r>
              <a:rPr lang="en-US" b="1" dirty="0"/>
              <a:t>Cost reduction</a:t>
            </a:r>
            <a:r>
              <a:rPr lang="en-US" dirty="0"/>
              <a:t>: Querying a materialized view consumes less resources from the cluster than doing the aggregation over the source table. Retention policy of source table can be reduced if only aggregation is required. This setup reduces hot cache costs for the source table.</a:t>
            </a:r>
            <a:endParaRPr lang="en-NL" dirty="0"/>
          </a:p>
        </p:txBody>
      </p:sp>
    </p:spTree>
    <p:extLst>
      <p:ext uri="{BB962C8B-B14F-4D97-AF65-F5344CB8AC3E}">
        <p14:creationId xmlns:p14="http://schemas.microsoft.com/office/powerpoint/2010/main" val="192173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8502-F9F3-0889-79D7-2283F9F4E5DD}"/>
              </a:ext>
            </a:extLst>
          </p:cNvPr>
          <p:cNvSpPr>
            <a:spLocks noGrp="1"/>
          </p:cNvSpPr>
          <p:nvPr>
            <p:ph type="title"/>
          </p:nvPr>
        </p:nvSpPr>
        <p:spPr/>
        <p:txBody>
          <a:bodyPr/>
          <a:lstStyle/>
          <a:p>
            <a:r>
              <a:rPr lang="nl-NL" dirty="0"/>
              <a:t>Considerations when porting</a:t>
            </a:r>
            <a:endParaRPr lang="en-NL" dirty="0"/>
          </a:p>
        </p:txBody>
      </p:sp>
      <p:sp>
        <p:nvSpPr>
          <p:cNvPr id="3" name="Content Placeholder 2">
            <a:extLst>
              <a:ext uri="{FF2B5EF4-FFF2-40B4-BE49-F238E27FC236}">
                <a16:creationId xmlns:a16="http://schemas.microsoft.com/office/drawing/2014/main" id="{2C667CA4-28C9-4BF6-BB03-BAEB3068BC3F}"/>
              </a:ext>
            </a:extLst>
          </p:cNvPr>
          <p:cNvSpPr>
            <a:spLocks noGrp="1"/>
          </p:cNvSpPr>
          <p:nvPr>
            <p:ph idx="1"/>
          </p:nvPr>
        </p:nvSpPr>
        <p:spPr/>
        <p:txBody>
          <a:bodyPr>
            <a:normAutofit fontScale="92500" lnSpcReduction="10000"/>
          </a:bodyPr>
          <a:lstStyle/>
          <a:p>
            <a:r>
              <a:rPr lang="en-US" dirty="0"/>
              <a:t>✔️ DO retarget your .NET Framework project to at least .NET Framework 4.7.2. This ensures the availability of the latest API alternatives for cases where .NET Standard doesn't support existing APIs.</a:t>
            </a:r>
          </a:p>
          <a:p>
            <a:r>
              <a:rPr lang="en-US" dirty="0"/>
              <a:t>✔️ CONSIDER targeting .NET 6, which is a long-term support (LTS) release.</a:t>
            </a:r>
          </a:p>
          <a:p>
            <a:r>
              <a:rPr lang="en-US" dirty="0"/>
              <a:t>✔️ DO target .NET 6+ for Windows Forms and WPF projects. .NET 6 contains many improvements for Desktop apps.</a:t>
            </a:r>
          </a:p>
          <a:p>
            <a:r>
              <a:rPr lang="en-US" dirty="0"/>
              <a:t>✔️ CONSIDER targeting .NET Standard 2.0 if you're migrating a library that might also be used with .NET Framework projects. You can also multitarget your library, targeting both .NET Framework and .NET Standard.</a:t>
            </a:r>
          </a:p>
          <a:p>
            <a:r>
              <a:rPr lang="en-US" dirty="0"/>
              <a:t>✔️ DO add reference to the </a:t>
            </a:r>
            <a:r>
              <a:rPr lang="en-US" dirty="0" err="1"/>
              <a:t>Microsoft.Windows.Compatibility</a:t>
            </a:r>
            <a:r>
              <a:rPr lang="en-US" dirty="0"/>
              <a:t> NuGet package if, after migrating, you get errors of missing APIs. A large portion of the .NET Framework API surface is available to .NET via the NuGet package.</a:t>
            </a:r>
            <a:endParaRPr lang="en-NL" dirty="0"/>
          </a:p>
        </p:txBody>
      </p:sp>
    </p:spTree>
    <p:extLst>
      <p:ext uri="{BB962C8B-B14F-4D97-AF65-F5344CB8AC3E}">
        <p14:creationId xmlns:p14="http://schemas.microsoft.com/office/powerpoint/2010/main" val="19445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12A3-CF5B-5A0B-B489-26CC27761377}"/>
              </a:ext>
            </a:extLst>
          </p:cNvPr>
          <p:cNvSpPr>
            <a:spLocks noGrp="1"/>
          </p:cNvSpPr>
          <p:nvPr>
            <p:ph type="title"/>
          </p:nvPr>
        </p:nvSpPr>
        <p:spPr/>
        <p:txBody>
          <a:bodyPr/>
          <a:lstStyle/>
          <a:p>
            <a:r>
              <a:rPr lang="nl-NL" dirty="0"/>
              <a:t>Materialized views use cases</a:t>
            </a:r>
            <a:endParaRPr lang="en-NL" dirty="0"/>
          </a:p>
        </p:txBody>
      </p:sp>
      <p:sp>
        <p:nvSpPr>
          <p:cNvPr id="3" name="Content Placeholder 2">
            <a:extLst>
              <a:ext uri="{FF2B5EF4-FFF2-40B4-BE49-F238E27FC236}">
                <a16:creationId xmlns:a16="http://schemas.microsoft.com/office/drawing/2014/main" id="{D6D3F94A-7DB7-61D2-BB64-FFE27785D656}"/>
              </a:ext>
            </a:extLst>
          </p:cNvPr>
          <p:cNvSpPr>
            <a:spLocks noGrp="1"/>
          </p:cNvSpPr>
          <p:nvPr>
            <p:ph idx="1"/>
          </p:nvPr>
        </p:nvSpPr>
        <p:spPr/>
        <p:txBody>
          <a:bodyPr>
            <a:normAutofit/>
          </a:bodyPr>
          <a:lstStyle/>
          <a:p>
            <a:r>
              <a:rPr lang="en-US" dirty="0"/>
              <a:t>The following are common scenarios that can be addressed by using a materialized view:</a:t>
            </a:r>
          </a:p>
          <a:p>
            <a:pPr lvl="1"/>
            <a:r>
              <a:rPr lang="en-US" dirty="0"/>
              <a:t>Update data by returning the last record per entity using </a:t>
            </a:r>
            <a:r>
              <a:rPr lang="en-US" dirty="0" err="1"/>
              <a:t>arg_max</a:t>
            </a:r>
            <a:r>
              <a:rPr lang="en-US" dirty="0"/>
              <a:t>() (aggregation function).</a:t>
            </a:r>
          </a:p>
          <a:p>
            <a:pPr lvl="1"/>
            <a:r>
              <a:rPr lang="en-US" dirty="0"/>
              <a:t>Reduce the resolution of data by calculating periodic statistics over the raw data. Use various aggregation functions by period of time.</a:t>
            </a:r>
          </a:p>
          <a:p>
            <a:pPr lvl="2"/>
            <a:r>
              <a:rPr lang="en-US" dirty="0"/>
              <a:t>For example, use T | summarize </a:t>
            </a:r>
            <a:r>
              <a:rPr lang="en-US" dirty="0" err="1"/>
              <a:t>dcount</a:t>
            </a:r>
            <a:r>
              <a:rPr lang="en-US" dirty="0"/>
              <a:t>(User) by bin(Timestamp, 1d) to maintain an up-to-date snapshot of distinct users per day.</a:t>
            </a:r>
          </a:p>
          <a:p>
            <a:pPr lvl="1"/>
            <a:r>
              <a:rPr lang="en-US" dirty="0"/>
              <a:t>Deduplicate records in a table using </a:t>
            </a:r>
            <a:r>
              <a:rPr lang="en-US" dirty="0" err="1"/>
              <a:t>take_any</a:t>
            </a:r>
            <a:r>
              <a:rPr lang="en-US" dirty="0"/>
              <a:t>() (aggregation function).</a:t>
            </a:r>
          </a:p>
          <a:p>
            <a:pPr lvl="2"/>
            <a:r>
              <a:rPr lang="en-US" dirty="0"/>
              <a:t>In deduplication scenarios, it might sometimes be useful to "hide" the source table with the materialized view, such that callers querying the table will query the deduplicated materialized view instead.</a:t>
            </a:r>
          </a:p>
          <a:p>
            <a:pPr lvl="2"/>
            <a:r>
              <a:rPr lang="en-US" dirty="0"/>
              <a:t>You can achieve this by creating a function with same name as the source table, that will reference the view instead of the source table. Since functions override tables with same name, users calling the "table" will actually query the materialized view.</a:t>
            </a:r>
          </a:p>
          <a:p>
            <a:pPr lvl="2"/>
            <a:r>
              <a:rPr lang="en-US" dirty="0"/>
              <a:t>When doing so, the materialized view definition must reference the source table using the table() function, to avoid cyclic references in the view definition:</a:t>
            </a:r>
            <a:endParaRPr lang="en-NL" dirty="0"/>
          </a:p>
        </p:txBody>
      </p:sp>
      <p:pic>
        <p:nvPicPr>
          <p:cNvPr id="5" name="Picture 4">
            <a:extLst>
              <a:ext uri="{FF2B5EF4-FFF2-40B4-BE49-F238E27FC236}">
                <a16:creationId xmlns:a16="http://schemas.microsoft.com/office/drawing/2014/main" id="{8B7A69F0-6DFF-989C-EDD9-1C384B9E75C2}"/>
              </a:ext>
            </a:extLst>
          </p:cNvPr>
          <p:cNvPicPr>
            <a:picLocks noChangeAspect="1"/>
          </p:cNvPicPr>
          <p:nvPr/>
        </p:nvPicPr>
        <p:blipFill>
          <a:blip r:embed="rId2"/>
          <a:stretch>
            <a:fillRect/>
          </a:stretch>
        </p:blipFill>
        <p:spPr>
          <a:xfrm>
            <a:off x="7553325" y="5734621"/>
            <a:ext cx="3190875" cy="1076325"/>
          </a:xfrm>
          <a:prstGeom prst="rect">
            <a:avLst/>
          </a:prstGeom>
        </p:spPr>
      </p:pic>
    </p:spTree>
    <p:extLst>
      <p:ext uri="{BB962C8B-B14F-4D97-AF65-F5344CB8AC3E}">
        <p14:creationId xmlns:p14="http://schemas.microsoft.com/office/powerpoint/2010/main" val="103735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C65-9289-080B-744A-D7BD6D55B9C6}"/>
              </a:ext>
            </a:extLst>
          </p:cNvPr>
          <p:cNvSpPr>
            <a:spLocks noGrp="1"/>
          </p:cNvSpPr>
          <p:nvPr>
            <p:ph type="title"/>
          </p:nvPr>
        </p:nvSpPr>
        <p:spPr/>
        <p:txBody>
          <a:bodyPr/>
          <a:lstStyle/>
          <a:p>
            <a:r>
              <a:rPr lang="nl-NL" dirty="0"/>
              <a:t>How materialized views work</a:t>
            </a:r>
            <a:endParaRPr lang="en-NL" dirty="0"/>
          </a:p>
        </p:txBody>
      </p:sp>
      <p:sp>
        <p:nvSpPr>
          <p:cNvPr id="3" name="Content Placeholder 2">
            <a:extLst>
              <a:ext uri="{FF2B5EF4-FFF2-40B4-BE49-F238E27FC236}">
                <a16:creationId xmlns:a16="http://schemas.microsoft.com/office/drawing/2014/main" id="{C290421D-EED4-E982-01DB-77C8C73CB99A}"/>
              </a:ext>
            </a:extLst>
          </p:cNvPr>
          <p:cNvSpPr>
            <a:spLocks noGrp="1"/>
          </p:cNvSpPr>
          <p:nvPr>
            <p:ph idx="1"/>
          </p:nvPr>
        </p:nvSpPr>
        <p:spPr/>
        <p:txBody>
          <a:bodyPr>
            <a:normAutofit lnSpcReduction="10000"/>
          </a:bodyPr>
          <a:lstStyle/>
          <a:p>
            <a:r>
              <a:rPr lang="en-US" dirty="0"/>
              <a:t>A materialized view is made of two components:</a:t>
            </a:r>
          </a:p>
          <a:p>
            <a:pPr lvl="1"/>
            <a:r>
              <a:rPr lang="en-US" dirty="0"/>
              <a:t>A materialized part - an Azure Data Explorer table holding aggregated records from the source table, which have already been processed. This table always holds a single record per the aggregation's group-by combination.</a:t>
            </a:r>
          </a:p>
          <a:p>
            <a:pPr lvl="1"/>
            <a:r>
              <a:rPr lang="en-US" dirty="0"/>
              <a:t>A delta - the newly ingested records in the source table that haven't yet been processed.</a:t>
            </a:r>
          </a:p>
          <a:p>
            <a:r>
              <a:rPr lang="en-US" dirty="0"/>
              <a:t>Querying the materialized view combines the materialized part with the delta part, providing an up-to-date result of the aggregation query. The offline materialization process ingests new records from the delta to the materialized table, and replaces existing records. The replacement is done by rebuilding extents that hold records to replace. If records in the delta constantly intersect with all data shards in the materialized part, each materialization cycle will require rebuilding the entire materialized part, and may not keep up with the ingestion rate. In that case, the view will become unhealthy and the delta will constantly grow. The materialized views monitoring page explains how to troubleshoot such situations.</a:t>
            </a:r>
            <a:endParaRPr lang="en-NL" dirty="0"/>
          </a:p>
        </p:txBody>
      </p:sp>
    </p:spTree>
    <p:extLst>
      <p:ext uri="{BB962C8B-B14F-4D97-AF65-F5344CB8AC3E}">
        <p14:creationId xmlns:p14="http://schemas.microsoft.com/office/powerpoint/2010/main" val="87745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57FA-E791-6FDA-4664-2E1455CE0380}"/>
              </a:ext>
            </a:extLst>
          </p:cNvPr>
          <p:cNvSpPr>
            <a:spLocks noGrp="1"/>
          </p:cNvSpPr>
          <p:nvPr>
            <p:ph type="title"/>
          </p:nvPr>
        </p:nvSpPr>
        <p:spPr/>
        <p:txBody>
          <a:bodyPr/>
          <a:lstStyle/>
          <a:p>
            <a:r>
              <a:rPr lang="nl-NL" dirty="0"/>
              <a:t>Materialized views queries</a:t>
            </a:r>
            <a:endParaRPr lang="en-NL" dirty="0"/>
          </a:p>
        </p:txBody>
      </p:sp>
      <p:sp>
        <p:nvSpPr>
          <p:cNvPr id="3" name="Content Placeholder 2">
            <a:extLst>
              <a:ext uri="{FF2B5EF4-FFF2-40B4-BE49-F238E27FC236}">
                <a16:creationId xmlns:a16="http://schemas.microsoft.com/office/drawing/2014/main" id="{AAFC36C8-6162-6D92-0FEE-7B7CF74EAB02}"/>
              </a:ext>
            </a:extLst>
          </p:cNvPr>
          <p:cNvSpPr>
            <a:spLocks noGrp="1"/>
          </p:cNvSpPr>
          <p:nvPr>
            <p:ph idx="1"/>
          </p:nvPr>
        </p:nvSpPr>
        <p:spPr/>
        <p:txBody>
          <a:bodyPr>
            <a:normAutofit lnSpcReduction="10000"/>
          </a:bodyPr>
          <a:lstStyle/>
          <a:p>
            <a:r>
              <a:rPr lang="en-US" dirty="0"/>
              <a:t>There are 2 ways to query a materialized view:</a:t>
            </a:r>
          </a:p>
          <a:p>
            <a:pPr lvl="1"/>
            <a:r>
              <a:rPr lang="en-US" b="1" dirty="0"/>
              <a:t>Query the entire view: </a:t>
            </a:r>
            <a:r>
              <a:rPr lang="en-US" dirty="0"/>
              <a:t>when you query the materialized view by its name, similarly to querying a table, the materialized view query combines the materialized part of the view with the records in the source table that haven't been materialized yet (the delta).</a:t>
            </a:r>
          </a:p>
          <a:p>
            <a:pPr lvl="2"/>
            <a:r>
              <a:rPr lang="en-US" dirty="0"/>
              <a:t>Querying the materialized view will always return the most up-to-date results, based on all records ingested to the source table. For more information about the materialized vs. non-materialized parts in materialized view, see how materialized views work.</a:t>
            </a:r>
          </a:p>
          <a:p>
            <a:pPr lvl="2"/>
            <a:r>
              <a:rPr lang="en-US" dirty="0"/>
              <a:t>This option might not perform best as it needs to materialize the delta part during query time. Performance in this case depends on the view's age and the filters applied in the query. The materialized view query optimizer section includes possible ways to improve query performance when querying the entire view.</a:t>
            </a:r>
          </a:p>
          <a:p>
            <a:pPr lvl="1"/>
            <a:r>
              <a:rPr lang="en-US" b="1" dirty="0"/>
              <a:t>Query the materialized part only:</a:t>
            </a:r>
            <a:r>
              <a:rPr lang="en-US" dirty="0"/>
              <a:t> another way of querying the view is by using the </a:t>
            </a:r>
            <a:r>
              <a:rPr lang="en-US" dirty="0" err="1"/>
              <a:t>materialized_view</a:t>
            </a:r>
            <a:r>
              <a:rPr lang="en-US" dirty="0"/>
              <a:t>() function. This option supports querying only the materialized part of the view, while specifying the max latency the user is willing to tolerate.</a:t>
            </a:r>
          </a:p>
          <a:p>
            <a:pPr lvl="2"/>
            <a:r>
              <a:rPr lang="en-US" dirty="0"/>
              <a:t>This option isn't guaranteed to return the most up-to-date records, but it should always be more performant than querying the entire view.</a:t>
            </a:r>
          </a:p>
          <a:p>
            <a:pPr lvl="2"/>
            <a:r>
              <a:rPr lang="en-US" dirty="0"/>
              <a:t>This function is useful for scenarios in which you're willing to sacrifice some freshness for performance, for example for telemetry dashboards.</a:t>
            </a:r>
          </a:p>
          <a:p>
            <a:endParaRPr lang="en-NL" dirty="0"/>
          </a:p>
        </p:txBody>
      </p:sp>
    </p:spTree>
    <p:extLst>
      <p:ext uri="{BB962C8B-B14F-4D97-AF65-F5344CB8AC3E}">
        <p14:creationId xmlns:p14="http://schemas.microsoft.com/office/powerpoint/2010/main" val="53577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04A9-3C4D-C32D-044C-A9F89D5EF5AA}"/>
              </a:ext>
            </a:extLst>
          </p:cNvPr>
          <p:cNvSpPr>
            <a:spLocks noGrp="1"/>
          </p:cNvSpPr>
          <p:nvPr>
            <p:ph type="title"/>
          </p:nvPr>
        </p:nvSpPr>
        <p:spPr/>
        <p:txBody>
          <a:bodyPr/>
          <a:lstStyle/>
          <a:p>
            <a:r>
              <a:rPr lang="nl-NL" dirty="0"/>
              <a:t>Materialized views queries</a:t>
            </a:r>
            <a:endParaRPr lang="en-NL" dirty="0"/>
          </a:p>
        </p:txBody>
      </p:sp>
      <p:sp>
        <p:nvSpPr>
          <p:cNvPr id="3" name="Content Placeholder 2">
            <a:extLst>
              <a:ext uri="{FF2B5EF4-FFF2-40B4-BE49-F238E27FC236}">
                <a16:creationId xmlns:a16="http://schemas.microsoft.com/office/drawing/2014/main" id="{43FB7903-A070-3148-736B-4719AC0C937F}"/>
              </a:ext>
            </a:extLst>
          </p:cNvPr>
          <p:cNvSpPr>
            <a:spLocks noGrp="1"/>
          </p:cNvSpPr>
          <p:nvPr>
            <p:ph idx="1"/>
          </p:nvPr>
        </p:nvSpPr>
        <p:spPr/>
        <p:txBody>
          <a:bodyPr/>
          <a:lstStyle/>
          <a:p>
            <a:pPr marL="128016" lvl="1" indent="0">
              <a:buNone/>
            </a:pPr>
            <a:r>
              <a:rPr lang="en-US" dirty="0"/>
              <a:t>Materialized views participate in cross-cluster or cross-database queries, but aren't included in wildcard unions or searches.</a:t>
            </a:r>
          </a:p>
          <a:p>
            <a:pPr marL="128016" lvl="1" indent="0">
              <a:buNone/>
            </a:pPr>
            <a:r>
              <a:rPr lang="en-US" dirty="0"/>
              <a:t>	The following examples will all include materialized views by the name </a:t>
            </a:r>
            <a:r>
              <a:rPr lang="en-US" dirty="0" err="1"/>
              <a:t>ViewName</a:t>
            </a:r>
            <a:r>
              <a:rPr lang="en-US" dirty="0"/>
              <a:t>:</a:t>
            </a:r>
            <a:endParaRPr lang="en-NL" dirty="0"/>
          </a:p>
        </p:txBody>
      </p:sp>
      <p:pic>
        <p:nvPicPr>
          <p:cNvPr id="5" name="Picture 4">
            <a:extLst>
              <a:ext uri="{FF2B5EF4-FFF2-40B4-BE49-F238E27FC236}">
                <a16:creationId xmlns:a16="http://schemas.microsoft.com/office/drawing/2014/main" id="{31E1851A-C07E-3CBC-B450-0DB17EB91B24}"/>
              </a:ext>
            </a:extLst>
          </p:cNvPr>
          <p:cNvPicPr>
            <a:picLocks noChangeAspect="1"/>
          </p:cNvPicPr>
          <p:nvPr/>
        </p:nvPicPr>
        <p:blipFill>
          <a:blip r:embed="rId2"/>
          <a:stretch>
            <a:fillRect/>
          </a:stretch>
        </p:blipFill>
        <p:spPr>
          <a:xfrm>
            <a:off x="1971675" y="3286125"/>
            <a:ext cx="6038850" cy="3390900"/>
          </a:xfrm>
          <a:prstGeom prst="rect">
            <a:avLst/>
          </a:prstGeom>
        </p:spPr>
      </p:pic>
    </p:spTree>
    <p:extLst>
      <p:ext uri="{BB962C8B-B14F-4D97-AF65-F5344CB8AC3E}">
        <p14:creationId xmlns:p14="http://schemas.microsoft.com/office/powerpoint/2010/main" val="294957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7BC2-EEBB-B07C-8270-8DA0E5167B13}"/>
              </a:ext>
            </a:extLst>
          </p:cNvPr>
          <p:cNvSpPr>
            <a:spLocks noGrp="1"/>
          </p:cNvSpPr>
          <p:nvPr>
            <p:ph type="title"/>
          </p:nvPr>
        </p:nvSpPr>
        <p:spPr/>
        <p:txBody>
          <a:bodyPr/>
          <a:lstStyle/>
          <a:p>
            <a:r>
              <a:rPr lang="nl-NL" dirty="0"/>
              <a:t>Materialized view query optimizer</a:t>
            </a:r>
            <a:endParaRPr lang="en-NL" dirty="0"/>
          </a:p>
        </p:txBody>
      </p:sp>
      <p:sp>
        <p:nvSpPr>
          <p:cNvPr id="3" name="Content Placeholder 2">
            <a:extLst>
              <a:ext uri="{FF2B5EF4-FFF2-40B4-BE49-F238E27FC236}">
                <a16:creationId xmlns:a16="http://schemas.microsoft.com/office/drawing/2014/main" id="{CD3856A0-40D5-5CBF-60C3-20A9E1728C74}"/>
              </a:ext>
            </a:extLst>
          </p:cNvPr>
          <p:cNvSpPr>
            <a:spLocks noGrp="1"/>
          </p:cNvSpPr>
          <p:nvPr>
            <p:ph idx="1"/>
          </p:nvPr>
        </p:nvSpPr>
        <p:spPr/>
        <p:txBody>
          <a:bodyPr>
            <a:normAutofit/>
          </a:bodyPr>
          <a:lstStyle/>
          <a:p>
            <a:r>
              <a:rPr lang="en-US" dirty="0"/>
              <a:t>When querying the entire view, the materialized part is combined with the delta during query time. This includes aggregating the delta and joining it with the materialized part.</a:t>
            </a:r>
          </a:p>
          <a:p>
            <a:pPr lvl="1"/>
            <a:r>
              <a:rPr lang="en-US" dirty="0"/>
              <a:t>Querying the entire view will perform better if the query includes filters on the group by keys of the materialized view query. See more tips about how to create your materialized view, based on your query pattern, in the .create materialized-view performance tips section.</a:t>
            </a:r>
          </a:p>
          <a:p>
            <a:pPr lvl="1"/>
            <a:r>
              <a:rPr lang="en-US" dirty="0"/>
              <a:t>Azure Data Explorer's query optimizer chooses summarize/join strategies that are expected to improve query performance. For example, the decision on whether to shuffle the query is based on number of records in delta part. The following client request properties provide some control over the optimizations applied. You can test these properties with your materialized view queries and evaluate their impact on queries performance.</a:t>
            </a:r>
            <a:endParaRPr lang="en-NL" dirty="0"/>
          </a:p>
        </p:txBody>
      </p:sp>
      <p:pic>
        <p:nvPicPr>
          <p:cNvPr id="5" name="Picture 4">
            <a:extLst>
              <a:ext uri="{FF2B5EF4-FFF2-40B4-BE49-F238E27FC236}">
                <a16:creationId xmlns:a16="http://schemas.microsoft.com/office/drawing/2014/main" id="{CF578C18-842D-604E-3793-01F13FDB7C24}"/>
              </a:ext>
            </a:extLst>
          </p:cNvPr>
          <p:cNvPicPr>
            <a:picLocks noChangeAspect="1"/>
          </p:cNvPicPr>
          <p:nvPr/>
        </p:nvPicPr>
        <p:blipFill>
          <a:blip r:embed="rId2"/>
          <a:stretch>
            <a:fillRect/>
          </a:stretch>
        </p:blipFill>
        <p:spPr>
          <a:xfrm>
            <a:off x="4810125" y="5100637"/>
            <a:ext cx="7124700" cy="1876425"/>
          </a:xfrm>
          <a:prstGeom prst="rect">
            <a:avLst/>
          </a:prstGeom>
        </p:spPr>
      </p:pic>
    </p:spTree>
    <p:extLst>
      <p:ext uri="{BB962C8B-B14F-4D97-AF65-F5344CB8AC3E}">
        <p14:creationId xmlns:p14="http://schemas.microsoft.com/office/powerpoint/2010/main" val="1596153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2976</TotalTime>
  <Words>4578</Words>
  <Application>Microsoft Office PowerPoint</Application>
  <PresentationFormat>Widescreen</PresentationFormat>
  <Paragraphs>210</Paragraphs>
  <Slides>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Courier New</vt:lpstr>
      <vt:lpstr>Tw Cen MT</vt:lpstr>
      <vt:lpstr>Tw Cen MT Condensed</vt:lpstr>
      <vt:lpstr>Wingdings 3</vt:lpstr>
      <vt:lpstr>Integral</vt:lpstr>
      <vt:lpstr>Adx and migrate to .net 6</vt:lpstr>
      <vt:lpstr>Content</vt:lpstr>
      <vt:lpstr>Materialized views</vt:lpstr>
      <vt:lpstr>Why use materialized views?</vt:lpstr>
      <vt:lpstr>Materialized views use cases</vt:lpstr>
      <vt:lpstr>How materialized views work</vt:lpstr>
      <vt:lpstr>Materialized views queries</vt:lpstr>
      <vt:lpstr>Materialized views queries</vt:lpstr>
      <vt:lpstr>Materialized view query optimizer</vt:lpstr>
      <vt:lpstr>Examples</vt:lpstr>
      <vt:lpstr>PowerPoint Presentation</vt:lpstr>
      <vt:lpstr>Performance considerations</vt:lpstr>
      <vt:lpstr>PowerPoint Presentation</vt:lpstr>
      <vt:lpstr>Commands</vt:lpstr>
      <vt:lpstr>Exercise: materialized views</vt:lpstr>
      <vt:lpstr>Create a Materialized view</vt:lpstr>
      <vt:lpstr>Migrating from .net Framework 4.8</vt:lpstr>
      <vt:lpstr>Windows desktop technologies</vt:lpstr>
      <vt:lpstr>Windows-specific APIs</vt:lpstr>
      <vt:lpstr>Analyze your dependencies to port code from .NET Framework to .NET</vt:lpstr>
      <vt:lpstr>Migrate your NuGet packages to PackageReference</vt:lpstr>
      <vt:lpstr>Upgrade your NuGet packages</vt:lpstr>
      <vt:lpstr>Analyze your package dependencies</vt:lpstr>
      <vt:lpstr>Analyze NuGet packages using NuGet Package Explorer</vt:lpstr>
      <vt:lpstr>.NET Framework compatibility mode</vt:lpstr>
      <vt:lpstr>.NET Framework compatibility mode</vt:lpstr>
      <vt:lpstr>If NuGet packages won't run on .NET</vt:lpstr>
      <vt:lpstr>Unavailable technologies</vt:lpstr>
      <vt:lpstr>PowerPoint Presentation</vt:lpstr>
      <vt:lpstr>Cross-platform</vt:lpstr>
      <vt:lpstr>Tools to assist porting</vt:lpstr>
      <vt:lpstr>.NET Upgrade Assistant</vt:lpstr>
      <vt:lpstr>Install the upgrade assistant</vt:lpstr>
      <vt:lpstr>Exercise: Check .NET 4.8 MVS ASP.NET APP</vt:lpstr>
      <vt:lpstr>try-convert</vt:lpstr>
      <vt:lpstr>.NET Portability Analyzer</vt:lpstr>
      <vt:lpstr>Platform compatibility analyzer</vt:lpstr>
      <vt:lpstr>ASP.NET Porting guide</vt:lpstr>
      <vt:lpstr>Considerations when porting</vt:lpstr>
      <vt:lpstr>Considerations when 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Adx and migrate to .net 7</dc:title>
  <dc:creator>patrick biesheuvel</dc:creator>
  <cp:lastModifiedBy>patrick biesheuvel</cp:lastModifiedBy>
  <cp:revision>13</cp:revision>
  <dcterms:created xsi:type="dcterms:W3CDTF">2023-01-28T08:36:27Z</dcterms:created>
  <dcterms:modified xsi:type="dcterms:W3CDTF">2023-02-01T06:35:30Z</dcterms:modified>
</cp:coreProperties>
</file>