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99" r:id="rId4"/>
    <p:sldId id="300"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31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301" r:id="rId45"/>
    <p:sldId id="302" r:id="rId46"/>
    <p:sldId id="303" r:id="rId47"/>
    <p:sldId id="304" r:id="rId48"/>
    <p:sldId id="305" r:id="rId49"/>
    <p:sldId id="296" r:id="rId50"/>
    <p:sldId id="297" r:id="rId51"/>
    <p:sldId id="298" r:id="rId52"/>
    <p:sldId id="306" r:id="rId53"/>
    <p:sldId id="307" r:id="rId54"/>
    <p:sldId id="308" r:id="rId55"/>
    <p:sldId id="309" r:id="rId56"/>
    <p:sldId id="310" r:id="rId57"/>
    <p:sldId id="311" r:id="rId58"/>
    <p:sldId id="312" r:id="rId59"/>
    <p:sldId id="315" r:id="rId60"/>
    <p:sldId id="314"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4503" autoAdjust="0"/>
  </p:normalViewPr>
  <p:slideViewPr>
    <p:cSldViewPr snapToGrid="0">
      <p:cViewPr varScale="1">
        <p:scale>
          <a:sx n="108" d="100"/>
          <a:sy n="108" d="100"/>
        </p:scale>
        <p:origin x="4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594BD-FDA4-4BA0-AACF-46D4B2C66686}" type="datetimeFigureOut">
              <a:rPr lang="en-NL" smtClean="0"/>
              <a:t>30/08/2022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1216D-2341-4EDA-9809-D6A62DE72BC4}" type="slidenum">
              <a:rPr lang="en-NL" smtClean="0"/>
              <a:t>‹#›</a:t>
            </a:fld>
            <a:endParaRPr lang="en-NL"/>
          </a:p>
        </p:txBody>
      </p:sp>
    </p:spTree>
    <p:extLst>
      <p:ext uri="{BB962C8B-B14F-4D97-AF65-F5344CB8AC3E}">
        <p14:creationId xmlns:p14="http://schemas.microsoft.com/office/powerpoint/2010/main" val="308873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https://dottutorials.net/jwt-authentication-configuration-in-asp-net-7/</a:t>
            </a:r>
            <a:endParaRPr lang="en-NL" dirty="0"/>
          </a:p>
        </p:txBody>
      </p:sp>
      <p:sp>
        <p:nvSpPr>
          <p:cNvPr id="4" name="Slide Number Placeholder 3"/>
          <p:cNvSpPr>
            <a:spLocks noGrp="1"/>
          </p:cNvSpPr>
          <p:nvPr>
            <p:ph type="sldNum" sz="quarter" idx="5"/>
          </p:nvPr>
        </p:nvSpPr>
        <p:spPr/>
        <p:txBody>
          <a:bodyPr/>
          <a:lstStyle/>
          <a:p>
            <a:fld id="{9491216D-2341-4EDA-9809-D6A62DE72BC4}" type="slidenum">
              <a:rPr lang="en-NL" smtClean="0"/>
              <a:t>8</a:t>
            </a:fld>
            <a:endParaRPr lang="en-NL"/>
          </a:p>
        </p:txBody>
      </p:sp>
    </p:spTree>
    <p:extLst>
      <p:ext uri="{BB962C8B-B14F-4D97-AF65-F5344CB8AC3E}">
        <p14:creationId xmlns:p14="http://schemas.microsoft.com/office/powerpoint/2010/main" val="39785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https://dottutorials.net/whats-new-csharp-11-features/</a:t>
            </a:r>
            <a:endParaRPr lang="en-NL" dirty="0"/>
          </a:p>
        </p:txBody>
      </p:sp>
      <p:sp>
        <p:nvSpPr>
          <p:cNvPr id="4" name="Slide Number Placeholder 3"/>
          <p:cNvSpPr>
            <a:spLocks noGrp="1"/>
          </p:cNvSpPr>
          <p:nvPr>
            <p:ph type="sldNum" sz="quarter" idx="5"/>
          </p:nvPr>
        </p:nvSpPr>
        <p:spPr/>
        <p:txBody>
          <a:bodyPr/>
          <a:lstStyle/>
          <a:p>
            <a:fld id="{9491216D-2341-4EDA-9809-D6A62DE72BC4}" type="slidenum">
              <a:rPr lang="en-NL" smtClean="0"/>
              <a:t>11</a:t>
            </a:fld>
            <a:endParaRPr lang="en-NL"/>
          </a:p>
        </p:txBody>
      </p:sp>
    </p:spTree>
    <p:extLst>
      <p:ext uri="{BB962C8B-B14F-4D97-AF65-F5344CB8AC3E}">
        <p14:creationId xmlns:p14="http://schemas.microsoft.com/office/powerpoint/2010/main" val="72037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https://devblogs.microsoft.com/dotnet/announcing-dotnet-7-preview-2/</a:t>
            </a:r>
            <a:endParaRPr lang="en-NL" dirty="0"/>
          </a:p>
        </p:txBody>
      </p:sp>
      <p:sp>
        <p:nvSpPr>
          <p:cNvPr id="4" name="Slide Number Placeholder 3"/>
          <p:cNvSpPr>
            <a:spLocks noGrp="1"/>
          </p:cNvSpPr>
          <p:nvPr>
            <p:ph type="sldNum" sz="quarter" idx="5"/>
          </p:nvPr>
        </p:nvSpPr>
        <p:spPr/>
        <p:txBody>
          <a:bodyPr/>
          <a:lstStyle/>
          <a:p>
            <a:fld id="{9491216D-2341-4EDA-9809-D6A62DE72BC4}" type="slidenum">
              <a:rPr lang="en-NL" smtClean="0"/>
              <a:t>29</a:t>
            </a:fld>
            <a:endParaRPr lang="en-NL"/>
          </a:p>
        </p:txBody>
      </p:sp>
    </p:spTree>
    <p:extLst>
      <p:ext uri="{BB962C8B-B14F-4D97-AF65-F5344CB8AC3E}">
        <p14:creationId xmlns:p14="http://schemas.microsoft.com/office/powerpoint/2010/main" val="79400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https://devblogs.microsoft.com/dotnet/announcing-dotnet-7-preview-6/</a:t>
            </a:r>
            <a:endParaRPr lang="en-NL" dirty="0"/>
          </a:p>
        </p:txBody>
      </p:sp>
      <p:sp>
        <p:nvSpPr>
          <p:cNvPr id="4" name="Slide Number Placeholder 3"/>
          <p:cNvSpPr>
            <a:spLocks noGrp="1"/>
          </p:cNvSpPr>
          <p:nvPr>
            <p:ph type="sldNum" sz="quarter" idx="5"/>
          </p:nvPr>
        </p:nvSpPr>
        <p:spPr/>
        <p:txBody>
          <a:bodyPr/>
          <a:lstStyle/>
          <a:p>
            <a:fld id="{9491216D-2341-4EDA-9809-D6A62DE72BC4}" type="slidenum">
              <a:rPr lang="en-NL" smtClean="0"/>
              <a:t>42</a:t>
            </a:fld>
            <a:endParaRPr lang="en-NL"/>
          </a:p>
        </p:txBody>
      </p:sp>
    </p:spTree>
    <p:extLst>
      <p:ext uri="{BB962C8B-B14F-4D97-AF65-F5344CB8AC3E}">
        <p14:creationId xmlns:p14="http://schemas.microsoft.com/office/powerpoint/2010/main" val="367478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https://docs.microsoft.com/en-us/aspnet/core/data/ef-rp/intro?view=aspnetcore-6.0&amp;tabs=visual-studio</a:t>
            </a:r>
            <a:endParaRPr lang="en-NL" dirty="0"/>
          </a:p>
        </p:txBody>
      </p:sp>
      <p:sp>
        <p:nvSpPr>
          <p:cNvPr id="4" name="Slide Number Placeholder 3"/>
          <p:cNvSpPr>
            <a:spLocks noGrp="1"/>
          </p:cNvSpPr>
          <p:nvPr>
            <p:ph type="sldNum" sz="quarter" idx="5"/>
          </p:nvPr>
        </p:nvSpPr>
        <p:spPr/>
        <p:txBody>
          <a:bodyPr/>
          <a:lstStyle/>
          <a:p>
            <a:fld id="{9491216D-2341-4EDA-9809-D6A62DE72BC4}" type="slidenum">
              <a:rPr lang="en-NL" smtClean="0"/>
              <a:t>59</a:t>
            </a:fld>
            <a:endParaRPr lang="en-NL"/>
          </a:p>
        </p:txBody>
      </p:sp>
    </p:spTree>
    <p:extLst>
      <p:ext uri="{BB962C8B-B14F-4D97-AF65-F5344CB8AC3E}">
        <p14:creationId xmlns:p14="http://schemas.microsoft.com/office/powerpoint/2010/main" val="65776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451E0E4-10A2-4864-A232-F127D6C68B07}" type="datetimeFigureOut">
              <a:rPr lang="en-NL" smtClean="0"/>
              <a:t>30/08/2022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73F65E5D-44CD-4891-AC40-942DCAEA1A7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2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1E0E4-10A2-4864-A232-F127D6C68B07}" type="datetimeFigureOut">
              <a:rPr lang="en-NL" smtClean="0"/>
              <a:t>30/08/2022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73F65E5D-44CD-4891-AC40-942DCAEA1A77}" type="slidenum">
              <a:rPr lang="en-NL" smtClean="0"/>
              <a:t>‹#›</a:t>
            </a:fld>
            <a:endParaRPr lang="en-NL"/>
          </a:p>
        </p:txBody>
      </p:sp>
    </p:spTree>
    <p:extLst>
      <p:ext uri="{BB962C8B-B14F-4D97-AF65-F5344CB8AC3E}">
        <p14:creationId xmlns:p14="http://schemas.microsoft.com/office/powerpoint/2010/main" val="35363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1E0E4-10A2-4864-A232-F127D6C68B07}" type="datetimeFigureOut">
              <a:rPr lang="en-NL" smtClean="0"/>
              <a:t>30/08/2022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73F65E5D-44CD-4891-AC40-942DCAEA1A77}"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99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1E0E4-10A2-4864-A232-F127D6C68B07}" type="datetimeFigureOut">
              <a:rPr lang="en-NL" smtClean="0"/>
              <a:t>30/08/2022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73F65E5D-44CD-4891-AC40-942DCAEA1A77}" type="slidenum">
              <a:rPr lang="en-NL" smtClean="0"/>
              <a:t>‹#›</a:t>
            </a:fld>
            <a:endParaRPr lang="en-NL"/>
          </a:p>
        </p:txBody>
      </p:sp>
    </p:spTree>
    <p:extLst>
      <p:ext uri="{BB962C8B-B14F-4D97-AF65-F5344CB8AC3E}">
        <p14:creationId xmlns:p14="http://schemas.microsoft.com/office/powerpoint/2010/main" val="210390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1E0E4-10A2-4864-A232-F127D6C68B07}" type="datetimeFigureOut">
              <a:rPr lang="en-NL" smtClean="0"/>
              <a:t>30/08/2022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73F65E5D-44CD-4891-AC40-942DCAEA1A7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1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51E0E4-10A2-4864-A232-F127D6C68B07}" type="datetimeFigureOut">
              <a:rPr lang="en-NL" smtClean="0"/>
              <a:t>30/08/2022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73F65E5D-44CD-4891-AC40-942DCAEA1A77}" type="slidenum">
              <a:rPr lang="en-NL" smtClean="0"/>
              <a:t>‹#›</a:t>
            </a:fld>
            <a:endParaRPr lang="en-NL"/>
          </a:p>
        </p:txBody>
      </p:sp>
    </p:spTree>
    <p:extLst>
      <p:ext uri="{BB962C8B-B14F-4D97-AF65-F5344CB8AC3E}">
        <p14:creationId xmlns:p14="http://schemas.microsoft.com/office/powerpoint/2010/main" val="81786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51E0E4-10A2-4864-A232-F127D6C68B07}" type="datetimeFigureOut">
              <a:rPr lang="en-NL" smtClean="0"/>
              <a:t>30/08/2022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73F65E5D-44CD-4891-AC40-942DCAEA1A77}" type="slidenum">
              <a:rPr lang="en-NL" smtClean="0"/>
              <a:t>‹#›</a:t>
            </a:fld>
            <a:endParaRPr lang="en-NL"/>
          </a:p>
        </p:txBody>
      </p:sp>
    </p:spTree>
    <p:extLst>
      <p:ext uri="{BB962C8B-B14F-4D97-AF65-F5344CB8AC3E}">
        <p14:creationId xmlns:p14="http://schemas.microsoft.com/office/powerpoint/2010/main" val="4740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51E0E4-10A2-4864-A232-F127D6C68B07}" type="datetimeFigureOut">
              <a:rPr lang="en-NL" smtClean="0"/>
              <a:t>30/08/2022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73F65E5D-44CD-4891-AC40-942DCAEA1A77}" type="slidenum">
              <a:rPr lang="en-NL" smtClean="0"/>
              <a:t>‹#›</a:t>
            </a:fld>
            <a:endParaRPr lang="en-NL"/>
          </a:p>
        </p:txBody>
      </p:sp>
    </p:spTree>
    <p:extLst>
      <p:ext uri="{BB962C8B-B14F-4D97-AF65-F5344CB8AC3E}">
        <p14:creationId xmlns:p14="http://schemas.microsoft.com/office/powerpoint/2010/main" val="381292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1E0E4-10A2-4864-A232-F127D6C68B07}" type="datetimeFigureOut">
              <a:rPr lang="en-NL" smtClean="0"/>
              <a:t>30/08/2022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73F65E5D-44CD-4891-AC40-942DCAEA1A77}" type="slidenum">
              <a:rPr lang="en-NL" smtClean="0"/>
              <a:t>‹#›</a:t>
            </a:fld>
            <a:endParaRPr lang="en-NL"/>
          </a:p>
        </p:txBody>
      </p:sp>
    </p:spTree>
    <p:extLst>
      <p:ext uri="{BB962C8B-B14F-4D97-AF65-F5344CB8AC3E}">
        <p14:creationId xmlns:p14="http://schemas.microsoft.com/office/powerpoint/2010/main" val="395162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51E0E4-10A2-4864-A232-F127D6C68B07}" type="datetimeFigureOut">
              <a:rPr lang="en-NL" smtClean="0"/>
              <a:t>30/08/2022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73F65E5D-44CD-4891-AC40-942DCAEA1A77}" type="slidenum">
              <a:rPr lang="en-NL" smtClean="0"/>
              <a:t>‹#›</a:t>
            </a:fld>
            <a:endParaRPr lang="en-NL"/>
          </a:p>
        </p:txBody>
      </p:sp>
    </p:spTree>
    <p:extLst>
      <p:ext uri="{BB962C8B-B14F-4D97-AF65-F5344CB8AC3E}">
        <p14:creationId xmlns:p14="http://schemas.microsoft.com/office/powerpoint/2010/main" val="186290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1E0E4-10A2-4864-A232-F127D6C68B07}" type="datetimeFigureOut">
              <a:rPr lang="en-NL" smtClean="0"/>
              <a:t>30/08/2022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73F65E5D-44CD-4891-AC40-942DCAEA1A7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37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451E0E4-10A2-4864-A232-F127D6C68B07}" type="datetimeFigureOut">
              <a:rPr lang="en-NL" smtClean="0"/>
              <a:t>30/08/2022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F65E5D-44CD-4891-AC40-942DCAEA1A77}"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871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dotnet.microsoft.com/en-us/download/dotnet/7.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h5.ggpht.com/_gtwPxD0RCuM/S03_2SoW8iI/AAAAAAAAAs8/g_E8nD9B-eQ/s1600-h/regularexpressions%5B7%5D.p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docs.microsoft.com/en-us/ef/core/get-started/overview/first-app?tabs=visual-studio"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ocs.microsoft.com/en-us/aspnet/core/data/ef-rp/intro?view=aspnetcore-6.0&amp;tabs=visual-stud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ttutorials.net/jwt-authentication-configuration-in-asp-net-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6198-3B30-4733-B0F6-EBE246E2C3A7}"/>
              </a:ext>
            </a:extLst>
          </p:cNvPr>
          <p:cNvSpPr>
            <a:spLocks noGrp="1"/>
          </p:cNvSpPr>
          <p:nvPr>
            <p:ph type="ctrTitle"/>
          </p:nvPr>
        </p:nvSpPr>
        <p:spPr/>
        <p:txBody>
          <a:bodyPr/>
          <a:lstStyle/>
          <a:p>
            <a:r>
              <a:rPr lang="en-US" dirty="0"/>
              <a:t>New in </a:t>
            </a:r>
            <a:r>
              <a:rPr lang="en-US" dirty="0" err="1"/>
              <a:t>.net</a:t>
            </a:r>
            <a:endParaRPr lang="en-NL" dirty="0"/>
          </a:p>
        </p:txBody>
      </p:sp>
      <p:sp>
        <p:nvSpPr>
          <p:cNvPr id="3" name="Subtitle 2">
            <a:extLst>
              <a:ext uri="{FF2B5EF4-FFF2-40B4-BE49-F238E27FC236}">
                <a16:creationId xmlns:a16="http://schemas.microsoft.com/office/drawing/2014/main" id="{A12C140D-E077-589A-41C6-2A219152BE77}"/>
              </a:ext>
            </a:extLst>
          </p:cNvPr>
          <p:cNvSpPr>
            <a:spLocks noGrp="1"/>
          </p:cNvSpPr>
          <p:nvPr>
            <p:ph type="subTitle" idx="1"/>
          </p:nvPr>
        </p:nvSpPr>
        <p:spPr/>
        <p:txBody>
          <a:bodyPr/>
          <a:lstStyle/>
          <a:p>
            <a:r>
              <a:rPr lang="en-US" dirty="0"/>
              <a:t>Let’s grow 30 </a:t>
            </a:r>
            <a:r>
              <a:rPr lang="en-US" dirty="0" err="1"/>
              <a:t>augustus</a:t>
            </a:r>
            <a:r>
              <a:rPr lang="en-US" dirty="0"/>
              <a:t> 2022</a:t>
            </a:r>
            <a:endParaRPr lang="en-NL" dirty="0"/>
          </a:p>
        </p:txBody>
      </p:sp>
    </p:spTree>
    <p:extLst>
      <p:ext uri="{BB962C8B-B14F-4D97-AF65-F5344CB8AC3E}">
        <p14:creationId xmlns:p14="http://schemas.microsoft.com/office/powerpoint/2010/main" val="26750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B3BB-91D8-DB02-750A-BF1F0FB4BBFC}"/>
              </a:ext>
            </a:extLst>
          </p:cNvPr>
          <p:cNvSpPr>
            <a:spLocks noGrp="1"/>
          </p:cNvSpPr>
          <p:nvPr>
            <p:ph type="title"/>
          </p:nvPr>
        </p:nvSpPr>
        <p:spPr/>
        <p:txBody>
          <a:bodyPr/>
          <a:lstStyle/>
          <a:p>
            <a:r>
              <a:rPr lang="nl-NL" dirty="0"/>
              <a:t>Some more improvements &amp; features</a:t>
            </a:r>
            <a:endParaRPr lang="en-NL" dirty="0"/>
          </a:p>
        </p:txBody>
      </p:sp>
      <p:sp>
        <p:nvSpPr>
          <p:cNvPr id="3" name="Content Placeholder 2">
            <a:extLst>
              <a:ext uri="{FF2B5EF4-FFF2-40B4-BE49-F238E27FC236}">
                <a16:creationId xmlns:a16="http://schemas.microsoft.com/office/drawing/2014/main" id="{98E48ED9-63FB-F93C-1060-642BA36ABB5C}"/>
              </a:ext>
            </a:extLst>
          </p:cNvPr>
          <p:cNvSpPr>
            <a:spLocks noGrp="1"/>
          </p:cNvSpPr>
          <p:nvPr>
            <p:ph idx="1"/>
          </p:nvPr>
        </p:nvSpPr>
        <p:spPr/>
        <p:txBody>
          <a:bodyPr>
            <a:normAutofit fontScale="92500"/>
          </a:bodyPr>
          <a:lstStyle/>
          <a:p>
            <a:r>
              <a:rPr lang="en-US" b="1" dirty="0"/>
              <a:t>Minimal APIs Improvements</a:t>
            </a:r>
          </a:p>
          <a:p>
            <a:r>
              <a:rPr lang="en-US" dirty="0"/>
              <a:t>Minimal APIs were introduced in </a:t>
            </a:r>
            <a:r>
              <a:rPr lang="en-US" dirty="0" err="1"/>
              <a:t>.Net</a:t>
            </a:r>
            <a:r>
              <a:rPr lang="en-US" dirty="0"/>
              <a:t> 6 &amp; allows you to create lightweight APIs without the overhead of controllers.</a:t>
            </a:r>
          </a:p>
          <a:p>
            <a:r>
              <a:rPr lang="en-US" dirty="0"/>
              <a:t>With </a:t>
            </a:r>
            <a:r>
              <a:rPr lang="en-US" dirty="0" err="1"/>
              <a:t>.Net</a:t>
            </a:r>
            <a:r>
              <a:rPr lang="en-US" dirty="0"/>
              <a:t> 7, we will see additional improvements &amp; support for currently missing features like grouping endpoints with a common route prefix. Endpoint filters will allow you to implement crosscutting concerns that you can only do with controllers using action filters today.</a:t>
            </a:r>
          </a:p>
          <a:p>
            <a:r>
              <a:rPr lang="en-US" b="1" dirty="0" err="1"/>
              <a:t>Blazor</a:t>
            </a:r>
            <a:r>
              <a:rPr lang="en-US" b="1" dirty="0"/>
              <a:t> Hybrid Support</a:t>
            </a:r>
          </a:p>
          <a:p>
            <a:r>
              <a:rPr lang="en-US" dirty="0" err="1"/>
              <a:t>Blazor</a:t>
            </a:r>
            <a:r>
              <a:rPr lang="en-US" dirty="0"/>
              <a:t> Hybrid Support will allow us to take existing </a:t>
            </a:r>
            <a:r>
              <a:rPr lang="en-US" dirty="0" err="1"/>
              <a:t>Blazor</a:t>
            </a:r>
            <a:r>
              <a:rPr lang="en-US" dirty="0"/>
              <a:t> components &amp; put them together into a desktop application using a </a:t>
            </a:r>
            <a:r>
              <a:rPr lang="en-US" dirty="0" err="1"/>
              <a:t>webview</a:t>
            </a:r>
            <a:r>
              <a:rPr lang="en-US" dirty="0"/>
              <a:t> control with access to all underlying hardware APIs. It will allow developers to use web technologies to build desktop applications with access to system resources such as the local file system or a webcam.</a:t>
            </a:r>
            <a:endParaRPr lang="en-NL" dirty="0"/>
          </a:p>
        </p:txBody>
      </p:sp>
    </p:spTree>
    <p:extLst>
      <p:ext uri="{BB962C8B-B14F-4D97-AF65-F5344CB8AC3E}">
        <p14:creationId xmlns:p14="http://schemas.microsoft.com/office/powerpoint/2010/main" val="255959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5C96-08EA-38E7-B86B-44CD84E454A0}"/>
              </a:ext>
            </a:extLst>
          </p:cNvPr>
          <p:cNvSpPr>
            <a:spLocks noGrp="1"/>
          </p:cNvSpPr>
          <p:nvPr>
            <p:ph type="title"/>
          </p:nvPr>
        </p:nvSpPr>
        <p:spPr/>
        <p:txBody>
          <a:bodyPr/>
          <a:lstStyle/>
          <a:p>
            <a:r>
              <a:rPr lang="en-US" dirty="0"/>
              <a:t>C# 11</a:t>
            </a:r>
            <a:endParaRPr lang="en-NL" dirty="0"/>
          </a:p>
        </p:txBody>
      </p:sp>
      <p:sp>
        <p:nvSpPr>
          <p:cNvPr id="3" name="Content Placeholder 2">
            <a:extLst>
              <a:ext uri="{FF2B5EF4-FFF2-40B4-BE49-F238E27FC236}">
                <a16:creationId xmlns:a16="http://schemas.microsoft.com/office/drawing/2014/main" id="{B0E2742D-A65E-6A43-6DC5-E2737CA1383F}"/>
              </a:ext>
            </a:extLst>
          </p:cNvPr>
          <p:cNvSpPr>
            <a:spLocks noGrp="1"/>
          </p:cNvSpPr>
          <p:nvPr>
            <p:ph idx="1"/>
          </p:nvPr>
        </p:nvSpPr>
        <p:spPr/>
        <p:txBody>
          <a:bodyPr/>
          <a:lstStyle/>
          <a:p>
            <a:r>
              <a:rPr lang="en-US" dirty="0"/>
              <a:t>C# 11 is about to Release in November 2022 with some great features. Most of the features are focused on pure performance (up to 73.5% faster). There are many improvements that will change the way you code. </a:t>
            </a:r>
            <a:endParaRPr lang="en-NL" dirty="0"/>
          </a:p>
        </p:txBody>
      </p:sp>
    </p:spTree>
    <p:extLst>
      <p:ext uri="{BB962C8B-B14F-4D97-AF65-F5344CB8AC3E}">
        <p14:creationId xmlns:p14="http://schemas.microsoft.com/office/powerpoint/2010/main" val="290931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F8FB-EF5E-2464-F4F5-1A9C65000C99}"/>
              </a:ext>
            </a:extLst>
          </p:cNvPr>
          <p:cNvSpPr>
            <a:spLocks noGrp="1"/>
          </p:cNvSpPr>
          <p:nvPr>
            <p:ph type="title"/>
          </p:nvPr>
        </p:nvSpPr>
        <p:spPr/>
        <p:txBody>
          <a:bodyPr/>
          <a:lstStyle/>
          <a:p>
            <a:r>
              <a:rPr lang="nl-NL" dirty="0"/>
              <a:t>Required Members</a:t>
            </a:r>
            <a:endParaRPr lang="en-NL" dirty="0"/>
          </a:p>
        </p:txBody>
      </p:sp>
      <p:sp>
        <p:nvSpPr>
          <p:cNvPr id="3" name="Content Placeholder 2">
            <a:extLst>
              <a:ext uri="{FF2B5EF4-FFF2-40B4-BE49-F238E27FC236}">
                <a16:creationId xmlns:a16="http://schemas.microsoft.com/office/drawing/2014/main" id="{19C92102-F383-063C-EC2E-910E0A17746B}"/>
              </a:ext>
            </a:extLst>
          </p:cNvPr>
          <p:cNvSpPr>
            <a:spLocks noGrp="1"/>
          </p:cNvSpPr>
          <p:nvPr>
            <p:ph idx="1"/>
          </p:nvPr>
        </p:nvSpPr>
        <p:spPr/>
        <p:txBody>
          <a:bodyPr/>
          <a:lstStyle/>
          <a:p>
            <a:r>
              <a:rPr lang="en-US" dirty="0"/>
              <a:t>C# 11 introduces a new required modifier to fields &amp; properties to impose constructors &amp; callers to initialize those values.</a:t>
            </a:r>
          </a:p>
          <a:p>
            <a:r>
              <a:rPr lang="en-US" dirty="0"/>
              <a:t>A new </a:t>
            </a:r>
            <a:r>
              <a:rPr lang="en-US" dirty="0" err="1"/>
              <a:t>SetsRequiredMembers</a:t>
            </a:r>
            <a:r>
              <a:rPr lang="en-US" dirty="0"/>
              <a:t> attribute on the constructor tells the compiler that it initializes all required members.</a:t>
            </a:r>
            <a:endParaRPr lang="en-NL" dirty="0"/>
          </a:p>
        </p:txBody>
      </p:sp>
    </p:spTree>
    <p:extLst>
      <p:ext uri="{BB962C8B-B14F-4D97-AF65-F5344CB8AC3E}">
        <p14:creationId xmlns:p14="http://schemas.microsoft.com/office/powerpoint/2010/main" val="84185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CFAD-0D53-017E-F212-ED64D0BF9BE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753AECD-3EA6-0029-7BDC-D496F7AF3058}"/>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8C4B533-7144-B9A7-8F66-C9F44B8FE57A}"/>
              </a:ext>
            </a:extLst>
          </p:cNvPr>
          <p:cNvPicPr>
            <a:picLocks noChangeAspect="1"/>
          </p:cNvPicPr>
          <p:nvPr/>
        </p:nvPicPr>
        <p:blipFill>
          <a:blip r:embed="rId2"/>
          <a:stretch>
            <a:fillRect/>
          </a:stretch>
        </p:blipFill>
        <p:spPr>
          <a:xfrm>
            <a:off x="1466850" y="628650"/>
            <a:ext cx="9258300" cy="5600700"/>
          </a:xfrm>
          <a:prstGeom prst="rect">
            <a:avLst/>
          </a:prstGeom>
        </p:spPr>
      </p:pic>
    </p:spTree>
    <p:extLst>
      <p:ext uri="{BB962C8B-B14F-4D97-AF65-F5344CB8AC3E}">
        <p14:creationId xmlns:p14="http://schemas.microsoft.com/office/powerpoint/2010/main" val="403830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B9F-1A64-C326-C766-5C8126DA4AF7}"/>
              </a:ext>
            </a:extLst>
          </p:cNvPr>
          <p:cNvSpPr>
            <a:spLocks noGrp="1"/>
          </p:cNvSpPr>
          <p:nvPr>
            <p:ph type="title"/>
          </p:nvPr>
        </p:nvSpPr>
        <p:spPr/>
        <p:txBody>
          <a:bodyPr/>
          <a:lstStyle/>
          <a:p>
            <a:r>
              <a:rPr lang="nl-NL" dirty="0"/>
              <a:t>Raw string Literals</a:t>
            </a:r>
            <a:endParaRPr lang="en-NL" dirty="0"/>
          </a:p>
        </p:txBody>
      </p:sp>
      <p:sp>
        <p:nvSpPr>
          <p:cNvPr id="3" name="Content Placeholder 2">
            <a:extLst>
              <a:ext uri="{FF2B5EF4-FFF2-40B4-BE49-F238E27FC236}">
                <a16:creationId xmlns:a16="http://schemas.microsoft.com/office/drawing/2014/main" id="{A0E7545B-AF66-B5D3-7253-188AE6EA1CBD}"/>
              </a:ext>
            </a:extLst>
          </p:cNvPr>
          <p:cNvSpPr>
            <a:spLocks noGrp="1"/>
          </p:cNvSpPr>
          <p:nvPr>
            <p:ph idx="1"/>
          </p:nvPr>
        </p:nvSpPr>
        <p:spPr/>
        <p:txBody>
          <a:bodyPr/>
          <a:lstStyle/>
          <a:p>
            <a:r>
              <a:rPr lang="en-US" dirty="0"/>
              <a:t>C# 11 preview introduces raw string literals.</a:t>
            </a:r>
          </a:p>
          <a:p>
            <a:r>
              <a:rPr lang="en-US" dirty="0"/>
              <a:t>It allows containing of arbitrary text without escaping.</a:t>
            </a:r>
          </a:p>
          <a:p>
            <a:r>
              <a:rPr lang="en-US" dirty="0"/>
              <a:t>The format is minimum 3 double quotes """.."""</a:t>
            </a:r>
          </a:p>
          <a:p>
            <a:r>
              <a:rPr lang="en-US" dirty="0"/>
              <a:t>Combining with string interpolation, the count of $ denotes how many braces in a row start &amp; end the interpolation.</a:t>
            </a:r>
            <a:endParaRPr lang="en-NL" dirty="0"/>
          </a:p>
        </p:txBody>
      </p:sp>
    </p:spTree>
    <p:extLst>
      <p:ext uri="{BB962C8B-B14F-4D97-AF65-F5344CB8AC3E}">
        <p14:creationId xmlns:p14="http://schemas.microsoft.com/office/powerpoint/2010/main" val="66075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5CF8-A783-F360-B3ED-292C9CC5A3F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D87A2F8-9725-1301-A78D-8D7CB6976090}"/>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FD09380-B275-FD19-6777-C99E4BAE09FB}"/>
              </a:ext>
            </a:extLst>
          </p:cNvPr>
          <p:cNvPicPr>
            <a:picLocks noChangeAspect="1"/>
          </p:cNvPicPr>
          <p:nvPr/>
        </p:nvPicPr>
        <p:blipFill>
          <a:blip r:embed="rId2"/>
          <a:stretch>
            <a:fillRect/>
          </a:stretch>
        </p:blipFill>
        <p:spPr>
          <a:xfrm>
            <a:off x="1982051" y="0"/>
            <a:ext cx="8227898" cy="6858000"/>
          </a:xfrm>
          <a:prstGeom prst="rect">
            <a:avLst/>
          </a:prstGeom>
        </p:spPr>
      </p:pic>
    </p:spTree>
    <p:extLst>
      <p:ext uri="{BB962C8B-B14F-4D97-AF65-F5344CB8AC3E}">
        <p14:creationId xmlns:p14="http://schemas.microsoft.com/office/powerpoint/2010/main" val="10090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0C20-A05C-3446-C604-623FC450223D}"/>
              </a:ext>
            </a:extLst>
          </p:cNvPr>
          <p:cNvSpPr>
            <a:spLocks noGrp="1"/>
          </p:cNvSpPr>
          <p:nvPr>
            <p:ph type="title"/>
          </p:nvPr>
        </p:nvSpPr>
        <p:spPr/>
        <p:txBody>
          <a:bodyPr/>
          <a:lstStyle/>
          <a:p>
            <a:r>
              <a:rPr lang="nl-NL" dirty="0"/>
              <a:t>UTF-8 string literals</a:t>
            </a:r>
            <a:endParaRPr lang="en-NL" dirty="0"/>
          </a:p>
        </p:txBody>
      </p:sp>
      <p:sp>
        <p:nvSpPr>
          <p:cNvPr id="3" name="Content Placeholder 2">
            <a:extLst>
              <a:ext uri="{FF2B5EF4-FFF2-40B4-BE49-F238E27FC236}">
                <a16:creationId xmlns:a16="http://schemas.microsoft.com/office/drawing/2014/main" id="{83582CA8-A93F-1DCC-7852-5FC9E1992B27}"/>
              </a:ext>
            </a:extLst>
          </p:cNvPr>
          <p:cNvSpPr>
            <a:spLocks noGrp="1"/>
          </p:cNvSpPr>
          <p:nvPr>
            <p:ph idx="1"/>
          </p:nvPr>
        </p:nvSpPr>
        <p:spPr/>
        <p:txBody>
          <a:bodyPr/>
          <a:lstStyle/>
          <a:p>
            <a:r>
              <a:rPr lang="en-US" dirty="0"/>
              <a:t>C# 11 preview introduces UTF-8 string literals.</a:t>
            </a:r>
          </a:p>
          <a:p>
            <a:r>
              <a:rPr lang="en-US" dirty="0"/>
              <a:t>It allows converting only UTF-8 characters to their byte representation at compile time.</a:t>
            </a:r>
            <a:endParaRPr lang="en-NL" dirty="0"/>
          </a:p>
        </p:txBody>
      </p:sp>
      <p:pic>
        <p:nvPicPr>
          <p:cNvPr id="5" name="Picture 4">
            <a:extLst>
              <a:ext uri="{FF2B5EF4-FFF2-40B4-BE49-F238E27FC236}">
                <a16:creationId xmlns:a16="http://schemas.microsoft.com/office/drawing/2014/main" id="{FE9EF1D6-F45C-5FF7-46E5-29B7F29E43A0}"/>
              </a:ext>
            </a:extLst>
          </p:cNvPr>
          <p:cNvPicPr>
            <a:picLocks noChangeAspect="1"/>
          </p:cNvPicPr>
          <p:nvPr/>
        </p:nvPicPr>
        <p:blipFill>
          <a:blip r:embed="rId2"/>
          <a:stretch>
            <a:fillRect/>
          </a:stretch>
        </p:blipFill>
        <p:spPr>
          <a:xfrm>
            <a:off x="2033397" y="3171825"/>
            <a:ext cx="9134475" cy="3686175"/>
          </a:xfrm>
          <a:prstGeom prst="rect">
            <a:avLst/>
          </a:prstGeom>
        </p:spPr>
      </p:pic>
    </p:spTree>
    <p:extLst>
      <p:ext uri="{BB962C8B-B14F-4D97-AF65-F5344CB8AC3E}">
        <p14:creationId xmlns:p14="http://schemas.microsoft.com/office/powerpoint/2010/main" val="292478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301C-E89F-C0FF-50C1-84AAC82EFC98}"/>
              </a:ext>
            </a:extLst>
          </p:cNvPr>
          <p:cNvSpPr>
            <a:spLocks noGrp="1"/>
          </p:cNvSpPr>
          <p:nvPr>
            <p:ph type="title"/>
          </p:nvPr>
        </p:nvSpPr>
        <p:spPr/>
        <p:txBody>
          <a:bodyPr/>
          <a:lstStyle/>
          <a:p>
            <a:r>
              <a:rPr lang="nl-NL" dirty="0"/>
              <a:t>List Patterns</a:t>
            </a:r>
            <a:endParaRPr lang="en-NL" dirty="0"/>
          </a:p>
        </p:txBody>
      </p:sp>
      <p:sp>
        <p:nvSpPr>
          <p:cNvPr id="3" name="Content Placeholder 2">
            <a:extLst>
              <a:ext uri="{FF2B5EF4-FFF2-40B4-BE49-F238E27FC236}">
                <a16:creationId xmlns:a16="http://schemas.microsoft.com/office/drawing/2014/main" id="{4BB6D5D6-ACA0-BC4A-8B16-C380570DBDF7}"/>
              </a:ext>
            </a:extLst>
          </p:cNvPr>
          <p:cNvSpPr>
            <a:spLocks noGrp="1"/>
          </p:cNvSpPr>
          <p:nvPr>
            <p:ph idx="1"/>
          </p:nvPr>
        </p:nvSpPr>
        <p:spPr/>
        <p:txBody>
          <a:bodyPr/>
          <a:lstStyle/>
          <a:p>
            <a:r>
              <a:rPr lang="en-US" dirty="0"/>
              <a:t>C# 11 preview introduces list patterns.</a:t>
            </a:r>
          </a:p>
          <a:p>
            <a:r>
              <a:rPr lang="en-US" dirty="0"/>
              <a:t>It expand pattern matching to match sequences of elements in a list or an array.</a:t>
            </a:r>
          </a:p>
          <a:p>
            <a:r>
              <a:rPr lang="en-US" dirty="0"/>
              <a:t>You can use list patterns with any pattern, including property, type, constant, &amp; relational patterns.</a:t>
            </a:r>
            <a:endParaRPr lang="en-NL" dirty="0"/>
          </a:p>
        </p:txBody>
      </p:sp>
      <p:pic>
        <p:nvPicPr>
          <p:cNvPr id="5" name="Picture 4">
            <a:extLst>
              <a:ext uri="{FF2B5EF4-FFF2-40B4-BE49-F238E27FC236}">
                <a16:creationId xmlns:a16="http://schemas.microsoft.com/office/drawing/2014/main" id="{B68C197A-FBDD-1F68-DF42-FB2C20313E25}"/>
              </a:ext>
            </a:extLst>
          </p:cNvPr>
          <p:cNvPicPr>
            <a:picLocks noChangeAspect="1"/>
          </p:cNvPicPr>
          <p:nvPr/>
        </p:nvPicPr>
        <p:blipFill>
          <a:blip r:embed="rId2"/>
          <a:stretch>
            <a:fillRect/>
          </a:stretch>
        </p:blipFill>
        <p:spPr>
          <a:xfrm>
            <a:off x="1024128" y="3967353"/>
            <a:ext cx="9201150" cy="2543175"/>
          </a:xfrm>
          <a:prstGeom prst="rect">
            <a:avLst/>
          </a:prstGeom>
        </p:spPr>
      </p:pic>
    </p:spTree>
    <p:extLst>
      <p:ext uri="{BB962C8B-B14F-4D97-AF65-F5344CB8AC3E}">
        <p14:creationId xmlns:p14="http://schemas.microsoft.com/office/powerpoint/2010/main" val="1176439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BB98-2FC5-46B7-8D74-3F1E03962945}"/>
              </a:ext>
            </a:extLst>
          </p:cNvPr>
          <p:cNvSpPr>
            <a:spLocks noGrp="1"/>
          </p:cNvSpPr>
          <p:nvPr>
            <p:ph type="title"/>
          </p:nvPr>
        </p:nvSpPr>
        <p:spPr/>
        <p:txBody>
          <a:bodyPr/>
          <a:lstStyle/>
          <a:p>
            <a:r>
              <a:rPr lang="nl-NL" dirty="0"/>
              <a:t>Newlines in string interpolation expressions</a:t>
            </a:r>
            <a:endParaRPr lang="en-NL" dirty="0"/>
          </a:p>
        </p:txBody>
      </p:sp>
      <p:sp>
        <p:nvSpPr>
          <p:cNvPr id="3" name="Content Placeholder 2">
            <a:extLst>
              <a:ext uri="{FF2B5EF4-FFF2-40B4-BE49-F238E27FC236}">
                <a16:creationId xmlns:a16="http://schemas.microsoft.com/office/drawing/2014/main" id="{BCD89B3A-6B92-E434-9AAA-5DE5252B0918}"/>
              </a:ext>
            </a:extLst>
          </p:cNvPr>
          <p:cNvSpPr>
            <a:spLocks noGrp="1"/>
          </p:cNvSpPr>
          <p:nvPr>
            <p:ph idx="1"/>
          </p:nvPr>
        </p:nvSpPr>
        <p:spPr/>
        <p:txBody>
          <a:bodyPr/>
          <a:lstStyle/>
          <a:p>
            <a:r>
              <a:rPr lang="en-US" dirty="0"/>
              <a:t>C# 11 preview introduces newlines in string interpolation.</a:t>
            </a:r>
          </a:p>
          <a:p>
            <a:r>
              <a:rPr lang="en-US" dirty="0"/>
              <a:t>It allows any valid C# code between { }, including newlines, to improve code readability.</a:t>
            </a:r>
          </a:p>
          <a:p>
            <a:r>
              <a:rPr lang="en-US" dirty="0"/>
              <a:t>It also </a:t>
            </a:r>
            <a:r>
              <a:rPr lang="en-US" dirty="0" err="1"/>
              <a:t>helpfuls</a:t>
            </a:r>
            <a:r>
              <a:rPr lang="en-US" dirty="0"/>
              <a:t> when you want to use longer C# expressions in interpolation, e.g. LINQ queries, pattern matching or switch expressions.</a:t>
            </a:r>
            <a:endParaRPr lang="en-NL" dirty="0"/>
          </a:p>
        </p:txBody>
      </p:sp>
    </p:spTree>
    <p:extLst>
      <p:ext uri="{BB962C8B-B14F-4D97-AF65-F5344CB8AC3E}">
        <p14:creationId xmlns:p14="http://schemas.microsoft.com/office/powerpoint/2010/main" val="464938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F4B1-350C-3862-6F03-42C4614A76D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76B6DD6-A248-2196-0554-623B5AFB8FEE}"/>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289D681C-3F52-0A47-EEB5-0721785C35DA}"/>
              </a:ext>
            </a:extLst>
          </p:cNvPr>
          <p:cNvPicPr>
            <a:picLocks noChangeAspect="1"/>
          </p:cNvPicPr>
          <p:nvPr/>
        </p:nvPicPr>
        <p:blipFill>
          <a:blip r:embed="rId2"/>
          <a:stretch>
            <a:fillRect/>
          </a:stretch>
        </p:blipFill>
        <p:spPr>
          <a:xfrm>
            <a:off x="1528762" y="423862"/>
            <a:ext cx="9134475" cy="6010275"/>
          </a:xfrm>
          <a:prstGeom prst="rect">
            <a:avLst/>
          </a:prstGeom>
        </p:spPr>
      </p:pic>
    </p:spTree>
    <p:extLst>
      <p:ext uri="{BB962C8B-B14F-4D97-AF65-F5344CB8AC3E}">
        <p14:creationId xmlns:p14="http://schemas.microsoft.com/office/powerpoint/2010/main" val="110261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CABF-C152-AD44-8A08-E70C3069CBEA}"/>
              </a:ext>
            </a:extLst>
          </p:cNvPr>
          <p:cNvSpPr>
            <a:spLocks noGrp="1"/>
          </p:cNvSpPr>
          <p:nvPr>
            <p:ph type="title"/>
          </p:nvPr>
        </p:nvSpPr>
        <p:spPr/>
        <p:txBody>
          <a:bodyPr/>
          <a:lstStyle/>
          <a:p>
            <a:r>
              <a:rPr lang="en-US" dirty="0"/>
              <a:t>major topics</a:t>
            </a:r>
            <a:endParaRPr lang="en-NL" dirty="0"/>
          </a:p>
        </p:txBody>
      </p:sp>
      <p:sp>
        <p:nvSpPr>
          <p:cNvPr id="3" name="Content Placeholder 2">
            <a:extLst>
              <a:ext uri="{FF2B5EF4-FFF2-40B4-BE49-F238E27FC236}">
                <a16:creationId xmlns:a16="http://schemas.microsoft.com/office/drawing/2014/main" id="{20AF0119-4D8D-C213-E578-529B963C7ED4}"/>
              </a:ext>
            </a:extLst>
          </p:cNvPr>
          <p:cNvSpPr>
            <a:spLocks noGrp="1"/>
          </p:cNvSpPr>
          <p:nvPr>
            <p:ph idx="1"/>
          </p:nvPr>
        </p:nvSpPr>
        <p:spPr/>
        <p:txBody>
          <a:bodyPr/>
          <a:lstStyle/>
          <a:p>
            <a:r>
              <a:rPr lang="en-US" dirty="0"/>
              <a:t>Modern Client Development: .NET MAUI</a:t>
            </a:r>
          </a:p>
          <a:p>
            <a:r>
              <a:rPr lang="en-US" dirty="0"/>
              <a:t>Cloud and Native Containers</a:t>
            </a:r>
          </a:p>
          <a:p>
            <a:r>
              <a:rPr lang="en-US" dirty="0"/>
              <a:t>Upgrading existing .NET Apps</a:t>
            </a:r>
          </a:p>
          <a:p>
            <a:r>
              <a:rPr lang="en-US" dirty="0"/>
              <a:t>JWT Authentication improvements &amp; Automatic Configuration</a:t>
            </a:r>
          </a:p>
          <a:p>
            <a:r>
              <a:rPr lang="en-US" dirty="0"/>
              <a:t>C# 11</a:t>
            </a:r>
          </a:p>
          <a:p>
            <a:endParaRPr lang="en-NL" dirty="0"/>
          </a:p>
        </p:txBody>
      </p:sp>
    </p:spTree>
    <p:extLst>
      <p:ext uri="{BB962C8B-B14F-4D97-AF65-F5344CB8AC3E}">
        <p14:creationId xmlns:p14="http://schemas.microsoft.com/office/powerpoint/2010/main" val="131207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96AD-B812-C1CD-7971-D788CE3FB056}"/>
              </a:ext>
            </a:extLst>
          </p:cNvPr>
          <p:cNvSpPr>
            <a:spLocks noGrp="1"/>
          </p:cNvSpPr>
          <p:nvPr>
            <p:ph type="title"/>
          </p:nvPr>
        </p:nvSpPr>
        <p:spPr/>
        <p:txBody>
          <a:bodyPr/>
          <a:lstStyle/>
          <a:p>
            <a:r>
              <a:rPr lang="nl-NL" dirty="0"/>
              <a:t>Auto-default structs</a:t>
            </a:r>
            <a:endParaRPr lang="en-NL" dirty="0"/>
          </a:p>
        </p:txBody>
      </p:sp>
      <p:sp>
        <p:nvSpPr>
          <p:cNvPr id="3" name="Content Placeholder 2">
            <a:extLst>
              <a:ext uri="{FF2B5EF4-FFF2-40B4-BE49-F238E27FC236}">
                <a16:creationId xmlns:a16="http://schemas.microsoft.com/office/drawing/2014/main" id="{E5946246-B34F-1C2F-E99D-A0573E0298E2}"/>
              </a:ext>
            </a:extLst>
          </p:cNvPr>
          <p:cNvSpPr>
            <a:spLocks noGrp="1"/>
          </p:cNvSpPr>
          <p:nvPr>
            <p:ph idx="1"/>
          </p:nvPr>
        </p:nvSpPr>
        <p:spPr/>
        <p:txBody>
          <a:bodyPr/>
          <a:lstStyle/>
          <a:p>
            <a:r>
              <a:rPr lang="en-US" dirty="0"/>
              <a:t>The C# 11 compiler itself initializes any property or field not initialized by a constructor in the structs.</a:t>
            </a:r>
          </a:p>
          <a:p>
            <a:r>
              <a:rPr lang="en-US" dirty="0"/>
              <a:t>Such code doesn’t compile in the previous C# versions.</a:t>
            </a:r>
          </a:p>
          <a:p>
            <a:r>
              <a:rPr lang="en-US" dirty="0"/>
              <a:t>The compiler sets the default values.</a:t>
            </a:r>
            <a:endParaRPr lang="en-NL" dirty="0"/>
          </a:p>
        </p:txBody>
      </p:sp>
    </p:spTree>
    <p:extLst>
      <p:ext uri="{BB962C8B-B14F-4D97-AF65-F5344CB8AC3E}">
        <p14:creationId xmlns:p14="http://schemas.microsoft.com/office/powerpoint/2010/main" val="1350433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A838-EA96-13DD-5D3E-301658D3679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35A573A-D3A1-C21C-BADF-29C1D71D874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8C149E25-F30B-9631-32E5-54E392B3A62D}"/>
              </a:ext>
            </a:extLst>
          </p:cNvPr>
          <p:cNvPicPr>
            <a:picLocks noChangeAspect="1"/>
          </p:cNvPicPr>
          <p:nvPr/>
        </p:nvPicPr>
        <p:blipFill>
          <a:blip r:embed="rId2"/>
          <a:stretch>
            <a:fillRect/>
          </a:stretch>
        </p:blipFill>
        <p:spPr>
          <a:xfrm>
            <a:off x="2103101" y="0"/>
            <a:ext cx="7985797" cy="6858000"/>
          </a:xfrm>
          <a:prstGeom prst="rect">
            <a:avLst/>
          </a:prstGeom>
        </p:spPr>
      </p:pic>
    </p:spTree>
    <p:extLst>
      <p:ext uri="{BB962C8B-B14F-4D97-AF65-F5344CB8AC3E}">
        <p14:creationId xmlns:p14="http://schemas.microsoft.com/office/powerpoint/2010/main" val="3305777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32BB-AD45-79D8-3340-AB4B34C21E41}"/>
              </a:ext>
            </a:extLst>
          </p:cNvPr>
          <p:cNvSpPr>
            <a:spLocks noGrp="1"/>
          </p:cNvSpPr>
          <p:nvPr>
            <p:ph type="title"/>
          </p:nvPr>
        </p:nvSpPr>
        <p:spPr/>
        <p:txBody>
          <a:bodyPr/>
          <a:lstStyle/>
          <a:p>
            <a:r>
              <a:rPr lang="nl-NL" dirty="0"/>
              <a:t>Generic attributes</a:t>
            </a:r>
            <a:endParaRPr lang="en-NL" dirty="0"/>
          </a:p>
        </p:txBody>
      </p:sp>
      <p:sp>
        <p:nvSpPr>
          <p:cNvPr id="3" name="Content Placeholder 2">
            <a:extLst>
              <a:ext uri="{FF2B5EF4-FFF2-40B4-BE49-F238E27FC236}">
                <a16:creationId xmlns:a16="http://schemas.microsoft.com/office/drawing/2014/main" id="{937FF9A8-8340-8152-D420-5597515F0B4D}"/>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38CA1B25-0364-5F8B-71FB-80BCE25D29FD}"/>
              </a:ext>
            </a:extLst>
          </p:cNvPr>
          <p:cNvPicPr>
            <a:picLocks noChangeAspect="1"/>
          </p:cNvPicPr>
          <p:nvPr/>
        </p:nvPicPr>
        <p:blipFill>
          <a:blip r:embed="rId2"/>
          <a:stretch>
            <a:fillRect/>
          </a:stretch>
        </p:blipFill>
        <p:spPr>
          <a:xfrm>
            <a:off x="1024128" y="1868805"/>
            <a:ext cx="9153525" cy="4857750"/>
          </a:xfrm>
          <a:prstGeom prst="rect">
            <a:avLst/>
          </a:prstGeom>
        </p:spPr>
      </p:pic>
    </p:spTree>
    <p:extLst>
      <p:ext uri="{BB962C8B-B14F-4D97-AF65-F5344CB8AC3E}">
        <p14:creationId xmlns:p14="http://schemas.microsoft.com/office/powerpoint/2010/main" val="221785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F194-FEF6-2C22-0284-1F37573DEAE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D14DB504-1220-39A1-8E91-9FDBD77E9615}"/>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1FCBA5D-807E-BC72-84C5-76A6BCC57EC1}"/>
              </a:ext>
            </a:extLst>
          </p:cNvPr>
          <p:cNvPicPr>
            <a:picLocks noChangeAspect="1"/>
          </p:cNvPicPr>
          <p:nvPr/>
        </p:nvPicPr>
        <p:blipFill>
          <a:blip r:embed="rId2"/>
          <a:stretch>
            <a:fillRect/>
          </a:stretch>
        </p:blipFill>
        <p:spPr>
          <a:xfrm>
            <a:off x="928687" y="2286000"/>
            <a:ext cx="9172575" cy="4114800"/>
          </a:xfrm>
          <a:prstGeom prst="rect">
            <a:avLst/>
          </a:prstGeom>
        </p:spPr>
      </p:pic>
    </p:spTree>
    <p:extLst>
      <p:ext uri="{BB962C8B-B14F-4D97-AF65-F5344CB8AC3E}">
        <p14:creationId xmlns:p14="http://schemas.microsoft.com/office/powerpoint/2010/main" val="3546204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CA5E-24BD-7B9B-FA8D-473A4C13A5DB}"/>
              </a:ext>
            </a:extLst>
          </p:cNvPr>
          <p:cNvSpPr>
            <a:spLocks noGrp="1"/>
          </p:cNvSpPr>
          <p:nvPr>
            <p:ph type="title"/>
          </p:nvPr>
        </p:nvSpPr>
        <p:spPr/>
        <p:txBody>
          <a:bodyPr/>
          <a:lstStyle/>
          <a:p>
            <a:r>
              <a:rPr lang="nl-NL" dirty="0"/>
              <a:t>Extended nameof scope</a:t>
            </a:r>
            <a:endParaRPr lang="en-NL" dirty="0"/>
          </a:p>
        </p:txBody>
      </p:sp>
      <p:sp>
        <p:nvSpPr>
          <p:cNvPr id="3" name="Content Placeholder 2">
            <a:extLst>
              <a:ext uri="{FF2B5EF4-FFF2-40B4-BE49-F238E27FC236}">
                <a16:creationId xmlns:a16="http://schemas.microsoft.com/office/drawing/2014/main" id="{74448894-BFB9-B6AB-5FB8-6E848F204520}"/>
              </a:ext>
            </a:extLst>
          </p:cNvPr>
          <p:cNvSpPr>
            <a:spLocks noGrp="1"/>
          </p:cNvSpPr>
          <p:nvPr>
            <p:ph idx="1"/>
          </p:nvPr>
        </p:nvSpPr>
        <p:spPr/>
        <p:txBody>
          <a:bodyPr/>
          <a:lstStyle/>
          <a:p>
            <a:r>
              <a:rPr lang="en-US" dirty="0"/>
              <a:t>C# 11 expand scope of </a:t>
            </a:r>
            <a:r>
              <a:rPr lang="en-US" dirty="0" err="1"/>
              <a:t>nameof</a:t>
            </a:r>
            <a:r>
              <a:rPr lang="en-US" dirty="0"/>
              <a:t> expressions.</a:t>
            </a:r>
          </a:p>
          <a:p>
            <a:r>
              <a:rPr lang="en-US" dirty="0"/>
              <a:t>We can specify the name of a method parameter in an attribute on the parameter declaration or method.</a:t>
            </a:r>
          </a:p>
          <a:p>
            <a:r>
              <a:rPr lang="en-US" dirty="0"/>
              <a:t>This can be used in adding attributes for code analysis.</a:t>
            </a:r>
            <a:endParaRPr lang="en-NL" dirty="0"/>
          </a:p>
        </p:txBody>
      </p:sp>
    </p:spTree>
    <p:extLst>
      <p:ext uri="{BB962C8B-B14F-4D97-AF65-F5344CB8AC3E}">
        <p14:creationId xmlns:p14="http://schemas.microsoft.com/office/powerpoint/2010/main" val="1478652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2BDA-E043-9FD7-026B-49815020368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95EF7F8-BCD0-9B48-9F74-37CE2E1C0E2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BD74D6F5-DD25-476B-96B9-DF9D0177649B}"/>
              </a:ext>
            </a:extLst>
          </p:cNvPr>
          <p:cNvPicPr>
            <a:picLocks noChangeAspect="1"/>
          </p:cNvPicPr>
          <p:nvPr/>
        </p:nvPicPr>
        <p:blipFill>
          <a:blip r:embed="rId2"/>
          <a:stretch>
            <a:fillRect/>
          </a:stretch>
        </p:blipFill>
        <p:spPr>
          <a:xfrm>
            <a:off x="1024128" y="2084832"/>
            <a:ext cx="9220200" cy="4143375"/>
          </a:xfrm>
          <a:prstGeom prst="rect">
            <a:avLst/>
          </a:prstGeom>
        </p:spPr>
      </p:pic>
    </p:spTree>
    <p:extLst>
      <p:ext uri="{BB962C8B-B14F-4D97-AF65-F5344CB8AC3E}">
        <p14:creationId xmlns:p14="http://schemas.microsoft.com/office/powerpoint/2010/main" val="342192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1CC9-A2CA-D2FD-9FE6-9441E168B093}"/>
              </a:ext>
            </a:extLst>
          </p:cNvPr>
          <p:cNvSpPr>
            <a:spLocks noGrp="1"/>
          </p:cNvSpPr>
          <p:nvPr>
            <p:ph type="title"/>
          </p:nvPr>
        </p:nvSpPr>
        <p:spPr/>
        <p:txBody>
          <a:bodyPr/>
          <a:lstStyle/>
          <a:p>
            <a:r>
              <a:rPr lang="nl-NL" dirty="0"/>
              <a:t>An unsigned right-shift operator</a:t>
            </a:r>
            <a:endParaRPr lang="en-NL" dirty="0"/>
          </a:p>
        </p:txBody>
      </p:sp>
      <p:sp>
        <p:nvSpPr>
          <p:cNvPr id="3" name="Content Placeholder 2">
            <a:extLst>
              <a:ext uri="{FF2B5EF4-FFF2-40B4-BE49-F238E27FC236}">
                <a16:creationId xmlns:a16="http://schemas.microsoft.com/office/drawing/2014/main" id="{36C98DF6-8F92-77F4-6DD6-AA1B788A4AD2}"/>
              </a:ext>
            </a:extLst>
          </p:cNvPr>
          <p:cNvSpPr>
            <a:spLocks noGrp="1"/>
          </p:cNvSpPr>
          <p:nvPr>
            <p:ph idx="1"/>
          </p:nvPr>
        </p:nvSpPr>
        <p:spPr/>
        <p:txBody>
          <a:bodyPr/>
          <a:lstStyle/>
          <a:p>
            <a:r>
              <a:rPr lang="en-US" dirty="0"/>
              <a:t>C# 11 introduces an unsigned right-shift operator &gt;&gt;&gt;.</a:t>
            </a:r>
          </a:p>
          <a:p>
            <a:r>
              <a:rPr lang="en-US" dirty="0"/>
              <a:t>It shifts bits right without replicating the high order bit on each shift.</a:t>
            </a:r>
            <a:endParaRPr lang="en-NL" dirty="0"/>
          </a:p>
        </p:txBody>
      </p:sp>
      <p:pic>
        <p:nvPicPr>
          <p:cNvPr id="5" name="Picture 4">
            <a:extLst>
              <a:ext uri="{FF2B5EF4-FFF2-40B4-BE49-F238E27FC236}">
                <a16:creationId xmlns:a16="http://schemas.microsoft.com/office/drawing/2014/main" id="{5D40911C-2D19-77DE-E082-796E710E5683}"/>
              </a:ext>
            </a:extLst>
          </p:cNvPr>
          <p:cNvPicPr>
            <a:picLocks noChangeAspect="1"/>
          </p:cNvPicPr>
          <p:nvPr/>
        </p:nvPicPr>
        <p:blipFill>
          <a:blip r:embed="rId2"/>
          <a:stretch>
            <a:fillRect/>
          </a:stretch>
        </p:blipFill>
        <p:spPr>
          <a:xfrm>
            <a:off x="1024128" y="3190875"/>
            <a:ext cx="9182100" cy="3486150"/>
          </a:xfrm>
          <a:prstGeom prst="rect">
            <a:avLst/>
          </a:prstGeom>
        </p:spPr>
      </p:pic>
    </p:spTree>
    <p:extLst>
      <p:ext uri="{BB962C8B-B14F-4D97-AF65-F5344CB8AC3E}">
        <p14:creationId xmlns:p14="http://schemas.microsoft.com/office/powerpoint/2010/main" val="1917867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CF16-BD25-BF26-037C-4A9BC94ECA1C}"/>
              </a:ext>
            </a:extLst>
          </p:cNvPr>
          <p:cNvSpPr>
            <a:spLocks noGrp="1"/>
          </p:cNvSpPr>
          <p:nvPr>
            <p:ph type="title"/>
          </p:nvPr>
        </p:nvSpPr>
        <p:spPr/>
        <p:txBody>
          <a:bodyPr/>
          <a:lstStyle/>
          <a:p>
            <a:r>
              <a:rPr lang="en-US" dirty="0"/>
              <a:t>Static abstract members in interfaces for generic math support</a:t>
            </a:r>
            <a:endParaRPr lang="en-NL" dirty="0"/>
          </a:p>
        </p:txBody>
      </p:sp>
      <p:sp>
        <p:nvSpPr>
          <p:cNvPr id="3" name="Content Placeholder 2">
            <a:extLst>
              <a:ext uri="{FF2B5EF4-FFF2-40B4-BE49-F238E27FC236}">
                <a16:creationId xmlns:a16="http://schemas.microsoft.com/office/drawing/2014/main" id="{C4DC9FE7-BF04-3C70-800B-92D829C33CFD}"/>
              </a:ext>
            </a:extLst>
          </p:cNvPr>
          <p:cNvSpPr>
            <a:spLocks noGrp="1"/>
          </p:cNvSpPr>
          <p:nvPr>
            <p:ph idx="1"/>
          </p:nvPr>
        </p:nvSpPr>
        <p:spPr/>
        <p:txBody>
          <a:bodyPr/>
          <a:lstStyle/>
          <a:p>
            <a:r>
              <a:rPr lang="en-US" dirty="0"/>
              <a:t>C# 11 introduces static abstract members in interfaces.</a:t>
            </a:r>
          </a:p>
          <a:p>
            <a:r>
              <a:rPr lang="en-US" dirty="0"/>
              <a:t>We can add static abstract members in interfaces to define interfaces that include other static members, overloadable operators, and static properties.</a:t>
            </a:r>
            <a:endParaRPr lang="en-NL" dirty="0"/>
          </a:p>
        </p:txBody>
      </p:sp>
      <p:pic>
        <p:nvPicPr>
          <p:cNvPr id="5" name="Picture 4">
            <a:extLst>
              <a:ext uri="{FF2B5EF4-FFF2-40B4-BE49-F238E27FC236}">
                <a16:creationId xmlns:a16="http://schemas.microsoft.com/office/drawing/2014/main" id="{F218D0F6-72C2-42BF-4D5D-599168185108}"/>
              </a:ext>
            </a:extLst>
          </p:cNvPr>
          <p:cNvPicPr>
            <a:picLocks noChangeAspect="1"/>
          </p:cNvPicPr>
          <p:nvPr/>
        </p:nvPicPr>
        <p:blipFill>
          <a:blip r:embed="rId2"/>
          <a:stretch>
            <a:fillRect/>
          </a:stretch>
        </p:blipFill>
        <p:spPr>
          <a:xfrm>
            <a:off x="1024128" y="3814762"/>
            <a:ext cx="9134475" cy="1647825"/>
          </a:xfrm>
          <a:prstGeom prst="rect">
            <a:avLst/>
          </a:prstGeom>
        </p:spPr>
      </p:pic>
    </p:spTree>
    <p:extLst>
      <p:ext uri="{BB962C8B-B14F-4D97-AF65-F5344CB8AC3E}">
        <p14:creationId xmlns:p14="http://schemas.microsoft.com/office/powerpoint/2010/main" val="334468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4F31-93FF-C01D-AE68-AC90CAE4F128}"/>
              </a:ext>
            </a:extLst>
          </p:cNvPr>
          <p:cNvSpPr>
            <a:spLocks noGrp="1"/>
          </p:cNvSpPr>
          <p:nvPr>
            <p:ph type="title"/>
          </p:nvPr>
        </p:nvSpPr>
        <p:spPr/>
        <p:txBody>
          <a:bodyPr/>
          <a:lstStyle/>
          <a:p>
            <a:r>
              <a:rPr lang="nl-NL" dirty="0"/>
              <a:t>Numeric IntPtr</a:t>
            </a:r>
            <a:endParaRPr lang="en-NL" dirty="0"/>
          </a:p>
        </p:txBody>
      </p:sp>
      <p:sp>
        <p:nvSpPr>
          <p:cNvPr id="3" name="Content Placeholder 2">
            <a:extLst>
              <a:ext uri="{FF2B5EF4-FFF2-40B4-BE49-F238E27FC236}">
                <a16:creationId xmlns:a16="http://schemas.microsoft.com/office/drawing/2014/main" id="{29E45B23-60C6-B07F-DC7D-EB86009B41AF}"/>
              </a:ext>
            </a:extLst>
          </p:cNvPr>
          <p:cNvSpPr>
            <a:spLocks noGrp="1"/>
          </p:cNvSpPr>
          <p:nvPr>
            <p:ph idx="1"/>
          </p:nvPr>
        </p:nvSpPr>
        <p:spPr/>
        <p:txBody>
          <a:bodyPr/>
          <a:lstStyle/>
          <a:p>
            <a:r>
              <a:rPr lang="en-US" dirty="0"/>
              <a:t>A little improvement in C# 11.</a:t>
            </a:r>
          </a:p>
          <a:p>
            <a:r>
              <a:rPr lang="en-US" dirty="0"/>
              <a:t>The </a:t>
            </a:r>
            <a:r>
              <a:rPr lang="en-US" dirty="0" err="1"/>
              <a:t>nint</a:t>
            </a:r>
            <a:r>
              <a:rPr lang="en-US" dirty="0"/>
              <a:t> and </a:t>
            </a:r>
            <a:r>
              <a:rPr lang="en-US" dirty="0" err="1"/>
              <a:t>nuint</a:t>
            </a:r>
            <a:r>
              <a:rPr lang="en-US" dirty="0"/>
              <a:t> types now alias </a:t>
            </a:r>
            <a:r>
              <a:rPr lang="en-US" dirty="0" err="1"/>
              <a:t>System.IntPtr</a:t>
            </a:r>
            <a:r>
              <a:rPr lang="en-US" dirty="0"/>
              <a:t> and </a:t>
            </a:r>
            <a:r>
              <a:rPr lang="en-US" dirty="0" err="1"/>
              <a:t>System.UIntPtr</a:t>
            </a:r>
            <a:r>
              <a:rPr lang="en-US" dirty="0"/>
              <a:t> respectively.</a:t>
            </a:r>
            <a:endParaRPr lang="en-NL" dirty="0"/>
          </a:p>
        </p:txBody>
      </p:sp>
      <p:pic>
        <p:nvPicPr>
          <p:cNvPr id="5" name="Picture 4">
            <a:extLst>
              <a:ext uri="{FF2B5EF4-FFF2-40B4-BE49-F238E27FC236}">
                <a16:creationId xmlns:a16="http://schemas.microsoft.com/office/drawing/2014/main" id="{1216AB25-B305-1937-BEED-2997C7A72154}"/>
              </a:ext>
            </a:extLst>
          </p:cNvPr>
          <p:cNvPicPr>
            <a:picLocks noChangeAspect="1"/>
          </p:cNvPicPr>
          <p:nvPr/>
        </p:nvPicPr>
        <p:blipFill>
          <a:blip r:embed="rId2"/>
          <a:stretch>
            <a:fillRect/>
          </a:stretch>
        </p:blipFill>
        <p:spPr>
          <a:xfrm>
            <a:off x="1024128" y="3576637"/>
            <a:ext cx="9182100" cy="2543175"/>
          </a:xfrm>
          <a:prstGeom prst="rect">
            <a:avLst/>
          </a:prstGeom>
        </p:spPr>
      </p:pic>
    </p:spTree>
    <p:extLst>
      <p:ext uri="{BB962C8B-B14F-4D97-AF65-F5344CB8AC3E}">
        <p14:creationId xmlns:p14="http://schemas.microsoft.com/office/powerpoint/2010/main" val="1952678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D771-5E4D-1439-6857-2ED813553274}"/>
              </a:ext>
            </a:extLst>
          </p:cNvPr>
          <p:cNvSpPr>
            <a:spLocks noGrp="1"/>
          </p:cNvSpPr>
          <p:nvPr>
            <p:ph type="title"/>
          </p:nvPr>
        </p:nvSpPr>
        <p:spPr/>
        <p:txBody>
          <a:bodyPr/>
          <a:lstStyle/>
          <a:p>
            <a:r>
              <a:rPr lang="nl-NL" dirty="0"/>
              <a:t>new Regex Source Generator</a:t>
            </a:r>
            <a:endParaRPr lang="en-NL" dirty="0"/>
          </a:p>
        </p:txBody>
      </p:sp>
      <p:sp>
        <p:nvSpPr>
          <p:cNvPr id="3" name="Content Placeholder 2">
            <a:extLst>
              <a:ext uri="{FF2B5EF4-FFF2-40B4-BE49-F238E27FC236}">
                <a16:creationId xmlns:a16="http://schemas.microsoft.com/office/drawing/2014/main" id="{2D0C41C8-3588-49A7-E282-855D244BCD53}"/>
              </a:ext>
            </a:extLst>
          </p:cNvPr>
          <p:cNvSpPr>
            <a:spLocks noGrp="1"/>
          </p:cNvSpPr>
          <p:nvPr>
            <p:ph idx="1"/>
          </p:nvPr>
        </p:nvSpPr>
        <p:spPr/>
        <p:txBody>
          <a:bodyPr>
            <a:normAutofit fontScale="92500"/>
          </a:bodyPr>
          <a:lstStyle/>
          <a:p>
            <a:r>
              <a:rPr lang="en-US" dirty="0"/>
              <a:t>Have you ever wished you had all of the great benefits that come from having a specialized Regex engine that is optimized for your particular pattern, without the overhead of building this engine at runtime?</a:t>
            </a:r>
          </a:p>
          <a:p>
            <a:r>
              <a:rPr lang="en-US" dirty="0"/>
              <a:t>We are excited to announce the new Regex Source Generator which was included in Preview 1. It brings all of the performance benefits from our compiled engine without the startup cost, and it has additional benefits, like providing a great debugging experience as well as being trimming-friendly. If your pattern is known at compile-time, then the new regex source generator is the way to go.</a:t>
            </a:r>
          </a:p>
          <a:p>
            <a:r>
              <a:rPr lang="en-US" dirty="0"/>
              <a:t>In order to start using it, you only need to turn the containing type into a partial one, and declare a new partial method with the </a:t>
            </a:r>
            <a:r>
              <a:rPr lang="en-US" dirty="0" err="1"/>
              <a:t>RegexGenerator</a:t>
            </a:r>
            <a:r>
              <a:rPr lang="en-US" dirty="0"/>
              <a:t> attribute that will return the optimized Regex object, and that’s it! The source generator will fill the implementation of that method for you, and will get updated automatically as you make changes to your pattern or to the additional options that you pass in. Here is an example:</a:t>
            </a:r>
            <a:endParaRPr lang="en-NL" dirty="0"/>
          </a:p>
        </p:txBody>
      </p:sp>
    </p:spTree>
    <p:extLst>
      <p:ext uri="{BB962C8B-B14F-4D97-AF65-F5344CB8AC3E}">
        <p14:creationId xmlns:p14="http://schemas.microsoft.com/office/powerpoint/2010/main" val="12929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F91-C476-7249-8C23-780ADF1D25B5}"/>
              </a:ext>
            </a:extLst>
          </p:cNvPr>
          <p:cNvSpPr>
            <a:spLocks noGrp="1"/>
          </p:cNvSpPr>
          <p:nvPr>
            <p:ph type="title"/>
          </p:nvPr>
        </p:nvSpPr>
        <p:spPr/>
        <p:txBody>
          <a:bodyPr/>
          <a:lstStyle/>
          <a:p>
            <a:r>
              <a:rPr lang="en-US" dirty="0"/>
              <a:t>Installing </a:t>
            </a:r>
            <a:r>
              <a:rPr lang="en-US" dirty="0" err="1"/>
              <a:t>.net</a:t>
            </a:r>
            <a:r>
              <a:rPr lang="en-US" dirty="0"/>
              <a:t> 7</a:t>
            </a:r>
            <a:endParaRPr lang="en-NL" dirty="0"/>
          </a:p>
        </p:txBody>
      </p:sp>
      <p:sp>
        <p:nvSpPr>
          <p:cNvPr id="3" name="Content Placeholder 2">
            <a:extLst>
              <a:ext uri="{FF2B5EF4-FFF2-40B4-BE49-F238E27FC236}">
                <a16:creationId xmlns:a16="http://schemas.microsoft.com/office/drawing/2014/main" id="{E04BF5B3-B1E8-8B10-1AA1-CF31BD452659}"/>
              </a:ext>
            </a:extLst>
          </p:cNvPr>
          <p:cNvSpPr>
            <a:spLocks noGrp="1"/>
          </p:cNvSpPr>
          <p:nvPr>
            <p:ph idx="1"/>
          </p:nvPr>
        </p:nvSpPr>
        <p:spPr/>
        <p:txBody>
          <a:bodyPr/>
          <a:lstStyle/>
          <a:p>
            <a:r>
              <a:rPr lang="nl-NL" dirty="0"/>
              <a:t>Download .NET 7</a:t>
            </a:r>
            <a:endParaRPr lang="nl-NL" dirty="0">
              <a:hlinkClick r:id="rId2"/>
            </a:endParaRPr>
          </a:p>
          <a:p>
            <a:r>
              <a:rPr lang="nl-NL" dirty="0">
                <a:hlinkClick r:id="rId2"/>
              </a:rPr>
              <a:t>https://dotnet.microsoft.com/en-us/download/dotnet/7.0</a:t>
            </a:r>
            <a:endParaRPr lang="nl-NL" dirty="0"/>
          </a:p>
          <a:p>
            <a:r>
              <a:rPr lang="en-US" dirty="0"/>
              <a:t>Use Visual Studio 2022</a:t>
            </a:r>
          </a:p>
          <a:p>
            <a:r>
              <a:rPr lang="nl-NL" dirty="0">
                <a:hlinkClick r:id="rId3"/>
              </a:rPr>
              <a:t>https://visualstudio.microsoft.com/vs/</a:t>
            </a:r>
            <a:endParaRPr lang="nl-NL" dirty="0"/>
          </a:p>
          <a:p>
            <a:endParaRPr lang="nl-NL" dirty="0"/>
          </a:p>
          <a:p>
            <a:r>
              <a:rPr lang="nl-NL" dirty="0"/>
              <a:t>Enable “use previews of the .NET SDK” under Tools, Options, Environment, Preview Features</a:t>
            </a:r>
          </a:p>
          <a:p>
            <a:endParaRPr lang="en-NL" dirty="0"/>
          </a:p>
        </p:txBody>
      </p:sp>
      <p:pic>
        <p:nvPicPr>
          <p:cNvPr id="5" name="Picture 4">
            <a:extLst>
              <a:ext uri="{FF2B5EF4-FFF2-40B4-BE49-F238E27FC236}">
                <a16:creationId xmlns:a16="http://schemas.microsoft.com/office/drawing/2014/main" id="{66CE27C2-5B2E-2B33-71E0-CCFE62775B41}"/>
              </a:ext>
            </a:extLst>
          </p:cNvPr>
          <p:cNvPicPr>
            <a:picLocks noChangeAspect="1"/>
          </p:cNvPicPr>
          <p:nvPr/>
        </p:nvPicPr>
        <p:blipFill>
          <a:blip r:embed="rId4"/>
          <a:stretch>
            <a:fillRect/>
          </a:stretch>
        </p:blipFill>
        <p:spPr>
          <a:xfrm>
            <a:off x="1024128" y="5658220"/>
            <a:ext cx="4162425" cy="495300"/>
          </a:xfrm>
          <a:prstGeom prst="rect">
            <a:avLst/>
          </a:prstGeom>
        </p:spPr>
      </p:pic>
    </p:spTree>
    <p:extLst>
      <p:ext uri="{BB962C8B-B14F-4D97-AF65-F5344CB8AC3E}">
        <p14:creationId xmlns:p14="http://schemas.microsoft.com/office/powerpoint/2010/main" val="1940003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1EFA-07C3-E524-8928-99FADF9900F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4D1124E-8FE0-DFA4-D8DF-FA3579C70E5C}"/>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1CE3D1DE-F0F0-F211-5842-D96CDFD97E81}"/>
              </a:ext>
            </a:extLst>
          </p:cNvPr>
          <p:cNvPicPr>
            <a:picLocks noChangeAspect="1"/>
          </p:cNvPicPr>
          <p:nvPr/>
        </p:nvPicPr>
        <p:blipFill>
          <a:blip r:embed="rId2"/>
          <a:stretch>
            <a:fillRect/>
          </a:stretch>
        </p:blipFill>
        <p:spPr>
          <a:xfrm>
            <a:off x="1024128" y="1795272"/>
            <a:ext cx="7324725" cy="4714875"/>
          </a:xfrm>
          <a:prstGeom prst="rect">
            <a:avLst/>
          </a:prstGeom>
        </p:spPr>
      </p:pic>
    </p:spTree>
    <p:extLst>
      <p:ext uri="{BB962C8B-B14F-4D97-AF65-F5344CB8AC3E}">
        <p14:creationId xmlns:p14="http://schemas.microsoft.com/office/powerpoint/2010/main" val="1954039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0ABA-6C43-B280-1FA8-56D00DF03CB7}"/>
              </a:ext>
            </a:extLst>
          </p:cNvPr>
          <p:cNvSpPr>
            <a:spLocks noGrp="1"/>
          </p:cNvSpPr>
          <p:nvPr>
            <p:ph type="title"/>
          </p:nvPr>
        </p:nvSpPr>
        <p:spPr/>
        <p:txBody>
          <a:bodyPr/>
          <a:lstStyle/>
          <a:p>
            <a:r>
              <a:rPr lang="en-US" dirty="0"/>
              <a:t>Regular expressions</a:t>
            </a:r>
            <a:endParaRPr lang="en-NL" dirty="0"/>
          </a:p>
        </p:txBody>
      </p:sp>
      <p:sp>
        <p:nvSpPr>
          <p:cNvPr id="3" name="Content Placeholder 2">
            <a:extLst>
              <a:ext uri="{FF2B5EF4-FFF2-40B4-BE49-F238E27FC236}">
                <a16:creationId xmlns:a16="http://schemas.microsoft.com/office/drawing/2014/main" id="{8A8C1335-E9CD-93DB-27F3-545F70294C12}"/>
              </a:ext>
            </a:extLst>
          </p:cNvPr>
          <p:cNvSpPr>
            <a:spLocks noGrp="1"/>
          </p:cNvSpPr>
          <p:nvPr>
            <p:ph idx="1"/>
          </p:nvPr>
        </p:nvSpPr>
        <p:spPr/>
        <p:txBody>
          <a:bodyPr/>
          <a:lstStyle/>
          <a:p>
            <a:r>
              <a:rPr lang="nl-NL" dirty="0">
                <a:hlinkClick r:id="rId2"/>
              </a:rPr>
              <a:t>http://lh5.ggpht.com/_gtwPxD0RCuM/S03_2SoW8iI/AAAAAAAAAs8/g_E8nD9B-eQ/s1600-h/regularexpressions%5B7%5D.png</a:t>
            </a:r>
            <a:endParaRPr lang="nl-NL" dirty="0"/>
          </a:p>
          <a:p>
            <a:endParaRPr lang="en-NL" dirty="0"/>
          </a:p>
        </p:txBody>
      </p:sp>
      <p:pic>
        <p:nvPicPr>
          <p:cNvPr id="5" name="Picture 4">
            <a:extLst>
              <a:ext uri="{FF2B5EF4-FFF2-40B4-BE49-F238E27FC236}">
                <a16:creationId xmlns:a16="http://schemas.microsoft.com/office/drawing/2014/main" id="{D03E04B6-4C59-119F-9765-ABE1269948EC}"/>
              </a:ext>
            </a:extLst>
          </p:cNvPr>
          <p:cNvPicPr>
            <a:picLocks noChangeAspect="1"/>
          </p:cNvPicPr>
          <p:nvPr/>
        </p:nvPicPr>
        <p:blipFill>
          <a:blip r:embed="rId3"/>
          <a:stretch>
            <a:fillRect/>
          </a:stretch>
        </p:blipFill>
        <p:spPr>
          <a:xfrm>
            <a:off x="1024128" y="2944843"/>
            <a:ext cx="8067675" cy="3667125"/>
          </a:xfrm>
          <a:prstGeom prst="rect">
            <a:avLst/>
          </a:prstGeom>
        </p:spPr>
      </p:pic>
    </p:spTree>
    <p:extLst>
      <p:ext uri="{BB962C8B-B14F-4D97-AF65-F5344CB8AC3E}">
        <p14:creationId xmlns:p14="http://schemas.microsoft.com/office/powerpoint/2010/main" val="3286061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FB6D-9046-9952-D58F-8188BE3F5256}"/>
              </a:ext>
            </a:extLst>
          </p:cNvPr>
          <p:cNvSpPr>
            <a:spLocks noGrp="1"/>
          </p:cNvSpPr>
          <p:nvPr>
            <p:ph type="title"/>
          </p:nvPr>
        </p:nvSpPr>
        <p:spPr/>
        <p:txBody>
          <a:bodyPr/>
          <a:lstStyle/>
          <a:p>
            <a:r>
              <a:rPr lang="en-US" dirty="0"/>
              <a:t>Faster, Lighter Apps with Native AOT</a:t>
            </a:r>
            <a:endParaRPr lang="en-NL" dirty="0"/>
          </a:p>
        </p:txBody>
      </p:sp>
      <p:sp>
        <p:nvSpPr>
          <p:cNvPr id="3" name="Content Placeholder 2">
            <a:extLst>
              <a:ext uri="{FF2B5EF4-FFF2-40B4-BE49-F238E27FC236}">
                <a16:creationId xmlns:a16="http://schemas.microsoft.com/office/drawing/2014/main" id="{B1E6A284-B503-03CF-79A2-EF8C348F4BEA}"/>
              </a:ext>
            </a:extLst>
          </p:cNvPr>
          <p:cNvSpPr>
            <a:spLocks noGrp="1"/>
          </p:cNvSpPr>
          <p:nvPr>
            <p:ph idx="1"/>
          </p:nvPr>
        </p:nvSpPr>
        <p:spPr/>
        <p:txBody>
          <a:bodyPr>
            <a:normAutofit/>
          </a:bodyPr>
          <a:lstStyle/>
          <a:p>
            <a:r>
              <a:rPr lang="en-US" dirty="0"/>
              <a:t>In the .NET 7 Preview 2 blog post, we announced that the Native AOT project has been moved out of experimental status and into mainline development in .NET 7 in the dotnet/runtime repo. We know that many of you have been eagerly awaiting updates from the team on what’s coming for Native AOT, and we have a couple of new updates for you for Preview 3.</a:t>
            </a:r>
          </a:p>
          <a:p>
            <a:r>
              <a:rPr lang="en-US" dirty="0"/>
              <a:t>If you want details about Native AOT, or to jump in and get started with it, the repo docs are the best place for that.</a:t>
            </a:r>
          </a:p>
          <a:p>
            <a:r>
              <a:rPr lang="en-US" dirty="0"/>
              <a:t>We also recognize that some of you might not be familiar with what Native AOT is, so we wanted to share a quick overview of it with you.</a:t>
            </a:r>
            <a:endParaRPr lang="en-NL" dirty="0"/>
          </a:p>
        </p:txBody>
      </p:sp>
    </p:spTree>
    <p:extLst>
      <p:ext uri="{BB962C8B-B14F-4D97-AF65-F5344CB8AC3E}">
        <p14:creationId xmlns:p14="http://schemas.microsoft.com/office/powerpoint/2010/main" val="1117618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329E-FCDC-261F-5984-D9761CE69F90}"/>
              </a:ext>
            </a:extLst>
          </p:cNvPr>
          <p:cNvSpPr>
            <a:spLocks noGrp="1"/>
          </p:cNvSpPr>
          <p:nvPr>
            <p:ph type="title"/>
          </p:nvPr>
        </p:nvSpPr>
        <p:spPr/>
        <p:txBody>
          <a:bodyPr/>
          <a:lstStyle/>
          <a:p>
            <a:r>
              <a:rPr lang="nl-NL" dirty="0"/>
              <a:t>What is Native AOT?</a:t>
            </a:r>
            <a:endParaRPr lang="en-NL" dirty="0"/>
          </a:p>
        </p:txBody>
      </p:sp>
      <p:sp>
        <p:nvSpPr>
          <p:cNvPr id="3" name="Content Placeholder 2">
            <a:extLst>
              <a:ext uri="{FF2B5EF4-FFF2-40B4-BE49-F238E27FC236}">
                <a16:creationId xmlns:a16="http://schemas.microsoft.com/office/drawing/2014/main" id="{3FDB2CF8-B351-AB44-854E-C5769ABA8076}"/>
              </a:ext>
            </a:extLst>
          </p:cNvPr>
          <p:cNvSpPr>
            <a:spLocks noGrp="1"/>
          </p:cNvSpPr>
          <p:nvPr>
            <p:ph idx="1"/>
          </p:nvPr>
        </p:nvSpPr>
        <p:spPr/>
        <p:txBody>
          <a:bodyPr>
            <a:normAutofit fontScale="92500" lnSpcReduction="20000"/>
          </a:bodyPr>
          <a:lstStyle/>
          <a:p>
            <a:r>
              <a:rPr lang="en-US" dirty="0"/>
              <a:t>Ahead-of-time (AOT) compilation refers to an umbrella of technologies which generate code at application build time, instead of run-time. AOT is not new to .NET. Today we ship </a:t>
            </a:r>
            <a:r>
              <a:rPr lang="en-US" dirty="0" err="1"/>
              <a:t>ReadyToRun</a:t>
            </a:r>
            <a:r>
              <a:rPr lang="en-US" dirty="0"/>
              <a:t> for client and server scenarios, and Mono AOT for mobile and WASM. Native AOT brings full native pre-compilation to .NET desktop client and server scenarios. Native AOT is not replacing these existing technologies, rather it’s offering a new set of capabilities that unlocks new form factors.</a:t>
            </a:r>
          </a:p>
          <a:p>
            <a:r>
              <a:rPr lang="en-US" dirty="0"/>
              <a:t>Existing AOT-compiled .NET assemblies contain platform-specific data structures and native code to frontload work typically done at runtime. Precompiling these artifacts saves time at startup (e.g. </a:t>
            </a:r>
            <a:r>
              <a:rPr lang="en-US" dirty="0" err="1"/>
              <a:t>ReadyToRun</a:t>
            </a:r>
            <a:r>
              <a:rPr lang="en-US" dirty="0"/>
              <a:t>), and enables access to no-JIT platforms (e.g. iOS). If precompiled artifacts are not present, .NET either falls back to JIT or interpretation (depending on the platform).</a:t>
            </a:r>
          </a:p>
          <a:p>
            <a:r>
              <a:rPr lang="en-US" dirty="0"/>
              <a:t>Native AOT is similar to .NET’s existing AOT technologies, but it produces only native artifacts. In fact, the Native AOT runtime does not know how to read the .NET assembly file formats – everything is platform-native. The executable file format parsing is fully handled by the underlying operating system.</a:t>
            </a:r>
            <a:endParaRPr lang="en-NL" dirty="0"/>
          </a:p>
        </p:txBody>
      </p:sp>
    </p:spTree>
    <p:extLst>
      <p:ext uri="{BB962C8B-B14F-4D97-AF65-F5344CB8AC3E}">
        <p14:creationId xmlns:p14="http://schemas.microsoft.com/office/powerpoint/2010/main" val="677996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FAE5-FD01-8994-910E-927983414657}"/>
              </a:ext>
            </a:extLst>
          </p:cNvPr>
          <p:cNvSpPr>
            <a:spLocks noGrp="1"/>
          </p:cNvSpPr>
          <p:nvPr>
            <p:ph type="title"/>
          </p:nvPr>
        </p:nvSpPr>
        <p:spPr/>
        <p:txBody>
          <a:bodyPr/>
          <a:lstStyle/>
          <a:p>
            <a:r>
              <a:rPr lang="nl-NL" dirty="0"/>
              <a:t>What is Native AOT?</a:t>
            </a:r>
            <a:endParaRPr lang="en-NL" dirty="0"/>
          </a:p>
        </p:txBody>
      </p:sp>
      <p:sp>
        <p:nvSpPr>
          <p:cNvPr id="3" name="Content Placeholder 2">
            <a:extLst>
              <a:ext uri="{FF2B5EF4-FFF2-40B4-BE49-F238E27FC236}">
                <a16:creationId xmlns:a16="http://schemas.microsoft.com/office/drawing/2014/main" id="{74E8D94B-6708-8E4C-67ED-D4EC9ED51CBF}"/>
              </a:ext>
            </a:extLst>
          </p:cNvPr>
          <p:cNvSpPr>
            <a:spLocks noGrp="1"/>
          </p:cNvSpPr>
          <p:nvPr>
            <p:ph idx="1"/>
          </p:nvPr>
        </p:nvSpPr>
        <p:spPr/>
        <p:txBody>
          <a:bodyPr/>
          <a:lstStyle/>
          <a:p>
            <a:r>
              <a:rPr lang="en-US" dirty="0"/>
              <a:t>The main advantage of Native AOT is in startup time, memory usage, accessing to restricted platforms (no JIT allowed), and smaller size on disk. Applications start running the moment the operating system pages in them into memory. The data structures are optimized for running AOT generated code, not for compiling new code at runtime. This is similar to how languages like Go, Swift, and Rust compile. Native AOT is best suited for environments where startup time matters the most. Targeting Native AOT has stricter requirements than general .NET Core/5+ applications and libraries. Native AOT forbids emitting new code at runtime (e.g. </a:t>
            </a:r>
            <a:r>
              <a:rPr lang="en-US" dirty="0" err="1"/>
              <a:t>Reflection.Emit</a:t>
            </a:r>
            <a:r>
              <a:rPr lang="en-US" dirty="0"/>
              <a:t>), and loading new .NET assemblies at runtime (</a:t>
            </a:r>
            <a:r>
              <a:rPr lang="en-US" dirty="0" err="1"/>
              <a:t>eg.</a:t>
            </a:r>
            <a:r>
              <a:rPr lang="en-US" dirty="0"/>
              <a:t> plug-in models).</a:t>
            </a:r>
            <a:endParaRPr lang="en-NL" dirty="0"/>
          </a:p>
        </p:txBody>
      </p:sp>
    </p:spTree>
    <p:extLst>
      <p:ext uri="{BB962C8B-B14F-4D97-AF65-F5344CB8AC3E}">
        <p14:creationId xmlns:p14="http://schemas.microsoft.com/office/powerpoint/2010/main" val="588523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ABE3-38CF-2683-0337-77E715DE41F6}"/>
              </a:ext>
            </a:extLst>
          </p:cNvPr>
          <p:cNvSpPr>
            <a:spLocks noGrp="1"/>
          </p:cNvSpPr>
          <p:nvPr>
            <p:ph type="title"/>
          </p:nvPr>
        </p:nvSpPr>
        <p:spPr/>
        <p:txBody>
          <a:bodyPr/>
          <a:lstStyle/>
          <a:p>
            <a:r>
              <a:rPr lang="en-US" dirty="0"/>
              <a:t>Prepare your apps for Native AOT</a:t>
            </a:r>
            <a:endParaRPr lang="en-NL" dirty="0"/>
          </a:p>
        </p:txBody>
      </p:sp>
      <p:sp>
        <p:nvSpPr>
          <p:cNvPr id="3" name="Content Placeholder 2">
            <a:extLst>
              <a:ext uri="{FF2B5EF4-FFF2-40B4-BE49-F238E27FC236}">
                <a16:creationId xmlns:a16="http://schemas.microsoft.com/office/drawing/2014/main" id="{F723C394-1886-1D92-D302-6A5EF11F7183}"/>
              </a:ext>
            </a:extLst>
          </p:cNvPr>
          <p:cNvSpPr>
            <a:spLocks noGrp="1"/>
          </p:cNvSpPr>
          <p:nvPr>
            <p:ph idx="1"/>
          </p:nvPr>
        </p:nvSpPr>
        <p:spPr>
          <a:xfrm>
            <a:off x="1024128" y="2285999"/>
            <a:ext cx="9720073" cy="4333875"/>
          </a:xfrm>
        </p:spPr>
        <p:txBody>
          <a:bodyPr>
            <a:normAutofit lnSpcReduction="10000"/>
          </a:bodyPr>
          <a:lstStyle/>
          <a:p>
            <a:r>
              <a:rPr lang="en-US" dirty="0"/>
              <a:t>For .NET 7 we are targeting console apps and native libraries as the primary scenario for Native AOT. Application developers and library authors can now take advantage of Native AOT by ensuring that their applications are trimmable. Since trimming is a requirement for Native AOT compilation, preparing your applications and libraries now for trimming will help them get ready for Native AOT as well. If you are an author of any .NET libraries, following the “Trimming libraries” instructions specifically will help you prepare your libraries for trimming and Native AOT.</a:t>
            </a:r>
          </a:p>
          <a:p>
            <a:r>
              <a:rPr lang="en-US" dirty="0"/>
              <a:t>One of the apps that we’re planning to ship in .NET 7 compiled with Native AOT is the </a:t>
            </a:r>
            <a:r>
              <a:rPr lang="en-US" dirty="0" err="1"/>
              <a:t>crossgen</a:t>
            </a:r>
            <a:r>
              <a:rPr lang="en-US" dirty="0"/>
              <a:t> tool. </a:t>
            </a:r>
            <a:r>
              <a:rPr lang="en-US" dirty="0" err="1"/>
              <a:t>Crossgen</a:t>
            </a:r>
            <a:r>
              <a:rPr lang="en-US" dirty="0"/>
              <a:t> is part of the .NET SDK. It’s the </a:t>
            </a:r>
            <a:r>
              <a:rPr lang="en-US" dirty="0" err="1"/>
              <a:t>CoreCLR</a:t>
            </a:r>
            <a:r>
              <a:rPr lang="en-US" dirty="0"/>
              <a:t> AOT compiler that produces </a:t>
            </a:r>
            <a:r>
              <a:rPr lang="en-US" dirty="0" err="1"/>
              <a:t>ReadyToRun</a:t>
            </a:r>
            <a:r>
              <a:rPr lang="en-US" dirty="0"/>
              <a:t> executables. </a:t>
            </a:r>
            <a:r>
              <a:rPr lang="en-US" dirty="0" err="1"/>
              <a:t>Crossgen</a:t>
            </a:r>
            <a:r>
              <a:rPr lang="en-US" dirty="0"/>
              <a:t> is written in C# and we currently ship it compiled with itself as a </a:t>
            </a:r>
            <a:r>
              <a:rPr lang="en-US" dirty="0" err="1"/>
              <a:t>ReadyToRun</a:t>
            </a:r>
            <a:r>
              <a:rPr lang="en-US" dirty="0"/>
              <a:t> app (it’s turtles all the way down!). We’re already seeing some very promising numbers in terms of compilation speed and size. </a:t>
            </a:r>
            <a:r>
              <a:rPr lang="en-US" dirty="0" err="1"/>
              <a:t>Crossgen</a:t>
            </a:r>
            <a:r>
              <a:rPr lang="en-US" dirty="0"/>
              <a:t> benefits heavily from Native AOT because it’s a short-lived process and the startup overhead dominates the overall execution time:</a:t>
            </a:r>
            <a:endParaRPr lang="en-NL" dirty="0"/>
          </a:p>
        </p:txBody>
      </p:sp>
    </p:spTree>
    <p:extLst>
      <p:ext uri="{BB962C8B-B14F-4D97-AF65-F5344CB8AC3E}">
        <p14:creationId xmlns:p14="http://schemas.microsoft.com/office/powerpoint/2010/main" val="2627856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4002-37A8-1976-E167-704507F7461D}"/>
              </a:ext>
            </a:extLst>
          </p:cNvPr>
          <p:cNvSpPr>
            <a:spLocks noGrp="1"/>
          </p:cNvSpPr>
          <p:nvPr>
            <p:ph type="title"/>
          </p:nvPr>
        </p:nvSpPr>
        <p:spPr/>
        <p:txBody>
          <a:bodyPr/>
          <a:lstStyle/>
          <a:p>
            <a:r>
              <a:rPr lang="en-US" dirty="0"/>
              <a:t>Prepare your apps for Native AOT</a:t>
            </a:r>
            <a:endParaRPr lang="en-NL" dirty="0"/>
          </a:p>
        </p:txBody>
      </p:sp>
      <p:sp>
        <p:nvSpPr>
          <p:cNvPr id="3" name="Content Placeholder 2">
            <a:extLst>
              <a:ext uri="{FF2B5EF4-FFF2-40B4-BE49-F238E27FC236}">
                <a16:creationId xmlns:a16="http://schemas.microsoft.com/office/drawing/2014/main" id="{F33EB7F7-7433-3BE3-C767-61083D1EFAE6}"/>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r>
              <a:rPr lang="en-US" dirty="0"/>
              <a:t>Looking ahead, Native AOT compatibility will be improved over the next few versions of .NET, however there will always be reasons to prefer JIT for many scenarios. We will also add first-class support in the dotnet SDK for publishing projects with Native AOT.</a:t>
            </a:r>
            <a:endParaRPr lang="en-NL" dirty="0"/>
          </a:p>
        </p:txBody>
      </p:sp>
      <p:pic>
        <p:nvPicPr>
          <p:cNvPr id="5" name="Picture 4">
            <a:extLst>
              <a:ext uri="{FF2B5EF4-FFF2-40B4-BE49-F238E27FC236}">
                <a16:creationId xmlns:a16="http://schemas.microsoft.com/office/drawing/2014/main" id="{1670BA89-0F52-AC81-2F0F-5B248616A0B4}"/>
              </a:ext>
            </a:extLst>
          </p:cNvPr>
          <p:cNvPicPr>
            <a:picLocks noChangeAspect="1"/>
          </p:cNvPicPr>
          <p:nvPr/>
        </p:nvPicPr>
        <p:blipFill>
          <a:blip r:embed="rId2"/>
          <a:stretch>
            <a:fillRect/>
          </a:stretch>
        </p:blipFill>
        <p:spPr>
          <a:xfrm>
            <a:off x="876300" y="2228850"/>
            <a:ext cx="4876800" cy="2400300"/>
          </a:xfrm>
          <a:prstGeom prst="rect">
            <a:avLst/>
          </a:prstGeom>
        </p:spPr>
      </p:pic>
    </p:spTree>
    <p:extLst>
      <p:ext uri="{BB962C8B-B14F-4D97-AF65-F5344CB8AC3E}">
        <p14:creationId xmlns:p14="http://schemas.microsoft.com/office/powerpoint/2010/main" val="3849513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8165-87D0-24AC-5829-A2583793FDAD}"/>
              </a:ext>
            </a:extLst>
          </p:cNvPr>
          <p:cNvSpPr>
            <a:spLocks noGrp="1"/>
          </p:cNvSpPr>
          <p:nvPr>
            <p:ph type="title"/>
          </p:nvPr>
        </p:nvSpPr>
        <p:spPr/>
        <p:txBody>
          <a:bodyPr>
            <a:normAutofit fontScale="90000"/>
          </a:bodyPr>
          <a:lstStyle/>
          <a:p>
            <a:r>
              <a:rPr lang="en-US" dirty="0"/>
              <a:t>Adding Microseconds and Nanoseconds to </a:t>
            </a:r>
            <a:r>
              <a:rPr lang="en-US" dirty="0" err="1"/>
              <a:t>TimeStamp</a:t>
            </a:r>
            <a:r>
              <a:rPr lang="en-US" dirty="0"/>
              <a:t>, </a:t>
            </a:r>
            <a:r>
              <a:rPr lang="en-US" dirty="0" err="1"/>
              <a:t>DateTime</a:t>
            </a:r>
            <a:r>
              <a:rPr lang="en-US" dirty="0"/>
              <a:t>, </a:t>
            </a:r>
            <a:r>
              <a:rPr lang="en-US" dirty="0" err="1"/>
              <a:t>DateTimeOffset</a:t>
            </a:r>
            <a:r>
              <a:rPr lang="en-US" dirty="0"/>
              <a:t>, and </a:t>
            </a:r>
            <a:r>
              <a:rPr lang="en-US" dirty="0" err="1"/>
              <a:t>TimeOnly</a:t>
            </a:r>
            <a:endParaRPr lang="en-NL" dirty="0"/>
          </a:p>
        </p:txBody>
      </p:sp>
      <p:sp>
        <p:nvSpPr>
          <p:cNvPr id="3" name="Content Placeholder 2">
            <a:extLst>
              <a:ext uri="{FF2B5EF4-FFF2-40B4-BE49-F238E27FC236}">
                <a16:creationId xmlns:a16="http://schemas.microsoft.com/office/drawing/2014/main" id="{3DE40971-2792-84BE-60A6-AF6BA4A222D9}"/>
              </a:ext>
            </a:extLst>
          </p:cNvPr>
          <p:cNvSpPr>
            <a:spLocks noGrp="1"/>
          </p:cNvSpPr>
          <p:nvPr>
            <p:ph idx="1"/>
          </p:nvPr>
        </p:nvSpPr>
        <p:spPr/>
        <p:txBody>
          <a:bodyPr/>
          <a:lstStyle/>
          <a:p>
            <a:r>
              <a:rPr lang="en-US" dirty="0"/>
              <a:t>Prior to Preview 4, the lowest increment of time available in the various date and time structures was the “tick” available in the Ticks property. In .NET, a single tick is 100ns. Developers traditionally have had to perform computations on the “tick” value to determine microsecond and nanosecond values. Preview 4 addresses that by introducing both microseconds and milliseconds to the date and time implementations. Here is the new API surface area:</a:t>
            </a:r>
            <a:endParaRPr lang="en-NL" dirty="0"/>
          </a:p>
        </p:txBody>
      </p:sp>
    </p:spTree>
    <p:extLst>
      <p:ext uri="{BB962C8B-B14F-4D97-AF65-F5344CB8AC3E}">
        <p14:creationId xmlns:p14="http://schemas.microsoft.com/office/powerpoint/2010/main" val="3347490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3C84-E135-9E99-64FC-25EA5F2BFBFC}"/>
              </a:ext>
            </a:extLst>
          </p:cNvPr>
          <p:cNvSpPr>
            <a:spLocks noGrp="1"/>
          </p:cNvSpPr>
          <p:nvPr>
            <p:ph type="title"/>
          </p:nvPr>
        </p:nvSpPr>
        <p:spPr/>
        <p:txBody>
          <a:bodyPr/>
          <a:lstStyle/>
          <a:p>
            <a:endParaRPr lang="en-NL"/>
          </a:p>
        </p:txBody>
      </p:sp>
      <p:pic>
        <p:nvPicPr>
          <p:cNvPr id="6" name="Content Placeholder 5">
            <a:extLst>
              <a:ext uri="{FF2B5EF4-FFF2-40B4-BE49-F238E27FC236}">
                <a16:creationId xmlns:a16="http://schemas.microsoft.com/office/drawing/2014/main" id="{9BEAD215-2398-B323-EB0A-EE528970F351}"/>
              </a:ext>
            </a:extLst>
          </p:cNvPr>
          <p:cNvPicPr>
            <a:picLocks noGrp="1" noChangeAspect="1"/>
          </p:cNvPicPr>
          <p:nvPr>
            <p:ph idx="1"/>
          </p:nvPr>
        </p:nvPicPr>
        <p:blipFill>
          <a:blip r:embed="rId2"/>
          <a:stretch>
            <a:fillRect/>
          </a:stretch>
        </p:blipFill>
        <p:spPr>
          <a:xfrm>
            <a:off x="1024128" y="2250059"/>
            <a:ext cx="5275931" cy="4022725"/>
          </a:xfrm>
        </p:spPr>
      </p:pic>
      <p:pic>
        <p:nvPicPr>
          <p:cNvPr id="8" name="Picture 7">
            <a:extLst>
              <a:ext uri="{FF2B5EF4-FFF2-40B4-BE49-F238E27FC236}">
                <a16:creationId xmlns:a16="http://schemas.microsoft.com/office/drawing/2014/main" id="{3C186F73-2A2E-5FF5-DA7A-250625EB1F29}"/>
              </a:ext>
            </a:extLst>
          </p:cNvPr>
          <p:cNvPicPr>
            <a:picLocks noChangeAspect="1"/>
          </p:cNvPicPr>
          <p:nvPr/>
        </p:nvPicPr>
        <p:blipFill>
          <a:blip r:embed="rId3"/>
          <a:stretch>
            <a:fillRect/>
          </a:stretch>
        </p:blipFill>
        <p:spPr>
          <a:xfrm>
            <a:off x="6300059" y="2285228"/>
            <a:ext cx="5275931" cy="4059994"/>
          </a:xfrm>
          <a:prstGeom prst="rect">
            <a:avLst/>
          </a:prstGeom>
        </p:spPr>
      </p:pic>
    </p:spTree>
    <p:extLst>
      <p:ext uri="{BB962C8B-B14F-4D97-AF65-F5344CB8AC3E}">
        <p14:creationId xmlns:p14="http://schemas.microsoft.com/office/powerpoint/2010/main" val="1695736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7012-1FD5-B84D-ED7E-DE190427E30E}"/>
              </a:ext>
            </a:extLst>
          </p:cNvPr>
          <p:cNvSpPr>
            <a:spLocks noGrp="1"/>
          </p:cNvSpPr>
          <p:nvPr>
            <p:ph type="title"/>
          </p:nvPr>
        </p:nvSpPr>
        <p:spPr/>
        <p:txBody>
          <a:bodyPr/>
          <a:lstStyle/>
          <a:p>
            <a:r>
              <a:rPr lang="en-US" dirty="0" err="1"/>
              <a:t>System.IO.Stream</a:t>
            </a:r>
            <a:br>
              <a:rPr lang="en-US" dirty="0"/>
            </a:br>
            <a:r>
              <a:rPr lang="en-US" dirty="0" err="1"/>
              <a:t>ReadExactly</a:t>
            </a:r>
            <a:r>
              <a:rPr lang="en-US" dirty="0"/>
              <a:t> and </a:t>
            </a:r>
            <a:r>
              <a:rPr lang="en-US" dirty="0" err="1"/>
              <a:t>ReadAtLeast</a:t>
            </a:r>
            <a:endParaRPr lang="en-NL" dirty="0"/>
          </a:p>
        </p:txBody>
      </p:sp>
      <p:sp>
        <p:nvSpPr>
          <p:cNvPr id="3" name="Content Placeholder 2">
            <a:extLst>
              <a:ext uri="{FF2B5EF4-FFF2-40B4-BE49-F238E27FC236}">
                <a16:creationId xmlns:a16="http://schemas.microsoft.com/office/drawing/2014/main" id="{A84D8F23-A318-9AAD-4467-A429CF36E880}"/>
              </a:ext>
            </a:extLst>
          </p:cNvPr>
          <p:cNvSpPr>
            <a:spLocks noGrp="1"/>
          </p:cNvSpPr>
          <p:nvPr>
            <p:ph idx="1"/>
          </p:nvPr>
        </p:nvSpPr>
        <p:spPr/>
        <p:txBody>
          <a:bodyPr/>
          <a:lstStyle/>
          <a:p>
            <a:r>
              <a:rPr lang="en-US" dirty="0"/>
              <a:t>One of the most common mistakes when using </a:t>
            </a:r>
            <a:r>
              <a:rPr lang="en-US" dirty="0" err="1"/>
              <a:t>Stream.Read</a:t>
            </a:r>
            <a:r>
              <a:rPr lang="en-US" dirty="0"/>
              <a:t>() is that Read() may return less data than what is available in the Stream and less data than the buffer being passed in. And even for programmers who are aware of this, having to write the same loop every single time they want to read from a Stream is annoying.</a:t>
            </a:r>
          </a:p>
          <a:p>
            <a:r>
              <a:rPr lang="en-US" dirty="0"/>
              <a:t>To help this situation, we have added new methods to the base </a:t>
            </a:r>
            <a:r>
              <a:rPr lang="en-US" dirty="0" err="1"/>
              <a:t>System.IO.Stream</a:t>
            </a:r>
            <a:r>
              <a:rPr lang="en-US" dirty="0"/>
              <a:t> class:</a:t>
            </a:r>
            <a:endParaRPr lang="en-NL" dirty="0"/>
          </a:p>
        </p:txBody>
      </p:sp>
      <p:pic>
        <p:nvPicPr>
          <p:cNvPr id="5" name="Picture 4">
            <a:extLst>
              <a:ext uri="{FF2B5EF4-FFF2-40B4-BE49-F238E27FC236}">
                <a16:creationId xmlns:a16="http://schemas.microsoft.com/office/drawing/2014/main" id="{9329852B-13AB-7F16-B77C-D7F59C0B6305}"/>
              </a:ext>
            </a:extLst>
          </p:cNvPr>
          <p:cNvPicPr>
            <a:picLocks noChangeAspect="1"/>
          </p:cNvPicPr>
          <p:nvPr/>
        </p:nvPicPr>
        <p:blipFill>
          <a:blip r:embed="rId2"/>
          <a:stretch>
            <a:fillRect/>
          </a:stretch>
        </p:blipFill>
        <p:spPr>
          <a:xfrm>
            <a:off x="5015279" y="4297680"/>
            <a:ext cx="7296150" cy="2333625"/>
          </a:xfrm>
          <a:prstGeom prst="rect">
            <a:avLst/>
          </a:prstGeom>
        </p:spPr>
      </p:pic>
    </p:spTree>
    <p:extLst>
      <p:ext uri="{BB962C8B-B14F-4D97-AF65-F5344CB8AC3E}">
        <p14:creationId xmlns:p14="http://schemas.microsoft.com/office/powerpoint/2010/main" val="223822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5D6-5E4A-64EC-DF9B-E90D90B0150D}"/>
              </a:ext>
            </a:extLst>
          </p:cNvPr>
          <p:cNvSpPr>
            <a:spLocks noGrp="1"/>
          </p:cNvSpPr>
          <p:nvPr>
            <p:ph type="title"/>
          </p:nvPr>
        </p:nvSpPr>
        <p:spPr/>
        <p:txBody>
          <a:bodyPr/>
          <a:lstStyle/>
          <a:p>
            <a:r>
              <a:rPr lang="en-US" dirty="0"/>
              <a:t>Installing </a:t>
            </a:r>
            <a:r>
              <a:rPr lang="en-US" dirty="0" err="1"/>
              <a:t>.net</a:t>
            </a:r>
            <a:r>
              <a:rPr lang="en-US" dirty="0"/>
              <a:t> 7</a:t>
            </a:r>
            <a:endParaRPr lang="en-NL" dirty="0"/>
          </a:p>
        </p:txBody>
      </p:sp>
      <p:sp>
        <p:nvSpPr>
          <p:cNvPr id="3" name="Content Placeholder 2">
            <a:extLst>
              <a:ext uri="{FF2B5EF4-FFF2-40B4-BE49-F238E27FC236}">
                <a16:creationId xmlns:a16="http://schemas.microsoft.com/office/drawing/2014/main" id="{F2AD1579-CBF7-5FDB-7633-580D6270C053}"/>
              </a:ext>
            </a:extLst>
          </p:cNvPr>
          <p:cNvSpPr>
            <a:spLocks noGrp="1"/>
          </p:cNvSpPr>
          <p:nvPr>
            <p:ph idx="1"/>
          </p:nvPr>
        </p:nvSpPr>
        <p:spPr/>
        <p:txBody>
          <a:bodyPr/>
          <a:lstStyle/>
          <a:p>
            <a:r>
              <a:rPr lang="en-US" dirty="0"/>
              <a:t>Set </a:t>
            </a:r>
            <a:r>
              <a:rPr lang="en-US" dirty="0" err="1"/>
              <a:t>LangVersion</a:t>
            </a:r>
            <a:r>
              <a:rPr lang="en-US" dirty="0"/>
              <a:t> to preview</a:t>
            </a:r>
            <a:endParaRPr lang="en-NL" dirty="0"/>
          </a:p>
        </p:txBody>
      </p:sp>
      <p:pic>
        <p:nvPicPr>
          <p:cNvPr id="5" name="Picture 4">
            <a:extLst>
              <a:ext uri="{FF2B5EF4-FFF2-40B4-BE49-F238E27FC236}">
                <a16:creationId xmlns:a16="http://schemas.microsoft.com/office/drawing/2014/main" id="{AD8AF67D-F5B7-54E3-8810-2899382B8F5A}"/>
              </a:ext>
            </a:extLst>
          </p:cNvPr>
          <p:cNvPicPr>
            <a:picLocks noChangeAspect="1"/>
          </p:cNvPicPr>
          <p:nvPr/>
        </p:nvPicPr>
        <p:blipFill>
          <a:blip r:embed="rId2"/>
          <a:stretch>
            <a:fillRect/>
          </a:stretch>
        </p:blipFill>
        <p:spPr>
          <a:xfrm>
            <a:off x="937383" y="2750447"/>
            <a:ext cx="7534275" cy="1933575"/>
          </a:xfrm>
          <a:prstGeom prst="rect">
            <a:avLst/>
          </a:prstGeom>
        </p:spPr>
      </p:pic>
    </p:spTree>
    <p:extLst>
      <p:ext uri="{BB962C8B-B14F-4D97-AF65-F5344CB8AC3E}">
        <p14:creationId xmlns:p14="http://schemas.microsoft.com/office/powerpoint/2010/main" val="3555745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199F-8F0B-4490-7F07-4DBEFE79BF5A}"/>
              </a:ext>
            </a:extLst>
          </p:cNvPr>
          <p:cNvSpPr>
            <a:spLocks noGrp="1"/>
          </p:cNvSpPr>
          <p:nvPr>
            <p:ph type="title"/>
          </p:nvPr>
        </p:nvSpPr>
        <p:spPr/>
        <p:txBody>
          <a:bodyPr/>
          <a:lstStyle/>
          <a:p>
            <a:r>
              <a:rPr lang="nl-NL" dirty="0"/>
              <a:t>ReadExactly</a:t>
            </a:r>
            <a:endParaRPr lang="en-NL" dirty="0"/>
          </a:p>
        </p:txBody>
      </p:sp>
      <p:sp>
        <p:nvSpPr>
          <p:cNvPr id="3" name="Content Placeholder 2">
            <a:extLst>
              <a:ext uri="{FF2B5EF4-FFF2-40B4-BE49-F238E27FC236}">
                <a16:creationId xmlns:a16="http://schemas.microsoft.com/office/drawing/2014/main" id="{5CECF0E0-1975-A63D-D535-8A837E6F62D6}"/>
              </a:ext>
            </a:extLst>
          </p:cNvPr>
          <p:cNvSpPr>
            <a:spLocks noGrp="1"/>
          </p:cNvSpPr>
          <p:nvPr>
            <p:ph idx="1"/>
          </p:nvPr>
        </p:nvSpPr>
        <p:spPr/>
        <p:txBody>
          <a:bodyPr/>
          <a:lstStyle/>
          <a:p>
            <a:r>
              <a:rPr lang="en-US" dirty="0"/>
              <a:t>he new </a:t>
            </a:r>
            <a:r>
              <a:rPr lang="en-US" dirty="0" err="1"/>
              <a:t>ReadExactly</a:t>
            </a:r>
            <a:r>
              <a:rPr lang="en-US" dirty="0"/>
              <a:t> methods are guaranteed to read exactly the number of bytes requested. If the Stream ends before the requested bytes have been read, an </a:t>
            </a:r>
            <a:r>
              <a:rPr lang="en-US" dirty="0" err="1"/>
              <a:t>EndOfStreamException</a:t>
            </a:r>
            <a:r>
              <a:rPr lang="en-US" dirty="0"/>
              <a:t> is thrown.</a:t>
            </a:r>
          </a:p>
          <a:p>
            <a:endParaRPr lang="en-US" dirty="0"/>
          </a:p>
          <a:p>
            <a:endParaRPr lang="en-US" dirty="0"/>
          </a:p>
          <a:p>
            <a:endParaRPr lang="en-NL" dirty="0"/>
          </a:p>
        </p:txBody>
      </p:sp>
      <p:pic>
        <p:nvPicPr>
          <p:cNvPr id="5" name="Picture 4">
            <a:extLst>
              <a:ext uri="{FF2B5EF4-FFF2-40B4-BE49-F238E27FC236}">
                <a16:creationId xmlns:a16="http://schemas.microsoft.com/office/drawing/2014/main" id="{B79B812F-D978-D081-A8BC-7021C9BDAC54}"/>
              </a:ext>
            </a:extLst>
          </p:cNvPr>
          <p:cNvPicPr>
            <a:picLocks noChangeAspect="1"/>
          </p:cNvPicPr>
          <p:nvPr/>
        </p:nvPicPr>
        <p:blipFill>
          <a:blip r:embed="rId2"/>
          <a:stretch>
            <a:fillRect/>
          </a:stretch>
        </p:blipFill>
        <p:spPr>
          <a:xfrm>
            <a:off x="1024128" y="3533408"/>
            <a:ext cx="5829300" cy="828675"/>
          </a:xfrm>
          <a:prstGeom prst="rect">
            <a:avLst/>
          </a:prstGeom>
        </p:spPr>
      </p:pic>
    </p:spTree>
    <p:extLst>
      <p:ext uri="{BB962C8B-B14F-4D97-AF65-F5344CB8AC3E}">
        <p14:creationId xmlns:p14="http://schemas.microsoft.com/office/powerpoint/2010/main" val="86379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32AB-1D24-F33D-8638-D73BD0688983}"/>
              </a:ext>
            </a:extLst>
          </p:cNvPr>
          <p:cNvSpPr>
            <a:spLocks noGrp="1"/>
          </p:cNvSpPr>
          <p:nvPr>
            <p:ph type="title"/>
          </p:nvPr>
        </p:nvSpPr>
        <p:spPr/>
        <p:txBody>
          <a:bodyPr/>
          <a:lstStyle/>
          <a:p>
            <a:r>
              <a:rPr lang="nl-NL" dirty="0"/>
              <a:t>ReadAtLeast</a:t>
            </a:r>
            <a:endParaRPr lang="en-NL" dirty="0"/>
          </a:p>
        </p:txBody>
      </p:sp>
      <p:sp>
        <p:nvSpPr>
          <p:cNvPr id="3" name="Content Placeholder 2">
            <a:extLst>
              <a:ext uri="{FF2B5EF4-FFF2-40B4-BE49-F238E27FC236}">
                <a16:creationId xmlns:a16="http://schemas.microsoft.com/office/drawing/2014/main" id="{7CCD259F-3143-696F-1EF6-CBEE3CF9CD70}"/>
              </a:ext>
            </a:extLst>
          </p:cNvPr>
          <p:cNvSpPr>
            <a:spLocks noGrp="1"/>
          </p:cNvSpPr>
          <p:nvPr>
            <p:ph idx="1"/>
          </p:nvPr>
        </p:nvSpPr>
        <p:spPr/>
        <p:txBody>
          <a:bodyPr/>
          <a:lstStyle/>
          <a:p>
            <a:r>
              <a:rPr lang="en-US" dirty="0"/>
              <a:t>The new </a:t>
            </a:r>
            <a:r>
              <a:rPr lang="en-US" dirty="0" err="1"/>
              <a:t>ReadAtLeast</a:t>
            </a:r>
            <a:r>
              <a:rPr lang="en-US" dirty="0"/>
              <a:t> methods will read at least the number of bytes requested. It can read more if more data is readily available, up to the size of the buffer. If the Stream ends before the requested bytes have been read an </a:t>
            </a:r>
            <a:r>
              <a:rPr lang="en-US" dirty="0" err="1"/>
              <a:t>EndOfStreamException</a:t>
            </a:r>
            <a:r>
              <a:rPr lang="en-US" dirty="0"/>
              <a:t> is thrown (in advanced cases when you want the benefits of </a:t>
            </a:r>
            <a:r>
              <a:rPr lang="en-US" dirty="0" err="1"/>
              <a:t>ReadAtLeast</a:t>
            </a:r>
            <a:r>
              <a:rPr lang="en-US" dirty="0"/>
              <a:t> but you also want to handle the end-of-stream scenario yourself, you can opt out of throwing the exception).</a:t>
            </a:r>
            <a:endParaRPr lang="en-NL" dirty="0"/>
          </a:p>
        </p:txBody>
      </p:sp>
      <p:pic>
        <p:nvPicPr>
          <p:cNvPr id="5" name="Picture 4">
            <a:extLst>
              <a:ext uri="{FF2B5EF4-FFF2-40B4-BE49-F238E27FC236}">
                <a16:creationId xmlns:a16="http://schemas.microsoft.com/office/drawing/2014/main" id="{5894F4CF-E2A7-5467-0CDE-61E19747AD08}"/>
              </a:ext>
            </a:extLst>
          </p:cNvPr>
          <p:cNvPicPr>
            <a:picLocks noChangeAspect="1"/>
          </p:cNvPicPr>
          <p:nvPr/>
        </p:nvPicPr>
        <p:blipFill>
          <a:blip r:embed="rId2"/>
          <a:stretch>
            <a:fillRect/>
          </a:stretch>
        </p:blipFill>
        <p:spPr>
          <a:xfrm>
            <a:off x="1024128" y="4447808"/>
            <a:ext cx="4962525" cy="1057275"/>
          </a:xfrm>
          <a:prstGeom prst="rect">
            <a:avLst/>
          </a:prstGeom>
        </p:spPr>
      </p:pic>
    </p:spTree>
    <p:extLst>
      <p:ext uri="{BB962C8B-B14F-4D97-AF65-F5344CB8AC3E}">
        <p14:creationId xmlns:p14="http://schemas.microsoft.com/office/powerpoint/2010/main" val="857490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4273-91AF-3F53-5BA2-DD79E5A1793B}"/>
              </a:ext>
            </a:extLst>
          </p:cNvPr>
          <p:cNvSpPr>
            <a:spLocks noGrp="1"/>
          </p:cNvSpPr>
          <p:nvPr>
            <p:ph type="title"/>
          </p:nvPr>
        </p:nvSpPr>
        <p:spPr/>
        <p:txBody>
          <a:bodyPr/>
          <a:lstStyle/>
          <a:p>
            <a:r>
              <a:rPr lang="nl-NL" dirty="0"/>
              <a:t>JSON contract customization</a:t>
            </a:r>
            <a:endParaRPr lang="en-NL" dirty="0"/>
          </a:p>
        </p:txBody>
      </p:sp>
      <p:sp>
        <p:nvSpPr>
          <p:cNvPr id="3" name="Content Placeholder 2">
            <a:extLst>
              <a:ext uri="{FF2B5EF4-FFF2-40B4-BE49-F238E27FC236}">
                <a16:creationId xmlns:a16="http://schemas.microsoft.com/office/drawing/2014/main" id="{54D668ED-C94F-73AA-5D97-1869CF240521}"/>
              </a:ext>
            </a:extLst>
          </p:cNvPr>
          <p:cNvSpPr>
            <a:spLocks noGrp="1"/>
          </p:cNvSpPr>
          <p:nvPr>
            <p:ph idx="1"/>
          </p:nvPr>
        </p:nvSpPr>
        <p:spPr/>
        <p:txBody>
          <a:bodyPr/>
          <a:lstStyle/>
          <a:p>
            <a:r>
              <a:rPr lang="en-US" dirty="0"/>
              <a:t>In certain situations developers serializing or deserializing JSON find that they don’t want to or cannot change types because they either come from external library or it would greatly pollute the code but need to make some changes which influence serialization like removing property, changing how numbers get serialized, how object is created etc. They frequently are forced to either write wrappers or custom converters which are not only a hassle but also make serialization slower.</a:t>
            </a:r>
          </a:p>
          <a:p>
            <a:r>
              <a:rPr lang="en-US" dirty="0"/>
              <a:t>JSON contract customization allows user for more control over what and how types get serialized or deserialized.</a:t>
            </a:r>
            <a:endParaRPr lang="en-NL" dirty="0"/>
          </a:p>
        </p:txBody>
      </p:sp>
    </p:spTree>
    <p:extLst>
      <p:ext uri="{BB962C8B-B14F-4D97-AF65-F5344CB8AC3E}">
        <p14:creationId xmlns:p14="http://schemas.microsoft.com/office/powerpoint/2010/main" val="2857219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13D1-685E-D8A0-D5FB-AEF5FEDAAD9F}"/>
              </a:ext>
            </a:extLst>
          </p:cNvPr>
          <p:cNvSpPr>
            <a:spLocks noGrp="1"/>
          </p:cNvSpPr>
          <p:nvPr>
            <p:ph type="title"/>
          </p:nvPr>
        </p:nvSpPr>
        <p:spPr/>
        <p:txBody>
          <a:bodyPr/>
          <a:lstStyle/>
          <a:p>
            <a:r>
              <a:rPr lang="nl-NL" dirty="0"/>
              <a:t>Opting into customization</a:t>
            </a:r>
            <a:endParaRPr lang="en-NL" dirty="0"/>
          </a:p>
        </p:txBody>
      </p:sp>
      <p:sp>
        <p:nvSpPr>
          <p:cNvPr id="3" name="Content Placeholder 2">
            <a:extLst>
              <a:ext uri="{FF2B5EF4-FFF2-40B4-BE49-F238E27FC236}">
                <a16:creationId xmlns:a16="http://schemas.microsoft.com/office/drawing/2014/main" id="{09E5C806-D7E9-BEDB-E4C8-174B5F48D93B}"/>
              </a:ext>
            </a:extLst>
          </p:cNvPr>
          <p:cNvSpPr>
            <a:spLocks noGrp="1"/>
          </p:cNvSpPr>
          <p:nvPr>
            <p:ph idx="1"/>
          </p:nvPr>
        </p:nvSpPr>
        <p:spPr/>
        <p:txBody>
          <a:bodyPr/>
          <a:lstStyle/>
          <a:p>
            <a:r>
              <a:rPr lang="en-US" dirty="0"/>
              <a:t>There are two basic ways developers can “plug” into the customization, they both end up assigning </a:t>
            </a:r>
            <a:r>
              <a:rPr lang="en-US" dirty="0" err="1"/>
              <a:t>JsonSerializerOptions.TypeInfoResolver</a:t>
            </a:r>
            <a:r>
              <a:rPr lang="en-US" dirty="0"/>
              <a:t> and require assigning resolver:</a:t>
            </a:r>
          </a:p>
          <a:p>
            <a:pPr lvl="1">
              <a:buFont typeface="Arial" panose="020B0604020202020204" pitchFamily="34" charset="0"/>
              <a:buChar char="•"/>
            </a:pPr>
            <a:r>
              <a:rPr lang="en-US" dirty="0"/>
              <a:t>Developer can use </a:t>
            </a:r>
            <a:r>
              <a:rPr lang="en-US" dirty="0" err="1"/>
              <a:t>DefaultJsonTypeInfoResolver</a:t>
            </a:r>
            <a:r>
              <a:rPr lang="en-US" dirty="0"/>
              <a:t> and add their modifier, all modifiers will be called serially:</a:t>
            </a:r>
          </a:p>
          <a:p>
            <a:pPr lvl="1">
              <a:buFont typeface="Arial" panose="020B0604020202020204" pitchFamily="34" charset="0"/>
              <a:buChar char="•"/>
            </a:pPr>
            <a:r>
              <a:rPr lang="nl-NL" dirty="0"/>
              <a:t>Writing own custom resolver by implementing System.Text.Json.Serialization.Metadata.IJsonTypeInfoResolver.</a:t>
            </a:r>
          </a:p>
          <a:p>
            <a:pPr lvl="1">
              <a:buFont typeface="Arial" panose="020B0604020202020204" pitchFamily="34" charset="0"/>
              <a:buChar char="•"/>
            </a:pPr>
            <a:r>
              <a:rPr lang="nl-NL" dirty="0"/>
              <a:t>When type is not handled code should return null.</a:t>
            </a:r>
          </a:p>
          <a:p>
            <a:pPr lvl="1">
              <a:buFont typeface="Arial" panose="020B0604020202020204" pitchFamily="34" charset="0"/>
              <a:buChar char="•"/>
            </a:pPr>
            <a:r>
              <a:rPr lang="nl-NL" dirty="0"/>
              <a:t>IJsonTypeInfoResolver can be combined with others into effective resolver which will return first non-null answer. For example JsonTypeInfoResolver.Combine(new MyResolver(), new DefaultJsonTypeInfoResolver()).</a:t>
            </a:r>
            <a:endParaRPr lang="en-NL" dirty="0"/>
          </a:p>
        </p:txBody>
      </p:sp>
    </p:spTree>
    <p:extLst>
      <p:ext uri="{BB962C8B-B14F-4D97-AF65-F5344CB8AC3E}">
        <p14:creationId xmlns:p14="http://schemas.microsoft.com/office/powerpoint/2010/main" val="601638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0FCA-E7D1-5B4C-A6A1-ED8C78550C3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D4B6CC5C-552E-716E-78D6-7EC5682DEED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3F3355C-15E9-43C4-A256-14EB6E18B261}"/>
              </a:ext>
            </a:extLst>
          </p:cNvPr>
          <p:cNvPicPr>
            <a:picLocks noChangeAspect="1"/>
          </p:cNvPicPr>
          <p:nvPr/>
        </p:nvPicPr>
        <p:blipFill>
          <a:blip r:embed="rId2"/>
          <a:stretch>
            <a:fillRect/>
          </a:stretch>
        </p:blipFill>
        <p:spPr>
          <a:xfrm>
            <a:off x="1024128" y="2011680"/>
            <a:ext cx="7258050" cy="4572000"/>
          </a:xfrm>
          <a:prstGeom prst="rect">
            <a:avLst/>
          </a:prstGeom>
        </p:spPr>
      </p:pic>
    </p:spTree>
    <p:extLst>
      <p:ext uri="{BB962C8B-B14F-4D97-AF65-F5344CB8AC3E}">
        <p14:creationId xmlns:p14="http://schemas.microsoft.com/office/powerpoint/2010/main" val="3006759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8A88-16B0-2779-B153-85F19FBFEB3B}"/>
              </a:ext>
            </a:extLst>
          </p:cNvPr>
          <p:cNvSpPr>
            <a:spLocks noGrp="1"/>
          </p:cNvSpPr>
          <p:nvPr>
            <p:ph type="title"/>
          </p:nvPr>
        </p:nvSpPr>
        <p:spPr/>
        <p:txBody>
          <a:bodyPr/>
          <a:lstStyle/>
          <a:p>
            <a:r>
              <a:rPr lang="nl-NL" dirty="0"/>
              <a:t>Customizing properties</a:t>
            </a:r>
            <a:endParaRPr lang="en-NL" dirty="0"/>
          </a:p>
        </p:txBody>
      </p:sp>
      <p:sp>
        <p:nvSpPr>
          <p:cNvPr id="3" name="Content Placeholder 2">
            <a:extLst>
              <a:ext uri="{FF2B5EF4-FFF2-40B4-BE49-F238E27FC236}">
                <a16:creationId xmlns:a16="http://schemas.microsoft.com/office/drawing/2014/main" id="{A1445A09-BF2D-B78C-F6C1-ADD80C37831A}"/>
              </a:ext>
            </a:extLst>
          </p:cNvPr>
          <p:cNvSpPr>
            <a:spLocks noGrp="1"/>
          </p:cNvSpPr>
          <p:nvPr>
            <p:ph idx="1"/>
          </p:nvPr>
        </p:nvSpPr>
        <p:spPr/>
        <p:txBody>
          <a:bodyPr>
            <a:normAutofit fontScale="92500" lnSpcReduction="10000"/>
          </a:bodyPr>
          <a:lstStyle/>
          <a:p>
            <a:r>
              <a:rPr lang="en-US" dirty="0"/>
              <a:t>Properties are only relevant when </a:t>
            </a:r>
            <a:r>
              <a:rPr lang="en-US" dirty="0" err="1"/>
              <a:t>JsonTypeInfo.Kind</a:t>
            </a:r>
            <a:r>
              <a:rPr lang="en-US" dirty="0"/>
              <a:t> == </a:t>
            </a:r>
            <a:r>
              <a:rPr lang="en-US" dirty="0" err="1"/>
              <a:t>JsonTypeInfoKind.Object</a:t>
            </a:r>
            <a:r>
              <a:rPr lang="en-US" dirty="0"/>
              <a:t> and in case of </a:t>
            </a:r>
            <a:r>
              <a:rPr lang="en-US" dirty="0" err="1"/>
              <a:t>DefaultJsonTypeInfoResolver</a:t>
            </a:r>
            <a:r>
              <a:rPr lang="en-US" dirty="0"/>
              <a:t> will be pre-populated. They can be modified or created by using </a:t>
            </a:r>
            <a:r>
              <a:rPr lang="en-US" dirty="0" err="1"/>
              <a:t>JsonTypeInfo.CreateJsonPropertyInfo</a:t>
            </a:r>
            <a:r>
              <a:rPr lang="en-US" dirty="0"/>
              <a:t> and added to the list of properties, i.e. say you got a class from separate library which has weirdly designed APIs which you can’t change:</a:t>
            </a:r>
          </a:p>
          <a:p>
            <a:endParaRPr lang="en-US" dirty="0"/>
          </a:p>
          <a:p>
            <a:endParaRPr lang="en-US" dirty="0"/>
          </a:p>
          <a:p>
            <a:endParaRPr lang="en-US" dirty="0"/>
          </a:p>
          <a:p>
            <a:endParaRPr lang="en-US" dirty="0"/>
          </a:p>
          <a:p>
            <a:endParaRPr lang="en-US" dirty="0"/>
          </a:p>
          <a:p>
            <a:r>
              <a:rPr lang="en-US" dirty="0"/>
              <a:t>Before this feature existed you’d need to wrap your type hierarchy or create your own custom converter for that type. Now you can simply fix it:</a:t>
            </a:r>
            <a:endParaRPr lang="en-NL" dirty="0"/>
          </a:p>
        </p:txBody>
      </p:sp>
      <p:pic>
        <p:nvPicPr>
          <p:cNvPr id="5" name="Picture 4">
            <a:extLst>
              <a:ext uri="{FF2B5EF4-FFF2-40B4-BE49-F238E27FC236}">
                <a16:creationId xmlns:a16="http://schemas.microsoft.com/office/drawing/2014/main" id="{50FFC9DA-82C8-C478-02BD-CA3CC7E6F578}"/>
              </a:ext>
            </a:extLst>
          </p:cNvPr>
          <p:cNvPicPr>
            <a:picLocks noChangeAspect="1"/>
          </p:cNvPicPr>
          <p:nvPr/>
        </p:nvPicPr>
        <p:blipFill>
          <a:blip r:embed="rId2"/>
          <a:stretch>
            <a:fillRect/>
          </a:stretch>
        </p:blipFill>
        <p:spPr>
          <a:xfrm>
            <a:off x="1024128" y="3429000"/>
            <a:ext cx="6534150" cy="2085975"/>
          </a:xfrm>
          <a:prstGeom prst="rect">
            <a:avLst/>
          </a:prstGeom>
        </p:spPr>
      </p:pic>
    </p:spTree>
    <p:extLst>
      <p:ext uri="{BB962C8B-B14F-4D97-AF65-F5344CB8AC3E}">
        <p14:creationId xmlns:p14="http://schemas.microsoft.com/office/powerpoint/2010/main" val="2197928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D4A1-57BD-BAF2-BA1C-801AE256856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DC5B8EC-A20E-B5F9-5714-624880572969}"/>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7C645ED-B591-1A83-6221-05D86614A828}"/>
              </a:ext>
            </a:extLst>
          </p:cNvPr>
          <p:cNvPicPr>
            <a:picLocks noChangeAspect="1"/>
          </p:cNvPicPr>
          <p:nvPr/>
        </p:nvPicPr>
        <p:blipFill>
          <a:blip r:embed="rId2"/>
          <a:stretch>
            <a:fillRect/>
          </a:stretch>
        </p:blipFill>
        <p:spPr>
          <a:xfrm>
            <a:off x="1024128" y="90487"/>
            <a:ext cx="7239000" cy="6677025"/>
          </a:xfrm>
          <a:prstGeom prst="rect">
            <a:avLst/>
          </a:prstGeom>
        </p:spPr>
      </p:pic>
    </p:spTree>
    <p:extLst>
      <p:ext uri="{BB962C8B-B14F-4D97-AF65-F5344CB8AC3E}">
        <p14:creationId xmlns:p14="http://schemas.microsoft.com/office/powerpoint/2010/main" val="332483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7F7-D33F-39C1-980C-4740EA43615B}"/>
              </a:ext>
            </a:extLst>
          </p:cNvPr>
          <p:cNvSpPr>
            <a:spLocks noGrp="1"/>
          </p:cNvSpPr>
          <p:nvPr>
            <p:ph type="title"/>
          </p:nvPr>
        </p:nvSpPr>
        <p:spPr/>
        <p:txBody>
          <a:bodyPr/>
          <a:lstStyle/>
          <a:p>
            <a:r>
              <a:rPr lang="nl-NL" dirty="0"/>
              <a:t>Conditional serialization of properties</a:t>
            </a:r>
            <a:endParaRPr lang="en-NL" dirty="0"/>
          </a:p>
        </p:txBody>
      </p:sp>
      <p:sp>
        <p:nvSpPr>
          <p:cNvPr id="3" name="Content Placeholder 2">
            <a:extLst>
              <a:ext uri="{FF2B5EF4-FFF2-40B4-BE49-F238E27FC236}">
                <a16:creationId xmlns:a16="http://schemas.microsoft.com/office/drawing/2014/main" id="{1EA58CE5-9FB7-8300-2B95-89D2AEF89659}"/>
              </a:ext>
            </a:extLst>
          </p:cNvPr>
          <p:cNvSpPr>
            <a:spLocks noGrp="1"/>
          </p:cNvSpPr>
          <p:nvPr>
            <p:ph idx="1"/>
          </p:nvPr>
        </p:nvSpPr>
        <p:spPr/>
        <p:txBody>
          <a:bodyPr/>
          <a:lstStyle/>
          <a:p>
            <a:r>
              <a:rPr lang="en-US" dirty="0"/>
              <a:t>In some usage scenarios it’s required that some default values don’t get serialized. I.e. you don’t want 0 to show up in JSON for certain properties. It was possible to get that scenario to work before by using </a:t>
            </a:r>
            <a:r>
              <a:rPr lang="en-US" dirty="0" err="1"/>
              <a:t>JsonIgnoreAttribute</a:t>
            </a:r>
            <a:r>
              <a:rPr lang="en-US" dirty="0"/>
              <a:t> with </a:t>
            </a:r>
            <a:r>
              <a:rPr lang="en-US" dirty="0" err="1"/>
              <a:t>JsonIgnoreCondition.WhenWritingDefault</a:t>
            </a:r>
            <a:r>
              <a:rPr lang="en-US" dirty="0"/>
              <a:t>. The problem occurs when your default value is not 0 and it’s something different, i.e. -1 or it depends on some external setting.</a:t>
            </a:r>
          </a:p>
          <a:p>
            <a:r>
              <a:rPr lang="en-US" dirty="0"/>
              <a:t>Now it’s possible to set your own predicate </a:t>
            </a:r>
            <a:r>
              <a:rPr lang="en-US" dirty="0" err="1"/>
              <a:t>ShouldSerialize</a:t>
            </a:r>
            <a:r>
              <a:rPr lang="en-US" dirty="0"/>
              <a:t> with any condition you’d like. I.e. say you have string property and you’d want N/A to not show up in JSON:</a:t>
            </a:r>
            <a:endParaRPr lang="en-NL" dirty="0"/>
          </a:p>
        </p:txBody>
      </p:sp>
      <p:pic>
        <p:nvPicPr>
          <p:cNvPr id="5" name="Picture 4">
            <a:extLst>
              <a:ext uri="{FF2B5EF4-FFF2-40B4-BE49-F238E27FC236}">
                <a16:creationId xmlns:a16="http://schemas.microsoft.com/office/drawing/2014/main" id="{0C1D0B55-DF54-A73A-3639-93F24FF841AA}"/>
              </a:ext>
            </a:extLst>
          </p:cNvPr>
          <p:cNvPicPr>
            <a:picLocks noChangeAspect="1"/>
          </p:cNvPicPr>
          <p:nvPr/>
        </p:nvPicPr>
        <p:blipFill>
          <a:blip r:embed="rId2"/>
          <a:stretch>
            <a:fillRect/>
          </a:stretch>
        </p:blipFill>
        <p:spPr>
          <a:xfrm>
            <a:off x="1024128" y="4962525"/>
            <a:ext cx="6629400" cy="1895475"/>
          </a:xfrm>
          <a:prstGeom prst="rect">
            <a:avLst/>
          </a:prstGeom>
        </p:spPr>
      </p:pic>
    </p:spTree>
    <p:extLst>
      <p:ext uri="{BB962C8B-B14F-4D97-AF65-F5344CB8AC3E}">
        <p14:creationId xmlns:p14="http://schemas.microsoft.com/office/powerpoint/2010/main" val="2542578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F541-A426-A69C-CB33-E56DA92D82A5}"/>
              </a:ext>
            </a:extLst>
          </p:cNvPr>
          <p:cNvSpPr>
            <a:spLocks noGrp="1"/>
          </p:cNvSpPr>
          <p:nvPr>
            <p:ph type="title"/>
          </p:nvPr>
        </p:nvSpPr>
        <p:spPr/>
        <p:txBody>
          <a:bodyPr/>
          <a:lstStyle/>
          <a:p>
            <a:endParaRPr lang="en-NL"/>
          </a:p>
        </p:txBody>
      </p:sp>
      <p:pic>
        <p:nvPicPr>
          <p:cNvPr id="5" name="Picture 4">
            <a:extLst>
              <a:ext uri="{FF2B5EF4-FFF2-40B4-BE49-F238E27FC236}">
                <a16:creationId xmlns:a16="http://schemas.microsoft.com/office/drawing/2014/main" id="{43CF19D4-2585-51ED-4C1C-65A4A1C31017}"/>
              </a:ext>
            </a:extLst>
          </p:cNvPr>
          <p:cNvPicPr>
            <a:picLocks noChangeAspect="1"/>
          </p:cNvPicPr>
          <p:nvPr/>
        </p:nvPicPr>
        <p:blipFill>
          <a:blip r:embed="rId2"/>
          <a:stretch>
            <a:fillRect/>
          </a:stretch>
        </p:blipFill>
        <p:spPr>
          <a:xfrm>
            <a:off x="1024128" y="0"/>
            <a:ext cx="4858284" cy="6858000"/>
          </a:xfrm>
          <a:prstGeom prst="rect">
            <a:avLst/>
          </a:prstGeom>
        </p:spPr>
      </p:pic>
      <p:pic>
        <p:nvPicPr>
          <p:cNvPr id="7" name="Content Placeholder 6">
            <a:extLst>
              <a:ext uri="{FF2B5EF4-FFF2-40B4-BE49-F238E27FC236}">
                <a16:creationId xmlns:a16="http://schemas.microsoft.com/office/drawing/2014/main" id="{B86C90B3-1559-A21A-377E-D9F142981794}"/>
              </a:ext>
            </a:extLst>
          </p:cNvPr>
          <p:cNvPicPr>
            <a:picLocks noGrp="1" noChangeAspect="1"/>
          </p:cNvPicPr>
          <p:nvPr>
            <p:ph idx="1"/>
          </p:nvPr>
        </p:nvPicPr>
        <p:blipFill>
          <a:blip r:embed="rId3"/>
          <a:stretch>
            <a:fillRect/>
          </a:stretch>
        </p:blipFill>
        <p:spPr>
          <a:xfrm>
            <a:off x="5601230" y="5825602"/>
            <a:ext cx="3711445" cy="153769"/>
          </a:xfrm>
        </p:spPr>
      </p:pic>
    </p:spTree>
    <p:extLst>
      <p:ext uri="{BB962C8B-B14F-4D97-AF65-F5344CB8AC3E}">
        <p14:creationId xmlns:p14="http://schemas.microsoft.com/office/powerpoint/2010/main" val="881837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4993-1EF4-CF10-5860-0D57F6977F73}"/>
              </a:ext>
            </a:extLst>
          </p:cNvPr>
          <p:cNvSpPr>
            <a:spLocks noGrp="1"/>
          </p:cNvSpPr>
          <p:nvPr>
            <p:ph type="title"/>
          </p:nvPr>
        </p:nvSpPr>
        <p:spPr/>
        <p:txBody>
          <a:bodyPr/>
          <a:lstStyle/>
          <a:p>
            <a:r>
              <a:rPr lang="en-US" dirty="0"/>
              <a:t>Simplified ordering with </a:t>
            </a:r>
            <a:r>
              <a:rPr lang="en-US" dirty="0" err="1"/>
              <a:t>System.LINQ</a:t>
            </a:r>
            <a:endParaRPr lang="en-NL" dirty="0"/>
          </a:p>
        </p:txBody>
      </p:sp>
      <p:sp>
        <p:nvSpPr>
          <p:cNvPr id="3" name="Content Placeholder 2">
            <a:extLst>
              <a:ext uri="{FF2B5EF4-FFF2-40B4-BE49-F238E27FC236}">
                <a16:creationId xmlns:a16="http://schemas.microsoft.com/office/drawing/2014/main" id="{329B81E2-C032-AB69-6931-9BE5C8E7E47E}"/>
              </a:ext>
            </a:extLst>
          </p:cNvPr>
          <p:cNvSpPr>
            <a:spLocks noGrp="1"/>
          </p:cNvSpPr>
          <p:nvPr>
            <p:ph idx="1"/>
          </p:nvPr>
        </p:nvSpPr>
        <p:spPr/>
        <p:txBody>
          <a:bodyPr/>
          <a:lstStyle/>
          <a:p>
            <a:r>
              <a:rPr lang="en-US" dirty="0" err="1"/>
              <a:t>System.Linq</a:t>
            </a:r>
            <a:r>
              <a:rPr lang="en-US" dirty="0"/>
              <a:t> now has the methods Order and </a:t>
            </a:r>
            <a:r>
              <a:rPr lang="en-US" dirty="0" err="1"/>
              <a:t>OrderDescending</a:t>
            </a:r>
            <a:r>
              <a:rPr lang="en-US" dirty="0"/>
              <a:t>, which are there to order an </a:t>
            </a:r>
            <a:r>
              <a:rPr lang="en-US" dirty="0" err="1"/>
              <a:t>IEnumerable</a:t>
            </a:r>
            <a:r>
              <a:rPr lang="en-US" dirty="0"/>
              <a:t> according to T.</a:t>
            </a:r>
          </a:p>
          <a:p>
            <a:r>
              <a:rPr lang="en-US" dirty="0" err="1"/>
              <a:t>IQueryable</a:t>
            </a:r>
            <a:r>
              <a:rPr lang="en-US" dirty="0"/>
              <a:t> also supports this now.</a:t>
            </a:r>
            <a:endParaRPr lang="en-NL" dirty="0"/>
          </a:p>
        </p:txBody>
      </p:sp>
      <p:pic>
        <p:nvPicPr>
          <p:cNvPr id="5" name="Picture 4">
            <a:extLst>
              <a:ext uri="{FF2B5EF4-FFF2-40B4-BE49-F238E27FC236}">
                <a16:creationId xmlns:a16="http://schemas.microsoft.com/office/drawing/2014/main" id="{546E2059-1342-0950-6559-529C410C1C49}"/>
              </a:ext>
            </a:extLst>
          </p:cNvPr>
          <p:cNvPicPr>
            <a:picLocks noChangeAspect="1"/>
          </p:cNvPicPr>
          <p:nvPr/>
        </p:nvPicPr>
        <p:blipFill>
          <a:blip r:embed="rId2"/>
          <a:stretch>
            <a:fillRect/>
          </a:stretch>
        </p:blipFill>
        <p:spPr>
          <a:xfrm>
            <a:off x="1024128" y="3854767"/>
            <a:ext cx="6000750" cy="885825"/>
          </a:xfrm>
          <a:prstGeom prst="rect">
            <a:avLst/>
          </a:prstGeom>
        </p:spPr>
      </p:pic>
    </p:spTree>
    <p:extLst>
      <p:ext uri="{BB962C8B-B14F-4D97-AF65-F5344CB8AC3E}">
        <p14:creationId xmlns:p14="http://schemas.microsoft.com/office/powerpoint/2010/main" val="93228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B648-9931-4617-2B43-D48D3263EBD2}"/>
              </a:ext>
            </a:extLst>
          </p:cNvPr>
          <p:cNvSpPr>
            <a:spLocks noGrp="1"/>
          </p:cNvSpPr>
          <p:nvPr>
            <p:ph type="title"/>
          </p:nvPr>
        </p:nvSpPr>
        <p:spPr/>
        <p:txBody>
          <a:bodyPr/>
          <a:lstStyle/>
          <a:p>
            <a:r>
              <a:rPr lang="en-US" dirty="0"/>
              <a:t>.NET Release cycle &amp; support policy</a:t>
            </a:r>
            <a:endParaRPr lang="en-NL" dirty="0"/>
          </a:p>
        </p:txBody>
      </p:sp>
      <p:sp>
        <p:nvSpPr>
          <p:cNvPr id="3" name="Content Placeholder 2">
            <a:extLst>
              <a:ext uri="{FF2B5EF4-FFF2-40B4-BE49-F238E27FC236}">
                <a16:creationId xmlns:a16="http://schemas.microsoft.com/office/drawing/2014/main" id="{1730B73B-4942-4452-9869-E8C8B62B669C}"/>
              </a:ext>
            </a:extLst>
          </p:cNvPr>
          <p:cNvSpPr>
            <a:spLocks noGrp="1"/>
          </p:cNvSpPr>
          <p:nvPr>
            <p:ph idx="1"/>
          </p:nvPr>
        </p:nvSpPr>
        <p:spPr/>
        <p:txBody>
          <a:bodyPr/>
          <a:lstStyle/>
          <a:p>
            <a:r>
              <a:rPr lang="en-US" dirty="0"/>
              <a:t>Starting with </a:t>
            </a:r>
            <a:r>
              <a:rPr lang="en-US" dirty="0" err="1"/>
              <a:t>.Net</a:t>
            </a:r>
            <a:r>
              <a:rPr lang="en-US" dirty="0"/>
              <a:t> 5, Microsoft committed to a yearly release of a new </a:t>
            </a:r>
            <a:r>
              <a:rPr lang="en-US" dirty="0" err="1"/>
              <a:t>.Net</a:t>
            </a:r>
            <a:r>
              <a:rPr lang="en-US" dirty="0"/>
              <a:t> version. The release will usually be on November each year.</a:t>
            </a:r>
          </a:p>
          <a:p>
            <a:r>
              <a:rPr lang="en-US" dirty="0"/>
              <a:t>There’s a difference between Even </a:t>
            </a:r>
            <a:r>
              <a:rPr lang="en-US" dirty="0" err="1"/>
              <a:t>.Net</a:t>
            </a:r>
            <a:r>
              <a:rPr lang="en-US" dirty="0"/>
              <a:t> version numbers &amp; Odd version numbers. </a:t>
            </a:r>
            <a:r>
              <a:rPr lang="en-US" dirty="0" err="1"/>
              <a:t>.Net</a:t>
            </a:r>
            <a:r>
              <a:rPr lang="en-US" dirty="0"/>
              <a:t> 6 &amp; </a:t>
            </a:r>
            <a:r>
              <a:rPr lang="en-US" dirty="0" err="1"/>
              <a:t>.Net</a:t>
            </a:r>
            <a:r>
              <a:rPr lang="en-US" dirty="0"/>
              <a:t> 8 are long-term supported versions. These versions will get patches for 3 years. Whereas </a:t>
            </a:r>
            <a:r>
              <a:rPr lang="en-US" dirty="0" err="1"/>
              <a:t>.Net</a:t>
            </a:r>
            <a:r>
              <a:rPr lang="en-US" dirty="0"/>
              <a:t> 7 is a short term release that will get patches for 18 months, which means after the </a:t>
            </a:r>
            <a:r>
              <a:rPr lang="en-US" dirty="0" err="1"/>
              <a:t>.Net</a:t>
            </a:r>
            <a:r>
              <a:rPr lang="en-US" dirty="0"/>
              <a:t> 8 comes out, you will have around 6 months to upgrade from </a:t>
            </a:r>
            <a:r>
              <a:rPr lang="en-US" dirty="0" err="1"/>
              <a:t>.Net</a:t>
            </a:r>
            <a:r>
              <a:rPr lang="en-US" dirty="0"/>
              <a:t> 7 to </a:t>
            </a:r>
            <a:r>
              <a:rPr lang="en-US" dirty="0" err="1"/>
              <a:t>.Net</a:t>
            </a:r>
            <a:r>
              <a:rPr lang="en-US" dirty="0"/>
              <a:t> 8.</a:t>
            </a:r>
            <a:endParaRPr lang="en-NL" dirty="0"/>
          </a:p>
        </p:txBody>
      </p:sp>
      <p:pic>
        <p:nvPicPr>
          <p:cNvPr id="1026" name="Picture 2" descr="release schedule 768x219">
            <a:extLst>
              <a:ext uri="{FF2B5EF4-FFF2-40B4-BE49-F238E27FC236}">
                <a16:creationId xmlns:a16="http://schemas.microsoft.com/office/drawing/2014/main" id="{015054D1-CC97-744C-D984-0BABA4387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942" y="4642651"/>
            <a:ext cx="731520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11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12D8-FF30-FF75-9D34-2691CA1C8EE3}"/>
              </a:ext>
            </a:extLst>
          </p:cNvPr>
          <p:cNvSpPr>
            <a:spLocks noGrp="1"/>
          </p:cNvSpPr>
          <p:nvPr>
            <p:ph type="title"/>
          </p:nvPr>
        </p:nvSpPr>
        <p:spPr/>
        <p:txBody>
          <a:bodyPr/>
          <a:lstStyle/>
          <a:p>
            <a:r>
              <a:rPr lang="nl-NL" dirty="0"/>
              <a:t>Usage</a:t>
            </a:r>
            <a:endParaRPr lang="en-NL" dirty="0"/>
          </a:p>
        </p:txBody>
      </p:sp>
      <p:sp>
        <p:nvSpPr>
          <p:cNvPr id="3" name="Content Placeholder 2">
            <a:extLst>
              <a:ext uri="{FF2B5EF4-FFF2-40B4-BE49-F238E27FC236}">
                <a16:creationId xmlns:a16="http://schemas.microsoft.com/office/drawing/2014/main" id="{6A9F6EB3-AFF3-2072-B03D-784F34D11DFE}"/>
              </a:ext>
            </a:extLst>
          </p:cNvPr>
          <p:cNvSpPr>
            <a:spLocks noGrp="1"/>
          </p:cNvSpPr>
          <p:nvPr>
            <p:ph idx="1"/>
          </p:nvPr>
        </p:nvSpPr>
        <p:spPr/>
        <p:txBody>
          <a:bodyPr/>
          <a:lstStyle/>
          <a:p>
            <a:r>
              <a:rPr lang="en-US" dirty="0"/>
              <a:t>Previously, you had to call </a:t>
            </a:r>
            <a:r>
              <a:rPr lang="en-US" dirty="0" err="1"/>
              <a:t>OrderBy</a:t>
            </a:r>
            <a:r>
              <a:rPr lang="en-US" dirty="0"/>
              <a:t>/</a:t>
            </a:r>
            <a:r>
              <a:rPr lang="en-US" dirty="0" err="1"/>
              <a:t>OrderByDescending</a:t>
            </a:r>
            <a:r>
              <a:rPr lang="en-US" dirty="0"/>
              <a:t> by referencing the own value.</a:t>
            </a:r>
          </a:p>
          <a:p>
            <a:endParaRPr lang="en-US" dirty="0"/>
          </a:p>
          <a:p>
            <a:endParaRPr lang="en-US" dirty="0"/>
          </a:p>
          <a:p>
            <a:r>
              <a:rPr lang="nl-NL" dirty="0"/>
              <a:t>Now, you can write:</a:t>
            </a:r>
            <a:endParaRPr lang="en-NL" dirty="0"/>
          </a:p>
        </p:txBody>
      </p:sp>
      <p:pic>
        <p:nvPicPr>
          <p:cNvPr id="5" name="Picture 4">
            <a:extLst>
              <a:ext uri="{FF2B5EF4-FFF2-40B4-BE49-F238E27FC236}">
                <a16:creationId xmlns:a16="http://schemas.microsoft.com/office/drawing/2014/main" id="{2E1CD65F-55C0-AA9A-05B8-27DDF0756218}"/>
              </a:ext>
            </a:extLst>
          </p:cNvPr>
          <p:cNvPicPr>
            <a:picLocks noChangeAspect="1"/>
          </p:cNvPicPr>
          <p:nvPr/>
        </p:nvPicPr>
        <p:blipFill>
          <a:blip r:embed="rId2"/>
          <a:stretch>
            <a:fillRect/>
          </a:stretch>
        </p:blipFill>
        <p:spPr>
          <a:xfrm>
            <a:off x="1024128" y="3043237"/>
            <a:ext cx="7305675" cy="771525"/>
          </a:xfrm>
          <a:prstGeom prst="rect">
            <a:avLst/>
          </a:prstGeom>
        </p:spPr>
      </p:pic>
      <p:pic>
        <p:nvPicPr>
          <p:cNvPr id="7" name="Picture 6">
            <a:extLst>
              <a:ext uri="{FF2B5EF4-FFF2-40B4-BE49-F238E27FC236}">
                <a16:creationId xmlns:a16="http://schemas.microsoft.com/office/drawing/2014/main" id="{B8823596-8AA2-6DB1-48D2-B0A893426AF3}"/>
              </a:ext>
            </a:extLst>
          </p:cNvPr>
          <p:cNvPicPr>
            <a:picLocks noChangeAspect="1"/>
          </p:cNvPicPr>
          <p:nvPr/>
        </p:nvPicPr>
        <p:blipFill>
          <a:blip r:embed="rId3"/>
          <a:stretch>
            <a:fillRect/>
          </a:stretch>
        </p:blipFill>
        <p:spPr>
          <a:xfrm>
            <a:off x="1024128" y="4928772"/>
            <a:ext cx="7229475" cy="800100"/>
          </a:xfrm>
          <a:prstGeom prst="rect">
            <a:avLst/>
          </a:prstGeom>
        </p:spPr>
      </p:pic>
    </p:spTree>
    <p:extLst>
      <p:ext uri="{BB962C8B-B14F-4D97-AF65-F5344CB8AC3E}">
        <p14:creationId xmlns:p14="http://schemas.microsoft.com/office/powerpoint/2010/main" val="1084156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A8FE-430B-219B-5074-C517BE4C57D9}"/>
              </a:ext>
            </a:extLst>
          </p:cNvPr>
          <p:cNvSpPr>
            <a:spLocks noGrp="1"/>
          </p:cNvSpPr>
          <p:nvPr>
            <p:ph type="title"/>
          </p:nvPr>
        </p:nvSpPr>
        <p:spPr/>
        <p:txBody>
          <a:bodyPr/>
          <a:lstStyle/>
          <a:p>
            <a:r>
              <a:rPr lang="nl-NL" dirty="0"/>
              <a:t>Entity Framework Core</a:t>
            </a:r>
            <a:endParaRPr lang="en-NL" dirty="0"/>
          </a:p>
        </p:txBody>
      </p:sp>
      <p:sp>
        <p:nvSpPr>
          <p:cNvPr id="3" name="Content Placeholder 2">
            <a:extLst>
              <a:ext uri="{FF2B5EF4-FFF2-40B4-BE49-F238E27FC236}">
                <a16:creationId xmlns:a16="http://schemas.microsoft.com/office/drawing/2014/main" id="{15DF1F4A-7FF4-A8B8-8166-A33713FCE1B4}"/>
              </a:ext>
            </a:extLst>
          </p:cNvPr>
          <p:cNvSpPr>
            <a:spLocks noGrp="1"/>
          </p:cNvSpPr>
          <p:nvPr>
            <p:ph idx="1"/>
          </p:nvPr>
        </p:nvSpPr>
        <p:spPr/>
        <p:txBody>
          <a:bodyPr/>
          <a:lstStyle/>
          <a:p>
            <a:r>
              <a:rPr lang="en-US" dirty="0"/>
              <a:t>Entity Framework (EF) Core is a lightweight, extensible, open source and cross-platform version of the popular Entity Framework data access technology.</a:t>
            </a:r>
          </a:p>
          <a:p>
            <a:pPr lvl="1"/>
            <a:r>
              <a:rPr lang="en-US" dirty="0"/>
              <a:t>EF Core can serve as an object-relational mapper (O/RM), which:</a:t>
            </a:r>
          </a:p>
          <a:p>
            <a:pPr lvl="1"/>
            <a:r>
              <a:rPr lang="en-US" dirty="0"/>
              <a:t>Enables .NET developers to work with a database using .NET objects.</a:t>
            </a:r>
          </a:p>
          <a:p>
            <a:r>
              <a:rPr lang="en-US" dirty="0"/>
              <a:t>Eliminates the need for most of the data-access code that typically needs to be written.</a:t>
            </a:r>
            <a:endParaRPr lang="en-NL" dirty="0"/>
          </a:p>
        </p:txBody>
      </p:sp>
    </p:spTree>
    <p:extLst>
      <p:ext uri="{BB962C8B-B14F-4D97-AF65-F5344CB8AC3E}">
        <p14:creationId xmlns:p14="http://schemas.microsoft.com/office/powerpoint/2010/main" val="3208385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3A2-0CD2-8478-E68C-BE6F73BCA32D}"/>
              </a:ext>
            </a:extLst>
          </p:cNvPr>
          <p:cNvSpPr>
            <a:spLocks noGrp="1"/>
          </p:cNvSpPr>
          <p:nvPr>
            <p:ph type="title"/>
          </p:nvPr>
        </p:nvSpPr>
        <p:spPr/>
        <p:txBody>
          <a:bodyPr/>
          <a:lstStyle/>
          <a:p>
            <a:r>
              <a:rPr lang="nl-NL" dirty="0"/>
              <a:t>The model</a:t>
            </a:r>
            <a:endParaRPr lang="en-NL" dirty="0"/>
          </a:p>
        </p:txBody>
      </p:sp>
      <p:sp>
        <p:nvSpPr>
          <p:cNvPr id="3" name="Content Placeholder 2">
            <a:extLst>
              <a:ext uri="{FF2B5EF4-FFF2-40B4-BE49-F238E27FC236}">
                <a16:creationId xmlns:a16="http://schemas.microsoft.com/office/drawing/2014/main" id="{9969C054-7D18-9FCD-5592-AA528F9477AC}"/>
              </a:ext>
            </a:extLst>
          </p:cNvPr>
          <p:cNvSpPr>
            <a:spLocks noGrp="1"/>
          </p:cNvSpPr>
          <p:nvPr>
            <p:ph idx="1"/>
          </p:nvPr>
        </p:nvSpPr>
        <p:spPr/>
        <p:txBody>
          <a:bodyPr>
            <a:normAutofit/>
          </a:bodyPr>
          <a:lstStyle/>
          <a:p>
            <a:r>
              <a:rPr lang="en-US" dirty="0"/>
              <a:t>With EF Core, data access is performed using a model. A model is made up of entity classes and a context object that represents a session with the database. The context object allows querying and saving data. For more information, see Creating a Model.</a:t>
            </a:r>
          </a:p>
          <a:p>
            <a:r>
              <a:rPr lang="en-US" dirty="0"/>
              <a:t>EF supports the following model development approaches:</a:t>
            </a:r>
          </a:p>
          <a:p>
            <a:pPr lvl="1"/>
            <a:r>
              <a:rPr lang="en-US" dirty="0"/>
              <a:t>Generate a model from an existing database.</a:t>
            </a:r>
          </a:p>
          <a:p>
            <a:pPr lvl="1"/>
            <a:r>
              <a:rPr lang="en-US" dirty="0"/>
              <a:t>Hand code a model to match the database.</a:t>
            </a:r>
          </a:p>
          <a:p>
            <a:pPr lvl="1"/>
            <a:r>
              <a:rPr lang="en-US" dirty="0"/>
              <a:t>Once a model is created, use EF Migrations to create a database from the model. Migrations allow evolving the database as the model changes.</a:t>
            </a:r>
            <a:endParaRPr lang="en-NL" dirty="0"/>
          </a:p>
        </p:txBody>
      </p:sp>
    </p:spTree>
    <p:extLst>
      <p:ext uri="{BB962C8B-B14F-4D97-AF65-F5344CB8AC3E}">
        <p14:creationId xmlns:p14="http://schemas.microsoft.com/office/powerpoint/2010/main" val="4138912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7282-0C1D-0AB2-FBAF-2A23AB04199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C3D9CDD-AFBD-A870-988D-BF9B88D02D6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CE07FB2-D13F-53DE-1CBD-3163D267B46F}"/>
              </a:ext>
            </a:extLst>
          </p:cNvPr>
          <p:cNvPicPr>
            <a:picLocks noChangeAspect="1"/>
          </p:cNvPicPr>
          <p:nvPr/>
        </p:nvPicPr>
        <p:blipFill>
          <a:blip r:embed="rId2"/>
          <a:stretch>
            <a:fillRect/>
          </a:stretch>
        </p:blipFill>
        <p:spPr>
          <a:xfrm>
            <a:off x="1024128" y="557784"/>
            <a:ext cx="6381750" cy="5715000"/>
          </a:xfrm>
          <a:prstGeom prst="rect">
            <a:avLst/>
          </a:prstGeom>
        </p:spPr>
      </p:pic>
    </p:spTree>
    <p:extLst>
      <p:ext uri="{BB962C8B-B14F-4D97-AF65-F5344CB8AC3E}">
        <p14:creationId xmlns:p14="http://schemas.microsoft.com/office/powerpoint/2010/main" val="1890246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FD7A-9FD2-E52B-8480-372DDDC8F7C9}"/>
              </a:ext>
            </a:extLst>
          </p:cNvPr>
          <p:cNvSpPr>
            <a:spLocks noGrp="1"/>
          </p:cNvSpPr>
          <p:nvPr>
            <p:ph type="title"/>
          </p:nvPr>
        </p:nvSpPr>
        <p:spPr/>
        <p:txBody>
          <a:bodyPr/>
          <a:lstStyle/>
          <a:p>
            <a:r>
              <a:rPr lang="nl-NL" dirty="0"/>
              <a:t>Querying</a:t>
            </a:r>
            <a:endParaRPr lang="en-NL" dirty="0"/>
          </a:p>
        </p:txBody>
      </p:sp>
      <p:sp>
        <p:nvSpPr>
          <p:cNvPr id="3" name="Content Placeholder 2">
            <a:extLst>
              <a:ext uri="{FF2B5EF4-FFF2-40B4-BE49-F238E27FC236}">
                <a16:creationId xmlns:a16="http://schemas.microsoft.com/office/drawing/2014/main" id="{FADD7374-9E16-0B89-5A6B-101667367628}"/>
              </a:ext>
            </a:extLst>
          </p:cNvPr>
          <p:cNvSpPr>
            <a:spLocks noGrp="1"/>
          </p:cNvSpPr>
          <p:nvPr>
            <p:ph idx="1"/>
          </p:nvPr>
        </p:nvSpPr>
        <p:spPr/>
        <p:txBody>
          <a:bodyPr/>
          <a:lstStyle/>
          <a:p>
            <a:r>
              <a:rPr lang="en-US" dirty="0"/>
              <a:t>Instances of your entity classes are retrieved from the database using Language Integrated Query (LINQ). </a:t>
            </a:r>
            <a:endParaRPr lang="en-NL" dirty="0"/>
          </a:p>
        </p:txBody>
      </p:sp>
      <p:pic>
        <p:nvPicPr>
          <p:cNvPr id="5" name="Picture 4">
            <a:extLst>
              <a:ext uri="{FF2B5EF4-FFF2-40B4-BE49-F238E27FC236}">
                <a16:creationId xmlns:a16="http://schemas.microsoft.com/office/drawing/2014/main" id="{4814E515-DE04-B85B-63D8-CCCA78DC47FC}"/>
              </a:ext>
            </a:extLst>
          </p:cNvPr>
          <p:cNvPicPr>
            <a:picLocks noChangeAspect="1"/>
          </p:cNvPicPr>
          <p:nvPr/>
        </p:nvPicPr>
        <p:blipFill>
          <a:blip r:embed="rId2"/>
          <a:stretch>
            <a:fillRect/>
          </a:stretch>
        </p:blipFill>
        <p:spPr>
          <a:xfrm>
            <a:off x="1024128" y="3144636"/>
            <a:ext cx="5729854" cy="1578283"/>
          </a:xfrm>
          <a:prstGeom prst="rect">
            <a:avLst/>
          </a:prstGeom>
        </p:spPr>
      </p:pic>
    </p:spTree>
    <p:extLst>
      <p:ext uri="{BB962C8B-B14F-4D97-AF65-F5344CB8AC3E}">
        <p14:creationId xmlns:p14="http://schemas.microsoft.com/office/powerpoint/2010/main" val="2524600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BA5F-59AE-233E-31E9-6233CB1F6029}"/>
              </a:ext>
            </a:extLst>
          </p:cNvPr>
          <p:cNvSpPr>
            <a:spLocks noGrp="1"/>
          </p:cNvSpPr>
          <p:nvPr>
            <p:ph type="title"/>
          </p:nvPr>
        </p:nvSpPr>
        <p:spPr/>
        <p:txBody>
          <a:bodyPr/>
          <a:lstStyle/>
          <a:p>
            <a:r>
              <a:rPr lang="nl-NL" dirty="0"/>
              <a:t>Saving data</a:t>
            </a:r>
            <a:endParaRPr lang="en-NL" dirty="0"/>
          </a:p>
        </p:txBody>
      </p:sp>
      <p:sp>
        <p:nvSpPr>
          <p:cNvPr id="3" name="Content Placeholder 2">
            <a:extLst>
              <a:ext uri="{FF2B5EF4-FFF2-40B4-BE49-F238E27FC236}">
                <a16:creationId xmlns:a16="http://schemas.microsoft.com/office/drawing/2014/main" id="{753CD289-542C-88E6-1283-5F4B861C9134}"/>
              </a:ext>
            </a:extLst>
          </p:cNvPr>
          <p:cNvSpPr>
            <a:spLocks noGrp="1"/>
          </p:cNvSpPr>
          <p:nvPr>
            <p:ph idx="1"/>
          </p:nvPr>
        </p:nvSpPr>
        <p:spPr/>
        <p:txBody>
          <a:bodyPr/>
          <a:lstStyle/>
          <a:p>
            <a:r>
              <a:rPr lang="en-US" dirty="0"/>
              <a:t>Data is created, deleted, and modified in the database using instances of your entity classes. </a:t>
            </a:r>
            <a:endParaRPr lang="en-NL" dirty="0"/>
          </a:p>
        </p:txBody>
      </p:sp>
      <p:pic>
        <p:nvPicPr>
          <p:cNvPr id="5" name="Picture 4">
            <a:extLst>
              <a:ext uri="{FF2B5EF4-FFF2-40B4-BE49-F238E27FC236}">
                <a16:creationId xmlns:a16="http://schemas.microsoft.com/office/drawing/2014/main" id="{E7333657-B42F-2F37-623E-FF55F378D8ED}"/>
              </a:ext>
            </a:extLst>
          </p:cNvPr>
          <p:cNvPicPr>
            <a:picLocks noChangeAspect="1"/>
          </p:cNvPicPr>
          <p:nvPr/>
        </p:nvPicPr>
        <p:blipFill>
          <a:blip r:embed="rId2"/>
          <a:stretch>
            <a:fillRect/>
          </a:stretch>
        </p:blipFill>
        <p:spPr>
          <a:xfrm>
            <a:off x="1090149" y="3046843"/>
            <a:ext cx="5060523" cy="2333025"/>
          </a:xfrm>
          <a:prstGeom prst="rect">
            <a:avLst/>
          </a:prstGeom>
        </p:spPr>
      </p:pic>
    </p:spTree>
    <p:extLst>
      <p:ext uri="{BB962C8B-B14F-4D97-AF65-F5344CB8AC3E}">
        <p14:creationId xmlns:p14="http://schemas.microsoft.com/office/powerpoint/2010/main" val="3024088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38E8-C13A-C868-6714-DF5ED8A20852}"/>
              </a:ext>
            </a:extLst>
          </p:cNvPr>
          <p:cNvSpPr>
            <a:spLocks noGrp="1"/>
          </p:cNvSpPr>
          <p:nvPr>
            <p:ph type="title"/>
          </p:nvPr>
        </p:nvSpPr>
        <p:spPr/>
        <p:txBody>
          <a:bodyPr/>
          <a:lstStyle/>
          <a:p>
            <a:r>
              <a:rPr lang="nl-NL" dirty="0"/>
              <a:t>EF O/RM considerations</a:t>
            </a:r>
            <a:endParaRPr lang="en-NL" dirty="0"/>
          </a:p>
        </p:txBody>
      </p:sp>
      <p:sp>
        <p:nvSpPr>
          <p:cNvPr id="3" name="Content Placeholder 2">
            <a:extLst>
              <a:ext uri="{FF2B5EF4-FFF2-40B4-BE49-F238E27FC236}">
                <a16:creationId xmlns:a16="http://schemas.microsoft.com/office/drawing/2014/main" id="{EEA1723C-2173-7B1C-9F5C-FC991BA9E719}"/>
              </a:ext>
            </a:extLst>
          </p:cNvPr>
          <p:cNvSpPr>
            <a:spLocks noGrp="1"/>
          </p:cNvSpPr>
          <p:nvPr>
            <p:ph idx="1"/>
          </p:nvPr>
        </p:nvSpPr>
        <p:spPr/>
        <p:txBody>
          <a:bodyPr>
            <a:normAutofit lnSpcReduction="10000"/>
          </a:bodyPr>
          <a:lstStyle/>
          <a:p>
            <a:r>
              <a:rPr lang="en-US" dirty="0"/>
              <a:t>While EF Core is good at abstracting many programming details, there are some best practices applicable to any O/RM that help to avoid common pitfalls in production apps:</a:t>
            </a:r>
          </a:p>
          <a:p>
            <a:pPr lvl="1"/>
            <a:r>
              <a:rPr lang="en-US" dirty="0"/>
              <a:t>Intermediate-level knowledge or higher of the underlying database server is essential to architect, debug, profile, and migrate data in high performance production apps. For example, knowledge of primary and foreign keys, constraints, indexes, normalization, DML and DDL statements, data types, profiling, etc.</a:t>
            </a:r>
          </a:p>
          <a:p>
            <a:pPr lvl="1"/>
            <a:r>
              <a:rPr lang="en-US" dirty="0"/>
              <a:t>Functional and integration testing: It's important to replicate the production environment as closely as possible to:</a:t>
            </a:r>
          </a:p>
          <a:p>
            <a:pPr lvl="2"/>
            <a:r>
              <a:rPr lang="en-US" dirty="0"/>
              <a:t>Find issues in the app that only show up when using a specific versions or edition of the database server.</a:t>
            </a:r>
          </a:p>
          <a:p>
            <a:pPr lvl="2"/>
            <a:r>
              <a:rPr lang="en-US" dirty="0"/>
              <a:t>Catch breaking changes when upgrading EF Core and other dependencies. For example, adding or upgrading frameworks like ASP.NET Core, OData, or </a:t>
            </a:r>
            <a:r>
              <a:rPr lang="en-US" dirty="0" err="1"/>
              <a:t>AutoMapper</a:t>
            </a:r>
            <a:r>
              <a:rPr lang="en-US" dirty="0"/>
              <a:t>. These dependencies can affect EF Core in unexpected ways.</a:t>
            </a:r>
          </a:p>
          <a:p>
            <a:pPr lvl="1"/>
            <a:r>
              <a:rPr lang="en-US" dirty="0"/>
              <a:t>Performance and stress testing with representative loads. The naïve usage of some features doesn't scale well. For example, multiple collections Includes, heavy use of lazy loading, conditional queries on non-indexed columns, massive updates and inserts with store-generated values, lack of concurrency handling, large models, inadequate cache policy.</a:t>
            </a:r>
            <a:endParaRPr lang="en-NL" dirty="0"/>
          </a:p>
        </p:txBody>
      </p:sp>
    </p:spTree>
    <p:extLst>
      <p:ext uri="{BB962C8B-B14F-4D97-AF65-F5344CB8AC3E}">
        <p14:creationId xmlns:p14="http://schemas.microsoft.com/office/powerpoint/2010/main" val="1718191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8132-B2DF-058C-66F3-4945A9C8980C}"/>
              </a:ext>
            </a:extLst>
          </p:cNvPr>
          <p:cNvSpPr>
            <a:spLocks noGrp="1"/>
          </p:cNvSpPr>
          <p:nvPr>
            <p:ph type="title"/>
          </p:nvPr>
        </p:nvSpPr>
        <p:spPr/>
        <p:txBody>
          <a:bodyPr/>
          <a:lstStyle/>
          <a:p>
            <a:r>
              <a:rPr lang="nl-NL" dirty="0"/>
              <a:t>EF O/RM considerations</a:t>
            </a:r>
            <a:endParaRPr lang="en-NL" dirty="0"/>
          </a:p>
        </p:txBody>
      </p:sp>
      <p:sp>
        <p:nvSpPr>
          <p:cNvPr id="3" name="Content Placeholder 2">
            <a:extLst>
              <a:ext uri="{FF2B5EF4-FFF2-40B4-BE49-F238E27FC236}">
                <a16:creationId xmlns:a16="http://schemas.microsoft.com/office/drawing/2014/main" id="{188C440F-5D0B-1DC4-1817-2435BD268D32}"/>
              </a:ext>
            </a:extLst>
          </p:cNvPr>
          <p:cNvSpPr>
            <a:spLocks noGrp="1"/>
          </p:cNvSpPr>
          <p:nvPr>
            <p:ph idx="1"/>
          </p:nvPr>
        </p:nvSpPr>
        <p:spPr/>
        <p:txBody>
          <a:bodyPr>
            <a:normAutofit lnSpcReduction="10000"/>
          </a:bodyPr>
          <a:lstStyle/>
          <a:p>
            <a:pPr lvl="1"/>
            <a:r>
              <a:rPr lang="en-US" dirty="0"/>
              <a:t>Security review: For example, handling of connection strings and other secrets, database permissions for non-deployment operation, input validation for raw SQL, encryption for sensitive data.</a:t>
            </a:r>
          </a:p>
          <a:p>
            <a:pPr lvl="1"/>
            <a:r>
              <a:rPr lang="en-US" dirty="0"/>
              <a:t>Make sure logging and diagnostics are sufficient and usable. For example, appropriate logging configuration, query tags, and Application Insights.</a:t>
            </a:r>
          </a:p>
          <a:p>
            <a:pPr lvl="1"/>
            <a:r>
              <a:rPr lang="en-US" dirty="0"/>
              <a:t>Error recovery. Prepare contingencies for common failure scenarios such as version rollback, fallback servers, scale-out and load balancing, DoS mitigation, and data backups.</a:t>
            </a:r>
          </a:p>
          <a:p>
            <a:pPr lvl="1"/>
            <a:r>
              <a:rPr lang="en-US" dirty="0"/>
              <a:t>Application deployment and migration. Plan out how migrations are going to be applied during deployment; doing it at application start can suffer from concurrency issues and requires higher permissions than necessary for normal operation. Use staging to facilitate recovery from fatal errors during migration. For more information, see Applying Migrations.</a:t>
            </a:r>
          </a:p>
          <a:p>
            <a:pPr lvl="1"/>
            <a:r>
              <a:rPr lang="en-US" dirty="0"/>
              <a:t>Detailed examination and testing of generated migrations. Migrations should be thoroughly tested before being applied to production data. The shape of the schema and the column types cannot be easily changed once the tables contain production data. For example, on SQL Server, </a:t>
            </a:r>
            <a:r>
              <a:rPr lang="en-US" dirty="0" err="1"/>
              <a:t>nvarchar</a:t>
            </a:r>
            <a:r>
              <a:rPr lang="en-US" dirty="0"/>
              <a:t>(max) and decimal(18, 2) are rarely the best types for columns mapped to string and decimal properties, but those are the defaults that EF uses because it doesn't have knowledge of your specific scenario.</a:t>
            </a:r>
            <a:endParaRPr lang="en-NL" dirty="0"/>
          </a:p>
        </p:txBody>
      </p:sp>
    </p:spTree>
    <p:extLst>
      <p:ext uri="{BB962C8B-B14F-4D97-AF65-F5344CB8AC3E}">
        <p14:creationId xmlns:p14="http://schemas.microsoft.com/office/powerpoint/2010/main" val="10191123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030-44B0-6D7F-A00C-DFEF233FE03F}"/>
              </a:ext>
            </a:extLst>
          </p:cNvPr>
          <p:cNvSpPr>
            <a:spLocks noGrp="1"/>
          </p:cNvSpPr>
          <p:nvPr>
            <p:ph type="title"/>
          </p:nvPr>
        </p:nvSpPr>
        <p:spPr/>
        <p:txBody>
          <a:bodyPr/>
          <a:lstStyle/>
          <a:p>
            <a:r>
              <a:rPr lang="en-US" dirty="0"/>
              <a:t>Getting Started with EF Core</a:t>
            </a:r>
            <a:endParaRPr lang="en-NL" dirty="0"/>
          </a:p>
        </p:txBody>
      </p:sp>
      <p:sp>
        <p:nvSpPr>
          <p:cNvPr id="3" name="Content Placeholder 2">
            <a:extLst>
              <a:ext uri="{FF2B5EF4-FFF2-40B4-BE49-F238E27FC236}">
                <a16:creationId xmlns:a16="http://schemas.microsoft.com/office/drawing/2014/main" id="{84B5DACF-E173-F1B4-D0C8-3D7690D2C93B}"/>
              </a:ext>
            </a:extLst>
          </p:cNvPr>
          <p:cNvSpPr>
            <a:spLocks noGrp="1"/>
          </p:cNvSpPr>
          <p:nvPr>
            <p:ph idx="1"/>
          </p:nvPr>
        </p:nvSpPr>
        <p:spPr/>
        <p:txBody>
          <a:bodyPr/>
          <a:lstStyle/>
          <a:p>
            <a:r>
              <a:rPr lang="en-US" dirty="0"/>
              <a:t>In this tutorial, you create a .NET Core console app that performs data access against a SQLite database using Entity Framework Core.</a:t>
            </a:r>
          </a:p>
          <a:p>
            <a:r>
              <a:rPr lang="en-US" dirty="0"/>
              <a:t>You can follow the tutorial by using Visual Studio on Windows, or by using the .NET Core CLI on Windows, macOS, or Linux.</a:t>
            </a:r>
          </a:p>
          <a:p>
            <a:r>
              <a:rPr lang="nl-NL" dirty="0">
                <a:hlinkClick r:id="rId2"/>
              </a:rPr>
              <a:t>https://docs.microsoft.com/en-us/ef/core/get-started/overview/first-app?tabs=visual-studio</a:t>
            </a:r>
            <a:endParaRPr lang="nl-NL" dirty="0"/>
          </a:p>
          <a:p>
            <a:endParaRPr lang="en-NL" dirty="0"/>
          </a:p>
        </p:txBody>
      </p:sp>
    </p:spTree>
    <p:extLst>
      <p:ext uri="{BB962C8B-B14F-4D97-AF65-F5344CB8AC3E}">
        <p14:creationId xmlns:p14="http://schemas.microsoft.com/office/powerpoint/2010/main" val="42765153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673-E46D-58ED-A7EC-DC7BC3FE396A}"/>
              </a:ext>
            </a:extLst>
          </p:cNvPr>
          <p:cNvSpPr>
            <a:spLocks noGrp="1"/>
          </p:cNvSpPr>
          <p:nvPr>
            <p:ph type="title"/>
          </p:nvPr>
        </p:nvSpPr>
        <p:spPr/>
        <p:txBody>
          <a:bodyPr/>
          <a:lstStyle/>
          <a:p>
            <a:r>
              <a:rPr lang="en-US" dirty="0"/>
              <a:t>Razor Pages with Entity Framework Core in ASP.NET Core - Tutorial 1 of 8</a:t>
            </a:r>
            <a:endParaRPr lang="en-NL" dirty="0"/>
          </a:p>
        </p:txBody>
      </p:sp>
      <p:sp>
        <p:nvSpPr>
          <p:cNvPr id="3" name="Content Placeholder 2">
            <a:extLst>
              <a:ext uri="{FF2B5EF4-FFF2-40B4-BE49-F238E27FC236}">
                <a16:creationId xmlns:a16="http://schemas.microsoft.com/office/drawing/2014/main" id="{44C23A36-BE34-981A-9BA0-3370EB759A80}"/>
              </a:ext>
            </a:extLst>
          </p:cNvPr>
          <p:cNvSpPr>
            <a:spLocks noGrp="1"/>
          </p:cNvSpPr>
          <p:nvPr>
            <p:ph idx="1"/>
          </p:nvPr>
        </p:nvSpPr>
        <p:spPr/>
        <p:txBody>
          <a:bodyPr/>
          <a:lstStyle/>
          <a:p>
            <a:r>
              <a:rPr lang="en-US" dirty="0"/>
              <a:t>This is the first in a series of tutorials that show how to use Entity Framework (EF) Core in an ASP.NET Core Razor Pages app. The tutorials build a web site for a fictional Contoso University. The site includes functionality such as student admission, course creation, and instructor assignments. The tutorial uses the code first approach. </a:t>
            </a:r>
          </a:p>
          <a:p>
            <a:endParaRPr lang="en-US" dirty="0"/>
          </a:p>
          <a:p>
            <a:r>
              <a:rPr lang="nl-NL" dirty="0">
                <a:hlinkClick r:id="rId3"/>
              </a:rPr>
              <a:t>https://docs.microsoft.com/en-us/aspnet/core/data/ef-rp/intro?view=aspnetcore-6.0&amp;tabs=visual-studio</a:t>
            </a:r>
            <a:endParaRPr lang="nl-NL" dirty="0"/>
          </a:p>
          <a:p>
            <a:endParaRPr lang="en-NL" dirty="0"/>
          </a:p>
        </p:txBody>
      </p:sp>
    </p:spTree>
    <p:extLst>
      <p:ext uri="{BB962C8B-B14F-4D97-AF65-F5344CB8AC3E}">
        <p14:creationId xmlns:p14="http://schemas.microsoft.com/office/powerpoint/2010/main" val="24190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8E73-F141-80F2-3D7E-82442CBF93EC}"/>
              </a:ext>
            </a:extLst>
          </p:cNvPr>
          <p:cNvSpPr>
            <a:spLocks noGrp="1"/>
          </p:cNvSpPr>
          <p:nvPr>
            <p:ph type="title"/>
          </p:nvPr>
        </p:nvSpPr>
        <p:spPr/>
        <p:txBody>
          <a:bodyPr/>
          <a:lstStyle/>
          <a:p>
            <a:r>
              <a:rPr lang="en-US" dirty="0"/>
              <a:t>Modern client development: </a:t>
            </a:r>
            <a:r>
              <a:rPr lang="en-US" dirty="0" err="1"/>
              <a:t>.net</a:t>
            </a:r>
            <a:r>
              <a:rPr lang="en-US" dirty="0"/>
              <a:t> </a:t>
            </a:r>
            <a:r>
              <a:rPr lang="en-US" dirty="0" err="1"/>
              <a:t>maui</a:t>
            </a:r>
            <a:endParaRPr lang="en-NL" dirty="0"/>
          </a:p>
        </p:txBody>
      </p:sp>
      <p:sp>
        <p:nvSpPr>
          <p:cNvPr id="3" name="Content Placeholder 2">
            <a:extLst>
              <a:ext uri="{FF2B5EF4-FFF2-40B4-BE49-F238E27FC236}">
                <a16:creationId xmlns:a16="http://schemas.microsoft.com/office/drawing/2014/main" id="{C623152F-7BA3-98B6-597D-228C6470058F}"/>
              </a:ext>
            </a:extLst>
          </p:cNvPr>
          <p:cNvSpPr>
            <a:spLocks noGrp="1"/>
          </p:cNvSpPr>
          <p:nvPr>
            <p:ph idx="1"/>
          </p:nvPr>
        </p:nvSpPr>
        <p:spPr/>
        <p:txBody>
          <a:bodyPr/>
          <a:lstStyle/>
          <a:p>
            <a:r>
              <a:rPr lang="en-US" dirty="0" err="1"/>
              <a:t>.Net</a:t>
            </a:r>
            <a:r>
              <a:rPr lang="en-US" dirty="0"/>
              <a:t> MAUI is the new cross-platform native UI development toolkit for the </a:t>
            </a:r>
            <a:r>
              <a:rPr lang="en-US" dirty="0" err="1"/>
              <a:t>.Net</a:t>
            </a:r>
            <a:r>
              <a:rPr lang="en-US" dirty="0"/>
              <a:t> &amp; will be part of </a:t>
            </a:r>
            <a:r>
              <a:rPr lang="en-US" dirty="0" err="1"/>
              <a:t>.Net</a:t>
            </a:r>
            <a:r>
              <a:rPr lang="en-US" dirty="0"/>
              <a:t> 7. MAUI preview 13 has been released with improved tooling &amp; performance.</a:t>
            </a:r>
            <a:endParaRPr lang="en-NL" dirty="0"/>
          </a:p>
        </p:txBody>
      </p:sp>
    </p:spTree>
    <p:extLst>
      <p:ext uri="{BB962C8B-B14F-4D97-AF65-F5344CB8AC3E}">
        <p14:creationId xmlns:p14="http://schemas.microsoft.com/office/powerpoint/2010/main" val="8792590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4F37-0B4D-1FCC-9947-2BB4565B618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14B2E99-0959-F4E9-48D6-9B964FB6D271}"/>
              </a:ext>
            </a:extLst>
          </p:cNvPr>
          <p:cNvSpPr>
            <a:spLocks noGrp="1"/>
          </p:cNvSpPr>
          <p:nvPr>
            <p:ph idx="1"/>
          </p:nvPr>
        </p:nvSpPr>
        <p:spPr/>
        <p:txBody>
          <a:bodyPr/>
          <a:lstStyle/>
          <a:p>
            <a:r>
              <a:rPr lang="nl-NL" dirty="0"/>
              <a:t>https://docs.microsoft.com/en-us/ef/core/what-is-new/ef-core-7.0/plan</a:t>
            </a:r>
            <a:endParaRPr lang="en-NL" dirty="0"/>
          </a:p>
        </p:txBody>
      </p:sp>
    </p:spTree>
    <p:extLst>
      <p:ext uri="{BB962C8B-B14F-4D97-AF65-F5344CB8AC3E}">
        <p14:creationId xmlns:p14="http://schemas.microsoft.com/office/powerpoint/2010/main" val="96907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5BF2-D186-CDA0-F750-50FC757ACF98}"/>
              </a:ext>
            </a:extLst>
          </p:cNvPr>
          <p:cNvSpPr>
            <a:spLocks noGrp="1"/>
          </p:cNvSpPr>
          <p:nvPr>
            <p:ph type="title"/>
          </p:nvPr>
        </p:nvSpPr>
        <p:spPr/>
        <p:txBody>
          <a:bodyPr/>
          <a:lstStyle/>
          <a:p>
            <a:r>
              <a:rPr lang="nl-NL" dirty="0"/>
              <a:t>Cloud Native &amp; Containers</a:t>
            </a:r>
            <a:endParaRPr lang="en-NL" dirty="0"/>
          </a:p>
        </p:txBody>
      </p:sp>
      <p:sp>
        <p:nvSpPr>
          <p:cNvPr id="3" name="Content Placeholder 2">
            <a:extLst>
              <a:ext uri="{FF2B5EF4-FFF2-40B4-BE49-F238E27FC236}">
                <a16:creationId xmlns:a16="http://schemas.microsoft.com/office/drawing/2014/main" id="{1F32CFE0-6658-D4F5-6429-D11B6448123A}"/>
              </a:ext>
            </a:extLst>
          </p:cNvPr>
          <p:cNvSpPr>
            <a:spLocks noGrp="1"/>
          </p:cNvSpPr>
          <p:nvPr>
            <p:ph idx="1"/>
          </p:nvPr>
        </p:nvSpPr>
        <p:spPr/>
        <p:txBody>
          <a:bodyPr>
            <a:normAutofit/>
          </a:bodyPr>
          <a:lstStyle/>
          <a:p>
            <a:r>
              <a:rPr lang="en-US" dirty="0"/>
              <a:t>Microsoft wants to focus on the developers journey for cloud native applications. Specifically they want to improve 2 points with </a:t>
            </a:r>
            <a:r>
              <a:rPr lang="en-US" dirty="0" err="1"/>
              <a:t>.Net</a:t>
            </a:r>
            <a:r>
              <a:rPr lang="en-US" dirty="0"/>
              <a:t> 7:</a:t>
            </a:r>
          </a:p>
          <a:p>
            <a:pPr lvl="1"/>
            <a:r>
              <a:rPr lang="en-US" dirty="0"/>
              <a:t>Simplifying the setup &amp; configuration necessary to implement secure authentication and authorization.</a:t>
            </a:r>
          </a:p>
          <a:p>
            <a:pPr lvl="1"/>
            <a:r>
              <a:rPr lang="en-US" dirty="0"/>
              <a:t>Improving the performance of application startup &amp; runtime execution.</a:t>
            </a:r>
          </a:p>
          <a:p>
            <a:r>
              <a:rPr lang="en-US" dirty="0"/>
              <a:t>If we talk about improvements, Microsoft announced that they’ll continue to invest in Orleans, which is a </a:t>
            </a:r>
            <a:r>
              <a:rPr lang="en-US" dirty="0" err="1"/>
              <a:t>.Net</a:t>
            </a:r>
            <a:r>
              <a:rPr lang="en-US" dirty="0"/>
              <a:t> cross-platform framework for building distributed applications.</a:t>
            </a:r>
          </a:p>
          <a:p>
            <a:r>
              <a:rPr lang="en-US" dirty="0"/>
              <a:t>They also plan to simplify &amp; improve the developer experience for containerized </a:t>
            </a:r>
            <a:r>
              <a:rPr lang="en-US" dirty="0" err="1"/>
              <a:t>.Net</a:t>
            </a:r>
            <a:r>
              <a:rPr lang="en-US" dirty="0"/>
              <a:t> applications.</a:t>
            </a:r>
            <a:endParaRPr lang="en-NL" dirty="0"/>
          </a:p>
        </p:txBody>
      </p:sp>
    </p:spTree>
    <p:extLst>
      <p:ext uri="{BB962C8B-B14F-4D97-AF65-F5344CB8AC3E}">
        <p14:creationId xmlns:p14="http://schemas.microsoft.com/office/powerpoint/2010/main" val="385342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1E42-2E04-3DC5-2F38-D7A5BE2E2AC2}"/>
              </a:ext>
            </a:extLst>
          </p:cNvPr>
          <p:cNvSpPr>
            <a:spLocks noGrp="1"/>
          </p:cNvSpPr>
          <p:nvPr>
            <p:ph type="title"/>
          </p:nvPr>
        </p:nvSpPr>
        <p:spPr/>
        <p:txBody>
          <a:bodyPr/>
          <a:lstStyle/>
          <a:p>
            <a:r>
              <a:rPr lang="nl-NL" dirty="0"/>
              <a:t>JWT Authentication Improvements &amp; Automatic Configuration</a:t>
            </a:r>
            <a:endParaRPr lang="en-NL" dirty="0"/>
          </a:p>
        </p:txBody>
      </p:sp>
      <p:sp>
        <p:nvSpPr>
          <p:cNvPr id="3" name="Content Placeholder 2">
            <a:extLst>
              <a:ext uri="{FF2B5EF4-FFF2-40B4-BE49-F238E27FC236}">
                <a16:creationId xmlns:a16="http://schemas.microsoft.com/office/drawing/2014/main" id="{1D029E7E-EB4E-E419-362D-4B1202539584}"/>
              </a:ext>
            </a:extLst>
          </p:cNvPr>
          <p:cNvSpPr>
            <a:spLocks noGrp="1"/>
          </p:cNvSpPr>
          <p:nvPr>
            <p:ph idx="1"/>
          </p:nvPr>
        </p:nvSpPr>
        <p:spPr/>
        <p:txBody>
          <a:bodyPr/>
          <a:lstStyle/>
          <a:p>
            <a:r>
              <a:rPr lang="en-US" dirty="0"/>
              <a:t>This is one of the Best Improvement Microsoft Announced in </a:t>
            </a:r>
            <a:r>
              <a:rPr lang="en-US" dirty="0" err="1"/>
              <a:t>.Net</a:t>
            </a:r>
            <a:r>
              <a:rPr lang="en-US" dirty="0"/>
              <a:t> 7 Preview 5 with some great improvements. I have written a detailed article on how we can configure JWT Authentication in </a:t>
            </a:r>
            <a:r>
              <a:rPr lang="en-US" dirty="0" err="1"/>
              <a:t>.Net</a:t>
            </a:r>
            <a:r>
              <a:rPr lang="en-US" dirty="0"/>
              <a:t>.</a:t>
            </a:r>
          </a:p>
          <a:p>
            <a:r>
              <a:rPr lang="nl-NL" dirty="0">
                <a:hlinkClick r:id="rId3"/>
              </a:rPr>
              <a:t>https://dottutorials.net/jwt-authentication-configuration-in-asp-net-7/</a:t>
            </a:r>
            <a:endParaRPr lang="nl-NL" dirty="0"/>
          </a:p>
          <a:p>
            <a:endParaRPr lang="nl-NL" dirty="0"/>
          </a:p>
          <a:p>
            <a:endParaRPr lang="en-NL" dirty="0"/>
          </a:p>
        </p:txBody>
      </p:sp>
    </p:spTree>
    <p:extLst>
      <p:ext uri="{BB962C8B-B14F-4D97-AF65-F5344CB8AC3E}">
        <p14:creationId xmlns:p14="http://schemas.microsoft.com/office/powerpoint/2010/main" val="248732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0EB7-8310-303E-1EAC-FA0FA6DD66C1}"/>
              </a:ext>
            </a:extLst>
          </p:cNvPr>
          <p:cNvSpPr>
            <a:spLocks noGrp="1"/>
          </p:cNvSpPr>
          <p:nvPr>
            <p:ph type="title"/>
          </p:nvPr>
        </p:nvSpPr>
        <p:spPr/>
        <p:txBody>
          <a:bodyPr/>
          <a:lstStyle/>
          <a:p>
            <a:r>
              <a:rPr lang="nl-NL" dirty="0"/>
              <a:t>Some more improvements &amp; features</a:t>
            </a:r>
            <a:endParaRPr lang="en-NL" dirty="0"/>
          </a:p>
        </p:txBody>
      </p:sp>
      <p:sp>
        <p:nvSpPr>
          <p:cNvPr id="3" name="Content Placeholder 2">
            <a:extLst>
              <a:ext uri="{FF2B5EF4-FFF2-40B4-BE49-F238E27FC236}">
                <a16:creationId xmlns:a16="http://schemas.microsoft.com/office/drawing/2014/main" id="{0F062750-E39A-60DE-B7A4-618231F2A385}"/>
              </a:ext>
            </a:extLst>
          </p:cNvPr>
          <p:cNvSpPr>
            <a:spLocks noGrp="1"/>
          </p:cNvSpPr>
          <p:nvPr>
            <p:ph idx="1"/>
          </p:nvPr>
        </p:nvSpPr>
        <p:spPr>
          <a:xfrm>
            <a:off x="1024128" y="2286000"/>
            <a:ext cx="9720073" cy="4267200"/>
          </a:xfrm>
        </p:spPr>
        <p:txBody>
          <a:bodyPr>
            <a:normAutofit/>
          </a:bodyPr>
          <a:lstStyle/>
          <a:p>
            <a:r>
              <a:rPr lang="en-US" dirty="0"/>
              <a:t>A lot is going on </a:t>
            </a:r>
            <a:r>
              <a:rPr lang="en-US" dirty="0" err="1"/>
              <a:t>Asp.Net</a:t>
            </a:r>
            <a:r>
              <a:rPr lang="en-US" dirty="0"/>
              <a:t> Core development. I mentioned 4 improvements above that I believe are the most important. There are some more to mention.</a:t>
            </a:r>
          </a:p>
          <a:p>
            <a:r>
              <a:rPr lang="en-US" b="1" dirty="0"/>
              <a:t>Performance Improvements</a:t>
            </a:r>
          </a:p>
          <a:p>
            <a:r>
              <a:rPr lang="en-US" dirty="0"/>
              <a:t>Additional performance improvements with </a:t>
            </a:r>
            <a:r>
              <a:rPr lang="en-US" dirty="0" err="1"/>
              <a:t>.Net</a:t>
            </a:r>
            <a:r>
              <a:rPr lang="en-US" dirty="0"/>
              <a:t> 7 to make it faster &amp; more efficient. </a:t>
            </a:r>
            <a:r>
              <a:rPr lang="en-US" dirty="0" err="1"/>
              <a:t>.Net</a:t>
            </a:r>
            <a:r>
              <a:rPr lang="en-US" dirty="0"/>
              <a:t> 6 already had a massive impact on performance &amp; </a:t>
            </a:r>
            <a:r>
              <a:rPr lang="en-US" dirty="0" err="1"/>
              <a:t>.Net</a:t>
            </a:r>
            <a:r>
              <a:rPr lang="en-US" dirty="0"/>
              <a:t> 7 will take this even further. Even if you don’t run into performance issues today, it will save your money without altering your source code when running on the cloud.</a:t>
            </a:r>
          </a:p>
          <a:p>
            <a:r>
              <a:rPr lang="en-US" b="1" dirty="0"/>
              <a:t>Official HTTP 3 Support</a:t>
            </a:r>
          </a:p>
          <a:p>
            <a:r>
              <a:rPr lang="en-US" dirty="0"/>
              <a:t>Http 3 was shipped as a preview feature in </a:t>
            </a:r>
            <a:r>
              <a:rPr lang="en-US" dirty="0" err="1"/>
              <a:t>.Net</a:t>
            </a:r>
            <a:r>
              <a:rPr lang="en-US" dirty="0"/>
              <a:t> 6 &amp; will be a part of </a:t>
            </a:r>
            <a:r>
              <a:rPr lang="en-US" dirty="0" err="1"/>
              <a:t>.Net</a:t>
            </a:r>
            <a:r>
              <a:rPr lang="en-US" dirty="0"/>
              <a:t> 7 &amp; enabled by default. In future </a:t>
            </a:r>
            <a:r>
              <a:rPr lang="en-US" dirty="0" err="1"/>
              <a:t>.Net</a:t>
            </a:r>
            <a:r>
              <a:rPr lang="en-US" dirty="0"/>
              <a:t> 7 preview versions, we’ll see performance improvements &amp; additional </a:t>
            </a:r>
            <a:r>
              <a:rPr lang="en-US" dirty="0" err="1"/>
              <a:t>tls</a:t>
            </a:r>
            <a:r>
              <a:rPr lang="en-US" dirty="0"/>
              <a:t> features.</a:t>
            </a:r>
            <a:endParaRPr lang="en-NL" dirty="0"/>
          </a:p>
        </p:txBody>
      </p:sp>
    </p:spTree>
    <p:extLst>
      <p:ext uri="{BB962C8B-B14F-4D97-AF65-F5344CB8AC3E}">
        <p14:creationId xmlns:p14="http://schemas.microsoft.com/office/powerpoint/2010/main" val="4211012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1441</TotalTime>
  <Words>3857</Words>
  <Application>Microsoft Office PowerPoint</Application>
  <PresentationFormat>Widescreen</PresentationFormat>
  <Paragraphs>194</Paragraphs>
  <Slides>60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Tw Cen MT</vt:lpstr>
      <vt:lpstr>Tw Cen MT Condensed</vt:lpstr>
      <vt:lpstr>Wingdings 3</vt:lpstr>
      <vt:lpstr>Integral</vt:lpstr>
      <vt:lpstr>New in .net</vt:lpstr>
      <vt:lpstr>major topics</vt:lpstr>
      <vt:lpstr>Installing .net 7</vt:lpstr>
      <vt:lpstr>Installing .net 7</vt:lpstr>
      <vt:lpstr>.NET Release cycle &amp; support policy</vt:lpstr>
      <vt:lpstr>Modern client development: .net maui</vt:lpstr>
      <vt:lpstr>Cloud Native &amp; Containers</vt:lpstr>
      <vt:lpstr>JWT Authentication Improvements &amp; Automatic Configuration</vt:lpstr>
      <vt:lpstr>Some more improvements &amp; features</vt:lpstr>
      <vt:lpstr>Some more improvements &amp; features</vt:lpstr>
      <vt:lpstr>C# 11</vt:lpstr>
      <vt:lpstr>Required Members</vt:lpstr>
      <vt:lpstr>PowerPoint Presentation</vt:lpstr>
      <vt:lpstr>Raw string Literals</vt:lpstr>
      <vt:lpstr>PowerPoint Presentation</vt:lpstr>
      <vt:lpstr>UTF-8 string literals</vt:lpstr>
      <vt:lpstr>List Patterns</vt:lpstr>
      <vt:lpstr>Newlines in string interpolation expressions</vt:lpstr>
      <vt:lpstr>PowerPoint Presentation</vt:lpstr>
      <vt:lpstr>Auto-default structs</vt:lpstr>
      <vt:lpstr>PowerPoint Presentation</vt:lpstr>
      <vt:lpstr>Generic attributes</vt:lpstr>
      <vt:lpstr>PowerPoint Presentation</vt:lpstr>
      <vt:lpstr>Extended nameof scope</vt:lpstr>
      <vt:lpstr>PowerPoint Presentation</vt:lpstr>
      <vt:lpstr>An unsigned right-shift operator</vt:lpstr>
      <vt:lpstr>Static abstract members in interfaces for generic math support</vt:lpstr>
      <vt:lpstr>Numeric IntPtr</vt:lpstr>
      <vt:lpstr>new Regex Source Generator</vt:lpstr>
      <vt:lpstr>PowerPoint Presentation</vt:lpstr>
      <vt:lpstr>Regular expressions</vt:lpstr>
      <vt:lpstr>Faster, Lighter Apps with Native AOT</vt:lpstr>
      <vt:lpstr>What is Native AOT?</vt:lpstr>
      <vt:lpstr>What is Native AOT?</vt:lpstr>
      <vt:lpstr>Prepare your apps for Native AOT</vt:lpstr>
      <vt:lpstr>Prepare your apps for Native AOT</vt:lpstr>
      <vt:lpstr>Adding Microseconds and Nanoseconds to TimeStamp, DateTime, DateTimeOffset, and TimeOnly</vt:lpstr>
      <vt:lpstr>PowerPoint Presentation</vt:lpstr>
      <vt:lpstr>System.IO.Stream ReadExactly and ReadAtLeast</vt:lpstr>
      <vt:lpstr>ReadExactly</vt:lpstr>
      <vt:lpstr>ReadAtLeast</vt:lpstr>
      <vt:lpstr>JSON contract customization</vt:lpstr>
      <vt:lpstr>Opting into customization</vt:lpstr>
      <vt:lpstr>PowerPoint Presentation</vt:lpstr>
      <vt:lpstr>Customizing properties</vt:lpstr>
      <vt:lpstr>PowerPoint Presentation</vt:lpstr>
      <vt:lpstr>Conditional serialization of properties</vt:lpstr>
      <vt:lpstr>PowerPoint Presentation</vt:lpstr>
      <vt:lpstr>Simplified ordering with System.LINQ</vt:lpstr>
      <vt:lpstr>Usage</vt:lpstr>
      <vt:lpstr>Entity Framework Core</vt:lpstr>
      <vt:lpstr>The model</vt:lpstr>
      <vt:lpstr>PowerPoint Presentation</vt:lpstr>
      <vt:lpstr>Querying</vt:lpstr>
      <vt:lpstr>Saving data</vt:lpstr>
      <vt:lpstr>EF O/RM considerations</vt:lpstr>
      <vt:lpstr>EF O/RM considerations</vt:lpstr>
      <vt:lpstr>Getting Started with EF Core</vt:lpstr>
      <vt:lpstr>Razor Pages with Entity Framework Core in ASP.NET Core - Tutorial 1 of 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in .net</dc:title>
  <dc:creator>patrick biesheuvel</dc:creator>
  <cp:lastModifiedBy>patrick biesheuvel</cp:lastModifiedBy>
  <cp:revision>8</cp:revision>
  <dcterms:created xsi:type="dcterms:W3CDTF">2022-08-30T05:29:38Z</dcterms:created>
  <dcterms:modified xsi:type="dcterms:W3CDTF">2022-08-31T05:31:31Z</dcterms:modified>
</cp:coreProperties>
</file>