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641" autoAdjust="0"/>
  </p:normalViewPr>
  <p:slideViewPr>
    <p:cSldViewPr snapToGrid="0">
      <p:cViewPr varScale="1">
        <p:scale>
          <a:sx n="112" d="100"/>
          <a:sy n="112" d="100"/>
        </p:scale>
        <p:origin x="2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13C25-FAED-433F-837D-085E82764FA7}" type="datetimeFigureOut">
              <a:rPr lang="en-NL" smtClean="0"/>
              <a:t>19/01/2022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4F796-D13F-414F-BFDA-D57E72578C77}" type="slidenum">
              <a:rPr lang="en-NL" smtClean="0"/>
              <a:t>‹#›</a:t>
            </a:fld>
            <a:endParaRPr lang="en-NL"/>
          </a:p>
        </p:txBody>
      </p:sp>
    </p:spTree>
    <p:extLst>
      <p:ext uri="{BB962C8B-B14F-4D97-AF65-F5344CB8AC3E}">
        <p14:creationId xmlns:p14="http://schemas.microsoft.com/office/powerpoint/2010/main" val="270303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6.0&amp;tabs=visual-studio"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https://docs.microsoft.com/en-us/aspnet/core/grpc/configuration?view=aspnetcore-6.0#configure-client-options</a:t>
            </a:r>
            <a:endParaRPr lang="en-NL" dirty="0"/>
          </a:p>
        </p:txBody>
      </p:sp>
      <p:sp>
        <p:nvSpPr>
          <p:cNvPr id="4" name="Slide Number Placeholder 3"/>
          <p:cNvSpPr>
            <a:spLocks noGrp="1"/>
          </p:cNvSpPr>
          <p:nvPr>
            <p:ph type="sldNum" sz="quarter" idx="5"/>
          </p:nvPr>
        </p:nvSpPr>
        <p:spPr/>
        <p:txBody>
          <a:bodyPr/>
          <a:lstStyle/>
          <a:p>
            <a:fld id="{2C04F796-D13F-414F-BFDA-D57E72578C77}" type="slidenum">
              <a:rPr lang="en-NL" smtClean="0"/>
              <a:t>56</a:t>
            </a:fld>
            <a:endParaRPr lang="en-NL"/>
          </a:p>
        </p:txBody>
      </p:sp>
    </p:spTree>
    <p:extLst>
      <p:ext uri="{BB962C8B-B14F-4D97-AF65-F5344CB8AC3E}">
        <p14:creationId xmlns:p14="http://schemas.microsoft.com/office/powerpoint/2010/main" val="392070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https://docs.microsoft.com/en-us/aspnet/core/grpc/clientfactory?view=aspnetcore-6.0</a:t>
            </a:r>
            <a:endParaRPr lang="en-NL" dirty="0"/>
          </a:p>
        </p:txBody>
      </p:sp>
      <p:sp>
        <p:nvSpPr>
          <p:cNvPr id="4" name="Slide Number Placeholder 3"/>
          <p:cNvSpPr>
            <a:spLocks noGrp="1"/>
          </p:cNvSpPr>
          <p:nvPr>
            <p:ph type="sldNum" sz="quarter" idx="5"/>
          </p:nvPr>
        </p:nvSpPr>
        <p:spPr/>
        <p:txBody>
          <a:bodyPr/>
          <a:lstStyle/>
          <a:p>
            <a:fld id="{2C04F796-D13F-414F-BFDA-D57E72578C77}" type="slidenum">
              <a:rPr lang="en-NL" smtClean="0"/>
              <a:t>57</a:t>
            </a:fld>
            <a:endParaRPr lang="en-NL"/>
          </a:p>
        </p:txBody>
      </p:sp>
    </p:spTree>
    <p:extLst>
      <p:ext uri="{BB962C8B-B14F-4D97-AF65-F5344CB8AC3E}">
        <p14:creationId xmlns:p14="http://schemas.microsoft.com/office/powerpoint/2010/main" val="33280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3"/>
              </a:rPr>
              <a:t>https://docs.microsoft.com/en-us/aspnet/core/tutorials/grpc/grpc-start?view=aspnetcore-6.0&amp;tabs=visual-studio</a:t>
            </a:r>
            <a:endParaRPr lang="nl-NL" dirty="0"/>
          </a:p>
          <a:p>
            <a:endParaRPr lang="en-NL" dirty="0"/>
          </a:p>
        </p:txBody>
      </p:sp>
      <p:sp>
        <p:nvSpPr>
          <p:cNvPr id="4" name="Slide Number Placeholder 3"/>
          <p:cNvSpPr>
            <a:spLocks noGrp="1"/>
          </p:cNvSpPr>
          <p:nvPr>
            <p:ph type="sldNum" sz="quarter" idx="5"/>
          </p:nvPr>
        </p:nvSpPr>
        <p:spPr/>
        <p:txBody>
          <a:bodyPr/>
          <a:lstStyle/>
          <a:p>
            <a:fld id="{2C04F796-D13F-414F-BFDA-D57E72578C77}" type="slidenum">
              <a:rPr lang="en-NL" smtClean="0"/>
              <a:t>63</a:t>
            </a:fld>
            <a:endParaRPr lang="en-NL"/>
          </a:p>
        </p:txBody>
      </p:sp>
    </p:spTree>
    <p:extLst>
      <p:ext uri="{BB962C8B-B14F-4D97-AF65-F5344CB8AC3E}">
        <p14:creationId xmlns:p14="http://schemas.microsoft.com/office/powerpoint/2010/main" val="2955722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https://devblogs.microsoft.com/dotnet/grpc-in-dotnet-6/</a:t>
            </a:r>
            <a:endParaRPr lang="en-NL" dirty="0"/>
          </a:p>
        </p:txBody>
      </p:sp>
      <p:sp>
        <p:nvSpPr>
          <p:cNvPr id="4" name="Slide Number Placeholder 3"/>
          <p:cNvSpPr>
            <a:spLocks noGrp="1"/>
          </p:cNvSpPr>
          <p:nvPr>
            <p:ph type="sldNum" sz="quarter" idx="5"/>
          </p:nvPr>
        </p:nvSpPr>
        <p:spPr/>
        <p:txBody>
          <a:bodyPr/>
          <a:lstStyle/>
          <a:p>
            <a:fld id="{2C04F796-D13F-414F-BFDA-D57E72578C77}" type="slidenum">
              <a:rPr lang="en-NL" smtClean="0"/>
              <a:t>64</a:t>
            </a:fld>
            <a:endParaRPr lang="en-NL"/>
          </a:p>
        </p:txBody>
      </p:sp>
    </p:spTree>
    <p:extLst>
      <p:ext uri="{BB962C8B-B14F-4D97-AF65-F5344CB8AC3E}">
        <p14:creationId xmlns:p14="http://schemas.microsoft.com/office/powerpoint/2010/main" val="224235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9A23-9879-48A9-95B2-3D8DE5604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AB3EBDB7-0269-4342-99AA-6D0C32BFE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C84FE64D-D833-42AA-82DC-1E97F1853387}"/>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5" name="Footer Placeholder 4">
            <a:extLst>
              <a:ext uri="{FF2B5EF4-FFF2-40B4-BE49-F238E27FC236}">
                <a16:creationId xmlns:a16="http://schemas.microsoft.com/office/drawing/2014/main" id="{4374BB3E-63E6-480B-8E8E-49D93BB9BDB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18FB30C-146A-4BAE-BE8C-6488520E255B}"/>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156769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27FE-7467-4649-B313-6F6F30736DA2}"/>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7247859E-4CDC-420D-9E24-939BF8375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BD9E9E1-209C-4AE8-B8A2-CF273CCDED0E}"/>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5" name="Footer Placeholder 4">
            <a:extLst>
              <a:ext uri="{FF2B5EF4-FFF2-40B4-BE49-F238E27FC236}">
                <a16:creationId xmlns:a16="http://schemas.microsoft.com/office/drawing/2014/main" id="{17689685-81FE-42E5-99ED-EF9C231C7C6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E1B2694-698F-4C3C-81C3-99A5BD5664DF}"/>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263274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A839B-0EA8-4FE3-B86E-039BE9544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AF6E61E9-8FC8-4183-8E52-DD80FA95EC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F6A4A68-002E-4501-B563-8DDDE286D8D7}"/>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5" name="Footer Placeholder 4">
            <a:extLst>
              <a:ext uri="{FF2B5EF4-FFF2-40B4-BE49-F238E27FC236}">
                <a16:creationId xmlns:a16="http://schemas.microsoft.com/office/drawing/2014/main" id="{B7B0E000-B000-4AC5-B9C5-265269DDB33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07F8E05-5780-49AB-8203-A9045CB212E4}"/>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197054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5784-87CE-4376-901C-326675A376BF}"/>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23037103-301E-41CF-9B72-96C65CF8E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6D5159CF-EA02-4A26-B519-AA795C492E61}"/>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5" name="Footer Placeholder 4">
            <a:extLst>
              <a:ext uri="{FF2B5EF4-FFF2-40B4-BE49-F238E27FC236}">
                <a16:creationId xmlns:a16="http://schemas.microsoft.com/office/drawing/2014/main" id="{C7DE39D6-8702-499C-9761-2A8B6137D72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12F63EE-B2DE-48B3-BEF7-8D77472B3B44}"/>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418461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12EC-952A-42B9-A4F2-CFA15FC3D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9C56FDDA-D228-4314-924D-748A3205A1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ADAE6-B8F8-4E7E-B87F-F73C0D59BBD2}"/>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5" name="Footer Placeholder 4">
            <a:extLst>
              <a:ext uri="{FF2B5EF4-FFF2-40B4-BE49-F238E27FC236}">
                <a16:creationId xmlns:a16="http://schemas.microsoft.com/office/drawing/2014/main" id="{6DEE98BD-19FB-460A-A4D4-2C812FDC267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B5AC23B-2824-4254-9E9C-A14AEF9C7C43}"/>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77228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6B21-01EC-4C37-B804-78B879D10284}"/>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8E72347B-2443-4F0E-9B44-FC6E2E4CA4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31165C03-E437-4E48-8E8B-79E91CC96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474074AE-ED29-40C3-ADB8-6015B9844672}"/>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6" name="Footer Placeholder 5">
            <a:extLst>
              <a:ext uri="{FF2B5EF4-FFF2-40B4-BE49-F238E27FC236}">
                <a16:creationId xmlns:a16="http://schemas.microsoft.com/office/drawing/2014/main" id="{FEB1E844-87C7-4D26-A719-53BDFD244F0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B7BCFBB-0D12-4518-80F7-2210BB4F31AB}"/>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138519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7A23-7649-45D2-A881-00C61D4531F7}"/>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F429F96E-1BE1-4802-B9FE-14BBBBAED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29B441-C3DF-4AD2-9525-F37D20AC2A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1F9A0AF5-C239-4E82-A473-42D9B3D0F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3FEE1-7AC4-4782-AC40-DB0EE802DD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E303873F-804C-4E6E-B94D-96371A0B36EE}"/>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8" name="Footer Placeholder 7">
            <a:extLst>
              <a:ext uri="{FF2B5EF4-FFF2-40B4-BE49-F238E27FC236}">
                <a16:creationId xmlns:a16="http://schemas.microsoft.com/office/drawing/2014/main" id="{17408FC6-C110-4D06-A84F-BB5C20CDB428}"/>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FF34F585-391A-43F4-B741-10ECF17AE752}"/>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343073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E20A-F474-4DEF-93B0-627AD6383315}"/>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758F0498-0447-459D-8A1F-E2E656CC8B49}"/>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4" name="Footer Placeholder 3">
            <a:extLst>
              <a:ext uri="{FF2B5EF4-FFF2-40B4-BE49-F238E27FC236}">
                <a16:creationId xmlns:a16="http://schemas.microsoft.com/office/drawing/2014/main" id="{DC422C71-C0D3-45C6-BCBE-A3CC42B9FA95}"/>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FDA6C6E2-6314-4813-A012-76EF7D2E9121}"/>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150309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27E4C-BBC1-4EAD-B910-1575DBF746F7}"/>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3" name="Footer Placeholder 2">
            <a:extLst>
              <a:ext uri="{FF2B5EF4-FFF2-40B4-BE49-F238E27FC236}">
                <a16:creationId xmlns:a16="http://schemas.microsoft.com/office/drawing/2014/main" id="{3EE5BE6D-23AD-4946-9E46-CA608396E6F1}"/>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56C04914-42F3-4375-B834-626C8AA56368}"/>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381056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04E3-3496-41BF-B19D-98A96E857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9E7CA82C-0D0D-4DDA-BD20-464D545CA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8B5D7C21-F60A-463C-BC8E-BDEBC6C70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0793A-2A29-4DE2-9DB6-99EB5BAB8FE9}"/>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6" name="Footer Placeholder 5">
            <a:extLst>
              <a:ext uri="{FF2B5EF4-FFF2-40B4-BE49-F238E27FC236}">
                <a16:creationId xmlns:a16="http://schemas.microsoft.com/office/drawing/2014/main" id="{A89436B1-E01F-46A5-A970-EF8C5E6376C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20C149F-37BF-48A0-A2F2-C1534DD91242}"/>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65481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5520-00E3-4542-A3D7-9952FAB7E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55537A8F-2937-4D24-B3AC-1C1D21109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8C7CF9F3-CE3B-4C06-BAFE-171ED0A95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B661E4-E53D-4137-9A06-D5E20EF559BE}"/>
              </a:ext>
            </a:extLst>
          </p:cNvPr>
          <p:cNvSpPr>
            <a:spLocks noGrp="1"/>
          </p:cNvSpPr>
          <p:nvPr>
            <p:ph type="dt" sz="half" idx="10"/>
          </p:nvPr>
        </p:nvSpPr>
        <p:spPr/>
        <p:txBody>
          <a:bodyPr/>
          <a:lstStyle/>
          <a:p>
            <a:fld id="{6BB9BAD0-1A4F-40F8-A16E-DC22AF1E172D}" type="datetimeFigureOut">
              <a:rPr lang="en-NL" smtClean="0"/>
              <a:t>18/01/2022</a:t>
            </a:fld>
            <a:endParaRPr lang="en-NL"/>
          </a:p>
        </p:txBody>
      </p:sp>
      <p:sp>
        <p:nvSpPr>
          <p:cNvPr id="6" name="Footer Placeholder 5">
            <a:extLst>
              <a:ext uri="{FF2B5EF4-FFF2-40B4-BE49-F238E27FC236}">
                <a16:creationId xmlns:a16="http://schemas.microsoft.com/office/drawing/2014/main" id="{4FA9745E-C246-4F48-8160-B043B2A98E8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48AFC6D-D73D-4A3B-A48A-8F7F4C846D00}"/>
              </a:ext>
            </a:extLst>
          </p:cNvPr>
          <p:cNvSpPr>
            <a:spLocks noGrp="1"/>
          </p:cNvSpPr>
          <p:nvPr>
            <p:ph type="sldNum" sz="quarter" idx="12"/>
          </p:nvPr>
        </p:nvSpPr>
        <p:spPr/>
        <p:txBody>
          <a:bodyPr/>
          <a:lstStyle/>
          <a:p>
            <a:fld id="{59F91817-E1B6-4D68-B79C-30CF1F671D64}" type="slidenum">
              <a:rPr lang="en-NL" smtClean="0"/>
              <a:t>‹#›</a:t>
            </a:fld>
            <a:endParaRPr lang="en-NL"/>
          </a:p>
        </p:txBody>
      </p:sp>
    </p:spTree>
    <p:extLst>
      <p:ext uri="{BB962C8B-B14F-4D97-AF65-F5344CB8AC3E}">
        <p14:creationId xmlns:p14="http://schemas.microsoft.com/office/powerpoint/2010/main" val="244947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5CD7F8-4E17-486B-815F-B3020C5D2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47DE66DE-B992-4DB6-9FD1-620979DDAB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3E98B6B-FE5E-4EF3-873C-7AA3D13D0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9BAD0-1A4F-40F8-A16E-DC22AF1E172D}" type="datetimeFigureOut">
              <a:rPr lang="en-NL" smtClean="0"/>
              <a:t>18/01/2022</a:t>
            </a:fld>
            <a:endParaRPr lang="en-NL"/>
          </a:p>
        </p:txBody>
      </p:sp>
      <p:sp>
        <p:nvSpPr>
          <p:cNvPr id="5" name="Footer Placeholder 4">
            <a:extLst>
              <a:ext uri="{FF2B5EF4-FFF2-40B4-BE49-F238E27FC236}">
                <a16:creationId xmlns:a16="http://schemas.microsoft.com/office/drawing/2014/main" id="{EC33BED2-4E29-42E9-A3BF-6C664BF8E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D4EC3104-BF84-46B3-978F-27AD6240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91817-E1B6-4D68-B79C-30CF1F671D64}" type="slidenum">
              <a:rPr lang="en-NL" smtClean="0"/>
              <a:t>‹#›</a:t>
            </a:fld>
            <a:endParaRPr lang="en-NL"/>
          </a:p>
        </p:txBody>
      </p:sp>
    </p:spTree>
    <p:extLst>
      <p:ext uri="{BB962C8B-B14F-4D97-AF65-F5344CB8AC3E}">
        <p14:creationId xmlns:p14="http://schemas.microsoft.com/office/powerpoint/2010/main" val="4139090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aspnet/core/grpc/protobuf?view=aspnetcore-6.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6.0&amp;tabs=visual-stud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68ED-1EB0-4992-903A-FDA4D229E8F0}"/>
              </a:ext>
            </a:extLst>
          </p:cNvPr>
          <p:cNvSpPr>
            <a:spLocks noGrp="1"/>
          </p:cNvSpPr>
          <p:nvPr>
            <p:ph type="ctrTitle"/>
          </p:nvPr>
        </p:nvSpPr>
        <p:spPr/>
        <p:txBody>
          <a:bodyPr/>
          <a:lstStyle/>
          <a:p>
            <a:r>
              <a:rPr lang="en-US" dirty="0"/>
              <a:t>gRPC on .NET</a:t>
            </a:r>
            <a:endParaRPr lang="en-NL" dirty="0"/>
          </a:p>
        </p:txBody>
      </p:sp>
      <p:sp>
        <p:nvSpPr>
          <p:cNvPr id="3" name="Subtitle 2">
            <a:extLst>
              <a:ext uri="{FF2B5EF4-FFF2-40B4-BE49-F238E27FC236}">
                <a16:creationId xmlns:a16="http://schemas.microsoft.com/office/drawing/2014/main" id="{BE840AF0-5F4C-45BD-B4EB-A5CFBE8931F2}"/>
              </a:ext>
            </a:extLst>
          </p:cNvPr>
          <p:cNvSpPr>
            <a:spLocks noGrp="1"/>
          </p:cNvSpPr>
          <p:nvPr>
            <p:ph type="subTitle" idx="1"/>
          </p:nvPr>
        </p:nvSpPr>
        <p:spPr/>
        <p:txBody>
          <a:bodyPr/>
          <a:lstStyle/>
          <a:p>
            <a:r>
              <a:rPr lang="en-US" dirty="0"/>
              <a:t>Lets Grow</a:t>
            </a:r>
            <a:endParaRPr lang="en-NL" dirty="0"/>
          </a:p>
        </p:txBody>
      </p:sp>
      <p:pic>
        <p:nvPicPr>
          <p:cNvPr id="1026" name="Picture 2" descr="Introduction to gRPC | gRPC">
            <a:extLst>
              <a:ext uri="{FF2B5EF4-FFF2-40B4-BE49-F238E27FC236}">
                <a16:creationId xmlns:a16="http://schemas.microsoft.com/office/drawing/2014/main" id="{F8BDEAA1-82A6-4861-BE54-796EB14A9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8260" y="-923579"/>
            <a:ext cx="3482008" cy="348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301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34F5-CE08-421F-AEA8-7C2670FE659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D697D93-2816-4599-9644-B4F629C0DAA9}"/>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1E1A506-DED8-4D60-9111-5C9C237757B5}"/>
              </a:ext>
            </a:extLst>
          </p:cNvPr>
          <p:cNvPicPr>
            <a:picLocks noChangeAspect="1"/>
          </p:cNvPicPr>
          <p:nvPr/>
        </p:nvPicPr>
        <p:blipFill>
          <a:blip r:embed="rId2"/>
          <a:stretch>
            <a:fillRect/>
          </a:stretch>
        </p:blipFill>
        <p:spPr>
          <a:xfrm>
            <a:off x="2835714" y="0"/>
            <a:ext cx="6520572" cy="6858000"/>
          </a:xfrm>
          <a:prstGeom prst="rect">
            <a:avLst/>
          </a:prstGeom>
        </p:spPr>
      </p:pic>
    </p:spTree>
    <p:extLst>
      <p:ext uri="{BB962C8B-B14F-4D97-AF65-F5344CB8AC3E}">
        <p14:creationId xmlns:p14="http://schemas.microsoft.com/office/powerpoint/2010/main" val="279517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1E40-A308-4EA6-8E7E-28B0C56F5520}"/>
              </a:ext>
            </a:extLst>
          </p:cNvPr>
          <p:cNvSpPr>
            <a:spLocks noGrp="1"/>
          </p:cNvSpPr>
          <p:nvPr>
            <p:ph type="title"/>
          </p:nvPr>
        </p:nvSpPr>
        <p:spPr/>
        <p:txBody>
          <a:bodyPr/>
          <a:lstStyle/>
          <a:p>
            <a:r>
              <a:rPr lang="en-US" dirty="0"/>
              <a:t>RPC Pros</a:t>
            </a:r>
            <a:endParaRPr lang="en-NL" dirty="0"/>
          </a:p>
        </p:txBody>
      </p:sp>
      <p:sp>
        <p:nvSpPr>
          <p:cNvPr id="3" name="Content Placeholder 2">
            <a:extLst>
              <a:ext uri="{FF2B5EF4-FFF2-40B4-BE49-F238E27FC236}">
                <a16:creationId xmlns:a16="http://schemas.microsoft.com/office/drawing/2014/main" id="{B09DDCED-CF4D-408B-B08C-2DEFA6584555}"/>
              </a:ext>
            </a:extLst>
          </p:cNvPr>
          <p:cNvSpPr>
            <a:spLocks noGrp="1"/>
          </p:cNvSpPr>
          <p:nvPr>
            <p:ph idx="1"/>
          </p:nvPr>
        </p:nvSpPr>
        <p:spPr/>
        <p:txBody>
          <a:bodyPr>
            <a:normAutofit fontScale="92500" lnSpcReduction="20000"/>
          </a:bodyPr>
          <a:lstStyle/>
          <a:p>
            <a:pPr algn="l"/>
            <a:r>
              <a:rPr lang="en-US" b="1" i="0" dirty="0">
                <a:solidFill>
                  <a:srgbClr val="000000"/>
                </a:solidFill>
                <a:effectLst/>
                <a:latin typeface="Segoe UI" panose="020B0502040204020203" pitchFamily="34" charset="0"/>
                <a:cs typeface="Segoe UI" panose="020B0502040204020203" pitchFamily="34" charset="0"/>
              </a:rPr>
              <a:t>Straightforward and simple interaction.</a:t>
            </a:r>
            <a:r>
              <a:rPr lang="en-US" b="0" i="0" dirty="0">
                <a:solidFill>
                  <a:srgbClr val="000000"/>
                </a:solidFill>
                <a:effectLst/>
                <a:latin typeface="Segoe UI" panose="020B0502040204020203" pitchFamily="34" charset="0"/>
                <a:cs typeface="Segoe UI" panose="020B0502040204020203" pitchFamily="34" charset="0"/>
              </a:rPr>
              <a:t> RPC uses GET to fetch information and POST for everything else. The mechanics of the interaction between a server and a client come down to calling an endpoint and getting a response.</a:t>
            </a:r>
          </a:p>
          <a:p>
            <a:pPr algn="l"/>
            <a:r>
              <a:rPr lang="en-US" b="1" i="0" dirty="0">
                <a:solidFill>
                  <a:srgbClr val="000000"/>
                </a:solidFill>
                <a:effectLst/>
                <a:latin typeface="Segoe UI" panose="020B0502040204020203" pitchFamily="34" charset="0"/>
                <a:cs typeface="Segoe UI" panose="020B0502040204020203" pitchFamily="34" charset="0"/>
              </a:rPr>
              <a:t>Easy-to-add functions.</a:t>
            </a:r>
            <a:r>
              <a:rPr lang="en-US" b="0" i="0" dirty="0">
                <a:solidFill>
                  <a:srgbClr val="000000"/>
                </a:solidFill>
                <a:effectLst/>
                <a:latin typeface="Segoe UI" panose="020B0502040204020203" pitchFamily="34" charset="0"/>
                <a:cs typeface="Segoe UI" panose="020B0502040204020203" pitchFamily="34" charset="0"/>
              </a:rPr>
              <a:t> If we get a new requirement for our API, we can easily add another endpoint executing this requirement: 1) Write a new function and throw it behind an endpoint and 2) now a client can hit this endpoint and get the info meeting the set requirement.</a:t>
            </a:r>
          </a:p>
          <a:p>
            <a:pPr algn="l"/>
            <a:r>
              <a:rPr lang="en-US" b="1" i="0" dirty="0">
                <a:solidFill>
                  <a:srgbClr val="000000"/>
                </a:solidFill>
                <a:effectLst/>
                <a:latin typeface="Segoe UI" panose="020B0502040204020203" pitchFamily="34" charset="0"/>
                <a:cs typeface="Segoe UI" panose="020B0502040204020203" pitchFamily="34" charset="0"/>
              </a:rPr>
              <a:t>High performance.</a:t>
            </a:r>
            <a:r>
              <a:rPr lang="en-US" b="0" i="0" dirty="0">
                <a:solidFill>
                  <a:srgbClr val="000000"/>
                </a:solidFill>
                <a:effectLst/>
                <a:latin typeface="Segoe UI" panose="020B0502040204020203" pitchFamily="34" charset="0"/>
                <a:cs typeface="Segoe UI" panose="020B0502040204020203" pitchFamily="34" charset="0"/>
              </a:rPr>
              <a:t> Lightweight payloads go easy on the network providing high performance, which is important for shared servers and for parallel computations executing on networks of workstations. RPC is able to optimize the network layer and make it very efficient with sending tons of messages per day between different services.</a:t>
            </a:r>
          </a:p>
          <a:p>
            <a:endParaRPr lang="en-NL" dirty="0"/>
          </a:p>
        </p:txBody>
      </p:sp>
    </p:spTree>
    <p:extLst>
      <p:ext uri="{BB962C8B-B14F-4D97-AF65-F5344CB8AC3E}">
        <p14:creationId xmlns:p14="http://schemas.microsoft.com/office/powerpoint/2010/main" val="3795817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D601-EC4B-4F82-928F-0950E1202352}"/>
              </a:ext>
            </a:extLst>
          </p:cNvPr>
          <p:cNvSpPr>
            <a:spLocks noGrp="1"/>
          </p:cNvSpPr>
          <p:nvPr>
            <p:ph type="title"/>
          </p:nvPr>
        </p:nvSpPr>
        <p:spPr/>
        <p:txBody>
          <a:bodyPr/>
          <a:lstStyle/>
          <a:p>
            <a:r>
              <a:rPr lang="en-US" dirty="0"/>
              <a:t>RPC Cons</a:t>
            </a:r>
            <a:endParaRPr lang="en-NL" dirty="0"/>
          </a:p>
        </p:txBody>
      </p:sp>
      <p:sp>
        <p:nvSpPr>
          <p:cNvPr id="3" name="Content Placeholder 2">
            <a:extLst>
              <a:ext uri="{FF2B5EF4-FFF2-40B4-BE49-F238E27FC236}">
                <a16:creationId xmlns:a16="http://schemas.microsoft.com/office/drawing/2014/main" id="{30DD9BE7-EF0D-4E3A-8CB8-E7394D4FF424}"/>
              </a:ext>
            </a:extLst>
          </p:cNvPr>
          <p:cNvSpPr>
            <a:spLocks noGrp="1"/>
          </p:cNvSpPr>
          <p:nvPr>
            <p:ph idx="1"/>
          </p:nvPr>
        </p:nvSpPr>
        <p:spPr/>
        <p:txBody>
          <a:bodyPr>
            <a:normAutofit fontScale="77500" lnSpcReduction="20000"/>
          </a:bodyPr>
          <a:lstStyle/>
          <a:p>
            <a:pPr algn="l"/>
            <a:r>
              <a:rPr lang="en-US" b="1" i="0" dirty="0">
                <a:solidFill>
                  <a:srgbClr val="000000"/>
                </a:solidFill>
                <a:effectLst/>
                <a:latin typeface="Segoe UI" panose="020B0502040204020203" pitchFamily="34" charset="0"/>
                <a:cs typeface="Segoe UI" panose="020B0502040204020203" pitchFamily="34" charset="0"/>
              </a:rPr>
              <a:t>Tight coupling to the underlying system. </a:t>
            </a:r>
            <a:r>
              <a:rPr lang="en-US" b="0" i="0" dirty="0">
                <a:solidFill>
                  <a:srgbClr val="000000"/>
                </a:solidFill>
                <a:effectLst/>
                <a:latin typeface="Segoe UI" panose="020B0502040204020203" pitchFamily="34" charset="0"/>
                <a:cs typeface="Segoe UI" panose="020B0502040204020203" pitchFamily="34" charset="0"/>
              </a:rPr>
              <a:t>An API’s abstraction level contributes to its reusability. The tighter it is to the underlying system, the less reusable it will be for other systems. RPC’s tight coupling to the underlying system doesn’t allow for an abstraction layer between the functions in the system and the external API. This raises security issues as it’s quite easy to leak implementation details about the underlying system into the API. An RPC’s tight coupling makes scalability requirements and loosely coupled teams hard to achieve. So, the client either worries about any possible side effects of calling a particular endpoint or tries figuring out what endpoint to call because it doesn’t understand how the server is naming its functions.</a:t>
            </a:r>
          </a:p>
          <a:p>
            <a:pPr algn="l"/>
            <a:r>
              <a:rPr lang="en-US" b="1" i="0" dirty="0">
                <a:solidFill>
                  <a:srgbClr val="000000"/>
                </a:solidFill>
                <a:effectLst/>
                <a:latin typeface="Segoe UI" panose="020B0502040204020203" pitchFamily="34" charset="0"/>
                <a:cs typeface="Segoe UI" panose="020B0502040204020203" pitchFamily="34" charset="0"/>
              </a:rPr>
              <a:t>Low discoverability.</a:t>
            </a:r>
            <a:r>
              <a:rPr lang="en-US" b="0" i="0" dirty="0">
                <a:solidFill>
                  <a:srgbClr val="000000"/>
                </a:solidFill>
                <a:effectLst/>
                <a:latin typeface="Segoe UI" panose="020B0502040204020203" pitchFamily="34" charset="0"/>
                <a:cs typeface="Segoe UI" panose="020B0502040204020203" pitchFamily="34" charset="0"/>
              </a:rPr>
              <a:t> In RPC there’s no way to introspect the API or send a request and start understanding what function to call based on its requests.</a:t>
            </a:r>
          </a:p>
          <a:p>
            <a:pPr algn="l"/>
            <a:r>
              <a:rPr lang="en-US" b="1" i="0" dirty="0">
                <a:solidFill>
                  <a:srgbClr val="000000"/>
                </a:solidFill>
                <a:effectLst/>
                <a:latin typeface="Segoe UI" panose="020B0502040204020203" pitchFamily="34" charset="0"/>
                <a:cs typeface="Segoe UI" panose="020B0502040204020203" pitchFamily="34" charset="0"/>
              </a:rPr>
              <a:t>Function explosion. </a:t>
            </a:r>
            <a:r>
              <a:rPr lang="en-US" b="0" i="0" dirty="0">
                <a:solidFill>
                  <a:srgbClr val="000000"/>
                </a:solidFill>
                <a:effectLst/>
                <a:latin typeface="Segoe UI" panose="020B0502040204020203" pitchFamily="34" charset="0"/>
                <a:cs typeface="Segoe UI" panose="020B0502040204020203" pitchFamily="34" charset="0"/>
              </a:rPr>
              <a:t>It’s so easy to create new functions. So, instead of editing the existing ones, we create new ones ending up with a huge list of overlapping functions that are hard to understand.</a:t>
            </a:r>
          </a:p>
          <a:p>
            <a:endParaRPr lang="en-NL" dirty="0"/>
          </a:p>
        </p:txBody>
      </p:sp>
    </p:spTree>
    <p:extLst>
      <p:ext uri="{BB962C8B-B14F-4D97-AF65-F5344CB8AC3E}">
        <p14:creationId xmlns:p14="http://schemas.microsoft.com/office/powerpoint/2010/main" val="3587710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5E21-C005-4002-BB16-7DEFA40D9E07}"/>
              </a:ext>
            </a:extLst>
          </p:cNvPr>
          <p:cNvSpPr>
            <a:spLocks noGrp="1"/>
          </p:cNvSpPr>
          <p:nvPr>
            <p:ph type="title"/>
          </p:nvPr>
        </p:nvSpPr>
        <p:spPr/>
        <p:txBody>
          <a:bodyPr/>
          <a:lstStyle/>
          <a:p>
            <a:r>
              <a:rPr lang="en-US" dirty="0"/>
              <a:t>RPC Use Cases</a:t>
            </a:r>
            <a:endParaRPr lang="en-NL" dirty="0"/>
          </a:p>
        </p:txBody>
      </p:sp>
      <p:sp>
        <p:nvSpPr>
          <p:cNvPr id="3" name="Content Placeholder 2">
            <a:extLst>
              <a:ext uri="{FF2B5EF4-FFF2-40B4-BE49-F238E27FC236}">
                <a16:creationId xmlns:a16="http://schemas.microsoft.com/office/drawing/2014/main" id="{F1E80026-E573-4A32-9594-DCDE4CEF5E0B}"/>
              </a:ext>
            </a:extLst>
          </p:cNvPr>
          <p:cNvSpPr>
            <a:spLocks noGrp="1"/>
          </p:cNvSpPr>
          <p:nvPr>
            <p:ph idx="1"/>
          </p:nvPr>
        </p:nvSpPr>
        <p:spPr/>
        <p:txBody>
          <a:bodyPr>
            <a:normAutofit fontScale="85000" lnSpcReduction="10000"/>
          </a:bodyPr>
          <a:lstStyle/>
          <a:p>
            <a:pPr algn="l"/>
            <a:r>
              <a:rPr lang="en-US" b="1" i="0" dirty="0">
                <a:solidFill>
                  <a:srgbClr val="000000"/>
                </a:solidFill>
                <a:effectLst/>
                <a:latin typeface="Segoe UI" panose="020B0502040204020203" pitchFamily="34" charset="0"/>
                <a:cs typeface="Segoe UI" panose="020B0502040204020203" pitchFamily="34" charset="0"/>
              </a:rPr>
              <a:t>Command API.</a:t>
            </a:r>
            <a:r>
              <a:rPr lang="en-US" b="0" i="0" dirty="0">
                <a:solidFill>
                  <a:srgbClr val="000000"/>
                </a:solidFill>
                <a:effectLst/>
                <a:latin typeface="Segoe UI" panose="020B0502040204020203" pitchFamily="34" charset="0"/>
                <a:cs typeface="Segoe UI" panose="020B0502040204020203" pitchFamily="34" charset="0"/>
              </a:rPr>
              <a:t> An RPC is the proper choice for sending commands to a remote system. For instance, a Slack API is very command-focused: Join a channel, leave a channel, send a message. So, the designers of the Slack API modeled it in an RPC-like style making it small, tight, and easy to use.</a:t>
            </a:r>
          </a:p>
          <a:p>
            <a:pPr algn="l"/>
            <a:r>
              <a:rPr lang="en-US" b="1" i="0" dirty="0">
                <a:solidFill>
                  <a:srgbClr val="000000"/>
                </a:solidFill>
                <a:effectLst/>
                <a:latin typeface="Segoe UI" panose="020B0502040204020203" pitchFamily="34" charset="0"/>
                <a:cs typeface="Segoe UI" panose="020B0502040204020203" pitchFamily="34" charset="0"/>
              </a:rPr>
              <a:t>Customer-specific APIs for internal microservices</a:t>
            </a:r>
            <a:r>
              <a:rPr lang="en-US" b="0" i="0" dirty="0">
                <a:solidFill>
                  <a:srgbClr val="000000"/>
                </a:solidFill>
                <a:effectLst/>
                <a:latin typeface="Segoe UI" panose="020B0502040204020203" pitchFamily="34" charset="0"/>
                <a:cs typeface="Segoe UI" panose="020B0502040204020203" pitchFamily="34" charset="0"/>
              </a:rPr>
              <a:t>. Having direct integration between a single provider and consumer, we don’t want to spend a lot of time transmitting a lot of metadata over the wire, like a REST API does. With high message rate and message performance, gRPC and Twirp are strong cases for microservices. Using HTTP 2 under the hood, gRPC is able to optimize the network layer and make it very efficient with sending tons of messages per day between different services. However, if you’re not aiming at high network performance, but rather at a stable API contact between teams publishing highly distinctive microservices, REST will ensure that.</a:t>
            </a:r>
          </a:p>
          <a:p>
            <a:endParaRPr lang="en-NL" dirty="0"/>
          </a:p>
        </p:txBody>
      </p:sp>
    </p:spTree>
    <p:extLst>
      <p:ext uri="{BB962C8B-B14F-4D97-AF65-F5344CB8AC3E}">
        <p14:creationId xmlns:p14="http://schemas.microsoft.com/office/powerpoint/2010/main" val="83406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B4DB-0533-4C08-A6A5-9262D09824C4}"/>
              </a:ext>
            </a:extLst>
          </p:cNvPr>
          <p:cNvSpPr>
            <a:spLocks noGrp="1"/>
          </p:cNvSpPr>
          <p:nvPr>
            <p:ph type="title"/>
          </p:nvPr>
        </p:nvSpPr>
        <p:spPr/>
        <p:txBody>
          <a:bodyPr/>
          <a:lstStyle/>
          <a:p>
            <a:r>
              <a:rPr lang="en-US" dirty="0"/>
              <a:t>Simple Object Access Protocol (SOAP)</a:t>
            </a:r>
            <a:endParaRPr lang="en-NL" dirty="0"/>
          </a:p>
        </p:txBody>
      </p:sp>
      <p:sp>
        <p:nvSpPr>
          <p:cNvPr id="3" name="Content Placeholder 2">
            <a:extLst>
              <a:ext uri="{FF2B5EF4-FFF2-40B4-BE49-F238E27FC236}">
                <a16:creationId xmlns:a16="http://schemas.microsoft.com/office/drawing/2014/main" id="{18A20A63-C147-4C94-9CC7-71136783CA92}"/>
              </a:ext>
            </a:extLst>
          </p:cNvPr>
          <p:cNvSpPr>
            <a:spLocks noGrp="1"/>
          </p:cNvSpPr>
          <p:nvPr>
            <p:ph idx="1"/>
          </p:nvPr>
        </p:nvSpPr>
        <p:spPr/>
        <p:txBody>
          <a:bodyPr>
            <a:normAutofit fontScale="85000" lnSpcReduction="10000"/>
          </a:bodyPr>
          <a:lstStyle/>
          <a:p>
            <a:pPr algn="l"/>
            <a:r>
              <a:rPr lang="en-US" b="1" i="0" u="none" strike="noStrike" dirty="0">
                <a:solidFill>
                  <a:srgbClr val="00C0EB"/>
                </a:solidFill>
                <a:effectLst/>
                <a:latin typeface="Segoe UI" panose="020B0502040204020203" pitchFamily="34" charset="0"/>
                <a:cs typeface="Segoe UI" panose="020B0502040204020203" pitchFamily="34" charset="0"/>
              </a:rPr>
              <a:t>SOAP</a:t>
            </a:r>
            <a:r>
              <a:rPr lang="en-US" b="0" i="0" dirty="0">
                <a:solidFill>
                  <a:srgbClr val="000000"/>
                </a:solidFill>
                <a:effectLst/>
                <a:latin typeface="Segoe UI" panose="020B0502040204020203" pitchFamily="34" charset="0"/>
                <a:cs typeface="Segoe UI" panose="020B0502040204020203" pitchFamily="34" charset="0"/>
              </a:rPr>
              <a:t> is an XML-formatted, highly standardized web communication protocol. Released by Microsoft a year after XML-RPC, SOAP inherited a lot from it. When REST followed, they were first used in parallel, but soon REST won the popularity contest.</a:t>
            </a:r>
          </a:p>
          <a:p>
            <a:pPr marL="0" indent="0" algn="l">
              <a:buNone/>
            </a:pPr>
            <a:r>
              <a:rPr lang="en-US" b="0" dirty="0">
                <a:solidFill>
                  <a:srgbClr val="000000"/>
                </a:solidFill>
                <a:effectLst/>
                <a:latin typeface="Segoe UI" panose="020B0502040204020203" pitchFamily="34" charset="0"/>
                <a:cs typeface="Segoe UI" panose="020B0502040204020203" pitchFamily="34" charset="0"/>
              </a:rPr>
              <a:t>How SOAP works</a:t>
            </a:r>
          </a:p>
          <a:p>
            <a:pPr algn="l"/>
            <a:r>
              <a:rPr lang="en-US" b="0" i="0" dirty="0">
                <a:solidFill>
                  <a:srgbClr val="000000"/>
                </a:solidFill>
                <a:effectLst/>
                <a:latin typeface="Segoe UI" panose="020B0502040204020203" pitchFamily="34" charset="0"/>
                <a:cs typeface="Segoe UI" panose="020B0502040204020203" pitchFamily="34" charset="0"/>
              </a:rPr>
              <a:t>XML data format drags behind a lot of formality. Paired with the massive message structure, it makes SOAP the most verbose API style.</a:t>
            </a:r>
          </a:p>
          <a:p>
            <a:pPr algn="l"/>
            <a:r>
              <a:rPr lang="en-US" b="0" i="0" dirty="0">
                <a:solidFill>
                  <a:srgbClr val="000000"/>
                </a:solidFill>
                <a:effectLst/>
                <a:latin typeface="Segoe UI" panose="020B0502040204020203" pitchFamily="34" charset="0"/>
                <a:cs typeface="Segoe UI" panose="020B0502040204020203" pitchFamily="34" charset="0"/>
              </a:rPr>
              <a:t>A SOAP message is composed of:</a:t>
            </a:r>
          </a:p>
          <a:p>
            <a:pPr lvl="1"/>
            <a:r>
              <a:rPr lang="en-US" b="0" i="0" dirty="0">
                <a:solidFill>
                  <a:srgbClr val="000000"/>
                </a:solidFill>
                <a:effectLst/>
                <a:latin typeface="Segoe UI" panose="020B0502040204020203" pitchFamily="34" charset="0"/>
                <a:cs typeface="Segoe UI" panose="020B0502040204020203" pitchFamily="34" charset="0"/>
              </a:rPr>
              <a:t>an envelope tag that begins and ends every message,</a:t>
            </a:r>
          </a:p>
          <a:p>
            <a:pPr lvl="1"/>
            <a:r>
              <a:rPr lang="en-US" b="0" i="0" dirty="0">
                <a:solidFill>
                  <a:srgbClr val="000000"/>
                </a:solidFill>
                <a:effectLst/>
                <a:latin typeface="Segoe UI" panose="020B0502040204020203" pitchFamily="34" charset="0"/>
                <a:cs typeface="Segoe UI" panose="020B0502040204020203" pitchFamily="34" charset="0"/>
              </a:rPr>
              <a:t>a body containing the request or response</a:t>
            </a:r>
          </a:p>
          <a:p>
            <a:pPr lvl="1"/>
            <a:r>
              <a:rPr lang="en-US" b="0" i="0" dirty="0">
                <a:solidFill>
                  <a:srgbClr val="000000"/>
                </a:solidFill>
                <a:effectLst/>
                <a:latin typeface="Segoe UI" panose="020B0502040204020203" pitchFamily="34" charset="0"/>
                <a:cs typeface="Segoe UI" panose="020B0502040204020203" pitchFamily="34" charset="0"/>
              </a:rPr>
              <a:t>a header if a message must determine any specifics or extra requirements, and</a:t>
            </a:r>
          </a:p>
          <a:p>
            <a:pPr lvl="1"/>
            <a:r>
              <a:rPr lang="en-US" b="0" i="0" dirty="0">
                <a:solidFill>
                  <a:srgbClr val="000000"/>
                </a:solidFill>
                <a:effectLst/>
                <a:latin typeface="Segoe UI" panose="020B0502040204020203" pitchFamily="34" charset="0"/>
                <a:cs typeface="Segoe UI" panose="020B0502040204020203" pitchFamily="34" charset="0"/>
              </a:rPr>
              <a:t>a fault informing of any errors that can occur throughout the request processing.</a:t>
            </a:r>
          </a:p>
          <a:p>
            <a:endParaRPr lang="en-NL" dirty="0"/>
          </a:p>
        </p:txBody>
      </p:sp>
    </p:spTree>
    <p:extLst>
      <p:ext uri="{BB962C8B-B14F-4D97-AF65-F5344CB8AC3E}">
        <p14:creationId xmlns:p14="http://schemas.microsoft.com/office/powerpoint/2010/main" val="3468316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6553-C92B-4EE9-9132-62CF0EF1E7A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CE7BA5D-BAD7-42BA-8AF5-6C1B4E988BCC}"/>
              </a:ext>
            </a:extLst>
          </p:cNvPr>
          <p:cNvSpPr>
            <a:spLocks noGrp="1"/>
          </p:cNvSpPr>
          <p:nvPr>
            <p:ph idx="1"/>
          </p:nvPr>
        </p:nvSpPr>
        <p:spPr/>
        <p:txBody>
          <a:bodyPr/>
          <a:lstStyle/>
          <a:p>
            <a:endParaRPr lang="en-NL"/>
          </a:p>
        </p:txBody>
      </p:sp>
      <p:pic>
        <p:nvPicPr>
          <p:cNvPr id="3074" name="Picture 2" descr="An example of the SOAP message">
            <a:extLst>
              <a:ext uri="{FF2B5EF4-FFF2-40B4-BE49-F238E27FC236}">
                <a16:creationId xmlns:a16="http://schemas.microsoft.com/office/drawing/2014/main" id="{B346E9DB-90D0-4DC3-B22B-DD6A71314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352425"/>
            <a:ext cx="8648700"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803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0869-4899-4746-BF55-33389FC1B57B}"/>
              </a:ext>
            </a:extLst>
          </p:cNvPr>
          <p:cNvSpPr>
            <a:spLocks noGrp="1"/>
          </p:cNvSpPr>
          <p:nvPr>
            <p:ph type="title"/>
          </p:nvPr>
        </p:nvSpPr>
        <p:spPr/>
        <p:txBody>
          <a:bodyPr/>
          <a:lstStyle/>
          <a:p>
            <a:r>
              <a:rPr lang="en-US" dirty="0"/>
              <a:t>SOAP Pros</a:t>
            </a:r>
            <a:endParaRPr lang="en-NL" dirty="0"/>
          </a:p>
        </p:txBody>
      </p:sp>
      <p:sp>
        <p:nvSpPr>
          <p:cNvPr id="3" name="Content Placeholder 2">
            <a:extLst>
              <a:ext uri="{FF2B5EF4-FFF2-40B4-BE49-F238E27FC236}">
                <a16:creationId xmlns:a16="http://schemas.microsoft.com/office/drawing/2014/main" id="{C23A55EB-77F7-4371-A6C2-FCBE3DD8415A}"/>
              </a:ext>
            </a:extLst>
          </p:cNvPr>
          <p:cNvSpPr>
            <a:spLocks noGrp="1"/>
          </p:cNvSpPr>
          <p:nvPr>
            <p:ph idx="1"/>
          </p:nvPr>
        </p:nvSpPr>
        <p:spPr/>
        <p:txBody>
          <a:bodyPr>
            <a:normAutofit fontScale="92500" lnSpcReduction="10000"/>
          </a:bodyPr>
          <a:lstStyle/>
          <a:p>
            <a:pPr algn="l"/>
            <a:r>
              <a:rPr lang="en-US" b="1" i="0" dirty="0">
                <a:solidFill>
                  <a:srgbClr val="000000"/>
                </a:solidFill>
                <a:effectLst/>
                <a:latin typeface="Segoe UI" panose="020B0502040204020203" pitchFamily="34" charset="0"/>
                <a:cs typeface="Segoe UI" panose="020B0502040204020203" pitchFamily="34" charset="0"/>
              </a:rPr>
              <a:t>Language- and platform-agnostic. </a:t>
            </a:r>
            <a:r>
              <a:rPr lang="en-US" b="0" i="0" dirty="0">
                <a:solidFill>
                  <a:srgbClr val="000000"/>
                </a:solidFill>
                <a:effectLst/>
                <a:latin typeface="Segoe UI" panose="020B0502040204020203" pitchFamily="34" charset="0"/>
                <a:cs typeface="Segoe UI" panose="020B0502040204020203" pitchFamily="34" charset="0"/>
              </a:rPr>
              <a:t>The built-in functionality to create web-based services allows SOAP to handle communications and make responses language- and platform-independent.</a:t>
            </a:r>
          </a:p>
          <a:p>
            <a:pPr algn="l"/>
            <a:r>
              <a:rPr lang="en-US" b="1" i="0" dirty="0">
                <a:solidFill>
                  <a:srgbClr val="000000"/>
                </a:solidFill>
                <a:effectLst/>
                <a:latin typeface="Segoe UI" panose="020B0502040204020203" pitchFamily="34" charset="0"/>
                <a:cs typeface="Segoe UI" panose="020B0502040204020203" pitchFamily="34" charset="0"/>
              </a:rPr>
              <a:t>Bound to a variety of transport protocols. </a:t>
            </a:r>
            <a:r>
              <a:rPr lang="en-US" b="0" i="0" dirty="0">
                <a:solidFill>
                  <a:srgbClr val="000000"/>
                </a:solidFill>
                <a:effectLst/>
                <a:latin typeface="Segoe UI" panose="020B0502040204020203" pitchFamily="34" charset="0"/>
                <a:cs typeface="Segoe UI" panose="020B0502040204020203" pitchFamily="34" charset="0"/>
              </a:rPr>
              <a:t>SOAP is flexible in terms of transfer protocols to accommodate for multiple scenarios.</a:t>
            </a:r>
          </a:p>
          <a:p>
            <a:pPr algn="l"/>
            <a:r>
              <a:rPr lang="en-US" b="1" i="0" dirty="0">
                <a:solidFill>
                  <a:srgbClr val="000000"/>
                </a:solidFill>
                <a:effectLst/>
                <a:latin typeface="Segoe UI" panose="020B0502040204020203" pitchFamily="34" charset="0"/>
                <a:cs typeface="Segoe UI" panose="020B0502040204020203" pitchFamily="34" charset="0"/>
              </a:rPr>
              <a:t>Built-in error handling. </a:t>
            </a:r>
            <a:r>
              <a:rPr lang="en-US" b="0" i="0" dirty="0">
                <a:solidFill>
                  <a:srgbClr val="000000"/>
                </a:solidFill>
                <a:effectLst/>
                <a:latin typeface="Segoe UI" panose="020B0502040204020203" pitchFamily="34" charset="0"/>
                <a:cs typeface="Segoe UI" panose="020B0502040204020203" pitchFamily="34" charset="0"/>
              </a:rPr>
              <a:t>SOAP API specification allows for returning the Retry XML message with error code and its explanation.</a:t>
            </a:r>
          </a:p>
          <a:p>
            <a:pPr algn="l"/>
            <a:r>
              <a:rPr lang="en-US" b="1" i="0" dirty="0">
                <a:solidFill>
                  <a:srgbClr val="000000"/>
                </a:solidFill>
                <a:effectLst/>
                <a:latin typeface="Segoe UI" panose="020B0502040204020203" pitchFamily="34" charset="0"/>
                <a:cs typeface="Segoe UI" panose="020B0502040204020203" pitchFamily="34" charset="0"/>
              </a:rPr>
              <a:t>A number of security extensions. </a:t>
            </a:r>
            <a:r>
              <a:rPr lang="en-US" b="0" i="0" dirty="0">
                <a:solidFill>
                  <a:srgbClr val="000000"/>
                </a:solidFill>
                <a:effectLst/>
                <a:latin typeface="Segoe UI" panose="020B0502040204020203" pitchFamily="34" charset="0"/>
                <a:cs typeface="Segoe UI" panose="020B0502040204020203" pitchFamily="34" charset="0"/>
              </a:rPr>
              <a:t>Integrated with the WS-Security protocols, SOAP meets an enterprise-grade transaction quality. It provides privacy and integrity inside the transactions while allowing for encryption on the message level.</a:t>
            </a:r>
          </a:p>
          <a:p>
            <a:endParaRPr lang="en-NL" dirty="0"/>
          </a:p>
        </p:txBody>
      </p:sp>
    </p:spTree>
    <p:extLst>
      <p:ext uri="{BB962C8B-B14F-4D97-AF65-F5344CB8AC3E}">
        <p14:creationId xmlns:p14="http://schemas.microsoft.com/office/powerpoint/2010/main" val="1155097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121E-F4C7-44F5-B59D-7186D4B793CF}"/>
              </a:ext>
            </a:extLst>
          </p:cNvPr>
          <p:cNvSpPr>
            <a:spLocks noGrp="1"/>
          </p:cNvSpPr>
          <p:nvPr>
            <p:ph type="title"/>
          </p:nvPr>
        </p:nvSpPr>
        <p:spPr/>
        <p:txBody>
          <a:bodyPr/>
          <a:lstStyle/>
          <a:p>
            <a:r>
              <a:rPr lang="en-US" dirty="0"/>
              <a:t>SOAP cons</a:t>
            </a:r>
            <a:endParaRPr lang="en-NL" dirty="0"/>
          </a:p>
        </p:txBody>
      </p:sp>
      <p:sp>
        <p:nvSpPr>
          <p:cNvPr id="3" name="Content Placeholder 2">
            <a:extLst>
              <a:ext uri="{FF2B5EF4-FFF2-40B4-BE49-F238E27FC236}">
                <a16:creationId xmlns:a16="http://schemas.microsoft.com/office/drawing/2014/main" id="{ED50CA2E-75FD-4566-A651-07D09D935557}"/>
              </a:ext>
            </a:extLst>
          </p:cNvPr>
          <p:cNvSpPr>
            <a:spLocks noGrp="1"/>
          </p:cNvSpPr>
          <p:nvPr>
            <p:ph idx="1"/>
          </p:nvPr>
        </p:nvSpPr>
        <p:spPr/>
        <p:txBody>
          <a:bodyPr/>
          <a:lstStyle/>
          <a:p>
            <a:pPr algn="l"/>
            <a:r>
              <a:rPr lang="en-US" b="1" i="0" dirty="0">
                <a:solidFill>
                  <a:srgbClr val="000000"/>
                </a:solidFill>
                <a:effectLst/>
                <a:latin typeface="Segoe UI" panose="020B0502040204020203" pitchFamily="34" charset="0"/>
                <a:cs typeface="Segoe UI" panose="020B0502040204020203" pitchFamily="34" charset="0"/>
              </a:rPr>
              <a:t>XML only. </a:t>
            </a:r>
            <a:r>
              <a:rPr lang="en-US" b="0" i="0" dirty="0">
                <a:solidFill>
                  <a:srgbClr val="000000"/>
                </a:solidFill>
                <a:effectLst/>
                <a:latin typeface="Segoe UI" panose="020B0502040204020203" pitchFamily="34" charset="0"/>
                <a:cs typeface="Segoe UI" panose="020B0502040204020203" pitchFamily="34" charset="0"/>
              </a:rPr>
              <a:t>SOAP messages contain a lot of metadata and only support verbose XML structures for requests and responses.</a:t>
            </a:r>
          </a:p>
          <a:p>
            <a:pPr algn="l"/>
            <a:r>
              <a:rPr lang="en-US" b="1" i="0" dirty="0">
                <a:solidFill>
                  <a:srgbClr val="000000"/>
                </a:solidFill>
                <a:effectLst/>
                <a:latin typeface="Segoe UI" panose="020B0502040204020203" pitchFamily="34" charset="0"/>
                <a:cs typeface="Segoe UI" panose="020B0502040204020203" pitchFamily="34" charset="0"/>
              </a:rPr>
              <a:t>Heavyweight. </a:t>
            </a:r>
            <a:r>
              <a:rPr lang="en-US" b="0" i="0" dirty="0">
                <a:solidFill>
                  <a:srgbClr val="000000"/>
                </a:solidFill>
                <a:effectLst/>
                <a:latin typeface="Segoe UI" panose="020B0502040204020203" pitchFamily="34" charset="0"/>
                <a:cs typeface="Segoe UI" panose="020B0502040204020203" pitchFamily="34" charset="0"/>
              </a:rPr>
              <a:t>Due to the large size of XML-files, SOAP services require a large bandwidth.</a:t>
            </a:r>
          </a:p>
          <a:p>
            <a:pPr algn="l"/>
            <a:r>
              <a:rPr lang="en-US" b="1" i="0" dirty="0">
                <a:solidFill>
                  <a:srgbClr val="000000"/>
                </a:solidFill>
                <a:effectLst/>
                <a:latin typeface="Segoe UI" panose="020B0502040204020203" pitchFamily="34" charset="0"/>
                <a:cs typeface="Segoe UI" panose="020B0502040204020203" pitchFamily="34" charset="0"/>
              </a:rPr>
              <a:t>Narrowly specialized knowledge.</a:t>
            </a:r>
            <a:r>
              <a:rPr lang="en-US" b="0" i="0" dirty="0">
                <a:solidFill>
                  <a:srgbClr val="000000"/>
                </a:solidFill>
                <a:effectLst/>
                <a:latin typeface="Segoe UI" panose="020B0502040204020203" pitchFamily="34" charset="0"/>
                <a:cs typeface="Segoe UI" panose="020B0502040204020203" pitchFamily="34" charset="0"/>
              </a:rPr>
              <a:t> Building SOAP API servers requires a deep understanding of all protocols involved and their highly restricted rules.</a:t>
            </a:r>
          </a:p>
          <a:p>
            <a:pPr algn="l"/>
            <a:r>
              <a:rPr lang="en-US" b="1" i="0" dirty="0">
                <a:solidFill>
                  <a:srgbClr val="000000"/>
                </a:solidFill>
                <a:effectLst/>
                <a:latin typeface="Segoe UI" panose="020B0502040204020203" pitchFamily="34" charset="0"/>
                <a:cs typeface="Segoe UI" panose="020B0502040204020203" pitchFamily="34" charset="0"/>
              </a:rPr>
              <a:t>Tedious message updating. </a:t>
            </a:r>
            <a:r>
              <a:rPr lang="en-US" b="0" i="0" dirty="0">
                <a:solidFill>
                  <a:srgbClr val="000000"/>
                </a:solidFill>
                <a:effectLst/>
                <a:latin typeface="Segoe UI" panose="020B0502040204020203" pitchFamily="34" charset="0"/>
                <a:cs typeface="Segoe UI" panose="020B0502040204020203" pitchFamily="34" charset="0"/>
              </a:rPr>
              <a:t>Requiring additional effort to add or remove the message properties, rigid SOAP schema slows down adoption.</a:t>
            </a:r>
          </a:p>
          <a:p>
            <a:endParaRPr lang="en-NL" dirty="0"/>
          </a:p>
        </p:txBody>
      </p:sp>
    </p:spTree>
    <p:extLst>
      <p:ext uri="{BB962C8B-B14F-4D97-AF65-F5344CB8AC3E}">
        <p14:creationId xmlns:p14="http://schemas.microsoft.com/office/powerpoint/2010/main" val="21113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D1A2-D257-4C6C-9C02-73711667E80E}"/>
              </a:ext>
            </a:extLst>
          </p:cNvPr>
          <p:cNvSpPr>
            <a:spLocks noGrp="1"/>
          </p:cNvSpPr>
          <p:nvPr>
            <p:ph type="title"/>
          </p:nvPr>
        </p:nvSpPr>
        <p:spPr/>
        <p:txBody>
          <a:bodyPr/>
          <a:lstStyle/>
          <a:p>
            <a:r>
              <a:rPr lang="en-US" dirty="0"/>
              <a:t>SOAP use cases</a:t>
            </a:r>
            <a:endParaRPr lang="en-NL" dirty="0"/>
          </a:p>
        </p:txBody>
      </p:sp>
      <p:sp>
        <p:nvSpPr>
          <p:cNvPr id="3" name="Content Placeholder 2">
            <a:extLst>
              <a:ext uri="{FF2B5EF4-FFF2-40B4-BE49-F238E27FC236}">
                <a16:creationId xmlns:a16="http://schemas.microsoft.com/office/drawing/2014/main" id="{3ACB0B68-CF16-4879-94E7-4A5417649D07}"/>
              </a:ext>
            </a:extLst>
          </p:cNvPr>
          <p:cNvSpPr>
            <a:spLocks noGrp="1"/>
          </p:cNvSpPr>
          <p:nvPr>
            <p:ph idx="1"/>
          </p:nvPr>
        </p:nvSpPr>
        <p:spPr/>
        <p:txBody>
          <a:bodyPr/>
          <a:lstStyle/>
          <a:p>
            <a:pPr algn="l"/>
            <a:r>
              <a:rPr lang="en-US" b="0" i="0" dirty="0">
                <a:solidFill>
                  <a:srgbClr val="000000"/>
                </a:solidFill>
                <a:effectLst/>
                <a:latin typeface="Segoe UI" panose="020B0502040204020203" pitchFamily="34" charset="0"/>
                <a:cs typeface="Segoe UI" panose="020B0502040204020203" pitchFamily="34" charset="0"/>
              </a:rPr>
              <a:t>Right now, the SOAP architecture is most commonly used for internal integration within enterprises or with their trusted partners.</a:t>
            </a:r>
          </a:p>
          <a:p>
            <a:pPr algn="l"/>
            <a:r>
              <a:rPr lang="en-US" b="1" i="0" dirty="0">
                <a:solidFill>
                  <a:srgbClr val="000000"/>
                </a:solidFill>
                <a:effectLst/>
                <a:latin typeface="Segoe UI" panose="020B0502040204020203" pitchFamily="34" charset="0"/>
                <a:cs typeface="Segoe UI" panose="020B0502040204020203" pitchFamily="34" charset="0"/>
              </a:rPr>
              <a:t>Highly secured data transmission. </a:t>
            </a:r>
            <a:r>
              <a:rPr lang="en-US" b="0" i="0" dirty="0">
                <a:solidFill>
                  <a:srgbClr val="000000"/>
                </a:solidFill>
                <a:effectLst/>
                <a:latin typeface="Segoe UI" panose="020B0502040204020203" pitchFamily="34" charset="0"/>
                <a:cs typeface="Segoe UI" panose="020B0502040204020203" pitchFamily="34" charset="0"/>
              </a:rPr>
              <a:t>SOAP rigid structure, security and authorization capabilities make it the most suitable option for enforcing a formal software contract between API and client while complying with the legal contract between the API provider and API consumer. That’s why financial organizations and other corporate users opt for SOAP.</a:t>
            </a:r>
          </a:p>
          <a:p>
            <a:endParaRPr lang="en-NL" dirty="0"/>
          </a:p>
        </p:txBody>
      </p:sp>
    </p:spTree>
    <p:extLst>
      <p:ext uri="{BB962C8B-B14F-4D97-AF65-F5344CB8AC3E}">
        <p14:creationId xmlns:p14="http://schemas.microsoft.com/office/powerpoint/2010/main" val="240524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D85D-D2EB-4822-A191-18CC596B5A7A}"/>
              </a:ext>
            </a:extLst>
          </p:cNvPr>
          <p:cNvSpPr>
            <a:spLocks noGrp="1"/>
          </p:cNvSpPr>
          <p:nvPr>
            <p:ph type="title"/>
          </p:nvPr>
        </p:nvSpPr>
        <p:spPr/>
        <p:txBody>
          <a:bodyPr>
            <a:normAutofit fontScale="90000"/>
          </a:bodyPr>
          <a:lstStyle/>
          <a:p>
            <a:r>
              <a:rPr lang="en-US" sz="4900" dirty="0"/>
              <a:t>Representational state transfer (REST): making data available as resources</a:t>
            </a:r>
            <a:br>
              <a:rPr lang="en-US" b="0" dirty="0">
                <a:solidFill>
                  <a:srgbClr val="000000"/>
                </a:solidFill>
                <a:effectLst/>
                <a:latin typeface="Proxima Nova"/>
              </a:rPr>
            </a:br>
            <a:endParaRPr lang="en-NL" dirty="0"/>
          </a:p>
        </p:txBody>
      </p:sp>
      <p:sp>
        <p:nvSpPr>
          <p:cNvPr id="3" name="Content Placeholder 2">
            <a:extLst>
              <a:ext uri="{FF2B5EF4-FFF2-40B4-BE49-F238E27FC236}">
                <a16:creationId xmlns:a16="http://schemas.microsoft.com/office/drawing/2014/main" id="{F8E1F176-E125-42E3-B403-108D7F8DF221}"/>
              </a:ext>
            </a:extLst>
          </p:cNvPr>
          <p:cNvSpPr>
            <a:spLocks noGrp="1"/>
          </p:cNvSpPr>
          <p:nvPr>
            <p:ph idx="1"/>
          </p:nvPr>
        </p:nvSpPr>
        <p:spPr/>
        <p:txBody>
          <a:bodyPr/>
          <a:lstStyle/>
          <a:p>
            <a:pPr algn="l"/>
            <a:r>
              <a:rPr lang="en-US" b="1" i="0" dirty="0">
                <a:solidFill>
                  <a:srgbClr val="000000"/>
                </a:solidFill>
                <a:effectLst/>
                <a:latin typeface="Segoe UI" panose="020B0502040204020203" pitchFamily="34" charset="0"/>
                <a:cs typeface="Segoe UI" panose="020B0502040204020203" pitchFamily="34" charset="0"/>
              </a:rPr>
              <a:t>REST </a:t>
            </a:r>
            <a:r>
              <a:rPr lang="en-US" b="0" i="0" dirty="0">
                <a:solidFill>
                  <a:srgbClr val="000000"/>
                </a:solidFill>
                <a:effectLst/>
                <a:latin typeface="Segoe UI" panose="020B0502040204020203" pitchFamily="34" charset="0"/>
                <a:cs typeface="Segoe UI" panose="020B0502040204020203" pitchFamily="34" charset="0"/>
              </a:rPr>
              <a:t>is a self-explanatory API architectural style defined by a set of architectural constraints and intended for wide adoption with many API consumers.</a:t>
            </a:r>
          </a:p>
          <a:p>
            <a:pPr algn="l"/>
            <a:r>
              <a:rPr lang="en-US" b="0" i="0" dirty="0">
                <a:solidFill>
                  <a:srgbClr val="000000"/>
                </a:solidFill>
                <a:effectLst/>
                <a:latin typeface="Segoe UI" panose="020B0502040204020203" pitchFamily="34" charset="0"/>
                <a:cs typeface="Segoe UI" panose="020B0502040204020203" pitchFamily="34" charset="0"/>
              </a:rPr>
              <a:t>The most common API style today was originally described in 2000 by Roy Fielding in his </a:t>
            </a:r>
            <a:r>
              <a:rPr lang="en-US" dirty="0">
                <a:solidFill>
                  <a:srgbClr val="000000"/>
                </a:solidFill>
                <a:latin typeface="Segoe UI" panose="020B0502040204020203" pitchFamily="34" charset="0"/>
                <a:cs typeface="Segoe UI" panose="020B0502040204020203" pitchFamily="34" charset="0"/>
              </a:rPr>
              <a:t>doctoral dissertation. REST </a:t>
            </a:r>
            <a:r>
              <a:rPr lang="en-US" b="0" i="0" dirty="0">
                <a:solidFill>
                  <a:srgbClr val="000000"/>
                </a:solidFill>
                <a:effectLst/>
                <a:latin typeface="Segoe UI" panose="020B0502040204020203" pitchFamily="34" charset="0"/>
                <a:cs typeface="Segoe UI" panose="020B0502040204020203" pitchFamily="34" charset="0"/>
              </a:rPr>
              <a:t>makes server-side data available representing it in simple formats, often JSON and XML.</a:t>
            </a:r>
          </a:p>
          <a:p>
            <a:endParaRPr lang="en-NL" dirty="0"/>
          </a:p>
        </p:txBody>
      </p:sp>
    </p:spTree>
    <p:extLst>
      <p:ext uri="{BB962C8B-B14F-4D97-AF65-F5344CB8AC3E}">
        <p14:creationId xmlns:p14="http://schemas.microsoft.com/office/powerpoint/2010/main" val="225254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6B3B-A005-4450-A258-144DDB30CA32}"/>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EC6D7A14-3BD1-4D7C-9C1A-637B53DB89C2}"/>
              </a:ext>
            </a:extLst>
          </p:cNvPr>
          <p:cNvSpPr>
            <a:spLocks noGrp="1"/>
          </p:cNvSpPr>
          <p:nvPr>
            <p:ph idx="1"/>
          </p:nvPr>
        </p:nvSpPr>
        <p:spPr/>
        <p:txBody>
          <a:bodyPr/>
          <a:lstStyle/>
          <a:p>
            <a:r>
              <a:rPr lang="en-US" dirty="0" err="1"/>
              <a:t>gPRC</a:t>
            </a:r>
            <a:r>
              <a:rPr lang="en-US" dirty="0"/>
              <a:t> is a language </a:t>
            </a:r>
            <a:r>
              <a:rPr lang="en-US" dirty="0" err="1"/>
              <a:t>agnotic</a:t>
            </a:r>
            <a:r>
              <a:rPr lang="en-US" dirty="0"/>
              <a:t>, high-performance Remote Procedure Call Framework</a:t>
            </a:r>
            <a:endParaRPr lang="en-NL" dirty="0"/>
          </a:p>
        </p:txBody>
      </p:sp>
    </p:spTree>
    <p:extLst>
      <p:ext uri="{BB962C8B-B14F-4D97-AF65-F5344CB8AC3E}">
        <p14:creationId xmlns:p14="http://schemas.microsoft.com/office/powerpoint/2010/main" val="701785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02FB-A06D-4EAB-B57F-06011A6552BE}"/>
              </a:ext>
            </a:extLst>
          </p:cNvPr>
          <p:cNvSpPr>
            <a:spLocks noGrp="1"/>
          </p:cNvSpPr>
          <p:nvPr>
            <p:ph type="title"/>
          </p:nvPr>
        </p:nvSpPr>
        <p:spPr/>
        <p:txBody>
          <a:bodyPr/>
          <a:lstStyle/>
          <a:p>
            <a:r>
              <a:rPr lang="en-US" dirty="0"/>
              <a:t>How REST works</a:t>
            </a:r>
            <a:endParaRPr lang="en-NL" dirty="0"/>
          </a:p>
        </p:txBody>
      </p:sp>
      <p:sp>
        <p:nvSpPr>
          <p:cNvPr id="3" name="Content Placeholder 2">
            <a:extLst>
              <a:ext uri="{FF2B5EF4-FFF2-40B4-BE49-F238E27FC236}">
                <a16:creationId xmlns:a16="http://schemas.microsoft.com/office/drawing/2014/main" id="{124FD9A7-C081-4229-865C-154F35BB5431}"/>
              </a:ext>
            </a:extLst>
          </p:cNvPr>
          <p:cNvSpPr>
            <a:spLocks noGrp="1"/>
          </p:cNvSpPr>
          <p:nvPr>
            <p:ph idx="1"/>
          </p:nvPr>
        </p:nvSpPr>
        <p:spPr/>
        <p:txBody>
          <a:bodyPr>
            <a:normAutofit lnSpcReduction="10000"/>
          </a:bodyPr>
          <a:lstStyle/>
          <a:p>
            <a:pPr algn="l"/>
            <a:r>
              <a:rPr lang="en-US" b="0" i="0" dirty="0">
                <a:solidFill>
                  <a:srgbClr val="000000"/>
                </a:solidFill>
                <a:effectLst/>
                <a:latin typeface="Open Sans" panose="020B0606030504020204" pitchFamily="34" charset="0"/>
              </a:rPr>
              <a:t>REST isn’t as strictly defined as SOAP. RESTful architecture should comply with six architectural constraints:</a:t>
            </a:r>
          </a:p>
          <a:p>
            <a:pPr lvl="1"/>
            <a:r>
              <a:rPr lang="en-US" b="1" i="0" dirty="0">
                <a:solidFill>
                  <a:srgbClr val="000000"/>
                </a:solidFill>
                <a:effectLst/>
                <a:latin typeface="Open Sans" panose="020B0606030504020204" pitchFamily="34" charset="0"/>
              </a:rPr>
              <a:t>uniform interface: </a:t>
            </a:r>
            <a:r>
              <a:rPr lang="en-US" b="0" i="0" dirty="0">
                <a:solidFill>
                  <a:srgbClr val="000000"/>
                </a:solidFill>
                <a:effectLst/>
                <a:latin typeface="Open Sans" panose="020B0606030504020204" pitchFamily="34" charset="0"/>
              </a:rPr>
              <a:t>permitting a uniform way of interacting with a given server regardless of device or application type</a:t>
            </a:r>
          </a:p>
          <a:p>
            <a:pPr lvl="1"/>
            <a:r>
              <a:rPr lang="en-US" b="1" i="0" dirty="0">
                <a:solidFill>
                  <a:srgbClr val="000000"/>
                </a:solidFill>
                <a:effectLst/>
                <a:latin typeface="Open Sans" panose="020B0606030504020204" pitchFamily="34" charset="0"/>
              </a:rPr>
              <a:t>stateless</a:t>
            </a:r>
            <a:r>
              <a:rPr lang="en-US" b="0" i="0" dirty="0">
                <a:solidFill>
                  <a:srgbClr val="000000"/>
                </a:solidFill>
                <a:effectLst/>
                <a:latin typeface="Open Sans" panose="020B0606030504020204" pitchFamily="34" charset="0"/>
              </a:rPr>
              <a:t>: the necessary state to handle the request as contained within the request itself and without the server storing anything related to the session</a:t>
            </a:r>
          </a:p>
          <a:p>
            <a:pPr lvl="1"/>
            <a:r>
              <a:rPr lang="en-US" b="1" i="0" dirty="0">
                <a:solidFill>
                  <a:srgbClr val="000000"/>
                </a:solidFill>
                <a:effectLst/>
                <a:latin typeface="Open Sans" panose="020B0606030504020204" pitchFamily="34" charset="0"/>
              </a:rPr>
              <a:t>caching</a:t>
            </a:r>
            <a:endParaRPr lang="en-US" b="0" i="0" dirty="0">
              <a:solidFill>
                <a:srgbClr val="000000"/>
              </a:solidFill>
              <a:effectLst/>
              <a:latin typeface="Open Sans" panose="020B0606030504020204" pitchFamily="34" charset="0"/>
            </a:endParaRPr>
          </a:p>
          <a:p>
            <a:pPr lvl="1"/>
            <a:r>
              <a:rPr lang="en-US" b="1" i="0" dirty="0">
                <a:solidFill>
                  <a:srgbClr val="000000"/>
                </a:solidFill>
                <a:effectLst/>
                <a:latin typeface="Open Sans" panose="020B0606030504020204" pitchFamily="34" charset="0"/>
              </a:rPr>
              <a:t>client-server architecture:</a:t>
            </a:r>
            <a:r>
              <a:rPr lang="en-US" b="0" i="0" dirty="0">
                <a:solidFill>
                  <a:srgbClr val="000000"/>
                </a:solidFill>
                <a:effectLst/>
                <a:latin typeface="Open Sans" panose="020B0606030504020204" pitchFamily="34" charset="0"/>
              </a:rPr>
              <a:t> allowing for independent evolution of either side</a:t>
            </a:r>
          </a:p>
          <a:p>
            <a:pPr lvl="1"/>
            <a:r>
              <a:rPr lang="en-US" b="1" i="0" dirty="0">
                <a:solidFill>
                  <a:srgbClr val="000000"/>
                </a:solidFill>
                <a:effectLst/>
                <a:latin typeface="Open Sans" panose="020B0606030504020204" pitchFamily="34" charset="0"/>
              </a:rPr>
              <a:t>layered system </a:t>
            </a:r>
            <a:r>
              <a:rPr lang="en-US" b="0" i="0" dirty="0">
                <a:solidFill>
                  <a:srgbClr val="000000"/>
                </a:solidFill>
                <a:effectLst/>
                <a:latin typeface="Open Sans" panose="020B0606030504020204" pitchFamily="34" charset="0"/>
              </a:rPr>
              <a:t>of the application</a:t>
            </a:r>
          </a:p>
          <a:p>
            <a:pPr lvl="1"/>
            <a:r>
              <a:rPr lang="en-US" b="0" i="0" dirty="0">
                <a:solidFill>
                  <a:srgbClr val="000000"/>
                </a:solidFill>
                <a:effectLst/>
                <a:latin typeface="Open Sans" panose="020B0606030504020204" pitchFamily="34" charset="0"/>
              </a:rPr>
              <a:t>the ability for servers to </a:t>
            </a:r>
            <a:r>
              <a:rPr lang="en-US" b="1" i="0" dirty="0">
                <a:solidFill>
                  <a:srgbClr val="000000"/>
                </a:solidFill>
                <a:effectLst/>
                <a:latin typeface="Open Sans" panose="020B0606030504020204" pitchFamily="34" charset="0"/>
              </a:rPr>
              <a:t>provide executable code</a:t>
            </a:r>
            <a:r>
              <a:rPr lang="en-US" b="0" i="0" dirty="0">
                <a:solidFill>
                  <a:srgbClr val="000000"/>
                </a:solidFill>
                <a:effectLst/>
                <a:latin typeface="Open Sans" panose="020B0606030504020204" pitchFamily="34" charset="0"/>
              </a:rPr>
              <a:t> to the client</a:t>
            </a:r>
          </a:p>
          <a:p>
            <a:endParaRPr lang="en-NL" dirty="0"/>
          </a:p>
        </p:txBody>
      </p:sp>
    </p:spTree>
    <p:extLst>
      <p:ext uri="{BB962C8B-B14F-4D97-AF65-F5344CB8AC3E}">
        <p14:creationId xmlns:p14="http://schemas.microsoft.com/office/powerpoint/2010/main" val="134773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DD7E-82E8-4ACA-BFF2-6CA38E6F02B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DD42B2F-088E-469D-AD03-680E58A9E5D8}"/>
              </a:ext>
            </a:extLst>
          </p:cNvPr>
          <p:cNvSpPr>
            <a:spLocks noGrp="1"/>
          </p:cNvSpPr>
          <p:nvPr>
            <p:ph idx="1"/>
          </p:nvPr>
        </p:nvSpPr>
        <p:spPr/>
        <p:txBody>
          <a:bodyPr/>
          <a:lstStyle/>
          <a:p>
            <a:endParaRPr lang="en-NL"/>
          </a:p>
        </p:txBody>
      </p:sp>
      <p:pic>
        <p:nvPicPr>
          <p:cNvPr id="4098" name="Picture 2" descr="REST API">
            <a:extLst>
              <a:ext uri="{FF2B5EF4-FFF2-40B4-BE49-F238E27FC236}">
                <a16:creationId xmlns:a16="http://schemas.microsoft.com/office/drawing/2014/main" id="{67031081-E79E-4778-9714-B7812A482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470" y="219167"/>
            <a:ext cx="8814487" cy="645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79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F641-951C-4547-BD7D-65605914C9D6}"/>
              </a:ext>
            </a:extLst>
          </p:cNvPr>
          <p:cNvSpPr>
            <a:spLocks noGrp="1"/>
          </p:cNvSpPr>
          <p:nvPr>
            <p:ph type="title"/>
          </p:nvPr>
        </p:nvSpPr>
        <p:spPr/>
        <p:txBody>
          <a:bodyPr/>
          <a:lstStyle/>
          <a:p>
            <a:r>
              <a:rPr lang="en-US" dirty="0"/>
              <a:t>REST Pros</a:t>
            </a:r>
            <a:endParaRPr lang="en-NL" dirty="0"/>
          </a:p>
        </p:txBody>
      </p:sp>
      <p:sp>
        <p:nvSpPr>
          <p:cNvPr id="3" name="Content Placeholder 2">
            <a:extLst>
              <a:ext uri="{FF2B5EF4-FFF2-40B4-BE49-F238E27FC236}">
                <a16:creationId xmlns:a16="http://schemas.microsoft.com/office/drawing/2014/main" id="{66DC64BE-6CA1-49AE-934A-FCEAF7DAB079}"/>
              </a:ext>
            </a:extLst>
          </p:cNvPr>
          <p:cNvSpPr>
            <a:spLocks noGrp="1"/>
          </p:cNvSpPr>
          <p:nvPr>
            <p:ph idx="1"/>
          </p:nvPr>
        </p:nvSpPr>
        <p:spPr/>
        <p:txBody>
          <a:bodyPr>
            <a:normAutofit fontScale="85000" lnSpcReduction="20000"/>
          </a:bodyPr>
          <a:lstStyle/>
          <a:p>
            <a:pPr algn="l"/>
            <a:r>
              <a:rPr lang="en-US" b="1" i="0" dirty="0">
                <a:solidFill>
                  <a:srgbClr val="000000"/>
                </a:solidFill>
                <a:effectLst/>
                <a:latin typeface="Segoe UI" panose="020B0502040204020203" pitchFamily="34" charset="0"/>
                <a:cs typeface="Segoe UI" panose="020B0502040204020203" pitchFamily="34" charset="0"/>
              </a:rPr>
              <a:t>Decoupled client and server.</a:t>
            </a:r>
            <a:r>
              <a:rPr lang="en-US" b="0" i="0" dirty="0">
                <a:solidFill>
                  <a:srgbClr val="000000"/>
                </a:solidFill>
                <a:effectLst/>
                <a:latin typeface="Segoe UI" panose="020B0502040204020203" pitchFamily="34" charset="0"/>
                <a:cs typeface="Segoe UI" panose="020B0502040204020203" pitchFamily="34" charset="0"/>
              </a:rPr>
              <a:t> Decoupling the client and the server as much as possible, REST allows for a better abstraction than RPC. A system with abstraction levels is able to encapsulate its details to better identify and sustain its properties. This makes a REST API flexible enough to evolve over time while remaining a stable system.</a:t>
            </a:r>
          </a:p>
          <a:p>
            <a:pPr algn="l"/>
            <a:r>
              <a:rPr lang="en-US" b="1" i="0" dirty="0">
                <a:solidFill>
                  <a:srgbClr val="000000"/>
                </a:solidFill>
                <a:effectLst/>
                <a:latin typeface="Segoe UI" panose="020B0502040204020203" pitchFamily="34" charset="0"/>
                <a:cs typeface="Segoe UI" panose="020B0502040204020203" pitchFamily="34" charset="0"/>
              </a:rPr>
              <a:t>Discoverability. </a:t>
            </a:r>
            <a:r>
              <a:rPr lang="en-US" b="0" i="0" dirty="0">
                <a:solidFill>
                  <a:srgbClr val="000000"/>
                </a:solidFill>
                <a:effectLst/>
                <a:latin typeface="Segoe UI" panose="020B0502040204020203" pitchFamily="34" charset="0"/>
                <a:cs typeface="Segoe UI" panose="020B0502040204020203" pitchFamily="34" charset="0"/>
              </a:rPr>
              <a:t>Communication between the client and server describes everything so that no external documentation is required to understand how to interact with the REST API.</a:t>
            </a:r>
          </a:p>
          <a:p>
            <a:pPr algn="l"/>
            <a:r>
              <a:rPr lang="en-US" b="1" i="0" dirty="0">
                <a:solidFill>
                  <a:srgbClr val="000000"/>
                </a:solidFill>
                <a:effectLst/>
                <a:latin typeface="Segoe UI" panose="020B0502040204020203" pitchFamily="34" charset="0"/>
                <a:cs typeface="Segoe UI" panose="020B0502040204020203" pitchFamily="34" charset="0"/>
              </a:rPr>
              <a:t>Cache-friendly. </a:t>
            </a:r>
            <a:r>
              <a:rPr lang="en-US" b="0" i="0" dirty="0">
                <a:solidFill>
                  <a:srgbClr val="000000"/>
                </a:solidFill>
                <a:effectLst/>
                <a:latin typeface="Segoe UI" panose="020B0502040204020203" pitchFamily="34" charset="0"/>
                <a:cs typeface="Segoe UI" panose="020B0502040204020203" pitchFamily="34" charset="0"/>
              </a:rPr>
              <a:t>Reusing a lot of HTTP tools, REST is the only style that allows caching data on the HTTP level. In contrast, caching implementation on any other API will require configuring an additional cache module.</a:t>
            </a:r>
          </a:p>
          <a:p>
            <a:pPr algn="l"/>
            <a:r>
              <a:rPr lang="en-US" b="1" i="0" dirty="0">
                <a:solidFill>
                  <a:srgbClr val="000000"/>
                </a:solidFill>
                <a:effectLst/>
                <a:latin typeface="Segoe UI" panose="020B0502040204020203" pitchFamily="34" charset="0"/>
                <a:cs typeface="Segoe UI" panose="020B0502040204020203" pitchFamily="34" charset="0"/>
              </a:rPr>
              <a:t>Multiple formats support. </a:t>
            </a:r>
            <a:r>
              <a:rPr lang="en-US" b="0" i="0" dirty="0">
                <a:solidFill>
                  <a:srgbClr val="000000"/>
                </a:solidFill>
                <a:effectLst/>
                <a:latin typeface="Segoe UI" panose="020B0502040204020203" pitchFamily="34" charset="0"/>
                <a:cs typeface="Segoe UI" panose="020B0502040204020203" pitchFamily="34" charset="0"/>
              </a:rPr>
              <a:t>The ability to support multiple formats for storing and exchanging data is one of the reasons REST is currently a prevailing choice for building public APIs.</a:t>
            </a:r>
          </a:p>
          <a:p>
            <a:endParaRPr lang="en-NL" dirty="0"/>
          </a:p>
        </p:txBody>
      </p:sp>
    </p:spTree>
    <p:extLst>
      <p:ext uri="{BB962C8B-B14F-4D97-AF65-F5344CB8AC3E}">
        <p14:creationId xmlns:p14="http://schemas.microsoft.com/office/powerpoint/2010/main" val="670537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9E4C-D0F9-4BAB-A3F9-B83FF2AB454A}"/>
              </a:ext>
            </a:extLst>
          </p:cNvPr>
          <p:cNvSpPr>
            <a:spLocks noGrp="1"/>
          </p:cNvSpPr>
          <p:nvPr>
            <p:ph type="title"/>
          </p:nvPr>
        </p:nvSpPr>
        <p:spPr/>
        <p:txBody>
          <a:bodyPr/>
          <a:lstStyle/>
          <a:p>
            <a:r>
              <a:rPr lang="en-US" dirty="0"/>
              <a:t>REST Cons</a:t>
            </a:r>
            <a:endParaRPr lang="en-NL" dirty="0"/>
          </a:p>
        </p:txBody>
      </p:sp>
      <p:sp>
        <p:nvSpPr>
          <p:cNvPr id="3" name="Content Placeholder 2">
            <a:extLst>
              <a:ext uri="{FF2B5EF4-FFF2-40B4-BE49-F238E27FC236}">
                <a16:creationId xmlns:a16="http://schemas.microsoft.com/office/drawing/2014/main" id="{E4BDA628-87E5-4C0F-8D4A-CA66F9A51B64}"/>
              </a:ext>
            </a:extLst>
          </p:cNvPr>
          <p:cNvSpPr>
            <a:spLocks noGrp="1"/>
          </p:cNvSpPr>
          <p:nvPr>
            <p:ph idx="1"/>
          </p:nvPr>
        </p:nvSpPr>
        <p:spPr/>
        <p:txBody>
          <a:bodyPr>
            <a:normAutofit fontScale="92500" lnSpcReduction="20000"/>
          </a:bodyPr>
          <a:lstStyle/>
          <a:p>
            <a:pPr algn="l"/>
            <a:r>
              <a:rPr lang="en-US" b="1" i="0" dirty="0">
                <a:solidFill>
                  <a:srgbClr val="000000"/>
                </a:solidFill>
                <a:effectLst/>
                <a:latin typeface="Segoe UI" panose="020B0502040204020203" pitchFamily="34" charset="0"/>
                <a:cs typeface="Segoe UI" panose="020B0502040204020203" pitchFamily="34" charset="0"/>
              </a:rPr>
              <a:t>No single REST structure. </a:t>
            </a:r>
            <a:r>
              <a:rPr lang="en-US" b="0" i="0" dirty="0">
                <a:solidFill>
                  <a:srgbClr val="000000"/>
                </a:solidFill>
                <a:effectLst/>
                <a:latin typeface="Segoe UI" panose="020B0502040204020203" pitchFamily="34" charset="0"/>
                <a:cs typeface="Segoe UI" panose="020B0502040204020203" pitchFamily="34" charset="0"/>
              </a:rPr>
              <a:t>There’s no exact right way to build a REST API. How to model resources and which resources to model will depend on each scenario. This makes REST simple in theory, but difficult in practice.</a:t>
            </a:r>
          </a:p>
          <a:p>
            <a:pPr algn="l"/>
            <a:r>
              <a:rPr lang="en-US" b="1" i="0" dirty="0">
                <a:solidFill>
                  <a:srgbClr val="000000"/>
                </a:solidFill>
                <a:effectLst/>
                <a:latin typeface="Segoe UI" panose="020B0502040204020203" pitchFamily="34" charset="0"/>
                <a:cs typeface="Segoe UI" panose="020B0502040204020203" pitchFamily="34" charset="0"/>
              </a:rPr>
              <a:t>Big payloads. </a:t>
            </a:r>
            <a:r>
              <a:rPr lang="en-US" b="0" i="0" dirty="0">
                <a:solidFill>
                  <a:srgbClr val="000000"/>
                </a:solidFill>
                <a:effectLst/>
                <a:latin typeface="Segoe UI" panose="020B0502040204020203" pitchFamily="34" charset="0"/>
                <a:cs typeface="Segoe UI" panose="020B0502040204020203" pitchFamily="34" charset="0"/>
              </a:rPr>
              <a:t>REST returns a lot of rich metadata so that the client can understand everything necessary about the state of the application just from its responses. And this chattiness is no big deal for a big network pipe with lots of bandwidth capacity. But that’s not always the case. This was the key driving factor for Facebook coming up with the description of GraphQL style in 2012.</a:t>
            </a:r>
          </a:p>
          <a:p>
            <a:pPr algn="l"/>
            <a:r>
              <a:rPr lang="en-US" b="1" i="0" dirty="0">
                <a:solidFill>
                  <a:srgbClr val="000000"/>
                </a:solidFill>
                <a:effectLst/>
                <a:latin typeface="Segoe UI" panose="020B0502040204020203" pitchFamily="34" charset="0"/>
                <a:cs typeface="Segoe UI" panose="020B0502040204020203" pitchFamily="34" charset="0"/>
              </a:rPr>
              <a:t>Over- and under-fetching problems. </a:t>
            </a:r>
            <a:r>
              <a:rPr lang="en-US" b="0" i="0" dirty="0">
                <a:solidFill>
                  <a:srgbClr val="000000"/>
                </a:solidFill>
                <a:effectLst/>
                <a:latin typeface="Segoe UI" panose="020B0502040204020203" pitchFamily="34" charset="0"/>
                <a:cs typeface="Segoe UI" panose="020B0502040204020203" pitchFamily="34" charset="0"/>
              </a:rPr>
              <a:t>Containing either too much data or not enough of it, REST responses often create the need for another request.</a:t>
            </a:r>
          </a:p>
          <a:p>
            <a:endParaRPr lang="en-NL" dirty="0"/>
          </a:p>
        </p:txBody>
      </p:sp>
    </p:spTree>
    <p:extLst>
      <p:ext uri="{BB962C8B-B14F-4D97-AF65-F5344CB8AC3E}">
        <p14:creationId xmlns:p14="http://schemas.microsoft.com/office/powerpoint/2010/main" val="3019532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710C-5E53-4D70-AB0D-ECF3AFDA8DC6}"/>
              </a:ext>
            </a:extLst>
          </p:cNvPr>
          <p:cNvSpPr>
            <a:spLocks noGrp="1"/>
          </p:cNvSpPr>
          <p:nvPr>
            <p:ph type="title"/>
          </p:nvPr>
        </p:nvSpPr>
        <p:spPr/>
        <p:txBody>
          <a:bodyPr/>
          <a:lstStyle/>
          <a:p>
            <a:r>
              <a:rPr lang="en-US" dirty="0"/>
              <a:t>REST use cases</a:t>
            </a:r>
            <a:endParaRPr lang="en-NL" dirty="0"/>
          </a:p>
        </p:txBody>
      </p:sp>
      <p:sp>
        <p:nvSpPr>
          <p:cNvPr id="3" name="Content Placeholder 2">
            <a:extLst>
              <a:ext uri="{FF2B5EF4-FFF2-40B4-BE49-F238E27FC236}">
                <a16:creationId xmlns:a16="http://schemas.microsoft.com/office/drawing/2014/main" id="{EAA76142-239E-4E0E-ACC6-7EB1A2E7A028}"/>
              </a:ext>
            </a:extLst>
          </p:cNvPr>
          <p:cNvSpPr>
            <a:spLocks noGrp="1"/>
          </p:cNvSpPr>
          <p:nvPr>
            <p:ph idx="1"/>
          </p:nvPr>
        </p:nvSpPr>
        <p:spPr/>
        <p:txBody>
          <a:bodyPr/>
          <a:lstStyle/>
          <a:p>
            <a:pPr algn="l"/>
            <a:r>
              <a:rPr lang="en-US" b="1" i="0" dirty="0">
                <a:solidFill>
                  <a:srgbClr val="000000"/>
                </a:solidFill>
                <a:effectLst/>
                <a:latin typeface="Segoe UI" panose="020B0502040204020203" pitchFamily="34" charset="0"/>
                <a:cs typeface="Segoe UI" panose="020B0502040204020203" pitchFamily="34" charset="0"/>
              </a:rPr>
              <a:t>Management APIs.</a:t>
            </a:r>
            <a:r>
              <a:rPr lang="en-US" b="0" i="0" dirty="0">
                <a:solidFill>
                  <a:srgbClr val="000000"/>
                </a:solidFill>
                <a:effectLst/>
                <a:latin typeface="Segoe UI" panose="020B0502040204020203" pitchFamily="34" charset="0"/>
                <a:cs typeface="Segoe UI" panose="020B0502040204020203" pitchFamily="34" charset="0"/>
              </a:rPr>
              <a:t> APIs focused on managing objects in a system and intended for many consumers are the most common API type. REST helps such APIs to have strong discoverability, good documentation, and it fits this object model well.</a:t>
            </a:r>
          </a:p>
          <a:p>
            <a:pPr algn="l"/>
            <a:r>
              <a:rPr lang="en-US" b="1" i="0" dirty="0">
                <a:solidFill>
                  <a:srgbClr val="000000"/>
                </a:solidFill>
                <a:effectLst/>
                <a:latin typeface="Segoe UI" panose="020B0502040204020203" pitchFamily="34" charset="0"/>
                <a:cs typeface="Segoe UI" panose="020B0502040204020203" pitchFamily="34" charset="0"/>
              </a:rPr>
              <a:t>Simple resource-driven apps. </a:t>
            </a:r>
            <a:r>
              <a:rPr lang="en-US" b="0" i="0" dirty="0">
                <a:solidFill>
                  <a:srgbClr val="000000"/>
                </a:solidFill>
                <a:effectLst/>
                <a:latin typeface="Segoe UI" panose="020B0502040204020203" pitchFamily="34" charset="0"/>
                <a:cs typeface="Segoe UI" panose="020B0502040204020203" pitchFamily="34" charset="0"/>
              </a:rPr>
              <a:t>REST is a valuable approach for connecting resource-driven apps that don’t need flexibility in queries.</a:t>
            </a:r>
          </a:p>
          <a:p>
            <a:endParaRPr lang="en-NL" dirty="0"/>
          </a:p>
        </p:txBody>
      </p:sp>
    </p:spTree>
    <p:extLst>
      <p:ext uri="{BB962C8B-B14F-4D97-AF65-F5344CB8AC3E}">
        <p14:creationId xmlns:p14="http://schemas.microsoft.com/office/powerpoint/2010/main" val="3449023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005B-94E6-431F-A3E6-82FDC8EC7BF1}"/>
              </a:ext>
            </a:extLst>
          </p:cNvPr>
          <p:cNvSpPr>
            <a:spLocks noGrp="1"/>
          </p:cNvSpPr>
          <p:nvPr>
            <p:ph type="title"/>
          </p:nvPr>
        </p:nvSpPr>
        <p:spPr/>
        <p:txBody>
          <a:bodyPr/>
          <a:lstStyle/>
          <a:p>
            <a:r>
              <a:rPr lang="en-US" dirty="0"/>
              <a:t>GraphQL: querying just the needed data</a:t>
            </a:r>
            <a:endParaRPr lang="en-NL" dirty="0"/>
          </a:p>
        </p:txBody>
      </p:sp>
      <p:sp>
        <p:nvSpPr>
          <p:cNvPr id="3" name="Content Placeholder 2">
            <a:extLst>
              <a:ext uri="{FF2B5EF4-FFF2-40B4-BE49-F238E27FC236}">
                <a16:creationId xmlns:a16="http://schemas.microsoft.com/office/drawing/2014/main" id="{1B186EF3-BF61-4B46-A355-7BCFDC6574A1}"/>
              </a:ext>
            </a:extLst>
          </p:cNvPr>
          <p:cNvSpPr>
            <a:spLocks noGrp="1"/>
          </p:cNvSpPr>
          <p:nvPr>
            <p:ph idx="1"/>
          </p:nvPr>
        </p:nvSpPr>
        <p:spPr/>
        <p:txBody>
          <a:bodyPr/>
          <a:lstStyle/>
          <a:p>
            <a:pPr algn="l"/>
            <a:r>
              <a:rPr lang="en-US" b="0" i="0" dirty="0">
                <a:solidFill>
                  <a:srgbClr val="000000"/>
                </a:solidFill>
                <a:effectLst/>
                <a:latin typeface="Segoe UI" panose="020B0502040204020203" pitchFamily="34" charset="0"/>
                <a:cs typeface="Segoe UI" panose="020B0502040204020203" pitchFamily="34" charset="0"/>
              </a:rPr>
              <a:t>It takes a number of calls to the REST API for it to return the needed staff. So GraphQL was invented to be a game-changer.</a:t>
            </a:r>
          </a:p>
          <a:p>
            <a:pPr algn="l"/>
            <a:r>
              <a:rPr lang="en-US" b="1" i="0" u="none" strike="noStrike" dirty="0">
                <a:effectLst/>
                <a:latin typeface="Segoe UI" panose="020B0502040204020203" pitchFamily="34" charset="0"/>
                <a:cs typeface="Segoe UI" panose="020B0502040204020203" pitchFamily="34" charset="0"/>
              </a:rPr>
              <a:t>GraphQL</a:t>
            </a:r>
            <a:r>
              <a:rPr lang="en-US" b="0" i="0" dirty="0">
                <a:solidFill>
                  <a:srgbClr val="000000"/>
                </a:solidFill>
                <a:effectLst/>
                <a:latin typeface="Segoe UI" panose="020B0502040204020203" pitchFamily="34" charset="0"/>
                <a:cs typeface="Segoe UI" panose="020B0502040204020203" pitchFamily="34" charset="0"/>
              </a:rPr>
              <a:t> is a syntax that describes how to make a precise data request. Implementing GraphQL is worth it for an application’s data model with a lot of complex entities referencing each other.</a:t>
            </a:r>
          </a:p>
          <a:p>
            <a:endParaRPr lang="en-NL" dirty="0"/>
          </a:p>
        </p:txBody>
      </p:sp>
      <p:pic>
        <p:nvPicPr>
          <p:cNvPr id="5124" name="Picture 4" descr="How to retrieve only the needed data from the GraphQL endpoint">
            <a:extLst>
              <a:ext uri="{FF2B5EF4-FFF2-40B4-BE49-F238E27FC236}">
                <a16:creationId xmlns:a16="http://schemas.microsoft.com/office/drawing/2014/main" id="{94ACF2D7-71DB-4051-A11B-B46A7251D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25913"/>
            <a:ext cx="12192000" cy="218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02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1BB2-90A5-4E29-816E-6FFC56C191C9}"/>
              </a:ext>
            </a:extLst>
          </p:cNvPr>
          <p:cNvSpPr>
            <a:spLocks noGrp="1"/>
          </p:cNvSpPr>
          <p:nvPr>
            <p:ph type="title"/>
          </p:nvPr>
        </p:nvSpPr>
        <p:spPr/>
        <p:txBody>
          <a:bodyPr/>
          <a:lstStyle/>
          <a:p>
            <a:r>
              <a:rPr lang="en-US" dirty="0"/>
              <a:t>How GraphQL works</a:t>
            </a:r>
            <a:endParaRPr lang="en-NL" dirty="0"/>
          </a:p>
        </p:txBody>
      </p:sp>
      <p:sp>
        <p:nvSpPr>
          <p:cNvPr id="3" name="Content Placeholder 2">
            <a:extLst>
              <a:ext uri="{FF2B5EF4-FFF2-40B4-BE49-F238E27FC236}">
                <a16:creationId xmlns:a16="http://schemas.microsoft.com/office/drawing/2014/main" id="{5C39947B-FFD9-4FCF-B1DB-7721AB6BB263}"/>
              </a:ext>
            </a:extLst>
          </p:cNvPr>
          <p:cNvSpPr>
            <a:spLocks noGrp="1"/>
          </p:cNvSpPr>
          <p:nvPr>
            <p:ph idx="1"/>
          </p:nvPr>
        </p:nvSpPr>
        <p:spPr/>
        <p:txBody>
          <a:bodyPr>
            <a:normAutofit lnSpcReduction="10000"/>
          </a:bodyPr>
          <a:lstStyle/>
          <a:p>
            <a:pPr algn="l"/>
            <a:r>
              <a:rPr lang="en-US" b="0" i="0" dirty="0">
                <a:solidFill>
                  <a:srgbClr val="000000"/>
                </a:solidFill>
                <a:effectLst/>
                <a:latin typeface="Segoe UI" panose="020B0502040204020203" pitchFamily="34" charset="0"/>
                <a:cs typeface="Segoe UI" panose="020B0502040204020203" pitchFamily="34" charset="0"/>
              </a:rPr>
              <a:t>GraphQL starts with building a </a:t>
            </a:r>
            <a:r>
              <a:rPr lang="en-US" b="0" i="1" dirty="0">
                <a:solidFill>
                  <a:srgbClr val="000000"/>
                </a:solidFill>
                <a:effectLst/>
                <a:latin typeface="Segoe UI" panose="020B0502040204020203" pitchFamily="34" charset="0"/>
                <a:cs typeface="Segoe UI" panose="020B0502040204020203" pitchFamily="34" charset="0"/>
              </a:rPr>
              <a:t>schema, </a:t>
            </a:r>
            <a:r>
              <a:rPr lang="en-US" b="0" i="0" dirty="0">
                <a:solidFill>
                  <a:srgbClr val="000000"/>
                </a:solidFill>
                <a:effectLst/>
                <a:latin typeface="Segoe UI" panose="020B0502040204020203" pitchFamily="34" charset="0"/>
                <a:cs typeface="Segoe UI" panose="020B0502040204020203" pitchFamily="34" charset="0"/>
              </a:rPr>
              <a:t>which is a description of all the queries you can possibly make in a GraphQL API and all the </a:t>
            </a:r>
            <a:r>
              <a:rPr lang="en-US" b="0" i="1" dirty="0">
                <a:solidFill>
                  <a:srgbClr val="000000"/>
                </a:solidFill>
                <a:effectLst/>
                <a:latin typeface="Segoe UI" panose="020B0502040204020203" pitchFamily="34" charset="0"/>
                <a:cs typeface="Segoe UI" panose="020B0502040204020203" pitchFamily="34" charset="0"/>
              </a:rPr>
              <a:t>types </a:t>
            </a:r>
            <a:r>
              <a:rPr lang="en-US" b="0" i="0" dirty="0">
                <a:solidFill>
                  <a:srgbClr val="000000"/>
                </a:solidFill>
                <a:effectLst/>
                <a:latin typeface="Segoe UI" panose="020B0502040204020203" pitchFamily="34" charset="0"/>
                <a:cs typeface="Segoe UI" panose="020B0502040204020203" pitchFamily="34" charset="0"/>
              </a:rPr>
              <a:t>that they return. Schema-building is hard as it requires strong typing in the Schema Definition Language (SDL).</a:t>
            </a:r>
          </a:p>
          <a:p>
            <a:pPr algn="l"/>
            <a:r>
              <a:rPr lang="en-US" b="0" i="0" dirty="0">
                <a:solidFill>
                  <a:srgbClr val="000000"/>
                </a:solidFill>
                <a:effectLst/>
                <a:latin typeface="Segoe UI" panose="020B0502040204020203" pitchFamily="34" charset="0"/>
                <a:cs typeface="Segoe UI" panose="020B0502040204020203" pitchFamily="34" charset="0"/>
              </a:rPr>
              <a:t>Having the schema before querying, a client can validate their query against making sure the server will be able to respond to it. On reaching the backend application, a GraphQL operation is interpreted against the entire schema, and resolved with data for the frontend application. Sending one massive query to the server, the API returns a JSON response with exactly the shape of the data we asked for.</a:t>
            </a:r>
          </a:p>
          <a:p>
            <a:endParaRPr lang="en-NL" dirty="0"/>
          </a:p>
        </p:txBody>
      </p:sp>
    </p:spTree>
    <p:extLst>
      <p:ext uri="{BB962C8B-B14F-4D97-AF65-F5344CB8AC3E}">
        <p14:creationId xmlns:p14="http://schemas.microsoft.com/office/powerpoint/2010/main" val="1877241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6FC3-0A82-4514-AC4A-8E4F2DD44A0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D8480931-AAD4-48CB-B3BF-CA90EAD41FEF}"/>
              </a:ext>
            </a:extLst>
          </p:cNvPr>
          <p:cNvSpPr>
            <a:spLocks noGrp="1"/>
          </p:cNvSpPr>
          <p:nvPr>
            <p:ph idx="1"/>
          </p:nvPr>
        </p:nvSpPr>
        <p:spPr/>
        <p:txBody>
          <a:bodyPr/>
          <a:lstStyle/>
          <a:p>
            <a:endParaRPr lang="en-NL"/>
          </a:p>
        </p:txBody>
      </p:sp>
      <p:pic>
        <p:nvPicPr>
          <p:cNvPr id="6146" name="Picture 2" descr="Query execution in GraphQL">
            <a:extLst>
              <a:ext uri="{FF2B5EF4-FFF2-40B4-BE49-F238E27FC236}">
                <a16:creationId xmlns:a16="http://schemas.microsoft.com/office/drawing/2014/main" id="{033C4B64-1B14-4DD4-AE17-012A99495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95" y="0"/>
            <a:ext cx="1135820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099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E726-0182-4CEA-B6F0-89CF7FC60067}"/>
              </a:ext>
            </a:extLst>
          </p:cNvPr>
          <p:cNvSpPr>
            <a:spLocks noGrp="1"/>
          </p:cNvSpPr>
          <p:nvPr>
            <p:ph type="title"/>
          </p:nvPr>
        </p:nvSpPr>
        <p:spPr/>
        <p:txBody>
          <a:bodyPr/>
          <a:lstStyle/>
          <a:p>
            <a:r>
              <a:rPr lang="en-US" dirty="0"/>
              <a:t>GraphQL pros</a:t>
            </a:r>
            <a:endParaRPr lang="en-NL" dirty="0"/>
          </a:p>
        </p:txBody>
      </p:sp>
      <p:sp>
        <p:nvSpPr>
          <p:cNvPr id="3" name="Content Placeholder 2">
            <a:extLst>
              <a:ext uri="{FF2B5EF4-FFF2-40B4-BE49-F238E27FC236}">
                <a16:creationId xmlns:a16="http://schemas.microsoft.com/office/drawing/2014/main" id="{DE8B4817-E243-4F08-B58B-FA6185934DA5}"/>
              </a:ext>
            </a:extLst>
          </p:cNvPr>
          <p:cNvSpPr>
            <a:spLocks noGrp="1"/>
          </p:cNvSpPr>
          <p:nvPr>
            <p:ph idx="1"/>
          </p:nvPr>
        </p:nvSpPr>
        <p:spPr/>
        <p:txBody>
          <a:bodyPr>
            <a:normAutofit fontScale="77500" lnSpcReduction="20000"/>
          </a:bodyPr>
          <a:lstStyle/>
          <a:p>
            <a:pPr algn="l"/>
            <a:r>
              <a:rPr lang="en-US" b="1" i="0" dirty="0">
                <a:solidFill>
                  <a:srgbClr val="000000"/>
                </a:solidFill>
                <a:effectLst/>
                <a:latin typeface="Segoe UI" panose="020B0502040204020203" pitchFamily="34" charset="0"/>
                <a:cs typeface="Segoe UI" panose="020B0502040204020203" pitchFamily="34" charset="0"/>
              </a:rPr>
              <a:t>Typed schema. </a:t>
            </a:r>
            <a:r>
              <a:rPr lang="en-US" b="0" i="0" dirty="0">
                <a:solidFill>
                  <a:srgbClr val="000000"/>
                </a:solidFill>
                <a:effectLst/>
                <a:latin typeface="Segoe UI" panose="020B0502040204020203" pitchFamily="34" charset="0"/>
                <a:cs typeface="Segoe UI" panose="020B0502040204020203" pitchFamily="34" charset="0"/>
              </a:rPr>
              <a:t>GraphQL publishes in advance what it can do, which improves its discoverability. By pointing a client at the GraphQL API, we can find out what queries are available.</a:t>
            </a:r>
          </a:p>
          <a:p>
            <a:pPr algn="l"/>
            <a:r>
              <a:rPr lang="en-US" b="1" i="0" dirty="0">
                <a:solidFill>
                  <a:srgbClr val="000000"/>
                </a:solidFill>
                <a:effectLst/>
                <a:latin typeface="Segoe UI" panose="020B0502040204020203" pitchFamily="34" charset="0"/>
                <a:cs typeface="Segoe UI" panose="020B0502040204020203" pitchFamily="34" charset="0"/>
              </a:rPr>
              <a:t>Fits graph-like data very well. </a:t>
            </a:r>
            <a:r>
              <a:rPr lang="en-US" b="0" i="0" dirty="0">
                <a:solidFill>
                  <a:srgbClr val="000000"/>
                </a:solidFill>
                <a:effectLst/>
                <a:latin typeface="Segoe UI" panose="020B0502040204020203" pitchFamily="34" charset="0"/>
                <a:cs typeface="Segoe UI" panose="020B0502040204020203" pitchFamily="34" charset="0"/>
              </a:rPr>
              <a:t>Data that goes far into linked relations but not good for flat data.</a:t>
            </a:r>
          </a:p>
          <a:p>
            <a:pPr algn="l"/>
            <a:r>
              <a:rPr lang="en-US" b="1" i="0" dirty="0">
                <a:solidFill>
                  <a:srgbClr val="000000"/>
                </a:solidFill>
                <a:effectLst/>
                <a:latin typeface="Segoe UI" panose="020B0502040204020203" pitchFamily="34" charset="0"/>
                <a:cs typeface="Segoe UI" panose="020B0502040204020203" pitchFamily="34" charset="0"/>
              </a:rPr>
              <a:t>No versioning. </a:t>
            </a:r>
            <a:r>
              <a:rPr lang="en-US" b="0" i="0" dirty="0">
                <a:solidFill>
                  <a:srgbClr val="000000"/>
                </a:solidFill>
                <a:effectLst/>
                <a:latin typeface="Segoe UI" panose="020B0502040204020203" pitchFamily="34" charset="0"/>
                <a:cs typeface="Segoe UI" panose="020B0502040204020203" pitchFamily="34" charset="0"/>
              </a:rPr>
              <a:t>The best practice with versioning is not to version the API at all.</a:t>
            </a:r>
          </a:p>
          <a:p>
            <a:pPr algn="l"/>
            <a:r>
              <a:rPr lang="en-US" b="0" i="0" dirty="0">
                <a:solidFill>
                  <a:srgbClr val="000000"/>
                </a:solidFill>
                <a:effectLst/>
                <a:latin typeface="Segoe UI" panose="020B0502040204020203" pitchFamily="34" charset="0"/>
                <a:cs typeface="Segoe UI" panose="020B0502040204020203" pitchFamily="34" charset="0"/>
              </a:rPr>
              <a:t>While REST offers multiple API versions, GraphQL uses a single, evolving version that gives continuous access to new features and contributes to cleaner, more maintainable server code.</a:t>
            </a:r>
          </a:p>
          <a:p>
            <a:pPr algn="l"/>
            <a:r>
              <a:rPr lang="en-US" b="1" i="0" dirty="0">
                <a:solidFill>
                  <a:srgbClr val="000000"/>
                </a:solidFill>
                <a:effectLst/>
                <a:latin typeface="Segoe UI" panose="020B0502040204020203" pitchFamily="34" charset="0"/>
                <a:cs typeface="Segoe UI" panose="020B0502040204020203" pitchFamily="34" charset="0"/>
              </a:rPr>
              <a:t>Detailed error messages. </a:t>
            </a:r>
            <a:r>
              <a:rPr lang="en-US" b="0" i="0" dirty="0">
                <a:solidFill>
                  <a:srgbClr val="000000"/>
                </a:solidFill>
                <a:effectLst/>
                <a:latin typeface="Segoe UI" panose="020B0502040204020203" pitchFamily="34" charset="0"/>
                <a:cs typeface="Segoe UI" panose="020B0502040204020203" pitchFamily="34" charset="0"/>
              </a:rPr>
              <a:t>In a similar fashion to SOAP, GraphQL provides details to errors that occurred. Its error message includes all the resolvers and refers to the exact query part at fault.</a:t>
            </a:r>
          </a:p>
          <a:p>
            <a:pPr algn="l"/>
            <a:r>
              <a:rPr lang="en-US" b="1" i="0" dirty="0">
                <a:solidFill>
                  <a:srgbClr val="000000"/>
                </a:solidFill>
                <a:effectLst/>
                <a:latin typeface="Segoe UI" panose="020B0502040204020203" pitchFamily="34" charset="0"/>
                <a:cs typeface="Segoe UI" panose="020B0502040204020203" pitchFamily="34" charset="0"/>
              </a:rPr>
              <a:t>Flexible permissions. </a:t>
            </a:r>
            <a:r>
              <a:rPr lang="en-US" b="0" i="0" dirty="0">
                <a:solidFill>
                  <a:srgbClr val="000000"/>
                </a:solidFill>
                <a:effectLst/>
                <a:latin typeface="Segoe UI" panose="020B0502040204020203" pitchFamily="34" charset="0"/>
                <a:cs typeface="Segoe UI" panose="020B0502040204020203" pitchFamily="34" charset="0"/>
              </a:rPr>
              <a:t>GraphQL allows for selectively exposing certain functions while preserving private information. Meanwhile, REST architecture doesn’t reveal data in portions. It’s either all or nothing.</a:t>
            </a:r>
          </a:p>
          <a:p>
            <a:endParaRPr lang="en-NL" dirty="0"/>
          </a:p>
        </p:txBody>
      </p:sp>
    </p:spTree>
    <p:extLst>
      <p:ext uri="{BB962C8B-B14F-4D97-AF65-F5344CB8AC3E}">
        <p14:creationId xmlns:p14="http://schemas.microsoft.com/office/powerpoint/2010/main" val="4079730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0FDB-018F-47BA-92C0-C27D49AE0529}"/>
              </a:ext>
            </a:extLst>
          </p:cNvPr>
          <p:cNvSpPr>
            <a:spLocks noGrp="1"/>
          </p:cNvSpPr>
          <p:nvPr>
            <p:ph type="title"/>
          </p:nvPr>
        </p:nvSpPr>
        <p:spPr/>
        <p:txBody>
          <a:bodyPr/>
          <a:lstStyle/>
          <a:p>
            <a:r>
              <a:rPr lang="en-US" dirty="0"/>
              <a:t>GraphQL cons</a:t>
            </a:r>
            <a:endParaRPr lang="en-NL" dirty="0"/>
          </a:p>
        </p:txBody>
      </p:sp>
      <p:sp>
        <p:nvSpPr>
          <p:cNvPr id="3" name="Content Placeholder 2">
            <a:extLst>
              <a:ext uri="{FF2B5EF4-FFF2-40B4-BE49-F238E27FC236}">
                <a16:creationId xmlns:a16="http://schemas.microsoft.com/office/drawing/2014/main" id="{48707EED-A8F8-4C61-9780-533975C2FA07}"/>
              </a:ext>
            </a:extLst>
          </p:cNvPr>
          <p:cNvSpPr>
            <a:spLocks noGrp="1"/>
          </p:cNvSpPr>
          <p:nvPr>
            <p:ph idx="1"/>
          </p:nvPr>
        </p:nvSpPr>
        <p:spPr/>
        <p:txBody>
          <a:bodyPr/>
          <a:lstStyle/>
          <a:p>
            <a:pPr algn="l"/>
            <a:r>
              <a:rPr lang="en-US" b="1" i="0" dirty="0">
                <a:solidFill>
                  <a:srgbClr val="000000"/>
                </a:solidFill>
                <a:effectLst/>
                <a:latin typeface="Segoe UI" panose="020B0502040204020203" pitchFamily="34" charset="0"/>
                <a:cs typeface="Segoe UI" panose="020B0502040204020203" pitchFamily="34" charset="0"/>
              </a:rPr>
              <a:t>Performance issues. </a:t>
            </a:r>
            <a:r>
              <a:rPr lang="en-US" b="0" i="0" dirty="0">
                <a:solidFill>
                  <a:srgbClr val="000000"/>
                </a:solidFill>
                <a:effectLst/>
                <a:latin typeface="Segoe UI" panose="020B0502040204020203" pitchFamily="34" charset="0"/>
                <a:cs typeface="Segoe UI" panose="020B0502040204020203" pitchFamily="34" charset="0"/>
              </a:rPr>
              <a:t>GraphQL trades off complexity for its power. Having too many nested fields in one request can lead to system overload. So, REST remains a better option for complex queries.</a:t>
            </a:r>
          </a:p>
          <a:p>
            <a:pPr algn="l"/>
            <a:r>
              <a:rPr lang="en-US" b="1" i="0" dirty="0">
                <a:solidFill>
                  <a:srgbClr val="000000"/>
                </a:solidFill>
                <a:effectLst/>
                <a:latin typeface="Segoe UI" panose="020B0502040204020203" pitchFamily="34" charset="0"/>
                <a:cs typeface="Segoe UI" panose="020B0502040204020203" pitchFamily="34" charset="0"/>
              </a:rPr>
              <a:t>Caching complexity.</a:t>
            </a:r>
            <a:r>
              <a:rPr lang="en-US" b="0" i="0" dirty="0">
                <a:solidFill>
                  <a:srgbClr val="000000"/>
                </a:solidFill>
                <a:effectLst/>
                <a:latin typeface="Segoe UI" panose="020B0502040204020203" pitchFamily="34" charset="0"/>
                <a:cs typeface="Segoe UI" panose="020B0502040204020203" pitchFamily="34" charset="0"/>
              </a:rPr>
              <a:t> As GraphQL isn’t reusing HTTP caching semantics, it requires a custom caching effort.</a:t>
            </a:r>
          </a:p>
          <a:p>
            <a:pPr algn="l"/>
            <a:r>
              <a:rPr lang="en-US" b="1" i="0" dirty="0">
                <a:solidFill>
                  <a:srgbClr val="000000"/>
                </a:solidFill>
                <a:effectLst/>
                <a:latin typeface="Segoe UI" panose="020B0502040204020203" pitchFamily="34" charset="0"/>
                <a:cs typeface="Segoe UI" panose="020B0502040204020203" pitchFamily="34" charset="0"/>
              </a:rPr>
              <a:t>A lot of pre-development education. </a:t>
            </a:r>
            <a:r>
              <a:rPr lang="en-US" b="0" i="0" dirty="0">
                <a:solidFill>
                  <a:srgbClr val="000000"/>
                </a:solidFill>
                <a:effectLst/>
                <a:latin typeface="Segoe UI" panose="020B0502040204020203" pitchFamily="34" charset="0"/>
                <a:cs typeface="Segoe UI" panose="020B0502040204020203" pitchFamily="34" charset="0"/>
              </a:rPr>
              <a:t>Not having enough time to figure out GraphQL niche operations and SDL, many projects decide to follow the well-known path of REST.</a:t>
            </a:r>
          </a:p>
          <a:p>
            <a:endParaRPr lang="en-NL" dirty="0"/>
          </a:p>
        </p:txBody>
      </p:sp>
    </p:spTree>
    <p:extLst>
      <p:ext uri="{BB962C8B-B14F-4D97-AF65-F5344CB8AC3E}">
        <p14:creationId xmlns:p14="http://schemas.microsoft.com/office/powerpoint/2010/main" val="349106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C03D-E04A-48FE-BE33-77D30F227E42}"/>
              </a:ext>
            </a:extLst>
          </p:cNvPr>
          <p:cNvSpPr>
            <a:spLocks noGrp="1"/>
          </p:cNvSpPr>
          <p:nvPr>
            <p:ph type="title"/>
          </p:nvPr>
        </p:nvSpPr>
        <p:spPr/>
        <p:txBody>
          <a:bodyPr/>
          <a:lstStyle/>
          <a:p>
            <a:r>
              <a:rPr lang="en-US" dirty="0"/>
              <a:t>Main benefits</a:t>
            </a:r>
            <a:endParaRPr lang="en-NL" dirty="0"/>
          </a:p>
        </p:txBody>
      </p:sp>
      <p:sp>
        <p:nvSpPr>
          <p:cNvPr id="3" name="Content Placeholder 2">
            <a:extLst>
              <a:ext uri="{FF2B5EF4-FFF2-40B4-BE49-F238E27FC236}">
                <a16:creationId xmlns:a16="http://schemas.microsoft.com/office/drawing/2014/main" id="{2507C4FB-DA2B-4A38-84D8-39E2E041D58B}"/>
              </a:ext>
            </a:extLst>
          </p:cNvPr>
          <p:cNvSpPr>
            <a:spLocks noGrp="1"/>
          </p:cNvSpPr>
          <p:nvPr>
            <p:ph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Modern, high-performance, lightweight RPC framework.</a:t>
            </a:r>
          </a:p>
          <a:p>
            <a:pPr algn="l">
              <a:buFont typeface="Arial" panose="020B0604020202020204" pitchFamily="34" charset="0"/>
              <a:buChar char="•"/>
            </a:pPr>
            <a:r>
              <a:rPr lang="en-US" b="0" i="0" dirty="0">
                <a:solidFill>
                  <a:srgbClr val="171717"/>
                </a:solidFill>
                <a:effectLst/>
                <a:latin typeface="Segoe UI" panose="020B0502040204020203" pitchFamily="34" charset="0"/>
              </a:rPr>
              <a:t>Contract-first API development, using Protocol Buffers by default, allowing for language agnostic implementations.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Tooling available for many languages to generate strongly-typed servers and clients.</a:t>
            </a:r>
          </a:p>
          <a:p>
            <a:pPr algn="l">
              <a:buFont typeface="Arial" panose="020B0604020202020204" pitchFamily="34" charset="0"/>
              <a:buChar char="•"/>
            </a:pPr>
            <a:r>
              <a:rPr lang="en-US" b="0" i="0" dirty="0">
                <a:solidFill>
                  <a:srgbClr val="171717"/>
                </a:solidFill>
                <a:effectLst/>
                <a:latin typeface="Segoe UI" panose="020B0502040204020203" pitchFamily="34" charset="0"/>
              </a:rPr>
              <a:t>Supports client, server, and bi-directional streaming calls.</a:t>
            </a:r>
          </a:p>
          <a:p>
            <a:pPr algn="l">
              <a:buFont typeface="Arial" panose="020B0604020202020204" pitchFamily="34" charset="0"/>
              <a:buChar char="•"/>
            </a:pPr>
            <a:r>
              <a:rPr lang="en-US" b="0" i="0" dirty="0">
                <a:solidFill>
                  <a:srgbClr val="171717"/>
                </a:solidFill>
                <a:effectLst/>
                <a:latin typeface="Segoe UI" panose="020B0502040204020203" pitchFamily="34" charset="0"/>
              </a:rPr>
              <a:t>Reduced network usage with </a:t>
            </a:r>
            <a:r>
              <a:rPr lang="en-US" b="0" i="0" dirty="0" err="1">
                <a:solidFill>
                  <a:srgbClr val="171717"/>
                </a:solidFill>
                <a:effectLst/>
                <a:latin typeface="Segoe UI" panose="020B0502040204020203" pitchFamily="34" charset="0"/>
              </a:rPr>
              <a:t>Protobuf</a:t>
            </a:r>
            <a:r>
              <a:rPr lang="en-US" b="0" i="0" dirty="0">
                <a:solidFill>
                  <a:srgbClr val="171717"/>
                </a:solidFill>
                <a:effectLst/>
                <a:latin typeface="Segoe UI" panose="020B0502040204020203" pitchFamily="34" charset="0"/>
              </a:rPr>
              <a:t> binary serialization.</a:t>
            </a:r>
          </a:p>
          <a:p>
            <a:endParaRPr lang="en-NL" dirty="0"/>
          </a:p>
        </p:txBody>
      </p:sp>
    </p:spTree>
    <p:extLst>
      <p:ext uri="{BB962C8B-B14F-4D97-AF65-F5344CB8AC3E}">
        <p14:creationId xmlns:p14="http://schemas.microsoft.com/office/powerpoint/2010/main" val="1298784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AD52-F46C-470C-A0EB-CFE15329E54B}"/>
              </a:ext>
            </a:extLst>
          </p:cNvPr>
          <p:cNvSpPr>
            <a:spLocks noGrp="1"/>
          </p:cNvSpPr>
          <p:nvPr>
            <p:ph type="title"/>
          </p:nvPr>
        </p:nvSpPr>
        <p:spPr/>
        <p:txBody>
          <a:bodyPr/>
          <a:lstStyle/>
          <a:p>
            <a:r>
              <a:rPr lang="en-US" dirty="0"/>
              <a:t>GraphQL use cases</a:t>
            </a:r>
            <a:endParaRPr lang="en-NL" dirty="0"/>
          </a:p>
        </p:txBody>
      </p:sp>
      <p:sp>
        <p:nvSpPr>
          <p:cNvPr id="3" name="Content Placeholder 2">
            <a:extLst>
              <a:ext uri="{FF2B5EF4-FFF2-40B4-BE49-F238E27FC236}">
                <a16:creationId xmlns:a16="http://schemas.microsoft.com/office/drawing/2014/main" id="{FCB63B34-AA12-4412-8239-70BF2877AE70}"/>
              </a:ext>
            </a:extLst>
          </p:cNvPr>
          <p:cNvSpPr>
            <a:spLocks noGrp="1"/>
          </p:cNvSpPr>
          <p:nvPr>
            <p:ph idx="1"/>
          </p:nvPr>
        </p:nvSpPr>
        <p:spPr/>
        <p:txBody>
          <a:bodyPr/>
          <a:lstStyle/>
          <a:p>
            <a:pPr algn="l"/>
            <a:r>
              <a:rPr lang="en-US" b="1" i="0" dirty="0">
                <a:solidFill>
                  <a:srgbClr val="000000"/>
                </a:solidFill>
                <a:effectLst/>
                <a:latin typeface="Segoe UI" panose="020B0502040204020203" pitchFamily="34" charset="0"/>
                <a:cs typeface="Segoe UI" panose="020B0502040204020203" pitchFamily="34" charset="0"/>
              </a:rPr>
              <a:t>Mobile API. </a:t>
            </a:r>
            <a:r>
              <a:rPr lang="en-US" b="0" i="0" dirty="0">
                <a:solidFill>
                  <a:srgbClr val="000000"/>
                </a:solidFill>
                <a:effectLst/>
                <a:latin typeface="Segoe UI" panose="020B0502040204020203" pitchFamily="34" charset="0"/>
                <a:cs typeface="Segoe UI" panose="020B0502040204020203" pitchFamily="34" charset="0"/>
              </a:rPr>
              <a:t>In this case, network performance and single message payload optimization is important. So, GraphQL offers a more efficient data loading for mobile devices.</a:t>
            </a:r>
          </a:p>
          <a:p>
            <a:pPr algn="l"/>
            <a:r>
              <a:rPr lang="en-US" b="1" i="0" dirty="0">
                <a:solidFill>
                  <a:srgbClr val="000000"/>
                </a:solidFill>
                <a:effectLst/>
                <a:latin typeface="Segoe UI" panose="020B0502040204020203" pitchFamily="34" charset="0"/>
                <a:cs typeface="Segoe UI" panose="020B0502040204020203" pitchFamily="34" charset="0"/>
              </a:rPr>
              <a:t>Complex systems and microservices. </a:t>
            </a:r>
            <a:r>
              <a:rPr lang="en-US" b="0" i="0" dirty="0">
                <a:solidFill>
                  <a:srgbClr val="000000"/>
                </a:solidFill>
                <a:effectLst/>
                <a:latin typeface="Segoe UI" panose="020B0502040204020203" pitchFamily="34" charset="0"/>
                <a:cs typeface="Segoe UI" panose="020B0502040204020203" pitchFamily="34" charset="0"/>
              </a:rPr>
              <a:t>GraphQL is able to hide the complexity of multiple systems integration behind its API. Aggregating data from multiple places, it merges them into one global schema. This is particularly relevant for </a:t>
            </a:r>
            <a:r>
              <a:rPr lang="en-US" b="0" i="0" u="none" strike="noStrike" dirty="0">
                <a:effectLst/>
                <a:latin typeface="Segoe UI" panose="020B0502040204020203" pitchFamily="34" charset="0"/>
                <a:cs typeface="Segoe UI" panose="020B0502040204020203" pitchFamily="34" charset="0"/>
              </a:rPr>
              <a:t>legacy infrastructures</a:t>
            </a:r>
            <a:r>
              <a:rPr lang="en-US" b="0" i="0" dirty="0">
                <a:effectLst/>
                <a:latin typeface="Segoe UI" panose="020B0502040204020203" pitchFamily="34" charset="0"/>
                <a:cs typeface="Segoe UI" panose="020B0502040204020203" pitchFamily="34" charset="0"/>
              </a:rPr>
              <a:t> or </a:t>
            </a:r>
            <a:r>
              <a:rPr lang="en-US" b="0" i="0" dirty="0">
                <a:solidFill>
                  <a:srgbClr val="000000"/>
                </a:solidFill>
                <a:effectLst/>
                <a:latin typeface="Segoe UI" panose="020B0502040204020203" pitchFamily="34" charset="0"/>
                <a:cs typeface="Segoe UI" panose="020B0502040204020203" pitchFamily="34" charset="0"/>
              </a:rPr>
              <a:t>third-party APIs that have expanded over time.</a:t>
            </a:r>
          </a:p>
          <a:p>
            <a:endParaRPr lang="en-NL" dirty="0"/>
          </a:p>
        </p:txBody>
      </p:sp>
    </p:spTree>
    <p:extLst>
      <p:ext uri="{BB962C8B-B14F-4D97-AF65-F5344CB8AC3E}">
        <p14:creationId xmlns:p14="http://schemas.microsoft.com/office/powerpoint/2010/main" val="2954116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1F82-66C5-4497-85B7-461536060450}"/>
              </a:ext>
            </a:extLst>
          </p:cNvPr>
          <p:cNvSpPr>
            <a:spLocks noGrp="1"/>
          </p:cNvSpPr>
          <p:nvPr>
            <p:ph type="title"/>
          </p:nvPr>
        </p:nvSpPr>
        <p:spPr/>
        <p:txBody>
          <a:bodyPr/>
          <a:lstStyle/>
          <a:p>
            <a:r>
              <a:rPr lang="en-US" dirty="0"/>
              <a:t>Which API patterns fits your use case best?</a:t>
            </a:r>
            <a:endParaRPr lang="en-NL" dirty="0"/>
          </a:p>
        </p:txBody>
      </p:sp>
      <p:sp>
        <p:nvSpPr>
          <p:cNvPr id="3" name="Content Placeholder 2">
            <a:extLst>
              <a:ext uri="{FF2B5EF4-FFF2-40B4-BE49-F238E27FC236}">
                <a16:creationId xmlns:a16="http://schemas.microsoft.com/office/drawing/2014/main" id="{DFCDBFBE-7F15-4056-82FF-6DCD032C43D4}"/>
              </a:ext>
            </a:extLst>
          </p:cNvPr>
          <p:cNvSpPr>
            <a:spLocks noGrp="1"/>
          </p:cNvSpPr>
          <p:nvPr>
            <p:ph idx="1"/>
          </p:nvPr>
        </p:nvSpPr>
        <p:spPr/>
        <p:txBody>
          <a:bodyPr/>
          <a:lstStyle/>
          <a:p>
            <a:pPr marL="0" indent="0" algn="l">
              <a:buNone/>
            </a:pPr>
            <a:r>
              <a:rPr lang="en-US" b="0" i="0" dirty="0">
                <a:solidFill>
                  <a:srgbClr val="000000"/>
                </a:solidFill>
                <a:effectLst/>
                <a:latin typeface="Segoe UI" panose="020B0502040204020203" pitchFamily="34" charset="0"/>
                <a:cs typeface="Segoe UI" panose="020B0502040204020203" pitchFamily="34" charset="0"/>
              </a:rPr>
              <a:t>Every API project has different requirements and needs. Usually, the architectural choice depends on</a:t>
            </a:r>
          </a:p>
          <a:p>
            <a:pPr marL="0" indent="0" algn="l">
              <a:buNone/>
            </a:pPr>
            <a:endParaRPr lang="en-US" b="0" i="0" dirty="0">
              <a:solidFill>
                <a:srgbClr val="000000"/>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0" i="0" dirty="0">
                <a:solidFill>
                  <a:srgbClr val="000000"/>
                </a:solidFill>
                <a:effectLst/>
                <a:latin typeface="Segoe UI" panose="020B0502040204020203" pitchFamily="34" charset="0"/>
                <a:cs typeface="Segoe UI" panose="020B0502040204020203" pitchFamily="34" charset="0"/>
              </a:rPr>
              <a:t>the programming language in use,</a:t>
            </a:r>
          </a:p>
          <a:p>
            <a:pPr algn="l">
              <a:buFont typeface="Arial" panose="020B0604020202020204" pitchFamily="34" charset="0"/>
              <a:buChar char="•"/>
            </a:pPr>
            <a:r>
              <a:rPr lang="en-US" b="0" i="0" dirty="0">
                <a:solidFill>
                  <a:srgbClr val="000000"/>
                </a:solidFill>
                <a:effectLst/>
                <a:latin typeface="Segoe UI" panose="020B0502040204020203" pitchFamily="34" charset="0"/>
                <a:cs typeface="Segoe UI" panose="020B0502040204020203" pitchFamily="34" charset="0"/>
              </a:rPr>
              <a:t>the environment in which you’re developing, and</a:t>
            </a:r>
          </a:p>
          <a:p>
            <a:pPr algn="l">
              <a:buFont typeface="Arial" panose="020B0604020202020204" pitchFamily="34" charset="0"/>
              <a:buChar char="•"/>
            </a:pPr>
            <a:r>
              <a:rPr lang="en-US" b="0" i="0" dirty="0">
                <a:solidFill>
                  <a:srgbClr val="000000"/>
                </a:solidFill>
                <a:effectLst/>
                <a:latin typeface="Segoe UI" panose="020B0502040204020203" pitchFamily="34" charset="0"/>
                <a:cs typeface="Segoe UI" panose="020B0502040204020203" pitchFamily="34" charset="0"/>
              </a:rPr>
              <a:t>the resources you have to spare, both human and financial.</a:t>
            </a:r>
          </a:p>
          <a:p>
            <a:pPr algn="l">
              <a:buFont typeface="Arial" panose="020B0604020202020204" pitchFamily="34" charset="0"/>
              <a:buChar char="•"/>
            </a:pPr>
            <a:endParaRPr lang="en-US" b="0" i="0" dirty="0">
              <a:solidFill>
                <a:srgbClr val="000000"/>
              </a:solidFill>
              <a:effectLst/>
              <a:latin typeface="Segoe UI" panose="020B0502040204020203" pitchFamily="34" charset="0"/>
              <a:cs typeface="Segoe UI" panose="020B0502040204020203" pitchFamily="34" charset="0"/>
            </a:endParaRPr>
          </a:p>
          <a:p>
            <a:pPr marL="0" indent="0" algn="l">
              <a:buNone/>
            </a:pPr>
            <a:r>
              <a:rPr lang="en-US" b="0" i="0" dirty="0">
                <a:solidFill>
                  <a:srgbClr val="000000"/>
                </a:solidFill>
                <a:effectLst/>
                <a:latin typeface="Segoe UI" panose="020B0502040204020203" pitchFamily="34" charset="0"/>
                <a:cs typeface="Segoe UI" panose="020B0502040204020203" pitchFamily="34" charset="0"/>
              </a:rPr>
              <a:t>Knowing all the tradeoffs that go into each design style, API designers can pick the one that’s going to fit the project best.</a:t>
            </a:r>
          </a:p>
          <a:p>
            <a:endParaRPr lang="en-NL" dirty="0"/>
          </a:p>
        </p:txBody>
      </p:sp>
    </p:spTree>
    <p:extLst>
      <p:ext uri="{BB962C8B-B14F-4D97-AF65-F5344CB8AC3E}">
        <p14:creationId xmlns:p14="http://schemas.microsoft.com/office/powerpoint/2010/main" val="3170478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0FBE-7FB7-40B4-81C0-43184476D862}"/>
              </a:ext>
            </a:extLst>
          </p:cNvPr>
          <p:cNvSpPr>
            <a:spLocks noGrp="1"/>
          </p:cNvSpPr>
          <p:nvPr>
            <p:ph type="title"/>
          </p:nvPr>
        </p:nvSpPr>
        <p:spPr/>
        <p:txBody>
          <a:bodyPr/>
          <a:lstStyle/>
          <a:p>
            <a:r>
              <a:rPr lang="en-US" dirty="0"/>
              <a:t>Which API pattern</a:t>
            </a:r>
            <a:endParaRPr lang="en-NL" dirty="0"/>
          </a:p>
        </p:txBody>
      </p:sp>
      <p:sp>
        <p:nvSpPr>
          <p:cNvPr id="3" name="Content Placeholder 2">
            <a:extLst>
              <a:ext uri="{FF2B5EF4-FFF2-40B4-BE49-F238E27FC236}">
                <a16:creationId xmlns:a16="http://schemas.microsoft.com/office/drawing/2014/main" id="{536097C1-0E09-4DA8-9137-201D6593B716}"/>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Segoe UI" panose="020B0502040204020203" pitchFamily="34" charset="0"/>
                <a:cs typeface="Segoe UI" panose="020B0502040204020203" pitchFamily="34" charset="0"/>
              </a:rPr>
              <a:t>With its tight coupling, RPC works for internal microservices but it’s not an option for a strong external API or an API service.</a:t>
            </a:r>
          </a:p>
          <a:p>
            <a:pPr algn="l"/>
            <a:r>
              <a:rPr lang="en-US" b="0" i="0" dirty="0">
                <a:solidFill>
                  <a:srgbClr val="000000"/>
                </a:solidFill>
                <a:effectLst/>
                <a:latin typeface="Segoe UI" panose="020B0502040204020203" pitchFamily="34" charset="0"/>
                <a:cs typeface="Segoe UI" panose="020B0502040204020203" pitchFamily="34" charset="0"/>
              </a:rPr>
              <a:t>SOAP is troublesome but its rich security features remain irreplaceable for billing operations, booking systems, and payments.</a:t>
            </a:r>
          </a:p>
          <a:p>
            <a:pPr algn="l"/>
            <a:r>
              <a:rPr lang="en-US" b="0" i="0" dirty="0">
                <a:solidFill>
                  <a:srgbClr val="000000"/>
                </a:solidFill>
                <a:effectLst/>
                <a:latin typeface="Segoe UI" panose="020B0502040204020203" pitchFamily="34" charset="0"/>
                <a:cs typeface="Segoe UI" panose="020B0502040204020203" pitchFamily="34" charset="0"/>
              </a:rPr>
              <a:t>REST has the highest abstraction and best modeling of the API. But it tends to be heavier on the wire and chattier – a downside if you’re working on mobile.</a:t>
            </a:r>
          </a:p>
          <a:p>
            <a:pPr algn="l"/>
            <a:r>
              <a:rPr lang="en-US" b="0" i="0" dirty="0">
                <a:solidFill>
                  <a:srgbClr val="000000"/>
                </a:solidFill>
                <a:effectLst/>
                <a:latin typeface="Segoe UI" panose="020B0502040204020203" pitchFamily="34" charset="0"/>
                <a:cs typeface="Segoe UI" panose="020B0502040204020203" pitchFamily="34" charset="0"/>
              </a:rPr>
              <a:t>GraphQL is a big step forward in terms of data fetching but not everyone has enough time and effort to get the hang of it.</a:t>
            </a:r>
          </a:p>
          <a:p>
            <a:pPr algn="l"/>
            <a:r>
              <a:rPr lang="en-US" b="0" i="0" dirty="0">
                <a:solidFill>
                  <a:srgbClr val="000000"/>
                </a:solidFill>
                <a:effectLst/>
                <a:latin typeface="Segoe UI" panose="020B0502040204020203" pitchFamily="34" charset="0"/>
                <a:cs typeface="Segoe UI" panose="020B0502040204020203" pitchFamily="34" charset="0"/>
              </a:rPr>
              <a:t>At the end of the day, it makes sense to try a few small use cases with a particular style, and see if it fits your use case and solves your problems. If it does, try expanding and see if it fits more use cases.</a:t>
            </a:r>
          </a:p>
          <a:p>
            <a:endParaRPr lang="en-NL" dirty="0"/>
          </a:p>
        </p:txBody>
      </p:sp>
    </p:spTree>
    <p:extLst>
      <p:ext uri="{BB962C8B-B14F-4D97-AF65-F5344CB8AC3E}">
        <p14:creationId xmlns:p14="http://schemas.microsoft.com/office/powerpoint/2010/main" val="1895911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373C-700F-43A8-88A3-9C8A4754EB7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406305E-F255-46B3-9B97-5F7FC405A741}"/>
              </a:ext>
            </a:extLst>
          </p:cNvPr>
          <p:cNvSpPr>
            <a:spLocks noGrp="1"/>
          </p:cNvSpPr>
          <p:nvPr>
            <p:ph idx="1"/>
          </p:nvPr>
        </p:nvSpPr>
        <p:spPr/>
        <p:txBody>
          <a:bodyPr/>
          <a:lstStyle/>
          <a:p>
            <a:endParaRPr lang="en-NL"/>
          </a:p>
        </p:txBody>
      </p:sp>
      <p:pic>
        <p:nvPicPr>
          <p:cNvPr id="4" name="Picture 2" descr="Introduction to gRPC | gRPC">
            <a:extLst>
              <a:ext uri="{FF2B5EF4-FFF2-40B4-BE49-F238E27FC236}">
                <a16:creationId xmlns:a16="http://schemas.microsoft.com/office/drawing/2014/main" id="{FA718109-3E03-4E7C-99E9-6A5801CC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125" y="-230481"/>
            <a:ext cx="7318962" cy="731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204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D258-97F9-4E6D-8B0B-3822F745BF26}"/>
              </a:ext>
            </a:extLst>
          </p:cNvPr>
          <p:cNvSpPr>
            <a:spLocks noGrp="1"/>
          </p:cNvSpPr>
          <p:nvPr>
            <p:ph type="title"/>
          </p:nvPr>
        </p:nvSpPr>
        <p:spPr/>
        <p:txBody>
          <a:bodyPr/>
          <a:lstStyle/>
          <a:p>
            <a:r>
              <a:rPr lang="en-US" dirty="0"/>
              <a:t>Proto file</a:t>
            </a:r>
            <a:endParaRPr lang="en-NL" dirty="0"/>
          </a:p>
        </p:txBody>
      </p:sp>
      <p:sp>
        <p:nvSpPr>
          <p:cNvPr id="4" name="Rectangle 1">
            <a:extLst>
              <a:ext uri="{FF2B5EF4-FFF2-40B4-BE49-F238E27FC236}">
                <a16:creationId xmlns:a16="http://schemas.microsoft.com/office/drawing/2014/main" id="{8B22B13F-528F-4028-A0C7-A04B9CE34038}"/>
              </a:ext>
            </a:extLst>
          </p:cNvPr>
          <p:cNvSpPr>
            <a:spLocks noGrp="1" noChangeArrowheads="1"/>
          </p:cNvSpPr>
          <p:nvPr>
            <p:ph idx="1"/>
          </p:nvPr>
        </p:nvSpPr>
        <p:spPr bwMode="auto">
          <a:xfrm>
            <a:off x="838200" y="1535562"/>
            <a:ext cx="10921704" cy="3786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92046" rIns="0" bIns="920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26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gRPC</a:t>
            </a:r>
            <a:r>
              <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uses a contract-first approach to API development. Protocol buffers (</a:t>
            </a:r>
            <a:r>
              <a:rPr kumimoji="0" lang="en-NL" altLang="en-NL" sz="26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protobuf</a:t>
            </a:r>
            <a:r>
              <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are used as the Interface Definition Language (IDL) by default. The </a:t>
            </a:r>
            <a:r>
              <a:rPr kumimoji="0" lang="en-NL" altLang="en-NL" sz="2600" b="0" i="0" u="none" strike="noStrike" cap="none" normalizeH="0" baseline="0" dirty="0">
                <a:ln>
                  <a:noFill/>
                </a:ln>
                <a:solidFill>
                  <a:srgbClr val="171717"/>
                </a:solidFill>
                <a:effectLst/>
                <a:latin typeface="SFMono-Regular"/>
                <a:cs typeface="Segoe UI" panose="020B0502040204020203" pitchFamily="34" charset="0"/>
              </a:rPr>
              <a:t>.proto</a:t>
            </a:r>
            <a:r>
              <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file contains:</a:t>
            </a:r>
            <a:endParaRPr kumimoji="0" lang="en-US"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L" altLang="en-NL"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The definition of the </a:t>
            </a:r>
            <a:r>
              <a:rPr kumimoji="0" lang="en-NL" altLang="en-NL" sz="26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gRPC</a:t>
            </a:r>
            <a:r>
              <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The messages sent between clients and servers.</a:t>
            </a:r>
            <a:endParaRPr kumimoji="0" lang="en-US"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For more information on the syntax of </a:t>
            </a:r>
            <a:r>
              <a:rPr kumimoji="0" lang="en-NL" altLang="en-NL" sz="26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protobuf</a:t>
            </a:r>
            <a:r>
              <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files, see </a:t>
            </a:r>
            <a:r>
              <a:rPr kumimoji="0" lang="en-NL" altLang="en-NL" sz="2600" b="0" i="0" u="sng"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2"/>
              </a:rPr>
              <a:t>Create </a:t>
            </a:r>
            <a:r>
              <a:rPr kumimoji="0" lang="en-NL" altLang="en-NL" sz="2600" b="0" i="0" u="sng" strike="noStrike" cap="none" normalizeH="0" baseline="0" dirty="0" err="1">
                <a:ln>
                  <a:noFill/>
                </a:ln>
                <a:solidFill>
                  <a:srgbClr val="171717"/>
                </a:solidFill>
                <a:effectLst/>
                <a:latin typeface="Segoe UI" panose="020B0502040204020203" pitchFamily="34" charset="0"/>
                <a:cs typeface="Segoe UI" panose="020B0502040204020203" pitchFamily="34" charset="0"/>
                <a:hlinkClick r:id="rId2"/>
              </a:rPr>
              <a:t>Protobuf</a:t>
            </a:r>
            <a:r>
              <a:rPr kumimoji="0" lang="en-NL" altLang="en-NL" sz="2600" b="0" i="0" u="sng" strike="noStrike" cap="none" normalizeH="0" baseline="0" dirty="0">
                <a:ln>
                  <a:noFill/>
                </a:ln>
                <a:solidFill>
                  <a:srgbClr val="171717"/>
                </a:solidFill>
                <a:effectLst/>
                <a:latin typeface="Segoe UI" panose="020B0502040204020203" pitchFamily="34" charset="0"/>
                <a:cs typeface="Segoe UI" panose="020B0502040204020203" pitchFamily="34" charset="0"/>
                <a:hlinkClick r:id="rId2"/>
              </a:rPr>
              <a:t> messages for .NET apps</a:t>
            </a:r>
            <a:r>
              <a:rPr kumimoji="0" lang="en-NL" altLang="en-NL" sz="2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endParaRPr kumimoji="0" lang="en-NL" altLang="en-NL" sz="2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9285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1758-A7F4-45DD-BDE5-B89F59BB1411}"/>
              </a:ext>
            </a:extLst>
          </p:cNvPr>
          <p:cNvSpPr>
            <a:spLocks noGrp="1"/>
          </p:cNvSpPr>
          <p:nvPr>
            <p:ph type="title"/>
          </p:nvPr>
        </p:nvSpPr>
        <p:spPr/>
        <p:txBody>
          <a:bodyPr/>
          <a:lstStyle/>
          <a:p>
            <a:r>
              <a:rPr lang="en-US" dirty="0"/>
              <a:t>Proto file (2)</a:t>
            </a:r>
            <a:endParaRPr lang="en-NL" dirty="0"/>
          </a:p>
        </p:txBody>
      </p:sp>
      <p:sp>
        <p:nvSpPr>
          <p:cNvPr id="3" name="Content Placeholder 2">
            <a:extLst>
              <a:ext uri="{FF2B5EF4-FFF2-40B4-BE49-F238E27FC236}">
                <a16:creationId xmlns:a16="http://schemas.microsoft.com/office/drawing/2014/main" id="{62D60C5A-EE3B-4CA4-A9B3-BA06838306CB}"/>
              </a:ext>
            </a:extLst>
          </p:cNvPr>
          <p:cNvSpPr>
            <a:spLocks noGrp="1"/>
          </p:cNvSpPr>
          <p:nvPr>
            <p:ph idx="1"/>
          </p:nvPr>
        </p:nvSpPr>
        <p:spPr/>
        <p:txBody>
          <a:bodyPr/>
          <a:lstStyle/>
          <a:p>
            <a:r>
              <a:rPr lang="en-US" dirty="0"/>
              <a:t>Defines a Greeter service</a:t>
            </a:r>
          </a:p>
          <a:p>
            <a:r>
              <a:rPr lang="en-US" dirty="0"/>
              <a:t>Defines a </a:t>
            </a:r>
            <a:r>
              <a:rPr lang="en-US" dirty="0" err="1"/>
              <a:t>SayHello</a:t>
            </a:r>
            <a:r>
              <a:rPr lang="en-US" dirty="0"/>
              <a:t> call</a:t>
            </a:r>
          </a:p>
          <a:p>
            <a:r>
              <a:rPr lang="en-US" dirty="0" err="1"/>
              <a:t>SayHello</a:t>
            </a:r>
            <a:r>
              <a:rPr lang="en-US" dirty="0"/>
              <a:t> send </a:t>
            </a:r>
            <a:r>
              <a:rPr lang="en-US" dirty="0" err="1"/>
              <a:t>HelloRequest</a:t>
            </a:r>
            <a:r>
              <a:rPr lang="en-US" dirty="0"/>
              <a:t> msg</a:t>
            </a:r>
          </a:p>
          <a:p>
            <a:r>
              <a:rPr lang="en-US" dirty="0" err="1"/>
              <a:t>SayHello</a:t>
            </a:r>
            <a:r>
              <a:rPr lang="en-US" dirty="0"/>
              <a:t> receives </a:t>
            </a:r>
            <a:r>
              <a:rPr lang="en-US" dirty="0" err="1"/>
              <a:t>HelloReply</a:t>
            </a:r>
            <a:r>
              <a:rPr lang="en-US" dirty="0"/>
              <a:t> msg</a:t>
            </a:r>
            <a:endParaRPr lang="en-NL" dirty="0"/>
          </a:p>
        </p:txBody>
      </p:sp>
      <p:pic>
        <p:nvPicPr>
          <p:cNvPr id="5" name="Picture 4">
            <a:extLst>
              <a:ext uri="{FF2B5EF4-FFF2-40B4-BE49-F238E27FC236}">
                <a16:creationId xmlns:a16="http://schemas.microsoft.com/office/drawing/2014/main" id="{3023F8D8-C74D-447F-A4AF-5117E692E47A}"/>
              </a:ext>
            </a:extLst>
          </p:cNvPr>
          <p:cNvPicPr>
            <a:picLocks noChangeAspect="1"/>
          </p:cNvPicPr>
          <p:nvPr/>
        </p:nvPicPr>
        <p:blipFill>
          <a:blip r:embed="rId2"/>
          <a:stretch>
            <a:fillRect/>
          </a:stretch>
        </p:blipFill>
        <p:spPr>
          <a:xfrm>
            <a:off x="6634934" y="1825625"/>
            <a:ext cx="4886325" cy="3962400"/>
          </a:xfrm>
          <a:prstGeom prst="rect">
            <a:avLst/>
          </a:prstGeom>
        </p:spPr>
      </p:pic>
    </p:spTree>
    <p:extLst>
      <p:ext uri="{BB962C8B-B14F-4D97-AF65-F5344CB8AC3E}">
        <p14:creationId xmlns:p14="http://schemas.microsoft.com/office/powerpoint/2010/main" val="325864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546C5-AE47-47DE-9B83-025C5548C177}"/>
              </a:ext>
            </a:extLst>
          </p:cNvPr>
          <p:cNvSpPr>
            <a:spLocks noGrp="1"/>
          </p:cNvSpPr>
          <p:nvPr>
            <p:ph idx="1"/>
          </p:nvPr>
        </p:nvSpPr>
        <p:spPr/>
        <p:txBody>
          <a:bodyPr>
            <a:normAutofit fontScale="92500" lnSpcReduction="10000"/>
          </a:bodyPr>
          <a:lstStyle/>
          <a:p>
            <a:r>
              <a:rPr lang="en-US" dirty="0"/>
              <a:t>The .proto file is included in a project by adding it to the &lt;</a:t>
            </a:r>
            <a:r>
              <a:rPr lang="en-US" dirty="0" err="1"/>
              <a:t>Protobuf</a:t>
            </a:r>
            <a:r>
              <a:rPr lang="en-US" dirty="0"/>
              <a:t>&gt; item group:</a:t>
            </a:r>
          </a:p>
          <a:p>
            <a:endParaRPr lang="en-US" dirty="0"/>
          </a:p>
          <a:p>
            <a:endParaRPr lang="en-US" dirty="0"/>
          </a:p>
          <a:p>
            <a:r>
              <a:rPr lang="en-US" dirty="0"/>
              <a:t>By default, a &lt;</a:t>
            </a:r>
            <a:r>
              <a:rPr lang="en-US" dirty="0" err="1"/>
              <a:t>Protobuf</a:t>
            </a:r>
            <a:r>
              <a:rPr lang="en-US" dirty="0"/>
              <a:t>&gt; reference generates a concrete client and a service base class. The reference element's </a:t>
            </a:r>
            <a:r>
              <a:rPr lang="en-US" dirty="0" err="1"/>
              <a:t>GrpcServices</a:t>
            </a:r>
            <a:r>
              <a:rPr lang="en-US" dirty="0"/>
              <a:t> attribute can be used to limit C# asset generation. Valid </a:t>
            </a:r>
            <a:r>
              <a:rPr lang="en-US" dirty="0" err="1"/>
              <a:t>GrpcServices</a:t>
            </a:r>
            <a:r>
              <a:rPr lang="en-US" dirty="0"/>
              <a:t> options are:</a:t>
            </a:r>
          </a:p>
          <a:p>
            <a:pPr lvl="1"/>
            <a:r>
              <a:rPr lang="en-US" dirty="0"/>
              <a:t>Both (default when not present)</a:t>
            </a:r>
          </a:p>
          <a:p>
            <a:pPr lvl="1"/>
            <a:r>
              <a:rPr lang="en-US" dirty="0"/>
              <a:t>Server</a:t>
            </a:r>
          </a:p>
          <a:p>
            <a:pPr lvl="1"/>
            <a:r>
              <a:rPr lang="en-US" dirty="0"/>
              <a:t>Client</a:t>
            </a:r>
          </a:p>
          <a:p>
            <a:pPr lvl="1"/>
            <a:r>
              <a:rPr lang="en-US" dirty="0"/>
              <a:t>None</a:t>
            </a:r>
          </a:p>
          <a:p>
            <a:endParaRPr lang="en-US" dirty="0"/>
          </a:p>
          <a:p>
            <a:endParaRPr lang="en-NL" dirty="0"/>
          </a:p>
        </p:txBody>
      </p:sp>
      <p:sp>
        <p:nvSpPr>
          <p:cNvPr id="4" name="Rectangle 1">
            <a:extLst>
              <a:ext uri="{FF2B5EF4-FFF2-40B4-BE49-F238E27FC236}">
                <a16:creationId xmlns:a16="http://schemas.microsoft.com/office/drawing/2014/main" id="{BBA21E26-99F0-4FC7-9EA8-963F7E4F1D6C}"/>
              </a:ext>
            </a:extLst>
          </p:cNvPr>
          <p:cNvSpPr>
            <a:spLocks noGrp="1" noChangeArrowheads="1"/>
          </p:cNvSpPr>
          <p:nvPr>
            <p:ph type="title"/>
          </p:nvPr>
        </p:nvSpPr>
        <p:spPr bwMode="auto">
          <a:xfrm>
            <a:off x="838200" y="504686"/>
            <a:ext cx="6510500"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NL" altLang="en-NL" dirty="0"/>
              <a:t>Add a .proto file to a C# app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L" altLang="en-NL"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24C205C-BDBF-46B9-832B-07234AB326A1}"/>
              </a:ext>
            </a:extLst>
          </p:cNvPr>
          <p:cNvPicPr>
            <a:picLocks noChangeAspect="1"/>
          </p:cNvPicPr>
          <p:nvPr/>
        </p:nvPicPr>
        <p:blipFill>
          <a:blip r:embed="rId2"/>
          <a:stretch>
            <a:fillRect/>
          </a:stretch>
        </p:blipFill>
        <p:spPr>
          <a:xfrm>
            <a:off x="1008491" y="2490401"/>
            <a:ext cx="7244433" cy="878874"/>
          </a:xfrm>
          <a:prstGeom prst="rect">
            <a:avLst/>
          </a:prstGeom>
        </p:spPr>
      </p:pic>
    </p:spTree>
    <p:extLst>
      <p:ext uri="{BB962C8B-B14F-4D97-AF65-F5344CB8AC3E}">
        <p14:creationId xmlns:p14="http://schemas.microsoft.com/office/powerpoint/2010/main" val="1039921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3BB3-CC11-4D0B-A57D-7D6082C84B08}"/>
              </a:ext>
            </a:extLst>
          </p:cNvPr>
          <p:cNvSpPr>
            <a:spLocks noGrp="1"/>
          </p:cNvSpPr>
          <p:nvPr>
            <p:ph type="title"/>
          </p:nvPr>
        </p:nvSpPr>
        <p:spPr/>
        <p:txBody>
          <a:bodyPr/>
          <a:lstStyle/>
          <a:p>
            <a:r>
              <a:rPr lang="en-US" dirty="0"/>
              <a:t>C# Tooling support for .proto files</a:t>
            </a:r>
            <a:endParaRPr lang="en-NL" dirty="0"/>
          </a:p>
        </p:txBody>
      </p:sp>
      <p:sp>
        <p:nvSpPr>
          <p:cNvPr id="3" name="Content Placeholder 2">
            <a:extLst>
              <a:ext uri="{FF2B5EF4-FFF2-40B4-BE49-F238E27FC236}">
                <a16:creationId xmlns:a16="http://schemas.microsoft.com/office/drawing/2014/main" id="{7B3593BA-E1D0-468C-87BB-029DEA59F11C}"/>
              </a:ext>
            </a:extLst>
          </p:cNvPr>
          <p:cNvSpPr>
            <a:spLocks noGrp="1"/>
          </p:cNvSpPr>
          <p:nvPr>
            <p:ph idx="1"/>
          </p:nvPr>
        </p:nvSpPr>
        <p:spPr/>
        <p:txBody>
          <a:bodyPr>
            <a:normAutofit/>
          </a:bodyPr>
          <a:lstStyle/>
          <a:p>
            <a:pPr marL="0" indent="0">
              <a:buNone/>
            </a:pPr>
            <a:r>
              <a:rPr lang="en-US" dirty="0"/>
              <a:t>The tooling package </a:t>
            </a:r>
            <a:r>
              <a:rPr lang="en-US" dirty="0" err="1"/>
              <a:t>Grpc.Tools</a:t>
            </a:r>
            <a:r>
              <a:rPr lang="en-US" dirty="0"/>
              <a:t> is required to generate the C# assets from .proto files. The generated assets (files):</a:t>
            </a:r>
          </a:p>
          <a:p>
            <a:pPr lvl="1"/>
            <a:r>
              <a:rPr lang="en-US" dirty="0"/>
              <a:t>Are generated on an as-needed basis each time the project is built.</a:t>
            </a:r>
          </a:p>
          <a:p>
            <a:pPr lvl="1"/>
            <a:r>
              <a:rPr lang="en-US" dirty="0"/>
              <a:t>Aren't added to the project or checked into source control.</a:t>
            </a:r>
          </a:p>
          <a:p>
            <a:pPr lvl="1"/>
            <a:r>
              <a:rPr lang="en-US" dirty="0"/>
              <a:t>Are a build artifact contained in the obj directory.</a:t>
            </a:r>
          </a:p>
          <a:p>
            <a:pPr marL="0" indent="0">
              <a:buNone/>
            </a:pPr>
            <a:r>
              <a:rPr lang="en-US" dirty="0"/>
              <a:t>This package is required by both the server and client projects. The </a:t>
            </a:r>
            <a:r>
              <a:rPr lang="en-US" dirty="0" err="1"/>
              <a:t>Grpc.AspNetCore</a:t>
            </a:r>
            <a:r>
              <a:rPr lang="en-US" dirty="0"/>
              <a:t> metapackage includes a reference to </a:t>
            </a:r>
            <a:r>
              <a:rPr lang="en-US" dirty="0" err="1"/>
              <a:t>Grpc.Tools</a:t>
            </a:r>
            <a:r>
              <a:rPr lang="en-US" dirty="0"/>
              <a:t>. Server projects can add </a:t>
            </a:r>
            <a:r>
              <a:rPr lang="en-US" dirty="0" err="1"/>
              <a:t>Grpc.AspNetCore</a:t>
            </a:r>
            <a:r>
              <a:rPr lang="en-US" dirty="0"/>
              <a:t> using the Package Manager in Visual Studio or by adding a &lt;</a:t>
            </a:r>
            <a:r>
              <a:rPr lang="en-US" dirty="0" err="1"/>
              <a:t>PackageReference</a:t>
            </a:r>
            <a:r>
              <a:rPr lang="en-US" dirty="0"/>
              <a:t>&gt; to the project file:</a:t>
            </a:r>
            <a:endParaRPr lang="en-NL" dirty="0"/>
          </a:p>
        </p:txBody>
      </p:sp>
      <p:pic>
        <p:nvPicPr>
          <p:cNvPr id="5" name="Picture 4">
            <a:extLst>
              <a:ext uri="{FF2B5EF4-FFF2-40B4-BE49-F238E27FC236}">
                <a16:creationId xmlns:a16="http://schemas.microsoft.com/office/drawing/2014/main" id="{B6077A3F-89CC-4EBC-A46F-7BD3B87FBFEB}"/>
              </a:ext>
            </a:extLst>
          </p:cNvPr>
          <p:cNvPicPr>
            <a:picLocks noChangeAspect="1"/>
          </p:cNvPicPr>
          <p:nvPr/>
        </p:nvPicPr>
        <p:blipFill>
          <a:blip r:embed="rId2"/>
          <a:stretch>
            <a:fillRect/>
          </a:stretch>
        </p:blipFill>
        <p:spPr>
          <a:xfrm>
            <a:off x="838199" y="5697237"/>
            <a:ext cx="7393409" cy="479725"/>
          </a:xfrm>
          <a:prstGeom prst="rect">
            <a:avLst/>
          </a:prstGeom>
        </p:spPr>
      </p:pic>
    </p:spTree>
    <p:extLst>
      <p:ext uri="{BB962C8B-B14F-4D97-AF65-F5344CB8AC3E}">
        <p14:creationId xmlns:p14="http://schemas.microsoft.com/office/powerpoint/2010/main" val="3884289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33A9-BEC9-4B43-9C59-12034DE9C9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92ABC67-2724-4680-ABFC-4EB25C850956}"/>
              </a:ext>
            </a:extLst>
          </p:cNvPr>
          <p:cNvSpPr>
            <a:spLocks noGrp="1"/>
          </p:cNvSpPr>
          <p:nvPr>
            <p:ph idx="1"/>
          </p:nvPr>
        </p:nvSpPr>
        <p:spPr/>
        <p:txBody>
          <a:bodyPr/>
          <a:lstStyle/>
          <a:p>
            <a:r>
              <a:rPr lang="en-US" dirty="0"/>
              <a:t>Client projects should directly reference </a:t>
            </a:r>
            <a:r>
              <a:rPr lang="en-US" dirty="0" err="1"/>
              <a:t>Grpc.Tools</a:t>
            </a:r>
            <a:r>
              <a:rPr lang="en-US" dirty="0"/>
              <a:t> alongside the other packages required to use the gRPC client. The tooling package isn't required at runtime, so the dependency is marked with </a:t>
            </a:r>
            <a:r>
              <a:rPr lang="en-US" dirty="0" err="1"/>
              <a:t>PrivateAssets</a:t>
            </a:r>
            <a:r>
              <a:rPr lang="en-US" dirty="0"/>
              <a:t>="All":</a:t>
            </a:r>
            <a:endParaRPr lang="en-NL" dirty="0"/>
          </a:p>
        </p:txBody>
      </p:sp>
      <p:pic>
        <p:nvPicPr>
          <p:cNvPr id="5" name="Picture 4">
            <a:extLst>
              <a:ext uri="{FF2B5EF4-FFF2-40B4-BE49-F238E27FC236}">
                <a16:creationId xmlns:a16="http://schemas.microsoft.com/office/drawing/2014/main" id="{E72808C8-6218-44C1-AF66-F6B08F70192E}"/>
              </a:ext>
            </a:extLst>
          </p:cNvPr>
          <p:cNvPicPr>
            <a:picLocks noChangeAspect="1"/>
          </p:cNvPicPr>
          <p:nvPr/>
        </p:nvPicPr>
        <p:blipFill>
          <a:blip r:embed="rId2"/>
          <a:stretch>
            <a:fillRect/>
          </a:stretch>
        </p:blipFill>
        <p:spPr>
          <a:xfrm>
            <a:off x="983391" y="3651421"/>
            <a:ext cx="10125715" cy="1670221"/>
          </a:xfrm>
          <a:prstGeom prst="rect">
            <a:avLst/>
          </a:prstGeom>
        </p:spPr>
      </p:pic>
    </p:spTree>
    <p:extLst>
      <p:ext uri="{BB962C8B-B14F-4D97-AF65-F5344CB8AC3E}">
        <p14:creationId xmlns:p14="http://schemas.microsoft.com/office/powerpoint/2010/main" val="4069157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8F0D-11E5-4BF8-A77F-4B40D1F89D10}"/>
              </a:ext>
            </a:extLst>
          </p:cNvPr>
          <p:cNvSpPr>
            <a:spLocks noGrp="1"/>
          </p:cNvSpPr>
          <p:nvPr>
            <p:ph type="title"/>
          </p:nvPr>
        </p:nvSpPr>
        <p:spPr/>
        <p:txBody>
          <a:bodyPr/>
          <a:lstStyle/>
          <a:p>
            <a:r>
              <a:rPr lang="en-US" dirty="0"/>
              <a:t>Generated C# assets</a:t>
            </a:r>
            <a:endParaRPr lang="en-NL" dirty="0"/>
          </a:p>
        </p:txBody>
      </p:sp>
      <p:sp>
        <p:nvSpPr>
          <p:cNvPr id="3" name="Content Placeholder 2">
            <a:extLst>
              <a:ext uri="{FF2B5EF4-FFF2-40B4-BE49-F238E27FC236}">
                <a16:creationId xmlns:a16="http://schemas.microsoft.com/office/drawing/2014/main" id="{41BFDAE3-5ACD-441B-84DB-1CBA99797F25}"/>
              </a:ext>
            </a:extLst>
          </p:cNvPr>
          <p:cNvSpPr>
            <a:spLocks noGrp="1"/>
          </p:cNvSpPr>
          <p:nvPr>
            <p:ph idx="1"/>
          </p:nvPr>
        </p:nvSpPr>
        <p:spPr/>
        <p:txBody>
          <a:bodyPr>
            <a:normAutofit/>
          </a:bodyPr>
          <a:lstStyle/>
          <a:p>
            <a:pPr marL="0" indent="0">
              <a:buNone/>
            </a:pPr>
            <a:r>
              <a:rPr lang="en-US" dirty="0"/>
              <a:t>The tooling package generates the C# types representing the messages defined in the included .proto files.</a:t>
            </a:r>
          </a:p>
          <a:p>
            <a:pPr marL="0" indent="0">
              <a:buNone/>
            </a:pPr>
            <a:r>
              <a:rPr lang="en-US" dirty="0"/>
              <a:t>For server-side assets, an abstract service base type is generated. The base type contains the definitions of all the gRPC calls contained in the .proto file. Create a concrete service implementation that derives from this base type and implements the logic for the gRPC calls. For the </a:t>
            </a:r>
            <a:r>
              <a:rPr lang="en-US" dirty="0" err="1"/>
              <a:t>greet.proto</a:t>
            </a:r>
            <a:r>
              <a:rPr lang="en-US" dirty="0"/>
              <a:t>, the example described previously, an abstract </a:t>
            </a:r>
            <a:r>
              <a:rPr lang="en-US" dirty="0" err="1"/>
              <a:t>GreeterBase</a:t>
            </a:r>
            <a:r>
              <a:rPr lang="en-US" dirty="0"/>
              <a:t> type that contains a virtual </a:t>
            </a:r>
            <a:r>
              <a:rPr lang="en-US" dirty="0" err="1"/>
              <a:t>SayHello</a:t>
            </a:r>
            <a:r>
              <a:rPr lang="en-US" dirty="0"/>
              <a:t> method is generated. A concrete implementation </a:t>
            </a:r>
            <a:r>
              <a:rPr lang="en-US" dirty="0" err="1"/>
              <a:t>GreeterService</a:t>
            </a:r>
            <a:r>
              <a:rPr lang="en-US" dirty="0"/>
              <a:t> overrides the method and implements the logic handling the gRPC call.</a:t>
            </a:r>
            <a:endParaRPr lang="en-NL" dirty="0"/>
          </a:p>
        </p:txBody>
      </p:sp>
    </p:spTree>
    <p:extLst>
      <p:ext uri="{BB962C8B-B14F-4D97-AF65-F5344CB8AC3E}">
        <p14:creationId xmlns:p14="http://schemas.microsoft.com/office/powerpoint/2010/main" val="264187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8293-4C5F-445A-8B24-653EE1DC6E97}"/>
              </a:ext>
            </a:extLst>
          </p:cNvPr>
          <p:cNvSpPr>
            <a:spLocks noGrp="1"/>
          </p:cNvSpPr>
          <p:nvPr>
            <p:ph type="title"/>
          </p:nvPr>
        </p:nvSpPr>
        <p:spPr/>
        <p:txBody>
          <a:bodyPr/>
          <a:lstStyle/>
          <a:p>
            <a:r>
              <a:rPr lang="en-US" dirty="0"/>
              <a:t>The benefits make gRPC ideal for</a:t>
            </a:r>
            <a:endParaRPr lang="en-NL" dirty="0"/>
          </a:p>
        </p:txBody>
      </p:sp>
      <p:sp>
        <p:nvSpPr>
          <p:cNvPr id="3" name="Content Placeholder 2">
            <a:extLst>
              <a:ext uri="{FF2B5EF4-FFF2-40B4-BE49-F238E27FC236}">
                <a16:creationId xmlns:a16="http://schemas.microsoft.com/office/drawing/2014/main" id="{6938914C-AAA5-4DD8-ADE8-BF9885168E62}"/>
              </a:ext>
            </a:extLst>
          </p:cNvPr>
          <p:cNvSpPr>
            <a:spLocks noGrp="1"/>
          </p:cNvSpPr>
          <p:nvPr>
            <p:ph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Lightweight microservices where efficiency is critical.</a:t>
            </a:r>
          </a:p>
          <a:p>
            <a:pPr algn="l">
              <a:buFont typeface="Arial" panose="020B0604020202020204" pitchFamily="34" charset="0"/>
              <a:buChar char="•"/>
            </a:pPr>
            <a:r>
              <a:rPr lang="en-US" b="0" i="0" dirty="0">
                <a:solidFill>
                  <a:srgbClr val="171717"/>
                </a:solidFill>
                <a:effectLst/>
                <a:latin typeface="Segoe UI" panose="020B0502040204020203" pitchFamily="34" charset="0"/>
              </a:rPr>
              <a:t>Polyglot systems where multiple languages are required for development.</a:t>
            </a:r>
          </a:p>
          <a:p>
            <a:pPr algn="l">
              <a:buFont typeface="Arial" panose="020B0604020202020204" pitchFamily="34" charset="0"/>
              <a:buChar char="•"/>
            </a:pPr>
            <a:r>
              <a:rPr lang="en-US" b="0" i="0" dirty="0">
                <a:solidFill>
                  <a:srgbClr val="171717"/>
                </a:solidFill>
                <a:effectLst/>
                <a:latin typeface="Segoe UI" panose="020B0502040204020203" pitchFamily="34" charset="0"/>
              </a:rPr>
              <a:t>Point-to-point real-time services that need to handle streaming requests or responses</a:t>
            </a:r>
          </a:p>
          <a:p>
            <a:endParaRPr lang="en-NL" dirty="0"/>
          </a:p>
        </p:txBody>
      </p:sp>
    </p:spTree>
    <p:extLst>
      <p:ext uri="{BB962C8B-B14F-4D97-AF65-F5344CB8AC3E}">
        <p14:creationId xmlns:p14="http://schemas.microsoft.com/office/powerpoint/2010/main" val="564409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8B53-E076-40EE-87E1-BA1C7577A24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D618D49-C50B-4EE2-8496-D901BFFF30BE}"/>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AFB7E85F-D3E7-423D-8D66-A954EE887741}"/>
              </a:ext>
            </a:extLst>
          </p:cNvPr>
          <p:cNvPicPr>
            <a:picLocks noChangeAspect="1"/>
          </p:cNvPicPr>
          <p:nvPr/>
        </p:nvPicPr>
        <p:blipFill>
          <a:blip r:embed="rId2"/>
          <a:stretch>
            <a:fillRect/>
          </a:stretch>
        </p:blipFill>
        <p:spPr>
          <a:xfrm>
            <a:off x="838200" y="1825625"/>
            <a:ext cx="8307327" cy="3512494"/>
          </a:xfrm>
          <a:prstGeom prst="rect">
            <a:avLst/>
          </a:prstGeom>
        </p:spPr>
      </p:pic>
    </p:spTree>
    <p:extLst>
      <p:ext uri="{BB962C8B-B14F-4D97-AF65-F5344CB8AC3E}">
        <p14:creationId xmlns:p14="http://schemas.microsoft.com/office/powerpoint/2010/main" val="629321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B9E3-E985-4838-8CD0-A6208A75563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7EBCC21-71E9-4EDC-BAF7-B5D9C65EDABA}"/>
              </a:ext>
            </a:extLst>
          </p:cNvPr>
          <p:cNvSpPr>
            <a:spLocks noGrp="1"/>
          </p:cNvSpPr>
          <p:nvPr>
            <p:ph idx="1"/>
          </p:nvPr>
        </p:nvSpPr>
        <p:spPr/>
        <p:txBody>
          <a:bodyPr/>
          <a:lstStyle/>
          <a:p>
            <a:r>
              <a:rPr lang="en-US" dirty="0"/>
              <a:t>For client-side assets, a concrete client type is generated. The gRPC calls in the .proto file are translated into methods on the concrete type, which can be called. For the </a:t>
            </a:r>
            <a:r>
              <a:rPr lang="en-US" dirty="0" err="1"/>
              <a:t>greet.proto</a:t>
            </a:r>
            <a:r>
              <a:rPr lang="en-US" dirty="0"/>
              <a:t>, the example described previously, a concrete </a:t>
            </a:r>
            <a:r>
              <a:rPr lang="en-US" dirty="0" err="1"/>
              <a:t>GreeterClient</a:t>
            </a:r>
            <a:r>
              <a:rPr lang="en-US" dirty="0"/>
              <a:t> type is generated. Call </a:t>
            </a:r>
            <a:r>
              <a:rPr lang="en-US" dirty="0" err="1"/>
              <a:t>GreeterClient.SayHelloAsync</a:t>
            </a:r>
            <a:r>
              <a:rPr lang="en-US" dirty="0"/>
              <a:t> to initiate a gRPC call to the server.</a:t>
            </a:r>
            <a:endParaRPr lang="en-NL" dirty="0"/>
          </a:p>
        </p:txBody>
      </p:sp>
      <p:pic>
        <p:nvPicPr>
          <p:cNvPr id="5" name="Picture 4">
            <a:extLst>
              <a:ext uri="{FF2B5EF4-FFF2-40B4-BE49-F238E27FC236}">
                <a16:creationId xmlns:a16="http://schemas.microsoft.com/office/drawing/2014/main" id="{B02B7662-6A03-42AF-AE3B-9982EC3EC472}"/>
              </a:ext>
            </a:extLst>
          </p:cNvPr>
          <p:cNvPicPr>
            <a:picLocks noChangeAspect="1"/>
          </p:cNvPicPr>
          <p:nvPr/>
        </p:nvPicPr>
        <p:blipFill>
          <a:blip r:embed="rId2"/>
          <a:stretch>
            <a:fillRect/>
          </a:stretch>
        </p:blipFill>
        <p:spPr>
          <a:xfrm>
            <a:off x="1037324" y="4124324"/>
            <a:ext cx="6893241" cy="1782205"/>
          </a:xfrm>
          <a:prstGeom prst="rect">
            <a:avLst/>
          </a:prstGeom>
        </p:spPr>
      </p:pic>
    </p:spTree>
    <p:extLst>
      <p:ext uri="{BB962C8B-B14F-4D97-AF65-F5344CB8AC3E}">
        <p14:creationId xmlns:p14="http://schemas.microsoft.com/office/powerpoint/2010/main" val="3687360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77E2-97FB-42CB-982F-D8C59A228EE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F5D0D37-5209-4722-B71E-DF37E3745DDF}"/>
              </a:ext>
            </a:extLst>
          </p:cNvPr>
          <p:cNvSpPr>
            <a:spLocks noGrp="1"/>
          </p:cNvSpPr>
          <p:nvPr>
            <p:ph idx="1"/>
          </p:nvPr>
        </p:nvSpPr>
        <p:spPr/>
        <p:txBody>
          <a:bodyPr/>
          <a:lstStyle/>
          <a:p>
            <a:r>
              <a:rPr lang="en-US" dirty="0"/>
              <a:t>By default, server and client assets are generated for each .proto file included in the &lt;</a:t>
            </a:r>
            <a:r>
              <a:rPr lang="en-US" dirty="0" err="1"/>
              <a:t>Protobuf</a:t>
            </a:r>
            <a:r>
              <a:rPr lang="en-US" dirty="0"/>
              <a:t>&gt; item group. To ensure only the server assets are generated in a server project, the </a:t>
            </a:r>
            <a:r>
              <a:rPr lang="en-US" dirty="0" err="1"/>
              <a:t>GrpcServices</a:t>
            </a:r>
            <a:r>
              <a:rPr lang="en-US" dirty="0"/>
              <a:t> attribute is set to Server.</a:t>
            </a:r>
          </a:p>
          <a:p>
            <a:endParaRPr lang="en-US" dirty="0"/>
          </a:p>
          <a:p>
            <a:endParaRPr lang="en-US" dirty="0"/>
          </a:p>
          <a:p>
            <a:r>
              <a:rPr lang="en-US" dirty="0"/>
              <a:t>Similarly, the attribute is set to Client in client projects.</a:t>
            </a:r>
            <a:endParaRPr lang="en-NL" dirty="0"/>
          </a:p>
        </p:txBody>
      </p:sp>
      <p:pic>
        <p:nvPicPr>
          <p:cNvPr id="5" name="Picture 4">
            <a:extLst>
              <a:ext uri="{FF2B5EF4-FFF2-40B4-BE49-F238E27FC236}">
                <a16:creationId xmlns:a16="http://schemas.microsoft.com/office/drawing/2014/main" id="{CC794DC1-BBA0-4FB5-96E5-439F1CD87655}"/>
              </a:ext>
            </a:extLst>
          </p:cNvPr>
          <p:cNvPicPr>
            <a:picLocks noChangeAspect="1"/>
          </p:cNvPicPr>
          <p:nvPr/>
        </p:nvPicPr>
        <p:blipFill>
          <a:blip r:embed="rId2"/>
          <a:stretch>
            <a:fillRect/>
          </a:stretch>
        </p:blipFill>
        <p:spPr>
          <a:xfrm>
            <a:off x="923410" y="3542656"/>
            <a:ext cx="6212194" cy="806922"/>
          </a:xfrm>
          <a:prstGeom prst="rect">
            <a:avLst/>
          </a:prstGeom>
        </p:spPr>
      </p:pic>
    </p:spTree>
    <p:extLst>
      <p:ext uri="{BB962C8B-B14F-4D97-AF65-F5344CB8AC3E}">
        <p14:creationId xmlns:p14="http://schemas.microsoft.com/office/powerpoint/2010/main" val="755715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8467-87A8-451E-8C2F-14FD02246A7F}"/>
              </a:ext>
            </a:extLst>
          </p:cNvPr>
          <p:cNvSpPr>
            <a:spLocks noGrp="1"/>
          </p:cNvSpPr>
          <p:nvPr>
            <p:ph type="title"/>
          </p:nvPr>
        </p:nvSpPr>
        <p:spPr/>
        <p:txBody>
          <a:bodyPr/>
          <a:lstStyle/>
          <a:p>
            <a:r>
              <a:rPr lang="nl-NL" dirty="0"/>
              <a:t>Create new gRPC services</a:t>
            </a:r>
            <a:endParaRPr lang="en-NL" dirty="0"/>
          </a:p>
        </p:txBody>
      </p:sp>
      <p:sp>
        <p:nvSpPr>
          <p:cNvPr id="3" name="Content Placeholder 2">
            <a:extLst>
              <a:ext uri="{FF2B5EF4-FFF2-40B4-BE49-F238E27FC236}">
                <a16:creationId xmlns:a16="http://schemas.microsoft.com/office/drawing/2014/main" id="{F19877E0-D794-4EDD-AC9B-3911812BFE1A}"/>
              </a:ext>
            </a:extLst>
          </p:cNvPr>
          <p:cNvSpPr>
            <a:spLocks noGrp="1"/>
          </p:cNvSpPr>
          <p:nvPr>
            <p:ph idx="1"/>
          </p:nvPr>
        </p:nvSpPr>
        <p:spPr/>
        <p:txBody>
          <a:bodyPr/>
          <a:lstStyle/>
          <a:p>
            <a:r>
              <a:rPr lang="en-US" dirty="0"/>
              <a:t>By default the generated </a:t>
            </a:r>
            <a:r>
              <a:rPr lang="en-US" dirty="0" err="1"/>
              <a:t>GreeterBase</a:t>
            </a:r>
            <a:r>
              <a:rPr lang="en-US" dirty="0"/>
              <a:t> doesn't do anything. Its virtual </a:t>
            </a:r>
            <a:r>
              <a:rPr lang="en-US" dirty="0" err="1"/>
              <a:t>SayHello</a:t>
            </a:r>
            <a:r>
              <a:rPr lang="en-US" dirty="0"/>
              <a:t> method will return an UNIMPLEMENTED error to any clients that call it. For the service to be useful an app must create a concrete implementation of </a:t>
            </a:r>
            <a:r>
              <a:rPr lang="en-US" dirty="0" err="1"/>
              <a:t>GreeterBase</a:t>
            </a:r>
            <a:r>
              <a:rPr lang="en-US" dirty="0"/>
              <a:t>:</a:t>
            </a:r>
            <a:endParaRPr lang="en-NL" dirty="0"/>
          </a:p>
        </p:txBody>
      </p:sp>
      <p:pic>
        <p:nvPicPr>
          <p:cNvPr id="5" name="Picture 4">
            <a:extLst>
              <a:ext uri="{FF2B5EF4-FFF2-40B4-BE49-F238E27FC236}">
                <a16:creationId xmlns:a16="http://schemas.microsoft.com/office/drawing/2014/main" id="{B3CE4D05-D7FA-4967-AFC5-507EFDFF8150}"/>
              </a:ext>
            </a:extLst>
          </p:cNvPr>
          <p:cNvPicPr>
            <a:picLocks noChangeAspect="1"/>
          </p:cNvPicPr>
          <p:nvPr/>
        </p:nvPicPr>
        <p:blipFill>
          <a:blip r:embed="rId2"/>
          <a:stretch>
            <a:fillRect/>
          </a:stretch>
        </p:blipFill>
        <p:spPr>
          <a:xfrm>
            <a:off x="838200" y="3709214"/>
            <a:ext cx="8750842" cy="1735997"/>
          </a:xfrm>
          <a:prstGeom prst="rect">
            <a:avLst/>
          </a:prstGeom>
        </p:spPr>
      </p:pic>
    </p:spTree>
    <p:extLst>
      <p:ext uri="{BB962C8B-B14F-4D97-AF65-F5344CB8AC3E}">
        <p14:creationId xmlns:p14="http://schemas.microsoft.com/office/powerpoint/2010/main" val="2164075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A423-EE20-47F5-8119-FAAE70535DF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389BA28-6A3B-4B55-82F0-0C6D28F9AF83}"/>
              </a:ext>
            </a:extLst>
          </p:cNvPr>
          <p:cNvSpPr>
            <a:spLocks noGrp="1"/>
          </p:cNvSpPr>
          <p:nvPr>
            <p:ph idx="1"/>
          </p:nvPr>
        </p:nvSpPr>
        <p:spPr/>
        <p:txBody>
          <a:bodyPr/>
          <a:lstStyle/>
          <a:p>
            <a:pPr marL="0" indent="0">
              <a:buNone/>
            </a:pPr>
            <a:r>
              <a:rPr lang="en-US" dirty="0"/>
              <a:t>The </a:t>
            </a:r>
            <a:r>
              <a:rPr lang="en-US" dirty="0" err="1"/>
              <a:t>ServerCallContext</a:t>
            </a:r>
            <a:r>
              <a:rPr lang="en-US" dirty="0"/>
              <a:t> gives the context for a server-side call.</a:t>
            </a:r>
          </a:p>
          <a:p>
            <a:pPr marL="0" indent="0">
              <a:buNone/>
            </a:pPr>
            <a:r>
              <a:rPr lang="en-US" dirty="0"/>
              <a:t>The service implementation is registered with the app. If the service is hosted by ASP.NET Core gRPC, it should be added to the routing pipeline with the </a:t>
            </a:r>
            <a:r>
              <a:rPr lang="en-US" dirty="0" err="1"/>
              <a:t>MapGrpcService</a:t>
            </a:r>
            <a:r>
              <a:rPr lang="en-US" dirty="0"/>
              <a:t> method.</a:t>
            </a:r>
            <a:endParaRPr lang="en-NL" dirty="0"/>
          </a:p>
        </p:txBody>
      </p:sp>
      <p:pic>
        <p:nvPicPr>
          <p:cNvPr id="5" name="Picture 4">
            <a:extLst>
              <a:ext uri="{FF2B5EF4-FFF2-40B4-BE49-F238E27FC236}">
                <a16:creationId xmlns:a16="http://schemas.microsoft.com/office/drawing/2014/main" id="{09A3DD2E-47E2-47B0-AA67-1940205242C4}"/>
              </a:ext>
            </a:extLst>
          </p:cNvPr>
          <p:cNvPicPr>
            <a:picLocks noChangeAspect="1"/>
          </p:cNvPicPr>
          <p:nvPr/>
        </p:nvPicPr>
        <p:blipFill>
          <a:blip r:embed="rId2"/>
          <a:stretch>
            <a:fillRect/>
          </a:stretch>
        </p:blipFill>
        <p:spPr>
          <a:xfrm>
            <a:off x="838200" y="3941676"/>
            <a:ext cx="7155190" cy="1325563"/>
          </a:xfrm>
          <a:prstGeom prst="rect">
            <a:avLst/>
          </a:prstGeom>
        </p:spPr>
      </p:pic>
    </p:spTree>
    <p:extLst>
      <p:ext uri="{BB962C8B-B14F-4D97-AF65-F5344CB8AC3E}">
        <p14:creationId xmlns:p14="http://schemas.microsoft.com/office/powerpoint/2010/main" val="713303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5F74-9D0A-4911-AB66-72E77EA6E0B3}"/>
              </a:ext>
            </a:extLst>
          </p:cNvPr>
          <p:cNvSpPr>
            <a:spLocks noGrp="1"/>
          </p:cNvSpPr>
          <p:nvPr>
            <p:ph type="title"/>
          </p:nvPr>
        </p:nvSpPr>
        <p:spPr/>
        <p:txBody>
          <a:bodyPr/>
          <a:lstStyle/>
          <a:p>
            <a:r>
              <a:rPr lang="nl-NL" dirty="0"/>
              <a:t>Implement gRPC methods</a:t>
            </a:r>
            <a:endParaRPr lang="en-NL" dirty="0"/>
          </a:p>
        </p:txBody>
      </p:sp>
      <p:sp>
        <p:nvSpPr>
          <p:cNvPr id="3" name="Content Placeholder 2">
            <a:extLst>
              <a:ext uri="{FF2B5EF4-FFF2-40B4-BE49-F238E27FC236}">
                <a16:creationId xmlns:a16="http://schemas.microsoft.com/office/drawing/2014/main" id="{24E6EF06-CEB2-4AF6-8C6D-E3462190E45B}"/>
              </a:ext>
            </a:extLst>
          </p:cNvPr>
          <p:cNvSpPr>
            <a:spLocks noGrp="1"/>
          </p:cNvSpPr>
          <p:nvPr>
            <p:ph idx="1"/>
          </p:nvPr>
        </p:nvSpPr>
        <p:spPr/>
        <p:txBody>
          <a:bodyPr>
            <a:normAutofit/>
          </a:bodyPr>
          <a:lstStyle/>
          <a:p>
            <a:pPr marL="0" indent="0">
              <a:buNone/>
            </a:pPr>
            <a:r>
              <a:rPr lang="en-US" dirty="0"/>
              <a:t>A gRPC service can have different types of methods. How messages are sent and received by a service depends on the type of method defined. The gRPC method types are:</a:t>
            </a:r>
          </a:p>
          <a:p>
            <a:pPr lvl="1"/>
            <a:r>
              <a:rPr lang="en-US" dirty="0"/>
              <a:t>Unary</a:t>
            </a:r>
          </a:p>
          <a:p>
            <a:pPr lvl="1"/>
            <a:r>
              <a:rPr lang="en-US" dirty="0"/>
              <a:t>Server streaming</a:t>
            </a:r>
          </a:p>
          <a:p>
            <a:pPr lvl="1"/>
            <a:r>
              <a:rPr lang="en-US" dirty="0"/>
              <a:t>Client streaming</a:t>
            </a:r>
          </a:p>
          <a:p>
            <a:pPr lvl="1"/>
            <a:r>
              <a:rPr lang="en-US" dirty="0"/>
              <a:t>Bi-directional streaming</a:t>
            </a:r>
          </a:p>
          <a:p>
            <a:pPr marL="0" indent="0">
              <a:buNone/>
            </a:pPr>
            <a:r>
              <a:rPr lang="en-US" dirty="0"/>
              <a:t>Streaming calls are specified with the stream keyword in the .proto file. stream can be placed on a call's request message, response message, or both.</a:t>
            </a:r>
            <a:endParaRPr lang="en-NL" dirty="0"/>
          </a:p>
        </p:txBody>
      </p:sp>
    </p:spTree>
    <p:extLst>
      <p:ext uri="{BB962C8B-B14F-4D97-AF65-F5344CB8AC3E}">
        <p14:creationId xmlns:p14="http://schemas.microsoft.com/office/powerpoint/2010/main" val="3441408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FF5C-9D7F-48EC-954A-8FA4467223FC}"/>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7AAC5E40-FA9A-47C3-B9FF-5AE0E743D74D}"/>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A254D76-4485-40C4-86AE-1B8187479989}"/>
              </a:ext>
            </a:extLst>
          </p:cNvPr>
          <p:cNvPicPr>
            <a:picLocks noChangeAspect="1"/>
          </p:cNvPicPr>
          <p:nvPr/>
        </p:nvPicPr>
        <p:blipFill>
          <a:blip r:embed="rId2"/>
          <a:stretch>
            <a:fillRect/>
          </a:stretch>
        </p:blipFill>
        <p:spPr>
          <a:xfrm>
            <a:off x="838200" y="1825625"/>
            <a:ext cx="8449486" cy="3669013"/>
          </a:xfrm>
          <a:prstGeom prst="rect">
            <a:avLst/>
          </a:prstGeom>
        </p:spPr>
      </p:pic>
    </p:spTree>
    <p:extLst>
      <p:ext uri="{BB962C8B-B14F-4D97-AF65-F5344CB8AC3E}">
        <p14:creationId xmlns:p14="http://schemas.microsoft.com/office/powerpoint/2010/main" val="321858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0AF3-9029-4619-9E16-3AC79C77B6AC}"/>
              </a:ext>
            </a:extLst>
          </p:cNvPr>
          <p:cNvSpPr>
            <a:spLocks noGrp="1"/>
          </p:cNvSpPr>
          <p:nvPr>
            <p:ph type="title"/>
          </p:nvPr>
        </p:nvSpPr>
        <p:spPr/>
        <p:txBody>
          <a:bodyPr/>
          <a:lstStyle/>
          <a:p>
            <a:r>
              <a:rPr lang="en-US" dirty="0"/>
              <a:t>Unary Method</a:t>
            </a:r>
            <a:endParaRPr lang="en-NL" dirty="0"/>
          </a:p>
        </p:txBody>
      </p:sp>
      <p:sp>
        <p:nvSpPr>
          <p:cNvPr id="3" name="Content Placeholder 2">
            <a:extLst>
              <a:ext uri="{FF2B5EF4-FFF2-40B4-BE49-F238E27FC236}">
                <a16:creationId xmlns:a16="http://schemas.microsoft.com/office/drawing/2014/main" id="{0CFE0B32-A382-4739-882D-318E51E0FCFB}"/>
              </a:ext>
            </a:extLst>
          </p:cNvPr>
          <p:cNvSpPr>
            <a:spLocks noGrp="1"/>
          </p:cNvSpPr>
          <p:nvPr>
            <p:ph idx="1"/>
          </p:nvPr>
        </p:nvSpPr>
        <p:spPr/>
        <p:txBody>
          <a:bodyPr>
            <a:normAutofit/>
          </a:bodyPr>
          <a:lstStyle/>
          <a:p>
            <a:pPr marL="0" indent="0">
              <a:buNone/>
            </a:pPr>
            <a:r>
              <a:rPr lang="en-US" sz="2000" dirty="0"/>
              <a:t>A unary method gets the request message as a parameter, and returns the response. A unary call is complete when the response is returned.</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Unary calls are the most similar to actions on web API controllers. One important difference gRPC methods have from actions is gRPC methods are not able to bind parts of a request to different method arguments. gRPC methods always have one message argument for the incoming request data. Multiple values can still be sent to a gRPC service by making them fields on the request message:</a:t>
            </a:r>
            <a:endParaRPr lang="en-NL" sz="2000" dirty="0"/>
          </a:p>
        </p:txBody>
      </p:sp>
      <p:pic>
        <p:nvPicPr>
          <p:cNvPr id="5" name="Picture 4">
            <a:extLst>
              <a:ext uri="{FF2B5EF4-FFF2-40B4-BE49-F238E27FC236}">
                <a16:creationId xmlns:a16="http://schemas.microsoft.com/office/drawing/2014/main" id="{9B378D3F-15F7-4C5D-9EF7-BEAF65F2AC76}"/>
              </a:ext>
            </a:extLst>
          </p:cNvPr>
          <p:cNvPicPr>
            <a:picLocks noChangeAspect="1"/>
          </p:cNvPicPr>
          <p:nvPr/>
        </p:nvPicPr>
        <p:blipFill>
          <a:blip r:embed="rId2"/>
          <a:stretch>
            <a:fillRect/>
          </a:stretch>
        </p:blipFill>
        <p:spPr>
          <a:xfrm>
            <a:off x="838200" y="2625555"/>
            <a:ext cx="5629275" cy="1162050"/>
          </a:xfrm>
          <a:prstGeom prst="rect">
            <a:avLst/>
          </a:prstGeom>
        </p:spPr>
      </p:pic>
      <p:pic>
        <p:nvPicPr>
          <p:cNvPr id="7" name="Picture 6">
            <a:extLst>
              <a:ext uri="{FF2B5EF4-FFF2-40B4-BE49-F238E27FC236}">
                <a16:creationId xmlns:a16="http://schemas.microsoft.com/office/drawing/2014/main" id="{D4352816-C82B-40F2-A4AD-5DB7E861D8D2}"/>
              </a:ext>
            </a:extLst>
          </p:cNvPr>
          <p:cNvPicPr>
            <a:picLocks noChangeAspect="1"/>
          </p:cNvPicPr>
          <p:nvPr/>
        </p:nvPicPr>
        <p:blipFill>
          <a:blip r:embed="rId3"/>
          <a:stretch>
            <a:fillRect/>
          </a:stretch>
        </p:blipFill>
        <p:spPr>
          <a:xfrm>
            <a:off x="838200" y="5301821"/>
            <a:ext cx="3114675" cy="933450"/>
          </a:xfrm>
          <a:prstGeom prst="rect">
            <a:avLst/>
          </a:prstGeom>
        </p:spPr>
      </p:pic>
    </p:spTree>
    <p:extLst>
      <p:ext uri="{BB962C8B-B14F-4D97-AF65-F5344CB8AC3E}">
        <p14:creationId xmlns:p14="http://schemas.microsoft.com/office/powerpoint/2010/main" val="1834123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A934-8741-4F79-877A-2EEAA1B5039A}"/>
              </a:ext>
            </a:extLst>
          </p:cNvPr>
          <p:cNvSpPr>
            <a:spLocks noGrp="1"/>
          </p:cNvSpPr>
          <p:nvPr>
            <p:ph type="title"/>
          </p:nvPr>
        </p:nvSpPr>
        <p:spPr/>
        <p:txBody>
          <a:bodyPr/>
          <a:lstStyle/>
          <a:p>
            <a:r>
              <a:rPr lang="nl-NL" dirty="0"/>
              <a:t>Server streaming method</a:t>
            </a:r>
            <a:endParaRPr lang="en-NL" dirty="0"/>
          </a:p>
        </p:txBody>
      </p:sp>
      <p:sp>
        <p:nvSpPr>
          <p:cNvPr id="3" name="Content Placeholder 2">
            <a:extLst>
              <a:ext uri="{FF2B5EF4-FFF2-40B4-BE49-F238E27FC236}">
                <a16:creationId xmlns:a16="http://schemas.microsoft.com/office/drawing/2014/main" id="{17FD50BF-DA1D-4F51-AF49-B8F902E731F8}"/>
              </a:ext>
            </a:extLst>
          </p:cNvPr>
          <p:cNvSpPr>
            <a:spLocks noGrp="1"/>
          </p:cNvSpPr>
          <p:nvPr>
            <p:ph idx="1"/>
          </p:nvPr>
        </p:nvSpPr>
        <p:spPr/>
        <p:txBody>
          <a:bodyPr/>
          <a:lstStyle/>
          <a:p>
            <a:pPr marL="0" indent="0">
              <a:buNone/>
            </a:pPr>
            <a:r>
              <a:rPr lang="en-US" dirty="0"/>
              <a:t>A server streaming method gets the request message as a parameter. Because multiple messages can be streamed back to the caller, </a:t>
            </a:r>
            <a:r>
              <a:rPr lang="en-US" dirty="0" err="1"/>
              <a:t>responseStream.WriteAsync</a:t>
            </a:r>
            <a:r>
              <a:rPr lang="en-US" dirty="0"/>
              <a:t> is used to send response messages. A server streaming call is complete when the method returns.</a:t>
            </a:r>
            <a:endParaRPr lang="en-NL" dirty="0"/>
          </a:p>
        </p:txBody>
      </p:sp>
      <p:pic>
        <p:nvPicPr>
          <p:cNvPr id="5" name="Picture 4">
            <a:extLst>
              <a:ext uri="{FF2B5EF4-FFF2-40B4-BE49-F238E27FC236}">
                <a16:creationId xmlns:a16="http://schemas.microsoft.com/office/drawing/2014/main" id="{A39D9F8D-7721-46A6-ACC1-FE111A9302FF}"/>
              </a:ext>
            </a:extLst>
          </p:cNvPr>
          <p:cNvPicPr>
            <a:picLocks noChangeAspect="1"/>
          </p:cNvPicPr>
          <p:nvPr/>
        </p:nvPicPr>
        <p:blipFill>
          <a:blip r:embed="rId2"/>
          <a:stretch>
            <a:fillRect/>
          </a:stretch>
        </p:blipFill>
        <p:spPr>
          <a:xfrm>
            <a:off x="838199" y="3598904"/>
            <a:ext cx="7958057" cy="2109917"/>
          </a:xfrm>
          <a:prstGeom prst="rect">
            <a:avLst/>
          </a:prstGeom>
        </p:spPr>
      </p:pic>
    </p:spTree>
    <p:extLst>
      <p:ext uri="{BB962C8B-B14F-4D97-AF65-F5344CB8AC3E}">
        <p14:creationId xmlns:p14="http://schemas.microsoft.com/office/powerpoint/2010/main" val="9669140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7D80C-2198-48F9-8076-8552187BD3E3}"/>
              </a:ext>
            </a:extLst>
          </p:cNvPr>
          <p:cNvSpPr>
            <a:spLocks noGrp="1"/>
          </p:cNvSpPr>
          <p:nvPr>
            <p:ph idx="1"/>
          </p:nvPr>
        </p:nvSpPr>
        <p:spPr>
          <a:xfrm>
            <a:off x="838200" y="411892"/>
            <a:ext cx="10515600" cy="5765071"/>
          </a:xfrm>
        </p:spPr>
        <p:txBody>
          <a:bodyPr/>
          <a:lstStyle/>
          <a:p>
            <a:pPr marL="0" indent="0">
              <a:buNone/>
            </a:pPr>
            <a:r>
              <a:rPr lang="en-US" dirty="0"/>
              <a:t>The client has no way to send additional messages or data once the server streaming method has started. Some streaming methods are designed to run forever. For continuous streaming methods, a client can cancel the call when it's no longer needed. When cancellation happens the client sends a signal to the server and the </a:t>
            </a:r>
            <a:r>
              <a:rPr lang="en-US" dirty="0" err="1"/>
              <a:t>ServerCallContext.CancellationToken</a:t>
            </a:r>
            <a:r>
              <a:rPr lang="en-US" dirty="0"/>
              <a:t> is raised. The </a:t>
            </a:r>
            <a:r>
              <a:rPr lang="en-US" dirty="0" err="1"/>
              <a:t>CancellationToken</a:t>
            </a:r>
            <a:r>
              <a:rPr lang="en-US" dirty="0"/>
              <a:t> token should be used on the server with async methods so that:</a:t>
            </a:r>
          </a:p>
          <a:p>
            <a:pPr lvl="1"/>
            <a:r>
              <a:rPr lang="en-US" dirty="0"/>
              <a:t>Any asynchronous work is canceled together with the streaming call.</a:t>
            </a:r>
          </a:p>
          <a:p>
            <a:pPr lvl="1"/>
            <a:r>
              <a:rPr lang="en-US" dirty="0"/>
              <a:t>The method exits quickly.</a:t>
            </a:r>
            <a:endParaRPr lang="en-NL" dirty="0"/>
          </a:p>
        </p:txBody>
      </p:sp>
      <p:pic>
        <p:nvPicPr>
          <p:cNvPr id="5" name="Picture 4">
            <a:extLst>
              <a:ext uri="{FF2B5EF4-FFF2-40B4-BE49-F238E27FC236}">
                <a16:creationId xmlns:a16="http://schemas.microsoft.com/office/drawing/2014/main" id="{FA19750E-56D8-49B8-8B2B-37AF96EECB93}"/>
              </a:ext>
            </a:extLst>
          </p:cNvPr>
          <p:cNvPicPr>
            <a:picLocks noChangeAspect="1"/>
          </p:cNvPicPr>
          <p:nvPr/>
        </p:nvPicPr>
        <p:blipFill>
          <a:blip r:embed="rId2"/>
          <a:stretch>
            <a:fillRect/>
          </a:stretch>
        </p:blipFill>
        <p:spPr>
          <a:xfrm>
            <a:off x="838200" y="4085323"/>
            <a:ext cx="7374154" cy="1936536"/>
          </a:xfrm>
          <a:prstGeom prst="rect">
            <a:avLst/>
          </a:prstGeom>
        </p:spPr>
      </p:pic>
    </p:spTree>
    <p:extLst>
      <p:ext uri="{BB962C8B-B14F-4D97-AF65-F5344CB8AC3E}">
        <p14:creationId xmlns:p14="http://schemas.microsoft.com/office/powerpoint/2010/main" val="251553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9BEB-EB5E-4CF4-BC69-FC2FE9D0A9D7}"/>
              </a:ext>
            </a:extLst>
          </p:cNvPr>
          <p:cNvSpPr>
            <a:spLocks noGrp="1"/>
          </p:cNvSpPr>
          <p:nvPr>
            <p:ph type="title"/>
          </p:nvPr>
        </p:nvSpPr>
        <p:spPr/>
        <p:txBody>
          <a:bodyPr/>
          <a:lstStyle/>
          <a:p>
            <a:r>
              <a:rPr lang="nl-NL" dirty="0"/>
              <a:t>SOAP vs REST vs GraphQL vs RPC</a:t>
            </a:r>
            <a:br>
              <a:rPr lang="nl-NL" dirty="0"/>
            </a:br>
            <a:endParaRPr lang="en-NL" dirty="0"/>
          </a:p>
        </p:txBody>
      </p:sp>
      <p:sp>
        <p:nvSpPr>
          <p:cNvPr id="3" name="Content Placeholder 2">
            <a:extLst>
              <a:ext uri="{FF2B5EF4-FFF2-40B4-BE49-F238E27FC236}">
                <a16:creationId xmlns:a16="http://schemas.microsoft.com/office/drawing/2014/main" id="{DB9E9BD3-A4E8-4F2D-8BF3-D0D098340A6F}"/>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Segoe UI" panose="020B0502040204020203" pitchFamily="34" charset="0"/>
                <a:cs typeface="Segoe UI" panose="020B0502040204020203" pitchFamily="34" charset="0"/>
              </a:rPr>
              <a:t>Two separate applications need an intermediary to talk to each other. So, developers often build bridges – </a:t>
            </a:r>
            <a:r>
              <a:rPr lang="en-US" b="0" i="0" u="none" strike="noStrike" dirty="0">
                <a:effectLst/>
                <a:latin typeface="Segoe UI" panose="020B0502040204020203" pitchFamily="34" charset="0"/>
                <a:cs typeface="Segoe UI" panose="020B0502040204020203" pitchFamily="34" charset="0"/>
              </a:rPr>
              <a:t>Application Programming Interfaces</a:t>
            </a:r>
            <a:r>
              <a:rPr lang="en-US" b="0" i="0" dirty="0">
                <a:solidFill>
                  <a:srgbClr val="000000"/>
                </a:solidFill>
                <a:effectLst/>
                <a:latin typeface="Segoe UI" panose="020B0502040204020203" pitchFamily="34" charset="0"/>
                <a:cs typeface="Segoe UI" panose="020B0502040204020203" pitchFamily="34" charset="0"/>
              </a:rPr>
              <a:t> – to allow one system to access the information or functionality of another.</a:t>
            </a:r>
          </a:p>
          <a:p>
            <a:pPr algn="l"/>
            <a:r>
              <a:rPr lang="en-US" b="0" i="0" dirty="0">
                <a:solidFill>
                  <a:srgbClr val="000000"/>
                </a:solidFill>
                <a:effectLst/>
                <a:latin typeface="Segoe UI" panose="020B0502040204020203" pitchFamily="34" charset="0"/>
                <a:cs typeface="Segoe UI" panose="020B0502040204020203" pitchFamily="34" charset="0"/>
              </a:rPr>
              <a:t>In order to integrate applications quickly and at scale, APIs are realized using protocols and/or specifications to define the semantics and syntax of the messages passed across the wire. These specifications make up the API architecture.</a:t>
            </a:r>
          </a:p>
          <a:p>
            <a:pPr algn="l"/>
            <a:r>
              <a:rPr lang="en-US" b="0" i="0" dirty="0">
                <a:solidFill>
                  <a:srgbClr val="000000"/>
                </a:solidFill>
                <a:effectLst/>
                <a:latin typeface="Segoe UI" panose="020B0502040204020203" pitchFamily="34" charset="0"/>
                <a:cs typeface="Segoe UI" panose="020B0502040204020203" pitchFamily="34" charset="0"/>
              </a:rPr>
              <a:t>Over time, different API architectural styles have been released. Each of them has its own patterns of standardizing data exchange. A pull of choices raises endless debates as to which architectural style is best.</a:t>
            </a:r>
          </a:p>
          <a:p>
            <a:endParaRPr lang="en-NL" dirty="0"/>
          </a:p>
        </p:txBody>
      </p:sp>
    </p:spTree>
    <p:extLst>
      <p:ext uri="{BB962C8B-B14F-4D97-AF65-F5344CB8AC3E}">
        <p14:creationId xmlns:p14="http://schemas.microsoft.com/office/powerpoint/2010/main" val="2320471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F12C-13CA-42F6-B11A-073F8597ACAA}"/>
              </a:ext>
            </a:extLst>
          </p:cNvPr>
          <p:cNvSpPr>
            <a:spLocks noGrp="1"/>
          </p:cNvSpPr>
          <p:nvPr>
            <p:ph type="title"/>
          </p:nvPr>
        </p:nvSpPr>
        <p:spPr/>
        <p:txBody>
          <a:bodyPr/>
          <a:lstStyle/>
          <a:p>
            <a:r>
              <a:rPr lang="nl-NL" dirty="0"/>
              <a:t>Client streaming method</a:t>
            </a:r>
            <a:endParaRPr lang="en-NL" dirty="0"/>
          </a:p>
        </p:txBody>
      </p:sp>
      <p:sp>
        <p:nvSpPr>
          <p:cNvPr id="3" name="Content Placeholder 2">
            <a:extLst>
              <a:ext uri="{FF2B5EF4-FFF2-40B4-BE49-F238E27FC236}">
                <a16:creationId xmlns:a16="http://schemas.microsoft.com/office/drawing/2014/main" id="{03E2BD8A-9EBF-4B4F-B820-F66E4D5B517E}"/>
              </a:ext>
            </a:extLst>
          </p:cNvPr>
          <p:cNvSpPr>
            <a:spLocks noGrp="1"/>
          </p:cNvSpPr>
          <p:nvPr>
            <p:ph idx="1"/>
          </p:nvPr>
        </p:nvSpPr>
        <p:spPr/>
        <p:txBody>
          <a:bodyPr/>
          <a:lstStyle/>
          <a:p>
            <a:pPr marL="0" indent="0">
              <a:buNone/>
            </a:pPr>
            <a:r>
              <a:rPr lang="en-US" dirty="0"/>
              <a:t>A client streaming method starts without the method receiving a message. The </a:t>
            </a:r>
            <a:r>
              <a:rPr lang="en-US" dirty="0" err="1"/>
              <a:t>requestStream</a:t>
            </a:r>
            <a:r>
              <a:rPr lang="en-US" dirty="0"/>
              <a:t> parameter is used to read messages from the client. A client streaming call is complete when a response message is returned:</a:t>
            </a:r>
            <a:endParaRPr lang="en-NL" dirty="0"/>
          </a:p>
        </p:txBody>
      </p:sp>
      <p:pic>
        <p:nvPicPr>
          <p:cNvPr id="5" name="Picture 4">
            <a:extLst>
              <a:ext uri="{FF2B5EF4-FFF2-40B4-BE49-F238E27FC236}">
                <a16:creationId xmlns:a16="http://schemas.microsoft.com/office/drawing/2014/main" id="{66CAAC9D-5D2F-4F50-8834-11CCF740AFB2}"/>
              </a:ext>
            </a:extLst>
          </p:cNvPr>
          <p:cNvPicPr>
            <a:picLocks noChangeAspect="1"/>
          </p:cNvPicPr>
          <p:nvPr/>
        </p:nvPicPr>
        <p:blipFill>
          <a:blip r:embed="rId2"/>
          <a:stretch>
            <a:fillRect/>
          </a:stretch>
        </p:blipFill>
        <p:spPr>
          <a:xfrm>
            <a:off x="838200" y="3587836"/>
            <a:ext cx="7214246" cy="2293980"/>
          </a:xfrm>
          <a:prstGeom prst="rect">
            <a:avLst/>
          </a:prstGeom>
        </p:spPr>
      </p:pic>
    </p:spTree>
    <p:extLst>
      <p:ext uri="{BB962C8B-B14F-4D97-AF65-F5344CB8AC3E}">
        <p14:creationId xmlns:p14="http://schemas.microsoft.com/office/powerpoint/2010/main" val="3499320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8BAA-B047-4F6B-BFCB-2A85F3EE8F7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053A68D-850D-4C58-ADA7-6A779DAE690B}"/>
              </a:ext>
            </a:extLst>
          </p:cNvPr>
          <p:cNvSpPr>
            <a:spLocks noGrp="1"/>
          </p:cNvSpPr>
          <p:nvPr>
            <p:ph idx="1"/>
          </p:nvPr>
        </p:nvSpPr>
        <p:spPr/>
        <p:txBody>
          <a:bodyPr/>
          <a:lstStyle/>
          <a:p>
            <a:pPr marL="0" indent="0">
              <a:buNone/>
            </a:pPr>
            <a:r>
              <a:rPr lang="en-US" dirty="0"/>
              <a:t>When using C# 8 or later, the await foreach syntax can be used to read messages. The </a:t>
            </a:r>
            <a:r>
              <a:rPr lang="en-US" dirty="0" err="1"/>
              <a:t>IAsyncStreamReader</a:t>
            </a:r>
            <a:r>
              <a:rPr lang="en-US" dirty="0"/>
              <a:t>&lt;T&gt;.</a:t>
            </a:r>
            <a:r>
              <a:rPr lang="en-US" dirty="0" err="1"/>
              <a:t>ReadAllAsync</a:t>
            </a:r>
            <a:r>
              <a:rPr lang="en-US" dirty="0"/>
              <a:t>() extension method reads all messages from the request stream:</a:t>
            </a:r>
            <a:endParaRPr lang="en-NL" dirty="0"/>
          </a:p>
        </p:txBody>
      </p:sp>
      <p:pic>
        <p:nvPicPr>
          <p:cNvPr id="5" name="Picture 4">
            <a:extLst>
              <a:ext uri="{FF2B5EF4-FFF2-40B4-BE49-F238E27FC236}">
                <a16:creationId xmlns:a16="http://schemas.microsoft.com/office/drawing/2014/main" id="{15ABA4CC-3D7B-4115-8BA7-A1FA66B3AFAD}"/>
              </a:ext>
            </a:extLst>
          </p:cNvPr>
          <p:cNvPicPr>
            <a:picLocks noChangeAspect="1"/>
          </p:cNvPicPr>
          <p:nvPr/>
        </p:nvPicPr>
        <p:blipFill>
          <a:blip r:embed="rId2"/>
          <a:stretch>
            <a:fillRect/>
          </a:stretch>
        </p:blipFill>
        <p:spPr>
          <a:xfrm>
            <a:off x="838199" y="3307106"/>
            <a:ext cx="8478807" cy="2204008"/>
          </a:xfrm>
          <a:prstGeom prst="rect">
            <a:avLst/>
          </a:prstGeom>
        </p:spPr>
      </p:pic>
    </p:spTree>
    <p:extLst>
      <p:ext uri="{BB962C8B-B14F-4D97-AF65-F5344CB8AC3E}">
        <p14:creationId xmlns:p14="http://schemas.microsoft.com/office/powerpoint/2010/main" val="16745739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5E19-C0C8-4ADB-A960-029D9ABFFB0F}"/>
              </a:ext>
            </a:extLst>
          </p:cNvPr>
          <p:cNvSpPr>
            <a:spLocks noGrp="1"/>
          </p:cNvSpPr>
          <p:nvPr>
            <p:ph type="title"/>
          </p:nvPr>
        </p:nvSpPr>
        <p:spPr/>
        <p:txBody>
          <a:bodyPr/>
          <a:lstStyle/>
          <a:p>
            <a:r>
              <a:rPr lang="nl-NL" dirty="0"/>
              <a:t>Bi-directional streaming method</a:t>
            </a:r>
            <a:endParaRPr lang="en-NL" dirty="0"/>
          </a:p>
        </p:txBody>
      </p:sp>
      <p:sp>
        <p:nvSpPr>
          <p:cNvPr id="3" name="Content Placeholder 2">
            <a:extLst>
              <a:ext uri="{FF2B5EF4-FFF2-40B4-BE49-F238E27FC236}">
                <a16:creationId xmlns:a16="http://schemas.microsoft.com/office/drawing/2014/main" id="{2E2AC503-5036-455F-897B-28CCE2A67560}"/>
              </a:ext>
            </a:extLst>
          </p:cNvPr>
          <p:cNvSpPr>
            <a:spLocks noGrp="1"/>
          </p:cNvSpPr>
          <p:nvPr>
            <p:ph idx="1"/>
          </p:nvPr>
        </p:nvSpPr>
        <p:spPr>
          <a:xfrm>
            <a:off x="838200" y="1825624"/>
            <a:ext cx="10515600" cy="4871737"/>
          </a:xfrm>
        </p:spPr>
        <p:txBody>
          <a:bodyPr>
            <a:normAutofit/>
          </a:bodyPr>
          <a:lstStyle/>
          <a:p>
            <a:pPr marL="0" indent="0">
              <a:buNone/>
            </a:pPr>
            <a:r>
              <a:rPr lang="en-US" dirty="0"/>
              <a:t>A bi-directional streaming method starts without the method receiving a message. The </a:t>
            </a:r>
            <a:r>
              <a:rPr lang="en-US" dirty="0" err="1"/>
              <a:t>requestStream</a:t>
            </a:r>
            <a:r>
              <a:rPr lang="en-US" dirty="0"/>
              <a:t> parameter is used to read messages from the client. The method can choose to send messages with </a:t>
            </a:r>
            <a:r>
              <a:rPr lang="en-US" dirty="0" err="1"/>
              <a:t>responseStream.WriteAsync</a:t>
            </a:r>
            <a:r>
              <a:rPr lang="en-US" dirty="0"/>
              <a:t>. A bi-directional streaming call is complete when the method returns:</a:t>
            </a:r>
          </a:p>
          <a:p>
            <a:pPr marL="0" indent="0">
              <a:buNone/>
            </a:pPr>
            <a:endParaRPr lang="en-US" dirty="0"/>
          </a:p>
          <a:p>
            <a:pPr marL="0" indent="0">
              <a:buNone/>
            </a:pPr>
            <a:endParaRPr lang="en-US" dirty="0"/>
          </a:p>
          <a:p>
            <a:pPr marL="0" indent="0">
              <a:buNone/>
            </a:pPr>
            <a:endParaRPr lang="en-US" dirty="0"/>
          </a:p>
          <a:p>
            <a:pPr marL="0" indent="0">
              <a:buNone/>
            </a:pPr>
            <a:r>
              <a:rPr lang="en-US" dirty="0"/>
              <a:t>The preceding code:</a:t>
            </a:r>
          </a:p>
          <a:p>
            <a:pPr lvl="1"/>
            <a:r>
              <a:rPr lang="en-US" dirty="0"/>
              <a:t>Sends a response for each request.</a:t>
            </a:r>
          </a:p>
          <a:p>
            <a:pPr lvl="1"/>
            <a:r>
              <a:rPr lang="en-US" dirty="0"/>
              <a:t>Is a basic usage of bi-directional streaming.</a:t>
            </a:r>
            <a:endParaRPr lang="en-NL" dirty="0"/>
          </a:p>
        </p:txBody>
      </p:sp>
      <p:pic>
        <p:nvPicPr>
          <p:cNvPr id="5" name="Picture 4">
            <a:extLst>
              <a:ext uri="{FF2B5EF4-FFF2-40B4-BE49-F238E27FC236}">
                <a16:creationId xmlns:a16="http://schemas.microsoft.com/office/drawing/2014/main" id="{4CC16FF7-7901-409F-B4D3-938D84426136}"/>
              </a:ext>
            </a:extLst>
          </p:cNvPr>
          <p:cNvPicPr>
            <a:picLocks noChangeAspect="1"/>
          </p:cNvPicPr>
          <p:nvPr/>
        </p:nvPicPr>
        <p:blipFill>
          <a:blip r:embed="rId2"/>
          <a:stretch>
            <a:fillRect/>
          </a:stretch>
        </p:blipFill>
        <p:spPr>
          <a:xfrm>
            <a:off x="838200" y="3800860"/>
            <a:ext cx="7048500" cy="1628775"/>
          </a:xfrm>
          <a:prstGeom prst="rect">
            <a:avLst/>
          </a:prstGeom>
        </p:spPr>
      </p:pic>
    </p:spTree>
    <p:extLst>
      <p:ext uri="{BB962C8B-B14F-4D97-AF65-F5344CB8AC3E}">
        <p14:creationId xmlns:p14="http://schemas.microsoft.com/office/powerpoint/2010/main" val="740981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DDCD6-AFF0-437C-ADA8-DE79F2D8162C}"/>
              </a:ext>
            </a:extLst>
          </p:cNvPr>
          <p:cNvSpPr>
            <a:spLocks noGrp="1"/>
          </p:cNvSpPr>
          <p:nvPr>
            <p:ph idx="1"/>
          </p:nvPr>
        </p:nvSpPr>
        <p:spPr>
          <a:xfrm>
            <a:off x="838200" y="313038"/>
            <a:ext cx="10515600" cy="5863925"/>
          </a:xfrm>
        </p:spPr>
        <p:txBody>
          <a:bodyPr/>
          <a:lstStyle/>
          <a:p>
            <a:pPr marL="0" indent="0">
              <a:buNone/>
            </a:pPr>
            <a:r>
              <a:rPr lang="en-US" dirty="0"/>
              <a:t>It is possible to support more complex scenarios, such as reading requests and sending responses simultaneously:</a:t>
            </a:r>
          </a:p>
          <a:p>
            <a:pPr marL="0" indent="0">
              <a:buNone/>
            </a:pPr>
            <a:r>
              <a:rPr lang="en-US" dirty="0"/>
              <a:t>In a bi-directional streaming method, the client and service can send messages to each other at any time. The best implementation of a bi-directional method varies depending upon requirements.</a:t>
            </a:r>
            <a:endParaRPr lang="en-NL" dirty="0"/>
          </a:p>
        </p:txBody>
      </p:sp>
      <p:pic>
        <p:nvPicPr>
          <p:cNvPr id="5" name="Picture 4">
            <a:extLst>
              <a:ext uri="{FF2B5EF4-FFF2-40B4-BE49-F238E27FC236}">
                <a16:creationId xmlns:a16="http://schemas.microsoft.com/office/drawing/2014/main" id="{94D6631F-2546-45D9-AA9B-98C6F2E90695}"/>
              </a:ext>
            </a:extLst>
          </p:cNvPr>
          <p:cNvPicPr>
            <a:picLocks noChangeAspect="1"/>
          </p:cNvPicPr>
          <p:nvPr/>
        </p:nvPicPr>
        <p:blipFill>
          <a:blip r:embed="rId2"/>
          <a:stretch>
            <a:fillRect/>
          </a:stretch>
        </p:blipFill>
        <p:spPr>
          <a:xfrm>
            <a:off x="838200" y="2668030"/>
            <a:ext cx="7366686" cy="3778818"/>
          </a:xfrm>
          <a:prstGeom prst="rect">
            <a:avLst/>
          </a:prstGeom>
        </p:spPr>
      </p:pic>
    </p:spTree>
    <p:extLst>
      <p:ext uri="{BB962C8B-B14F-4D97-AF65-F5344CB8AC3E}">
        <p14:creationId xmlns:p14="http://schemas.microsoft.com/office/powerpoint/2010/main" val="1256993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5246-3E2F-43B4-AAB5-7124881904D5}"/>
              </a:ext>
            </a:extLst>
          </p:cNvPr>
          <p:cNvSpPr>
            <a:spLocks noGrp="1"/>
          </p:cNvSpPr>
          <p:nvPr>
            <p:ph type="title"/>
          </p:nvPr>
        </p:nvSpPr>
        <p:spPr/>
        <p:txBody>
          <a:bodyPr/>
          <a:lstStyle/>
          <a:p>
            <a:r>
              <a:rPr lang="en-US" dirty="0"/>
              <a:t>Call gRPC services with the .NET client</a:t>
            </a:r>
            <a:endParaRPr lang="en-NL" dirty="0"/>
          </a:p>
        </p:txBody>
      </p:sp>
      <p:sp>
        <p:nvSpPr>
          <p:cNvPr id="3" name="Content Placeholder 2">
            <a:extLst>
              <a:ext uri="{FF2B5EF4-FFF2-40B4-BE49-F238E27FC236}">
                <a16:creationId xmlns:a16="http://schemas.microsoft.com/office/drawing/2014/main" id="{3EAD825E-C376-4CE1-9B95-032A5BEC6D94}"/>
              </a:ext>
            </a:extLst>
          </p:cNvPr>
          <p:cNvSpPr>
            <a:spLocks noGrp="1"/>
          </p:cNvSpPr>
          <p:nvPr>
            <p:ph idx="1"/>
          </p:nvPr>
        </p:nvSpPr>
        <p:spPr/>
        <p:txBody>
          <a:bodyPr/>
          <a:lstStyle/>
          <a:p>
            <a:pPr marL="0" indent="0">
              <a:buNone/>
            </a:pPr>
            <a:r>
              <a:rPr lang="en-US" dirty="0"/>
              <a:t>A .NET gRPC client library is available in the </a:t>
            </a:r>
            <a:r>
              <a:rPr lang="en-US" dirty="0" err="1"/>
              <a:t>Grpc.Net.Client</a:t>
            </a:r>
            <a:r>
              <a:rPr lang="en-US" dirty="0"/>
              <a:t> NuGet package. We are now going to look at:</a:t>
            </a:r>
          </a:p>
          <a:p>
            <a:pPr marL="0" indent="0">
              <a:buNone/>
            </a:pPr>
            <a:endParaRPr lang="en-US" dirty="0"/>
          </a:p>
          <a:p>
            <a:pPr lvl="1"/>
            <a:r>
              <a:rPr lang="en-US" dirty="0"/>
              <a:t>Configure a gRPC client to call gRPC services.</a:t>
            </a:r>
          </a:p>
          <a:p>
            <a:pPr lvl="1"/>
            <a:r>
              <a:rPr lang="en-US" dirty="0"/>
              <a:t>Make gRPC calls to unary, server streaming, client streaming, and bi-directional streaming methods.</a:t>
            </a:r>
          </a:p>
          <a:p>
            <a:endParaRPr lang="en-NL" dirty="0"/>
          </a:p>
        </p:txBody>
      </p:sp>
    </p:spTree>
    <p:extLst>
      <p:ext uri="{BB962C8B-B14F-4D97-AF65-F5344CB8AC3E}">
        <p14:creationId xmlns:p14="http://schemas.microsoft.com/office/powerpoint/2010/main" val="3615501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F877-5C2F-499F-AF57-F8A9EB8EEC65}"/>
              </a:ext>
            </a:extLst>
          </p:cNvPr>
          <p:cNvSpPr>
            <a:spLocks noGrp="1"/>
          </p:cNvSpPr>
          <p:nvPr>
            <p:ph type="title"/>
          </p:nvPr>
        </p:nvSpPr>
        <p:spPr/>
        <p:txBody>
          <a:bodyPr/>
          <a:lstStyle/>
          <a:p>
            <a:r>
              <a:rPr lang="nl-NL" dirty="0"/>
              <a:t>Configure gRPC client</a:t>
            </a:r>
            <a:endParaRPr lang="en-NL" dirty="0"/>
          </a:p>
        </p:txBody>
      </p:sp>
      <p:sp>
        <p:nvSpPr>
          <p:cNvPr id="3" name="Content Placeholder 2">
            <a:extLst>
              <a:ext uri="{FF2B5EF4-FFF2-40B4-BE49-F238E27FC236}">
                <a16:creationId xmlns:a16="http://schemas.microsoft.com/office/drawing/2014/main" id="{38726DD2-C100-4FFF-8D44-A6EE6E51853E}"/>
              </a:ext>
            </a:extLst>
          </p:cNvPr>
          <p:cNvSpPr>
            <a:spLocks noGrp="1"/>
          </p:cNvSpPr>
          <p:nvPr>
            <p:ph idx="1"/>
          </p:nvPr>
        </p:nvSpPr>
        <p:spPr/>
        <p:txBody>
          <a:bodyPr/>
          <a:lstStyle/>
          <a:p>
            <a:pPr marL="0" indent="0">
              <a:buNone/>
            </a:pPr>
            <a:r>
              <a:rPr lang="en-US" dirty="0"/>
              <a:t>gRPC clients are concrete client types that are generated from .proto files. The concrete gRPC client has methods that translate to the gRPC service in the .proto file. For example, a service called Greeter generates a </a:t>
            </a:r>
            <a:r>
              <a:rPr lang="en-US" dirty="0" err="1"/>
              <a:t>GreeterClient</a:t>
            </a:r>
            <a:r>
              <a:rPr lang="en-US" dirty="0"/>
              <a:t> type with methods to call the service.</a:t>
            </a:r>
          </a:p>
          <a:p>
            <a:pPr marL="0" indent="0">
              <a:buNone/>
            </a:pPr>
            <a:r>
              <a:rPr lang="en-US" dirty="0"/>
              <a:t>A gRPC client is created from a channel. Start by using </a:t>
            </a:r>
            <a:r>
              <a:rPr lang="en-US" dirty="0" err="1"/>
              <a:t>GrpcChannel.ForAddress</a:t>
            </a:r>
            <a:r>
              <a:rPr lang="en-US" dirty="0"/>
              <a:t> to create a channel, and then use the channel to create a gRPC client:</a:t>
            </a:r>
            <a:endParaRPr lang="en-NL" dirty="0"/>
          </a:p>
        </p:txBody>
      </p:sp>
      <p:pic>
        <p:nvPicPr>
          <p:cNvPr id="5" name="Picture 4">
            <a:extLst>
              <a:ext uri="{FF2B5EF4-FFF2-40B4-BE49-F238E27FC236}">
                <a16:creationId xmlns:a16="http://schemas.microsoft.com/office/drawing/2014/main" id="{6DABB9E6-F1A8-4035-A5E9-D04E27257C2E}"/>
              </a:ext>
            </a:extLst>
          </p:cNvPr>
          <p:cNvPicPr>
            <a:picLocks noChangeAspect="1"/>
          </p:cNvPicPr>
          <p:nvPr/>
        </p:nvPicPr>
        <p:blipFill>
          <a:blip r:embed="rId2"/>
          <a:stretch>
            <a:fillRect/>
          </a:stretch>
        </p:blipFill>
        <p:spPr>
          <a:xfrm>
            <a:off x="838199" y="5070002"/>
            <a:ext cx="6974045" cy="712960"/>
          </a:xfrm>
          <a:prstGeom prst="rect">
            <a:avLst/>
          </a:prstGeom>
        </p:spPr>
      </p:pic>
    </p:spTree>
    <p:extLst>
      <p:ext uri="{BB962C8B-B14F-4D97-AF65-F5344CB8AC3E}">
        <p14:creationId xmlns:p14="http://schemas.microsoft.com/office/powerpoint/2010/main" val="3167035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C0BD-1821-4AB3-B882-48AB5AA2D08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57F4E85-D36E-4570-A11C-CC08350B6D46}"/>
              </a:ext>
            </a:extLst>
          </p:cNvPr>
          <p:cNvSpPr>
            <a:spLocks noGrp="1"/>
          </p:cNvSpPr>
          <p:nvPr>
            <p:ph idx="1"/>
          </p:nvPr>
        </p:nvSpPr>
        <p:spPr/>
        <p:txBody>
          <a:bodyPr/>
          <a:lstStyle/>
          <a:p>
            <a:r>
              <a:rPr lang="en-US" dirty="0"/>
              <a:t>A channel represents a long-lived connection to a gRPC service. When a channel is created, it's configured with options related to calling a service. For example, the </a:t>
            </a:r>
            <a:r>
              <a:rPr lang="en-US" dirty="0" err="1"/>
              <a:t>HttpClient</a:t>
            </a:r>
            <a:r>
              <a:rPr lang="en-US" dirty="0"/>
              <a:t> used to make calls, the maximum send and receive message size, and logging can be specified on </a:t>
            </a:r>
            <a:r>
              <a:rPr lang="en-US" dirty="0" err="1"/>
              <a:t>GrpcChannelOptions</a:t>
            </a:r>
            <a:r>
              <a:rPr lang="en-US" dirty="0"/>
              <a:t> and used with </a:t>
            </a:r>
            <a:r>
              <a:rPr lang="en-US" dirty="0" err="1"/>
              <a:t>GrpcChannel.ForAddress</a:t>
            </a:r>
            <a:r>
              <a:rPr lang="en-US" dirty="0"/>
              <a:t>. For a complete list of options, see client configuration options.</a:t>
            </a:r>
            <a:endParaRPr lang="en-NL" dirty="0"/>
          </a:p>
        </p:txBody>
      </p:sp>
      <p:pic>
        <p:nvPicPr>
          <p:cNvPr id="6" name="Picture 5">
            <a:extLst>
              <a:ext uri="{FF2B5EF4-FFF2-40B4-BE49-F238E27FC236}">
                <a16:creationId xmlns:a16="http://schemas.microsoft.com/office/drawing/2014/main" id="{236CD6FF-A341-4C81-B75B-A27B87F3DB84}"/>
              </a:ext>
            </a:extLst>
          </p:cNvPr>
          <p:cNvPicPr>
            <a:picLocks noChangeAspect="1"/>
          </p:cNvPicPr>
          <p:nvPr/>
        </p:nvPicPr>
        <p:blipFill>
          <a:blip r:embed="rId3"/>
          <a:stretch>
            <a:fillRect/>
          </a:stretch>
        </p:blipFill>
        <p:spPr>
          <a:xfrm>
            <a:off x="838200" y="4700454"/>
            <a:ext cx="7126808" cy="1358514"/>
          </a:xfrm>
          <a:prstGeom prst="rect">
            <a:avLst/>
          </a:prstGeom>
        </p:spPr>
      </p:pic>
    </p:spTree>
    <p:extLst>
      <p:ext uri="{BB962C8B-B14F-4D97-AF65-F5344CB8AC3E}">
        <p14:creationId xmlns:p14="http://schemas.microsoft.com/office/powerpoint/2010/main" val="674979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CD3E-2FC0-46E8-B28D-A7C9246B607C}"/>
              </a:ext>
            </a:extLst>
          </p:cNvPr>
          <p:cNvSpPr>
            <a:spLocks noGrp="1"/>
          </p:cNvSpPr>
          <p:nvPr>
            <p:ph type="title"/>
          </p:nvPr>
        </p:nvSpPr>
        <p:spPr/>
        <p:txBody>
          <a:bodyPr/>
          <a:lstStyle/>
          <a:p>
            <a:r>
              <a:rPr lang="nl-NL" dirty="0"/>
              <a:t>Client performance</a:t>
            </a:r>
            <a:endParaRPr lang="en-NL" dirty="0"/>
          </a:p>
        </p:txBody>
      </p:sp>
      <p:sp>
        <p:nvSpPr>
          <p:cNvPr id="3" name="Content Placeholder 2">
            <a:extLst>
              <a:ext uri="{FF2B5EF4-FFF2-40B4-BE49-F238E27FC236}">
                <a16:creationId xmlns:a16="http://schemas.microsoft.com/office/drawing/2014/main" id="{E680F219-472A-4886-BCB2-ECD3F8A04329}"/>
              </a:ext>
            </a:extLst>
          </p:cNvPr>
          <p:cNvSpPr>
            <a:spLocks noGrp="1"/>
          </p:cNvSpPr>
          <p:nvPr>
            <p:ph idx="1"/>
          </p:nvPr>
        </p:nvSpPr>
        <p:spPr/>
        <p:txBody>
          <a:bodyPr>
            <a:normAutofit fontScale="92500" lnSpcReduction="20000"/>
          </a:bodyPr>
          <a:lstStyle/>
          <a:p>
            <a:pPr marL="0" indent="0">
              <a:buNone/>
            </a:pPr>
            <a:r>
              <a:rPr lang="en-US" dirty="0"/>
              <a:t>Channel and client performance and usage:</a:t>
            </a:r>
          </a:p>
          <a:p>
            <a:pPr lvl="1"/>
            <a:r>
              <a:rPr lang="en-US" dirty="0"/>
              <a:t>Creating a channel can be an expensive operation. Reusing a channel for gRPC calls provides performance benefits.</a:t>
            </a:r>
          </a:p>
          <a:p>
            <a:pPr lvl="1"/>
            <a:r>
              <a:rPr lang="en-US" dirty="0"/>
              <a:t>gRPC clients are created with channels. gRPC clients are lightweight objects and don't need to be cached or reused.</a:t>
            </a:r>
          </a:p>
          <a:p>
            <a:pPr lvl="1"/>
            <a:r>
              <a:rPr lang="en-US" dirty="0"/>
              <a:t>Multiple gRPC clients can be created from a channel, including different types of clients.</a:t>
            </a:r>
          </a:p>
          <a:p>
            <a:pPr lvl="1"/>
            <a:r>
              <a:rPr lang="en-US" dirty="0"/>
              <a:t>A channel and clients created from the channel can safely be used by multiple threads.</a:t>
            </a:r>
          </a:p>
          <a:p>
            <a:pPr lvl="1"/>
            <a:r>
              <a:rPr lang="en-US" dirty="0"/>
              <a:t>Clients created from the channel can make multiple simultaneous calls.</a:t>
            </a:r>
          </a:p>
          <a:p>
            <a:pPr marL="0" indent="0">
              <a:buNone/>
            </a:pPr>
            <a:r>
              <a:rPr lang="en-US" dirty="0" err="1"/>
              <a:t>GrpcChannel.ForAddress</a:t>
            </a:r>
            <a:r>
              <a:rPr lang="en-US" dirty="0"/>
              <a:t> isn't the only option for creating a gRPC client. If calling gRPC services from an ASP.NET Core app, consider gRPC client factory integration. gRPC integration with </a:t>
            </a:r>
            <a:r>
              <a:rPr lang="en-US" dirty="0" err="1"/>
              <a:t>HttpClientFactory</a:t>
            </a:r>
            <a:r>
              <a:rPr lang="en-US" dirty="0"/>
              <a:t> offers a centralized alternative to creating gRPC clients.</a:t>
            </a:r>
            <a:endParaRPr lang="en-NL" dirty="0"/>
          </a:p>
        </p:txBody>
      </p:sp>
    </p:spTree>
    <p:extLst>
      <p:ext uri="{BB962C8B-B14F-4D97-AF65-F5344CB8AC3E}">
        <p14:creationId xmlns:p14="http://schemas.microsoft.com/office/powerpoint/2010/main" val="5962493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196A-5258-441B-921A-73800BB42F30}"/>
              </a:ext>
            </a:extLst>
          </p:cNvPr>
          <p:cNvSpPr>
            <a:spLocks noGrp="1"/>
          </p:cNvSpPr>
          <p:nvPr>
            <p:ph type="title"/>
          </p:nvPr>
        </p:nvSpPr>
        <p:spPr/>
        <p:txBody>
          <a:bodyPr/>
          <a:lstStyle/>
          <a:p>
            <a:r>
              <a:rPr lang="nl-NL" dirty="0"/>
              <a:t>Make gRPC calls</a:t>
            </a:r>
            <a:endParaRPr lang="en-NL" dirty="0"/>
          </a:p>
        </p:txBody>
      </p:sp>
      <p:sp>
        <p:nvSpPr>
          <p:cNvPr id="3" name="Content Placeholder 2">
            <a:extLst>
              <a:ext uri="{FF2B5EF4-FFF2-40B4-BE49-F238E27FC236}">
                <a16:creationId xmlns:a16="http://schemas.microsoft.com/office/drawing/2014/main" id="{19A56E09-67C0-45D6-BBC8-5BEEFBBC8C90}"/>
              </a:ext>
            </a:extLst>
          </p:cNvPr>
          <p:cNvSpPr>
            <a:spLocks noGrp="1"/>
          </p:cNvSpPr>
          <p:nvPr>
            <p:ph idx="1"/>
          </p:nvPr>
        </p:nvSpPr>
        <p:spPr/>
        <p:txBody>
          <a:bodyPr>
            <a:normAutofit/>
          </a:bodyPr>
          <a:lstStyle/>
          <a:p>
            <a:pPr marL="0" indent="0">
              <a:buNone/>
            </a:pPr>
            <a:r>
              <a:rPr lang="en-US" dirty="0"/>
              <a:t>A gRPC call is initiated by calling a method on the client. The gRPC client will handle message serialization and addressing the gRPC call to the correct service.</a:t>
            </a:r>
          </a:p>
          <a:p>
            <a:pPr marL="0" indent="0">
              <a:buNone/>
            </a:pPr>
            <a:r>
              <a:rPr lang="en-US" dirty="0"/>
              <a:t>gRPC has different types of methods. How the client is used to make a gRPC call depends on the type of method called. The gRPC method types are:</a:t>
            </a:r>
          </a:p>
          <a:p>
            <a:pPr lvl="1"/>
            <a:r>
              <a:rPr lang="en-US" dirty="0"/>
              <a:t>Unary</a:t>
            </a:r>
          </a:p>
          <a:p>
            <a:pPr lvl="1"/>
            <a:r>
              <a:rPr lang="en-US" dirty="0"/>
              <a:t>Server streaming</a:t>
            </a:r>
          </a:p>
          <a:p>
            <a:pPr lvl="1"/>
            <a:r>
              <a:rPr lang="en-US" dirty="0"/>
              <a:t>Client streaming</a:t>
            </a:r>
          </a:p>
          <a:p>
            <a:pPr lvl="1"/>
            <a:r>
              <a:rPr lang="en-US" dirty="0"/>
              <a:t>Bi-directional streaming</a:t>
            </a:r>
            <a:endParaRPr lang="en-NL" dirty="0"/>
          </a:p>
        </p:txBody>
      </p:sp>
    </p:spTree>
    <p:extLst>
      <p:ext uri="{BB962C8B-B14F-4D97-AF65-F5344CB8AC3E}">
        <p14:creationId xmlns:p14="http://schemas.microsoft.com/office/powerpoint/2010/main" val="32863601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E075-65E1-4D6F-AABA-8B0CCAE95EF4}"/>
              </a:ext>
            </a:extLst>
          </p:cNvPr>
          <p:cNvSpPr>
            <a:spLocks noGrp="1"/>
          </p:cNvSpPr>
          <p:nvPr>
            <p:ph type="title"/>
          </p:nvPr>
        </p:nvSpPr>
        <p:spPr/>
        <p:txBody>
          <a:bodyPr/>
          <a:lstStyle/>
          <a:p>
            <a:r>
              <a:rPr lang="nl-NL" dirty="0"/>
              <a:t>Unary call</a:t>
            </a:r>
            <a:endParaRPr lang="en-NL" dirty="0"/>
          </a:p>
        </p:txBody>
      </p:sp>
      <p:sp>
        <p:nvSpPr>
          <p:cNvPr id="3" name="Content Placeholder 2">
            <a:extLst>
              <a:ext uri="{FF2B5EF4-FFF2-40B4-BE49-F238E27FC236}">
                <a16:creationId xmlns:a16="http://schemas.microsoft.com/office/drawing/2014/main" id="{28AA81A1-9F87-47C7-ADA0-9DFC0D299FE4}"/>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A unary call starts with the client sending a request message. A response message is returned when the service finishes.</a:t>
            </a:r>
          </a:p>
          <a:p>
            <a:pPr marL="0" indent="0">
              <a:buNone/>
            </a:pPr>
            <a:endParaRPr lang="en-US" dirty="0"/>
          </a:p>
          <a:p>
            <a:pPr marL="0" indent="0">
              <a:buNone/>
            </a:pPr>
            <a:endParaRPr lang="en-US" dirty="0"/>
          </a:p>
          <a:p>
            <a:pPr marL="0" indent="0">
              <a:buNone/>
            </a:pPr>
            <a:r>
              <a:rPr lang="en-US" dirty="0"/>
              <a:t>Each unary service method in the .proto file will result in two .NET methods on the concrete gRPC client type for calling the method: an asynchronous method and a blocking method. For example, on </a:t>
            </a:r>
            <a:r>
              <a:rPr lang="en-US" dirty="0" err="1"/>
              <a:t>GreeterClient</a:t>
            </a:r>
            <a:r>
              <a:rPr lang="en-US" dirty="0"/>
              <a:t> there are two ways of calling </a:t>
            </a:r>
            <a:r>
              <a:rPr lang="en-US" dirty="0" err="1"/>
              <a:t>SayHello</a:t>
            </a:r>
            <a:r>
              <a:rPr lang="en-US" dirty="0"/>
              <a:t>:</a:t>
            </a:r>
          </a:p>
          <a:p>
            <a:pPr lvl="1"/>
            <a:r>
              <a:rPr lang="en-US" dirty="0" err="1"/>
              <a:t>GreeterClient.SayHelloAsync</a:t>
            </a:r>
            <a:r>
              <a:rPr lang="en-US" dirty="0"/>
              <a:t> - calls </a:t>
            </a:r>
            <a:r>
              <a:rPr lang="en-US" dirty="0" err="1"/>
              <a:t>Greeter.SayHello</a:t>
            </a:r>
            <a:r>
              <a:rPr lang="en-US" dirty="0"/>
              <a:t> service asynchronously. Can be awaited.</a:t>
            </a:r>
          </a:p>
          <a:p>
            <a:pPr lvl="1"/>
            <a:r>
              <a:rPr lang="en-US" dirty="0" err="1"/>
              <a:t>GreeterClient.SayHello</a:t>
            </a:r>
            <a:r>
              <a:rPr lang="en-US" dirty="0"/>
              <a:t> - calls </a:t>
            </a:r>
            <a:r>
              <a:rPr lang="en-US" dirty="0" err="1"/>
              <a:t>Greeter.SayHello</a:t>
            </a:r>
            <a:r>
              <a:rPr lang="en-US" dirty="0"/>
              <a:t> service and blocks until complete. Don't use in asynchronous code.</a:t>
            </a:r>
            <a:endParaRPr lang="en-NL" dirty="0"/>
          </a:p>
        </p:txBody>
      </p:sp>
      <p:pic>
        <p:nvPicPr>
          <p:cNvPr id="6" name="Picture 5">
            <a:extLst>
              <a:ext uri="{FF2B5EF4-FFF2-40B4-BE49-F238E27FC236}">
                <a16:creationId xmlns:a16="http://schemas.microsoft.com/office/drawing/2014/main" id="{4A0FCF41-F386-4764-BB96-B6CEDD6ED887}"/>
              </a:ext>
            </a:extLst>
          </p:cNvPr>
          <p:cNvPicPr>
            <a:picLocks noChangeAspect="1"/>
          </p:cNvPicPr>
          <p:nvPr/>
        </p:nvPicPr>
        <p:blipFill>
          <a:blip r:embed="rId2"/>
          <a:stretch>
            <a:fillRect/>
          </a:stretch>
        </p:blipFill>
        <p:spPr>
          <a:xfrm>
            <a:off x="838200" y="2573930"/>
            <a:ext cx="5915025" cy="923925"/>
          </a:xfrm>
          <a:prstGeom prst="rect">
            <a:avLst/>
          </a:prstGeom>
        </p:spPr>
      </p:pic>
    </p:spTree>
    <p:extLst>
      <p:ext uri="{BB962C8B-B14F-4D97-AF65-F5344CB8AC3E}">
        <p14:creationId xmlns:p14="http://schemas.microsoft.com/office/powerpoint/2010/main" val="425984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1BBA-ABDE-4BAA-B095-9467163AB48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12D8299-7D0C-4199-A1D6-4A7D867590DF}"/>
              </a:ext>
            </a:extLst>
          </p:cNvPr>
          <p:cNvSpPr>
            <a:spLocks noGrp="1"/>
          </p:cNvSpPr>
          <p:nvPr>
            <p:ph idx="1"/>
          </p:nvPr>
        </p:nvSpPr>
        <p:spPr/>
        <p:txBody>
          <a:bodyPr/>
          <a:lstStyle/>
          <a:p>
            <a:endParaRPr lang="en-NL"/>
          </a:p>
        </p:txBody>
      </p:sp>
      <p:pic>
        <p:nvPicPr>
          <p:cNvPr id="2050" name="Picture 2" descr="API timeline">
            <a:extLst>
              <a:ext uri="{FF2B5EF4-FFF2-40B4-BE49-F238E27FC236}">
                <a16:creationId xmlns:a16="http://schemas.microsoft.com/office/drawing/2014/main" id="{4D577DB6-C44A-475B-8DE6-725627CE6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9" y="288324"/>
            <a:ext cx="12236403" cy="634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424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E896-D878-4636-8305-F5B67E52CBA7}"/>
              </a:ext>
            </a:extLst>
          </p:cNvPr>
          <p:cNvSpPr>
            <a:spLocks noGrp="1"/>
          </p:cNvSpPr>
          <p:nvPr>
            <p:ph type="title"/>
          </p:nvPr>
        </p:nvSpPr>
        <p:spPr/>
        <p:txBody>
          <a:bodyPr/>
          <a:lstStyle/>
          <a:p>
            <a:r>
              <a:rPr lang="nl-NL" dirty="0"/>
              <a:t>Server streaming call</a:t>
            </a:r>
            <a:endParaRPr lang="en-NL" dirty="0"/>
          </a:p>
        </p:txBody>
      </p:sp>
      <p:sp>
        <p:nvSpPr>
          <p:cNvPr id="3" name="Content Placeholder 2">
            <a:extLst>
              <a:ext uri="{FF2B5EF4-FFF2-40B4-BE49-F238E27FC236}">
                <a16:creationId xmlns:a16="http://schemas.microsoft.com/office/drawing/2014/main" id="{EAAB6616-B291-480F-94F5-CB767F29886D}"/>
              </a:ext>
            </a:extLst>
          </p:cNvPr>
          <p:cNvSpPr>
            <a:spLocks noGrp="1"/>
          </p:cNvSpPr>
          <p:nvPr>
            <p:ph idx="1"/>
          </p:nvPr>
        </p:nvSpPr>
        <p:spPr/>
        <p:txBody>
          <a:bodyPr/>
          <a:lstStyle/>
          <a:p>
            <a:pPr marL="0" indent="0">
              <a:buNone/>
            </a:pPr>
            <a:r>
              <a:rPr lang="en-US" dirty="0"/>
              <a:t>A server streaming call starts with the client sending a request message. </a:t>
            </a:r>
            <a:r>
              <a:rPr lang="en-US" dirty="0" err="1"/>
              <a:t>ResponseStream.MoveNext</a:t>
            </a:r>
            <a:r>
              <a:rPr lang="en-US" dirty="0"/>
              <a:t>() reads messages streamed from the service. The server streaming call is complete when </a:t>
            </a:r>
            <a:r>
              <a:rPr lang="en-US" dirty="0" err="1"/>
              <a:t>ResponseStream.MoveNext</a:t>
            </a:r>
            <a:r>
              <a:rPr lang="en-US" dirty="0"/>
              <a:t>() returns false.</a:t>
            </a:r>
            <a:endParaRPr lang="en-NL" dirty="0"/>
          </a:p>
        </p:txBody>
      </p:sp>
      <p:pic>
        <p:nvPicPr>
          <p:cNvPr id="5" name="Picture 4">
            <a:extLst>
              <a:ext uri="{FF2B5EF4-FFF2-40B4-BE49-F238E27FC236}">
                <a16:creationId xmlns:a16="http://schemas.microsoft.com/office/drawing/2014/main" id="{D79821D9-17D2-4DCD-9076-4BF0B3BD67AB}"/>
              </a:ext>
            </a:extLst>
          </p:cNvPr>
          <p:cNvPicPr>
            <a:picLocks noChangeAspect="1"/>
          </p:cNvPicPr>
          <p:nvPr/>
        </p:nvPicPr>
        <p:blipFill>
          <a:blip r:embed="rId2"/>
          <a:stretch>
            <a:fillRect/>
          </a:stretch>
        </p:blipFill>
        <p:spPr>
          <a:xfrm>
            <a:off x="838199" y="3647808"/>
            <a:ext cx="6724461" cy="1761680"/>
          </a:xfrm>
          <a:prstGeom prst="rect">
            <a:avLst/>
          </a:prstGeom>
        </p:spPr>
      </p:pic>
    </p:spTree>
    <p:extLst>
      <p:ext uri="{BB962C8B-B14F-4D97-AF65-F5344CB8AC3E}">
        <p14:creationId xmlns:p14="http://schemas.microsoft.com/office/powerpoint/2010/main" val="1677867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7D29-9072-4A93-B048-20E3F3BF73C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F1DA9D7-D40B-4EE1-9C2A-0D58C889EAF2}"/>
              </a:ext>
            </a:extLst>
          </p:cNvPr>
          <p:cNvSpPr>
            <a:spLocks noGrp="1"/>
          </p:cNvSpPr>
          <p:nvPr>
            <p:ph idx="1"/>
          </p:nvPr>
        </p:nvSpPr>
        <p:spPr/>
        <p:txBody>
          <a:bodyPr/>
          <a:lstStyle/>
          <a:p>
            <a:pPr marL="0" indent="0">
              <a:buNone/>
            </a:pPr>
            <a:r>
              <a:rPr lang="en-US" dirty="0"/>
              <a:t>When using C# 8 or later, the await foreach syntax can be used to read messages. The </a:t>
            </a:r>
            <a:r>
              <a:rPr lang="en-US" dirty="0" err="1"/>
              <a:t>IAsyncStreamReader</a:t>
            </a:r>
            <a:r>
              <a:rPr lang="en-US" dirty="0"/>
              <a:t>&lt;T&gt;.</a:t>
            </a:r>
            <a:r>
              <a:rPr lang="en-US" dirty="0" err="1"/>
              <a:t>ReadAllAsync</a:t>
            </a:r>
            <a:r>
              <a:rPr lang="en-US" dirty="0"/>
              <a:t>() extension method reads all messages from the response stream:</a:t>
            </a:r>
            <a:endParaRPr lang="en-NL" dirty="0"/>
          </a:p>
        </p:txBody>
      </p:sp>
      <p:pic>
        <p:nvPicPr>
          <p:cNvPr id="5" name="Picture 4">
            <a:extLst>
              <a:ext uri="{FF2B5EF4-FFF2-40B4-BE49-F238E27FC236}">
                <a16:creationId xmlns:a16="http://schemas.microsoft.com/office/drawing/2014/main" id="{06FE916B-2E5A-4B08-BB48-1EB19AC09E47}"/>
              </a:ext>
            </a:extLst>
          </p:cNvPr>
          <p:cNvPicPr>
            <a:picLocks noChangeAspect="1"/>
          </p:cNvPicPr>
          <p:nvPr/>
        </p:nvPicPr>
        <p:blipFill>
          <a:blip r:embed="rId2"/>
          <a:stretch>
            <a:fillRect/>
          </a:stretch>
        </p:blipFill>
        <p:spPr>
          <a:xfrm>
            <a:off x="838200" y="3428999"/>
            <a:ext cx="7270022" cy="1946305"/>
          </a:xfrm>
          <a:prstGeom prst="rect">
            <a:avLst/>
          </a:prstGeom>
        </p:spPr>
      </p:pic>
    </p:spTree>
    <p:extLst>
      <p:ext uri="{BB962C8B-B14F-4D97-AF65-F5344CB8AC3E}">
        <p14:creationId xmlns:p14="http://schemas.microsoft.com/office/powerpoint/2010/main" val="1193208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6A88-BE94-4D3B-8AE4-A5009A550423}"/>
              </a:ext>
            </a:extLst>
          </p:cNvPr>
          <p:cNvSpPr>
            <a:spLocks noGrp="1"/>
          </p:cNvSpPr>
          <p:nvPr>
            <p:ph type="title"/>
          </p:nvPr>
        </p:nvSpPr>
        <p:spPr/>
        <p:txBody>
          <a:bodyPr/>
          <a:lstStyle/>
          <a:p>
            <a:r>
              <a:rPr lang="nl-NL" dirty="0"/>
              <a:t>Client streaming call</a:t>
            </a:r>
            <a:endParaRPr lang="en-NL" dirty="0"/>
          </a:p>
        </p:txBody>
      </p:sp>
      <p:sp>
        <p:nvSpPr>
          <p:cNvPr id="3" name="Content Placeholder 2">
            <a:extLst>
              <a:ext uri="{FF2B5EF4-FFF2-40B4-BE49-F238E27FC236}">
                <a16:creationId xmlns:a16="http://schemas.microsoft.com/office/drawing/2014/main" id="{60B19933-E210-4796-B0C1-D612A0AB8F23}"/>
              </a:ext>
            </a:extLst>
          </p:cNvPr>
          <p:cNvSpPr>
            <a:spLocks noGrp="1"/>
          </p:cNvSpPr>
          <p:nvPr>
            <p:ph idx="1"/>
          </p:nvPr>
        </p:nvSpPr>
        <p:spPr/>
        <p:txBody>
          <a:bodyPr/>
          <a:lstStyle/>
          <a:p>
            <a:pPr marL="0" indent="0">
              <a:buNone/>
            </a:pPr>
            <a:r>
              <a:rPr lang="en-US" dirty="0"/>
              <a:t>A client streaming call starts without the client sending a message. The client can choose to send messages with </a:t>
            </a:r>
            <a:r>
              <a:rPr lang="en-US" dirty="0" err="1"/>
              <a:t>RequestStream.WriteAsync</a:t>
            </a:r>
            <a:r>
              <a:rPr lang="en-US" dirty="0"/>
              <a:t>. When the client has finished sending messages, </a:t>
            </a:r>
            <a:r>
              <a:rPr lang="en-US" dirty="0" err="1"/>
              <a:t>RequestStream.CompleteAsync</a:t>
            </a:r>
            <a:r>
              <a:rPr lang="en-US" dirty="0"/>
              <a:t>() should be called to notify the service. The call is finished when the service returns a response message.</a:t>
            </a:r>
            <a:endParaRPr lang="en-NL" dirty="0"/>
          </a:p>
        </p:txBody>
      </p:sp>
      <p:pic>
        <p:nvPicPr>
          <p:cNvPr id="5" name="Picture 4">
            <a:extLst>
              <a:ext uri="{FF2B5EF4-FFF2-40B4-BE49-F238E27FC236}">
                <a16:creationId xmlns:a16="http://schemas.microsoft.com/office/drawing/2014/main" id="{0316E28A-76C9-4A19-9C0E-CFDE8FB61EBF}"/>
              </a:ext>
            </a:extLst>
          </p:cNvPr>
          <p:cNvPicPr>
            <a:picLocks noChangeAspect="1"/>
          </p:cNvPicPr>
          <p:nvPr/>
        </p:nvPicPr>
        <p:blipFill>
          <a:blip r:embed="rId2"/>
          <a:stretch>
            <a:fillRect/>
          </a:stretch>
        </p:blipFill>
        <p:spPr>
          <a:xfrm>
            <a:off x="838200" y="3948112"/>
            <a:ext cx="6919633" cy="2363787"/>
          </a:xfrm>
          <a:prstGeom prst="rect">
            <a:avLst/>
          </a:prstGeom>
        </p:spPr>
      </p:pic>
    </p:spTree>
    <p:extLst>
      <p:ext uri="{BB962C8B-B14F-4D97-AF65-F5344CB8AC3E}">
        <p14:creationId xmlns:p14="http://schemas.microsoft.com/office/powerpoint/2010/main" val="15406563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395B-2B81-4D81-A4F9-E49982AFADB1}"/>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5C94CD50-E60B-43FB-995C-E0C92B6B6391}"/>
              </a:ext>
            </a:extLst>
          </p:cNvPr>
          <p:cNvSpPr>
            <a:spLocks noGrp="1"/>
          </p:cNvSpPr>
          <p:nvPr>
            <p:ph idx="1"/>
          </p:nvPr>
        </p:nvSpPr>
        <p:spPr/>
        <p:txBody>
          <a:bodyPr/>
          <a:lstStyle/>
          <a:p>
            <a:pPr marL="0" indent="0">
              <a:buNone/>
            </a:pPr>
            <a:r>
              <a:rPr lang="nl-NL" dirty="0">
                <a:hlinkClick r:id="rId3"/>
              </a:rPr>
              <a:t>https://docs.microsoft.com/en-us/aspnet/core/tutorials/grpc/grpc-start?view=aspnetcore-6.0&amp;tabs=visual-studio</a:t>
            </a:r>
            <a:endParaRPr lang="nl-NL" dirty="0"/>
          </a:p>
          <a:p>
            <a:pPr marL="0" indent="0">
              <a:buNone/>
            </a:pPr>
            <a:endParaRPr lang="en-NL" dirty="0"/>
          </a:p>
        </p:txBody>
      </p:sp>
      <p:pic>
        <p:nvPicPr>
          <p:cNvPr id="5" name="Picture 4">
            <a:extLst>
              <a:ext uri="{FF2B5EF4-FFF2-40B4-BE49-F238E27FC236}">
                <a16:creationId xmlns:a16="http://schemas.microsoft.com/office/drawing/2014/main" id="{CB37250B-CBD0-44DE-AA8E-D5613966F419}"/>
              </a:ext>
            </a:extLst>
          </p:cNvPr>
          <p:cNvPicPr>
            <a:picLocks noChangeAspect="1"/>
          </p:cNvPicPr>
          <p:nvPr/>
        </p:nvPicPr>
        <p:blipFill>
          <a:blip r:embed="rId4"/>
          <a:stretch>
            <a:fillRect/>
          </a:stretch>
        </p:blipFill>
        <p:spPr>
          <a:xfrm>
            <a:off x="838200" y="2691392"/>
            <a:ext cx="7648575" cy="3467100"/>
          </a:xfrm>
          <a:prstGeom prst="rect">
            <a:avLst/>
          </a:prstGeom>
        </p:spPr>
      </p:pic>
    </p:spTree>
    <p:extLst>
      <p:ext uri="{BB962C8B-B14F-4D97-AF65-F5344CB8AC3E}">
        <p14:creationId xmlns:p14="http://schemas.microsoft.com/office/powerpoint/2010/main" val="4274096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7D20-CFBB-4E5B-B995-1006D4519B17}"/>
              </a:ext>
            </a:extLst>
          </p:cNvPr>
          <p:cNvSpPr>
            <a:spLocks noGrp="1"/>
          </p:cNvSpPr>
          <p:nvPr>
            <p:ph type="title"/>
          </p:nvPr>
        </p:nvSpPr>
        <p:spPr/>
        <p:txBody>
          <a:bodyPr/>
          <a:lstStyle/>
          <a:p>
            <a:r>
              <a:rPr lang="en-US" dirty="0"/>
              <a:t>What’s new for gRPC in .NET 6</a:t>
            </a:r>
            <a:endParaRPr lang="en-NL" dirty="0"/>
          </a:p>
        </p:txBody>
      </p:sp>
      <p:sp>
        <p:nvSpPr>
          <p:cNvPr id="3" name="Content Placeholder 2">
            <a:extLst>
              <a:ext uri="{FF2B5EF4-FFF2-40B4-BE49-F238E27FC236}">
                <a16:creationId xmlns:a16="http://schemas.microsoft.com/office/drawing/2014/main" id="{61580451-757C-4599-8931-3EB95FA979EA}"/>
              </a:ext>
            </a:extLst>
          </p:cNvPr>
          <p:cNvSpPr>
            <a:spLocks noGrp="1"/>
          </p:cNvSpPr>
          <p:nvPr>
            <p:ph idx="1"/>
          </p:nvPr>
        </p:nvSpPr>
        <p:spPr/>
        <p:txBody>
          <a:bodyPr/>
          <a:lstStyle/>
          <a:p>
            <a:r>
              <a:rPr lang="nl-NL" dirty="0"/>
              <a:t>gRPC client-side load balancing</a:t>
            </a:r>
          </a:p>
          <a:p>
            <a:r>
              <a:rPr lang="nl-NL" dirty="0"/>
              <a:t>Transient fault handling with retries</a:t>
            </a:r>
          </a:p>
          <a:p>
            <a:r>
              <a:rPr lang="nl-NL" dirty="0"/>
              <a:t>Protobuf performance</a:t>
            </a:r>
          </a:p>
          <a:p>
            <a:r>
              <a:rPr lang="nl-NL" dirty="0"/>
              <a:t>gRPC download speeds</a:t>
            </a:r>
          </a:p>
          <a:p>
            <a:r>
              <a:rPr lang="nl-NL" dirty="0"/>
              <a:t>HTTP/3 support</a:t>
            </a:r>
            <a:endParaRPr lang="en-NL" dirty="0"/>
          </a:p>
        </p:txBody>
      </p:sp>
    </p:spTree>
    <p:extLst>
      <p:ext uri="{BB962C8B-B14F-4D97-AF65-F5344CB8AC3E}">
        <p14:creationId xmlns:p14="http://schemas.microsoft.com/office/powerpoint/2010/main" val="238228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9405-7077-42C0-B3AB-3F372958B46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757DBBE-C530-44CF-8EF6-575EE531F4D1}"/>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B84D17DB-02D8-40CA-B7ED-9D23463C82BC}"/>
              </a:ext>
            </a:extLst>
          </p:cNvPr>
          <p:cNvPicPr>
            <a:picLocks noChangeAspect="1"/>
          </p:cNvPicPr>
          <p:nvPr/>
        </p:nvPicPr>
        <p:blipFill>
          <a:blip r:embed="rId2"/>
          <a:stretch>
            <a:fillRect/>
          </a:stretch>
        </p:blipFill>
        <p:spPr>
          <a:xfrm>
            <a:off x="2026508" y="-1390"/>
            <a:ext cx="8147221" cy="6867724"/>
          </a:xfrm>
          <a:prstGeom prst="rect">
            <a:avLst/>
          </a:prstGeom>
        </p:spPr>
      </p:pic>
    </p:spTree>
    <p:extLst>
      <p:ext uri="{BB962C8B-B14F-4D97-AF65-F5344CB8AC3E}">
        <p14:creationId xmlns:p14="http://schemas.microsoft.com/office/powerpoint/2010/main" val="177125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3805-73DB-4266-991A-453757927429}"/>
              </a:ext>
            </a:extLst>
          </p:cNvPr>
          <p:cNvSpPr>
            <a:spLocks noGrp="1"/>
          </p:cNvSpPr>
          <p:nvPr>
            <p:ph type="title"/>
          </p:nvPr>
        </p:nvSpPr>
        <p:spPr/>
        <p:txBody>
          <a:bodyPr>
            <a:normAutofit fontScale="90000"/>
          </a:bodyPr>
          <a:lstStyle/>
          <a:p>
            <a:r>
              <a:rPr lang="en-US" sz="4900" dirty="0"/>
              <a:t>Remote Procedure Call (RPC): invoking a function on another system</a:t>
            </a:r>
            <a:br>
              <a:rPr lang="en-US" b="0" dirty="0">
                <a:solidFill>
                  <a:srgbClr val="000000"/>
                </a:solidFill>
                <a:effectLst/>
                <a:latin typeface="Proxima Nova"/>
              </a:rPr>
            </a:br>
            <a:endParaRPr lang="en-NL" dirty="0"/>
          </a:p>
        </p:txBody>
      </p:sp>
      <p:sp>
        <p:nvSpPr>
          <p:cNvPr id="3" name="Content Placeholder 2">
            <a:extLst>
              <a:ext uri="{FF2B5EF4-FFF2-40B4-BE49-F238E27FC236}">
                <a16:creationId xmlns:a16="http://schemas.microsoft.com/office/drawing/2014/main" id="{F6B28E2F-3FB0-48B5-B6B1-0E71F0F0E83B}"/>
              </a:ext>
            </a:extLst>
          </p:cNvPr>
          <p:cNvSpPr>
            <a:spLocks noGrp="1"/>
          </p:cNvSpPr>
          <p:nvPr>
            <p:ph idx="1"/>
          </p:nvPr>
        </p:nvSpPr>
        <p:spPr/>
        <p:txBody>
          <a:bodyPr>
            <a:normAutofit lnSpcReduction="10000"/>
          </a:bodyPr>
          <a:lstStyle/>
          <a:p>
            <a:pPr algn="l"/>
            <a:r>
              <a:rPr lang="en-US" b="0" i="0" dirty="0">
                <a:solidFill>
                  <a:srgbClr val="000000"/>
                </a:solidFill>
                <a:effectLst/>
                <a:latin typeface="Segoe UI" panose="020B0502040204020203" pitchFamily="34" charset="0"/>
                <a:cs typeface="Segoe UI" panose="020B0502040204020203" pitchFamily="34" charset="0"/>
              </a:rPr>
              <a:t>A </a:t>
            </a:r>
            <a:r>
              <a:rPr lang="en-US" b="1" i="0" dirty="0">
                <a:solidFill>
                  <a:srgbClr val="000000"/>
                </a:solidFill>
                <a:effectLst/>
                <a:latin typeface="Segoe UI" panose="020B0502040204020203" pitchFamily="34" charset="0"/>
                <a:cs typeface="Segoe UI" panose="020B0502040204020203" pitchFamily="34" charset="0"/>
              </a:rPr>
              <a:t>Remote Procedure Call</a:t>
            </a:r>
            <a:r>
              <a:rPr lang="en-US" b="0" i="0" dirty="0">
                <a:solidFill>
                  <a:srgbClr val="000000"/>
                </a:solidFill>
                <a:effectLst/>
                <a:latin typeface="Segoe UI" panose="020B0502040204020203" pitchFamily="34" charset="0"/>
                <a:cs typeface="Segoe UI" panose="020B0502040204020203" pitchFamily="34" charset="0"/>
              </a:rPr>
              <a:t> is a specification that allows for remote execution of a function in a different context. RPC extends the notion of local procedure calling but puts it in the context of an HTTP API.</a:t>
            </a:r>
          </a:p>
          <a:p>
            <a:pPr algn="l"/>
            <a:r>
              <a:rPr lang="en-US" b="0" i="0" dirty="0">
                <a:solidFill>
                  <a:srgbClr val="000000"/>
                </a:solidFill>
                <a:effectLst/>
                <a:latin typeface="Segoe UI" panose="020B0502040204020203" pitchFamily="34" charset="0"/>
                <a:cs typeface="Segoe UI" panose="020B0502040204020203" pitchFamily="34" charset="0"/>
              </a:rPr>
              <a:t>Initial XML-RPC was problematic because ensuring data types of XML payloads is tough. So, later an RPC API started using a more concrete </a:t>
            </a:r>
            <a:r>
              <a:rPr lang="en-US" b="0" i="0" u="none" strike="noStrike" dirty="0">
                <a:solidFill>
                  <a:srgbClr val="00C0EB"/>
                </a:solidFill>
                <a:effectLst/>
                <a:latin typeface="Segoe UI" panose="020B0502040204020203" pitchFamily="34" charset="0"/>
                <a:cs typeface="Segoe UI" panose="020B0502040204020203" pitchFamily="34" charset="0"/>
              </a:rPr>
              <a:t>JSON-RPC</a:t>
            </a:r>
            <a:r>
              <a:rPr lang="en-US" b="0" i="0" dirty="0">
                <a:solidFill>
                  <a:srgbClr val="000000"/>
                </a:solidFill>
                <a:effectLst/>
                <a:latin typeface="Segoe UI" panose="020B0502040204020203" pitchFamily="34" charset="0"/>
                <a:cs typeface="Segoe UI" panose="020B0502040204020203" pitchFamily="34" charset="0"/>
              </a:rPr>
              <a:t> specification which is considered a simpler alternative to SOAP. </a:t>
            </a:r>
            <a:r>
              <a:rPr lang="en-US" b="0" i="0" u="none" strike="noStrike" dirty="0">
                <a:solidFill>
                  <a:srgbClr val="00C0EB"/>
                </a:solidFill>
                <a:effectLst/>
                <a:latin typeface="Segoe UI" panose="020B0502040204020203" pitchFamily="34" charset="0"/>
                <a:cs typeface="Segoe UI" panose="020B0502040204020203" pitchFamily="34" charset="0"/>
              </a:rPr>
              <a:t>gRPC</a:t>
            </a:r>
            <a:r>
              <a:rPr lang="en-US" b="0" i="0" dirty="0">
                <a:solidFill>
                  <a:srgbClr val="000000"/>
                </a:solidFill>
                <a:effectLst/>
                <a:latin typeface="Segoe UI" panose="020B0502040204020203" pitchFamily="34" charset="0"/>
                <a:cs typeface="Segoe UI" panose="020B0502040204020203" pitchFamily="34" charset="0"/>
              </a:rPr>
              <a:t> is the latest RPC version developed by Google in 2015. With pluggable support for load balancing, tracing, health checking, and authentication, gRPC is well-suited for connecting microservices.</a:t>
            </a:r>
          </a:p>
          <a:p>
            <a:endParaRPr lang="en-NL" dirty="0"/>
          </a:p>
        </p:txBody>
      </p:sp>
    </p:spTree>
    <p:extLst>
      <p:ext uri="{BB962C8B-B14F-4D97-AF65-F5344CB8AC3E}">
        <p14:creationId xmlns:p14="http://schemas.microsoft.com/office/powerpoint/2010/main" val="19594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5D0A-E295-44FE-99E5-0A6FE7CABC8F}"/>
              </a:ext>
            </a:extLst>
          </p:cNvPr>
          <p:cNvSpPr>
            <a:spLocks noGrp="1"/>
          </p:cNvSpPr>
          <p:nvPr>
            <p:ph type="title"/>
          </p:nvPr>
        </p:nvSpPr>
        <p:spPr/>
        <p:txBody>
          <a:bodyPr/>
          <a:lstStyle/>
          <a:p>
            <a:r>
              <a:rPr lang="en-US" dirty="0"/>
              <a:t>How RPC works</a:t>
            </a:r>
            <a:endParaRPr lang="en-NL" dirty="0"/>
          </a:p>
        </p:txBody>
      </p:sp>
      <p:sp>
        <p:nvSpPr>
          <p:cNvPr id="3" name="Content Placeholder 2">
            <a:extLst>
              <a:ext uri="{FF2B5EF4-FFF2-40B4-BE49-F238E27FC236}">
                <a16:creationId xmlns:a16="http://schemas.microsoft.com/office/drawing/2014/main" id="{5E9B25EE-C0D8-43F8-B2FD-37F64FF34299}"/>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A client invokes a remote procedure, serializes the parameters and additional information into a message, and sends the message to a server. On receiving the message, the server deserializes its content, executes the requested operation, and sends a result back to the client. The server stub and client stub take care of the serialization and deserialization of the parameters.</a:t>
            </a:r>
            <a:endParaRPr lang="en-NL" dirty="0"/>
          </a:p>
        </p:txBody>
      </p:sp>
    </p:spTree>
    <p:extLst>
      <p:ext uri="{BB962C8B-B14F-4D97-AF65-F5344CB8AC3E}">
        <p14:creationId xmlns:p14="http://schemas.microsoft.com/office/powerpoint/2010/main" val="3755283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4613</Words>
  <Application>Microsoft Office PowerPoint</Application>
  <PresentationFormat>Widescreen</PresentationFormat>
  <Paragraphs>234</Paragraphs>
  <Slides>64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Calibri Light</vt:lpstr>
      <vt:lpstr>Open Sans</vt:lpstr>
      <vt:lpstr>Proxima Nova</vt:lpstr>
      <vt:lpstr>Segoe UI</vt:lpstr>
      <vt:lpstr>SFMono-Regular</vt:lpstr>
      <vt:lpstr>Office Theme</vt:lpstr>
      <vt:lpstr>gRPC on .NET</vt:lpstr>
      <vt:lpstr>PowerPoint Presentation</vt:lpstr>
      <vt:lpstr>Main benefits</vt:lpstr>
      <vt:lpstr>The benefits make gRPC ideal for</vt:lpstr>
      <vt:lpstr>SOAP vs REST vs GraphQL vs RPC </vt:lpstr>
      <vt:lpstr>PowerPoint Presentation</vt:lpstr>
      <vt:lpstr>PowerPoint Presentation</vt:lpstr>
      <vt:lpstr>Remote Procedure Call (RPC): invoking a function on another system </vt:lpstr>
      <vt:lpstr>How RPC works</vt:lpstr>
      <vt:lpstr>PowerPoint Presentation</vt:lpstr>
      <vt:lpstr>RPC Pros</vt:lpstr>
      <vt:lpstr>RPC Cons</vt:lpstr>
      <vt:lpstr>RPC Use Cases</vt:lpstr>
      <vt:lpstr>Simple Object Access Protocol (SOAP)</vt:lpstr>
      <vt:lpstr>PowerPoint Presentation</vt:lpstr>
      <vt:lpstr>SOAP Pros</vt:lpstr>
      <vt:lpstr>SOAP cons</vt:lpstr>
      <vt:lpstr>SOAP use cases</vt:lpstr>
      <vt:lpstr>Representational state transfer (REST): making data available as resources </vt:lpstr>
      <vt:lpstr>How REST works</vt:lpstr>
      <vt:lpstr>PowerPoint Presentation</vt:lpstr>
      <vt:lpstr>REST Pros</vt:lpstr>
      <vt:lpstr>REST Cons</vt:lpstr>
      <vt:lpstr>REST use cases</vt:lpstr>
      <vt:lpstr>GraphQL: querying just the needed data</vt:lpstr>
      <vt:lpstr>How GraphQL works</vt:lpstr>
      <vt:lpstr>PowerPoint Presentation</vt:lpstr>
      <vt:lpstr>GraphQL pros</vt:lpstr>
      <vt:lpstr>GraphQL cons</vt:lpstr>
      <vt:lpstr>GraphQL use cases</vt:lpstr>
      <vt:lpstr>Which API patterns fits your use case best?</vt:lpstr>
      <vt:lpstr>Which API pattern</vt:lpstr>
      <vt:lpstr>PowerPoint Presentation</vt:lpstr>
      <vt:lpstr>Proto file</vt:lpstr>
      <vt:lpstr>Proto file (2)</vt:lpstr>
      <vt:lpstr>Add a .proto file to a C# app </vt:lpstr>
      <vt:lpstr>C# Tooling support for .proto files</vt:lpstr>
      <vt:lpstr>PowerPoint Presentation</vt:lpstr>
      <vt:lpstr>Generated C# assets</vt:lpstr>
      <vt:lpstr>PowerPoint Presentation</vt:lpstr>
      <vt:lpstr>PowerPoint Presentation</vt:lpstr>
      <vt:lpstr>PowerPoint Presentation</vt:lpstr>
      <vt:lpstr>Create new gRPC services</vt:lpstr>
      <vt:lpstr>PowerPoint Presentation</vt:lpstr>
      <vt:lpstr>Implement gRPC methods</vt:lpstr>
      <vt:lpstr>PowerPoint Presentation</vt:lpstr>
      <vt:lpstr>Unary Method</vt:lpstr>
      <vt:lpstr>Server streaming method</vt:lpstr>
      <vt:lpstr>PowerPoint Presentation</vt:lpstr>
      <vt:lpstr>Client streaming method</vt:lpstr>
      <vt:lpstr>PowerPoint Presentation</vt:lpstr>
      <vt:lpstr>Bi-directional streaming method</vt:lpstr>
      <vt:lpstr>PowerPoint Presentation</vt:lpstr>
      <vt:lpstr>Call gRPC services with the .NET client</vt:lpstr>
      <vt:lpstr>Configure gRPC client</vt:lpstr>
      <vt:lpstr>PowerPoint Presentation</vt:lpstr>
      <vt:lpstr>Client performance</vt:lpstr>
      <vt:lpstr>Make gRPC calls</vt:lpstr>
      <vt:lpstr>Unary call</vt:lpstr>
      <vt:lpstr>Server streaming call</vt:lpstr>
      <vt:lpstr>PowerPoint Presentation</vt:lpstr>
      <vt:lpstr>Client streaming call</vt:lpstr>
      <vt:lpstr>PowerPoint Presentation</vt:lpstr>
      <vt:lpstr>What’s new for gRPC in .NET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gRPC on .NET</dc:title>
  <dc:creator>patrick biesheuvel</dc:creator>
  <cp:lastModifiedBy>patrick biesheuvel</cp:lastModifiedBy>
  <cp:revision>2</cp:revision>
  <dcterms:created xsi:type="dcterms:W3CDTF">2022-01-18T18:07:35Z</dcterms:created>
  <dcterms:modified xsi:type="dcterms:W3CDTF">2022-01-19T06:58:00Z</dcterms:modified>
</cp:coreProperties>
</file>