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7" r:id="rId2"/>
    <p:sldId id="305" r:id="rId3"/>
    <p:sldId id="304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69" r:id="rId23"/>
    <p:sldId id="345" r:id="rId24"/>
    <p:sldId id="346" r:id="rId25"/>
    <p:sldId id="347" r:id="rId26"/>
    <p:sldId id="370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2" r:id="rId40"/>
    <p:sldId id="361" r:id="rId41"/>
    <p:sldId id="363" r:id="rId42"/>
    <p:sldId id="365" r:id="rId43"/>
    <p:sldId id="364" r:id="rId44"/>
    <p:sldId id="366" r:id="rId45"/>
    <p:sldId id="367" r:id="rId46"/>
    <p:sldId id="368" r:id="rId47"/>
    <p:sldId id="306" r:id="rId48"/>
    <p:sldId id="372" r:id="rId49"/>
    <p:sldId id="258" r:id="rId50"/>
    <p:sldId id="259" r:id="rId51"/>
    <p:sldId id="260" r:id="rId52"/>
    <p:sldId id="261" r:id="rId53"/>
    <p:sldId id="262" r:id="rId54"/>
    <p:sldId id="263" r:id="rId55"/>
    <p:sldId id="268" r:id="rId56"/>
    <p:sldId id="264" r:id="rId57"/>
    <p:sldId id="269" r:id="rId58"/>
    <p:sldId id="265" r:id="rId59"/>
    <p:sldId id="267" r:id="rId60"/>
    <p:sldId id="266" r:id="rId61"/>
    <p:sldId id="270" r:id="rId62"/>
    <p:sldId id="271" r:id="rId63"/>
    <p:sldId id="272" r:id="rId64"/>
    <p:sldId id="273" r:id="rId65"/>
    <p:sldId id="274" r:id="rId66"/>
    <p:sldId id="275" r:id="rId67"/>
    <p:sldId id="276" r:id="rId68"/>
    <p:sldId id="360" r:id="rId69"/>
    <p:sldId id="277" r:id="rId70"/>
    <p:sldId id="278" r:id="rId71"/>
    <p:sldId id="279" r:id="rId72"/>
    <p:sldId id="280" r:id="rId73"/>
    <p:sldId id="281" r:id="rId74"/>
    <p:sldId id="282" r:id="rId75"/>
    <p:sldId id="283" r:id="rId7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218F4-0FE4-49D8-A46B-722338ED76B2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2B2F7-613B-4BB9-B5CC-8D337A5849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63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>
                <a:effectLst/>
                <a:latin typeface="inherit"/>
              </a:rPr>
              <a:t>If the user enters anything other than an integer for the numerator or denominator, the </a:t>
            </a:r>
            <a:r>
              <a:rPr lang="en-US" dirty="0">
                <a:effectLst/>
                <a:latin typeface="Lucida Sans Typewriter" panose="020B0509030504030204" pitchFamily="49" charset="0"/>
              </a:rPr>
              <a:t>int()</a:t>
            </a:r>
            <a:r>
              <a:rPr lang="en-US" dirty="0">
                <a:effectLst/>
                <a:latin typeface="inherit"/>
              </a:rPr>
              <a:t> function will fail and a </a:t>
            </a:r>
            <a:r>
              <a:rPr lang="en-US" dirty="0" err="1">
                <a:effectLst/>
                <a:latin typeface="Lucida Sans Typewriter" panose="020B0509030504030204" pitchFamily="49" charset="0"/>
              </a:rPr>
              <a:t>ValueError</a:t>
            </a:r>
            <a:r>
              <a:rPr lang="en-US" dirty="0">
                <a:effectLst/>
                <a:latin typeface="inherit"/>
              </a:rPr>
              <a:t> exception will be thrown.</a:t>
            </a:r>
          </a:p>
          <a:p>
            <a:pPr fontAlgn="base"/>
            <a:r>
              <a:rPr lang="en-US" b="1" dirty="0">
                <a:effectLst/>
                <a:latin typeface="inherit"/>
              </a:rPr>
              <a:t>•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dirty="0">
                <a:effectLst/>
                <a:latin typeface="inherit"/>
              </a:rPr>
              <a:t>If the user enters </a:t>
            </a:r>
            <a:r>
              <a:rPr lang="en-US" dirty="0">
                <a:effectLst/>
                <a:latin typeface="Lucida Sans Typewriter" panose="020B0509030504030204" pitchFamily="49" charset="0"/>
              </a:rPr>
              <a:t>0</a:t>
            </a:r>
            <a:r>
              <a:rPr lang="en-US" dirty="0">
                <a:effectLst/>
                <a:latin typeface="inherit"/>
              </a:rPr>
              <a:t> for the denominator, a </a:t>
            </a:r>
            <a:r>
              <a:rPr lang="en-US" dirty="0" err="1">
                <a:effectLst/>
                <a:latin typeface="Lucida Sans Typewriter" panose="020B0509030504030204" pitchFamily="49" charset="0"/>
              </a:rPr>
              <a:t>ZeroDivisionError</a:t>
            </a:r>
            <a:r>
              <a:rPr lang="en-US" dirty="0">
                <a:effectLst/>
                <a:latin typeface="inherit"/>
              </a:rPr>
              <a:t> exception will be thrown.</a:t>
            </a:r>
          </a:p>
          <a:p>
            <a:pPr fontAlgn="base"/>
            <a:r>
              <a:rPr lang="en-US" b="1" dirty="0">
                <a:effectLst/>
                <a:latin typeface="inherit"/>
              </a:rPr>
              <a:t>•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dirty="0">
                <a:effectLst/>
                <a:latin typeface="inherit"/>
              </a:rPr>
              <a:t>If the user quits the program by pressing </a:t>
            </a:r>
            <a:r>
              <a:rPr lang="en-US" b="1" dirty="0">
                <a:solidFill>
                  <a:srgbClr val="009900"/>
                </a:solidFill>
                <a:effectLst/>
                <a:latin typeface="inherit"/>
              </a:rPr>
              <a:t>CTRL+C</a:t>
            </a:r>
            <a:r>
              <a:rPr lang="en-US" dirty="0">
                <a:effectLst/>
                <a:latin typeface="inherit"/>
              </a:rPr>
              <a:t>, a </a:t>
            </a:r>
            <a:r>
              <a:rPr lang="en-US" dirty="0" err="1">
                <a:effectLst/>
                <a:latin typeface="Lucida Sans Typewriter" panose="020B0509030504030204" pitchFamily="49" charset="0"/>
              </a:rPr>
              <a:t>KeyboardInterrupt</a:t>
            </a:r>
            <a:r>
              <a:rPr lang="en-US" dirty="0">
                <a:effectLst/>
                <a:latin typeface="Lucida Sans Typewriter" panose="020B0509030504030204" pitchFamily="49" charset="0"/>
              </a:rPr>
              <a:t> </a:t>
            </a:r>
            <a:r>
              <a:rPr lang="en-US" dirty="0">
                <a:effectLst/>
                <a:latin typeface="inherit"/>
              </a:rPr>
              <a:t>exception will be thrown.</a:t>
            </a:r>
          </a:p>
          <a:p>
            <a:pPr fontAlgn="base"/>
            <a:r>
              <a:rPr lang="en-US" b="1" dirty="0">
                <a:effectLst/>
                <a:latin typeface="inherit"/>
              </a:rPr>
              <a:t>•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dirty="0">
                <a:effectLst/>
                <a:latin typeface="inherit"/>
              </a:rPr>
              <a:t>The last </a:t>
            </a:r>
            <a:r>
              <a:rPr lang="en-US" dirty="0">
                <a:effectLst/>
                <a:latin typeface="Lucida Sans Typewriter" panose="020B0509030504030204" pitchFamily="49" charset="0"/>
              </a:rPr>
              <a:t>except</a:t>
            </a:r>
            <a:r>
              <a:rPr lang="en-US" dirty="0">
                <a:effectLst/>
                <a:latin typeface="inherit"/>
              </a:rPr>
              <a:t> clause, which is optional, serves as a wildcard to catch any unspecified exception types.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22009-CB69-487A-B5F7-5559545F7A96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991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22009-CB69-487A-B5F7-5559545F7A96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578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22009-CB69-487A-B5F7-5559545F7A96}" type="slidenum">
              <a:rPr lang="en-NL" smtClean="0"/>
              <a:t>66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001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5639-ABEA-41B8-A3F4-BE2CC51FA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328B8-4AFA-495C-9640-D257D167A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1214-9FD8-4EAA-AC3F-9B0ED292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BB9-056E-4A90-A097-3CD219012844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C26BC-F626-4C70-AA6C-34EC9D08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9AC2-B262-40AD-BC21-1F1C12B8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95DA-307C-48EB-822A-F47EF5E13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62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01A4-10A1-46F3-883F-2ECE797A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57D36-13E7-43E3-A95F-00BF5CFCF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F985E-12AC-460E-841C-104A2DE9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BB9-056E-4A90-A097-3CD219012844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6DF2-09F9-4C7A-967B-4C070D29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E82B2-76F1-40AC-8E33-6F055D71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95DA-307C-48EB-822A-F47EF5E13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585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97F4C-311D-4E10-B759-47E6FE188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6078F-DE8B-49BA-8248-84959C499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23880-8F5A-4154-A992-AB360ED0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BB9-056E-4A90-A097-3CD219012844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5DB6D-7B9D-4247-BF71-FE5814B2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BE06C-51F3-444F-B47F-46673E85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95DA-307C-48EB-822A-F47EF5E13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623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B2E-60D4-451F-A685-A530B307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9297-4EFE-4818-B31B-73FE93B4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DE31-B31D-489A-BCFD-C95D3E5C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BB9-056E-4A90-A097-3CD219012844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7CC0-1CA0-4B1E-B930-34955CA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D2427-CA9A-4083-90B4-CAAFA503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95DA-307C-48EB-822A-F47EF5E13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553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29EB-011B-4FD3-8FA2-3A4F0ED1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3F910-BEE1-4DD8-86ED-952F28D7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0484A-660F-4AA5-9464-ECF8C897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BB9-056E-4A90-A097-3CD219012844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F252-0556-40A7-ABA8-64C8E8DC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6324C-6359-4A3A-B396-E32AC98A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95DA-307C-48EB-822A-F47EF5E13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235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05BB-562E-4720-AA2D-F3072B1B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08E5-44F7-40D6-BC54-147A4A45C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909D9-7906-4BEB-83BF-18D90A270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101A-ADC9-42A7-9326-F3152032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BB9-056E-4A90-A097-3CD219012844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34E5D-99FF-494F-B9D2-037A8872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7F384-61A9-4AD0-8A62-466CB45E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95DA-307C-48EB-822A-F47EF5E13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091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3A18-5366-4550-9A05-0BD7A9AA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E944F-00E3-49CD-8EC4-83CB70884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10F27-5FFB-494A-9167-AEADB454D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26307-2DD7-463C-A525-0CA2831A2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6A61E-EF15-4FE8-9295-2DB6086B0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787D8-0A32-4FD2-B304-7F318FAE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BB9-056E-4A90-A097-3CD219012844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C331C-5001-4440-8F99-E1F2C77C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D1F05-44ED-4C1F-946A-65B9BB26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95DA-307C-48EB-822A-F47EF5E13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144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F5A0-87D5-4035-A22A-AD9C7F80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E642D-D6ED-46FF-9EE9-51A6A005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BB9-056E-4A90-A097-3CD219012844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FF2A3-208F-4845-B643-2D3DB7C6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3097C-1C6B-4CBA-8FF2-362B5870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95DA-307C-48EB-822A-F47EF5E13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774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5E502-A3BA-423A-A85F-85943C57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BB9-056E-4A90-A097-3CD219012844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1BBD4-DFAE-49FB-9336-0A40AB51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8BEB3-F2C3-4BB3-896E-AD293073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95DA-307C-48EB-822A-F47EF5E13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189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6D51-84EB-466A-8849-ECF423DF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67E7-16A4-4F9E-AE38-897A3095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A7742-CC2C-4360-B19A-1F593E266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AA93F-07BA-48DC-A990-0B6BDED2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BB9-056E-4A90-A097-3CD219012844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0DECE-FC29-4FC1-8771-326ADF48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7D42-35C3-4B6E-BEA6-392B6F0C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95DA-307C-48EB-822A-F47EF5E13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505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C87E-3C74-44BC-8606-43B27137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88602-0746-424F-B64C-BC0D9DDC7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07EB5-3852-48DB-B755-9E37037D8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DA5B-875C-4B6C-A55E-5B127AB3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BBB9-056E-4A90-A097-3CD219012844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8734-A14E-4F24-8062-5BA878ED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F5280-04F7-4BB0-A424-3C265E91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95DA-307C-48EB-822A-F47EF5E13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492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2497A-BE06-44B3-A1A1-4A886E07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4993-1A4E-4BD8-804A-773F701E2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841B-566F-4FDB-BBF9-632342140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3BBB9-056E-4A90-A097-3CD219012844}" type="datetimeFigureOut">
              <a:rPr lang="en-NL" smtClean="0"/>
              <a:t>13/07/2021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CD329-3DA1-4B62-B8FC-302EDE6AA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4E278-5B8C-4A61-B71F-17ADEEF7F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495DA-307C-48EB-822A-F47EF5E130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635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python.org/3/library/time.html#time.strftim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5D92-933A-4EA8-91E2-9E6287C1D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0BD5E-6DC9-4539-B79E-565A20AD0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9DAC0F-9A11-4A51-9E9F-D66FFD2F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936" y="320581"/>
            <a:ext cx="6477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6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BE97-2456-400F-A7E3-65206F32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Clause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9765-A51D-40FE-98F2-1CCAB006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The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finally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clause is for doing any necessary cleanup (e.g., closing connections, releasing resources, etc.). Here is a pseudo-example: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C2A26-9588-4B8E-986B-A5ED2053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9756"/>
            <a:ext cx="6814423" cy="22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6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5763-A37D-4A47-827D-8AB2ECF3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with Exceptions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02AA-F9D8-4261-8AC8-95FB50F6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A415C-7811-471E-9D9E-0C25ACDF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6889131" cy="31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8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99A5-A0D6-4230-B37C-BD34D7F1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Running Sum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FA7B-24B3-46D8-A6FC-A7F739E5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E66B5-24CF-43AF-9B73-E2EF3304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72400" cy="250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D7C7A-030A-4ACC-B472-AE60D95A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98" y="3956516"/>
            <a:ext cx="4244502" cy="28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7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03B6-030B-43FA-A663-EF000C5F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35CB-D43A-401E-BD22-9E39DA8C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2FE54-60D1-40C7-8A4A-C0CCFC88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858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3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A1F9-B0F9-4EFA-BF9D-81AC8A2D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1A95-D75B-412B-A4F6-BCFE8EA6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Analog clocks: Some kids can&amp;#39;t read them, but teachers still use them">
            <a:extLst>
              <a:ext uri="{FF2B5EF4-FFF2-40B4-BE49-F238E27FC236}">
                <a16:creationId xmlns:a16="http://schemas.microsoft.com/office/drawing/2014/main" id="{97D42D70-CC4E-44CA-B257-2F45B8C5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0"/>
            <a:ext cx="12138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76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E6BB-E791-4D33-8EA7-3DBA9D8F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Time Functions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23C-ECC9-460C-BF69-FB13FCAD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The </a:t>
            </a:r>
            <a:r>
              <a:rPr lang="en-US" b="1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epoch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is the moment that a computer or computer language considers time to have started. Python considers the epoch to be January 1, 1970 at midnight (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1970-01-01 00:00:00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).Times before the epoch are expressed internally as negative numbers.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2782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9F62-DD7F-4C5D-8480-022CD08D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5510-E262-4332-A41B-574CEF2D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time.clock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deprecated in 3.3</a:t>
            </a:r>
          </a:p>
          <a:p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time.monotonic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new in 3.3</a:t>
            </a:r>
            <a:endParaRPr lang="en-US" dirty="0">
              <a:solidFill>
                <a:srgbClr val="1A1A18"/>
              </a:solidFill>
              <a:latin typeface="Times New Roman" panose="02020603050405020304" pitchFamily="18" charset="0"/>
            </a:endParaRPr>
          </a:p>
          <a:p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time.perf_counter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new in 3.3</a:t>
            </a:r>
          </a:p>
          <a:p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time.process_time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new in 3.3</a:t>
            </a:r>
          </a:p>
          <a:p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time.time()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001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0BBF-90F9-4696-B2FB-80CA8A60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time: </a:t>
            </a:r>
            <a:r>
              <a:rPr lang="en-US" dirty="0" err="1"/>
              <a:t>time.time</a:t>
            </a:r>
            <a:r>
              <a:rPr lang="en-US" dirty="0"/>
              <a:t>()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DE6E-A26C-44A3-9639-4B2F5B99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F1B78-3995-4B88-AD17-9695EA9EB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6740769" cy="3820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607B6-AA5B-4EF0-973D-82440920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906" y="1825624"/>
            <a:ext cx="29908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6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1405-F1D2-4D1E-B2E8-FC8B7112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time: </a:t>
            </a:r>
            <a:r>
              <a:rPr lang="en-US" dirty="0" err="1"/>
              <a:t>time.perf_counter</a:t>
            </a:r>
            <a:r>
              <a:rPr lang="en-US" dirty="0"/>
              <a:t>()</a:t>
            </a:r>
            <a:endParaRPr lang="en-N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B16A01-294B-458A-8262-F2F821A7B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468" y="1690688"/>
            <a:ext cx="3494132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4230C-F5F3-4BCD-925D-9F220D23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37" y="1325563"/>
            <a:ext cx="4959632" cy="55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1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137D-5BC9-4917-B219-27936AD3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Structures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024C-9B82-4236-B80A-1941D42E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In addition to expressing time in seconds since the epoch as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time.time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does, time can be expressed as a special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time.struct_time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object, which is a type of tuple. The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time.struct_time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 for the epoch looks like this: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EC0E7-63C9-4209-A2A8-62F528FF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15" y="3429000"/>
            <a:ext cx="4335355" cy="1978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48E0E-D4A1-45A1-8C67-F94640E2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6" y="5630374"/>
            <a:ext cx="3587262" cy="21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8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DD42-2F5C-4EAA-8865-98C57913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F874-0033-4AC5-A3C3-E1162F9F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B1AF6D-8512-453D-9B48-812310BC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73" y="0"/>
            <a:ext cx="10092013" cy="835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6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7EB0-0320-4EE3-9DF3-DA53653F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1338-A66D-4269-A922-93AFA9570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FDD9F-AE26-40A0-ADBA-8A32CDF5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16" y="0"/>
            <a:ext cx="6833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7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3B6C-827C-4D58-8A8C-4751B676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struct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28C87C-2026-4D67-B538-6BECD118C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86" y="3086099"/>
            <a:ext cx="4701321" cy="3585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02EC6-574E-442C-8F76-CA83A36F5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825625"/>
            <a:ext cx="5480377" cy="82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0C6F-2BE1-4AF1-BC1E-E0F33426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A46A-76C8-4D66-B4AD-90EA54A5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individual year, month, day from the structure</a:t>
            </a:r>
          </a:p>
          <a:p>
            <a:r>
              <a:rPr lang="en-US" dirty="0"/>
              <a:t>Make a struct with the same date from last year</a:t>
            </a:r>
          </a:p>
          <a:p>
            <a:r>
              <a:rPr lang="en-US" dirty="0"/>
              <a:t>Print the 4 dates like 15-06-2021, using the structure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ED869-ADB2-4B24-A790-8132A00F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54355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AF7CB-BD48-48E4-8437-8C6AAEC9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37147"/>
            <a:ext cx="7392852" cy="410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D6549A-3E9B-4F6A-B532-33114E685250}"/>
              </a:ext>
            </a:extLst>
          </p:cNvPr>
          <p:cNvSpPr txBox="1"/>
          <p:nvPr/>
        </p:nvSpPr>
        <p:spPr>
          <a:xfrm>
            <a:off x="4534626" y="5631309"/>
            <a:ext cx="1500808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Check names!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6F47EF-47B3-4F01-8188-43A526D82254}"/>
              </a:ext>
            </a:extLst>
          </p:cNvPr>
          <p:cNvCxnSpPr/>
          <p:nvPr/>
        </p:nvCxnSpPr>
        <p:spPr>
          <a:xfrm flipH="1" flipV="1">
            <a:off x="5019261" y="5128591"/>
            <a:ext cx="129209" cy="39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D08B4C-FF3C-4916-AB0F-2B2A02098F95}"/>
              </a:ext>
            </a:extLst>
          </p:cNvPr>
          <p:cNvCxnSpPr>
            <a:cxnSpLocks/>
          </p:cNvCxnSpPr>
          <p:nvPr/>
        </p:nvCxnSpPr>
        <p:spPr>
          <a:xfrm flipV="1">
            <a:off x="5678558" y="5136445"/>
            <a:ext cx="274981" cy="39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9748E7-06C0-4919-8029-49D067E0B527}"/>
              </a:ext>
            </a:extLst>
          </p:cNvPr>
          <p:cNvCxnSpPr>
            <a:cxnSpLocks/>
          </p:cNvCxnSpPr>
          <p:nvPr/>
        </p:nvCxnSpPr>
        <p:spPr>
          <a:xfrm flipH="1" flipV="1">
            <a:off x="4343400" y="5328168"/>
            <a:ext cx="145774" cy="21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32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D0E9-FE6F-4C7F-AB5F-C8058EDE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string:  </a:t>
            </a:r>
            <a:r>
              <a:rPr lang="en-US" dirty="0" err="1"/>
              <a:t>time.asctime</a:t>
            </a:r>
            <a:r>
              <a:rPr lang="en-US" dirty="0"/>
              <a:t>()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0321-63CA-47CC-B6A2-378FFBB8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Converts a time expressed as a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struct_time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to a date represented as a string. If the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struct_time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argument is omitted, it defaults to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time.localtime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, which returns the current local time.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BD3E3-8754-4C63-A44D-F78409EAF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1" y="3179152"/>
            <a:ext cx="4935621" cy="11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3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F351-CCDD-4EDA-A1C6-1AB0E91C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formatted string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4A96-D20A-4F9B-913D-F05BE970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https://docs.python.org/3/library/time.html#time.strftime</a:t>
            </a:r>
            <a:endParaRPr lang="nl-NL" dirty="0"/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7A858-89EB-4D14-9020-C7006D57C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4975"/>
            <a:ext cx="4905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53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9683-4D8A-4416-BE41-1F7E5F69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Waiting: </a:t>
            </a:r>
            <a:r>
              <a:rPr lang="en-US" dirty="0" err="1"/>
              <a:t>time.sleep</a:t>
            </a:r>
            <a:r>
              <a:rPr lang="en-US" dirty="0"/>
              <a:t>(secs)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CFBA-8DAA-4430-81AF-83F09A19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0316C-4111-4D4E-AFCC-EACFC9CE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17976" cy="17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26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7E5B-EFA8-40D8-B094-942C5ECE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C8B-85C7-4CF7-83B5-F1960F87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loop die </a:t>
            </a:r>
            <a:r>
              <a:rPr lang="en-US" dirty="0" err="1"/>
              <a:t>seconden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tienden</a:t>
            </a:r>
            <a:r>
              <a:rPr lang="en-US" dirty="0"/>
              <a:t> van </a:t>
            </a:r>
            <a:r>
              <a:rPr lang="en-US" dirty="0" err="1"/>
              <a:t>seconde</a:t>
            </a:r>
            <a:r>
              <a:rPr lang="en-US" dirty="0"/>
              <a:t> </a:t>
            </a:r>
            <a:r>
              <a:rPr lang="en-US" dirty="0" err="1"/>
              <a:t>telt</a:t>
            </a:r>
            <a:r>
              <a:rPr lang="en-US" dirty="0"/>
              <a:t>.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0.1</a:t>
            </a:r>
          </a:p>
          <a:p>
            <a:pPr lvl="1"/>
            <a:r>
              <a:rPr lang="en-US" dirty="0"/>
              <a:t>0.2</a:t>
            </a:r>
          </a:p>
          <a:p>
            <a:pPr lvl="1"/>
            <a:r>
              <a:rPr lang="en-US" dirty="0"/>
              <a:t>0.3</a:t>
            </a:r>
          </a:p>
          <a:p>
            <a:pPr lvl="1"/>
            <a:r>
              <a:rPr lang="en-US" dirty="0"/>
              <a:t>0.4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5.0</a:t>
            </a:r>
          </a:p>
          <a:p>
            <a:pPr lvl="1"/>
            <a:r>
              <a:rPr lang="en-US" dirty="0"/>
              <a:t>THE END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F6CFF-CBD7-4575-A466-836C14FB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638" y="2924663"/>
            <a:ext cx="3917976" cy="174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0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4813-CC1D-4532-B62D-03F311A2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datetime module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6BE3-79BF-433F-BB68-966499AD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datetime.date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a date with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year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month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, and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day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attributes.</a:t>
            </a:r>
          </a:p>
          <a:p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a time with 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hour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minute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second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microsecond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, and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tzinfo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attributes.</a:t>
            </a:r>
          </a:p>
          <a:p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datetime.datetime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a combination of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datetime.date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datetime.timedelta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a duration expressing the difference between instances of two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datetime.date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, or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datetime.datetime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objects.</a:t>
            </a:r>
            <a:br>
              <a:rPr lang="en-US" dirty="0">
                <a:solidFill>
                  <a:srgbClr val="1A1A18"/>
                </a:solidFill>
                <a:latin typeface="Times New Roman" panose="02020603050405020304" pitchFamily="18" charset="0"/>
              </a:rPr>
            </a:b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26227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EC7E-B558-42C4-9349-E3FB81F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datetime.date</a:t>
            </a:r>
            <a:r>
              <a:rPr lang="en-US" dirty="0"/>
              <a:t> objects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516E-4011-4942-BD6A-1C4E4051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There are a number of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methods for creating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datetime.date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objects:</a:t>
            </a:r>
          </a:p>
          <a:p>
            <a:pPr lvl="1"/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datetime.date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(year, month, day)</a:t>
            </a:r>
            <a:endParaRPr lang="en-US" dirty="0">
              <a:solidFill>
                <a:srgbClr val="1A1A18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date.today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Returns the current local date.</a:t>
            </a:r>
          </a:p>
          <a:p>
            <a:pPr lvl="1"/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date.fromtimestamp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(timestamp)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Returns the local date corresponding to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timestamp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30449-3EB0-4717-A7DF-F599227F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40" y="4595080"/>
            <a:ext cx="5833330" cy="3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21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3277-7ECD-408B-A63E-1613287B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9554-FDA9-4875-8E71-EFCE4F67F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86AFE-DEFF-4746-92AA-6E2F7AE1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771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7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6814-5603-4002-BD87-2502317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3777-A8EE-4A1E-9E81-86447213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89CAD-9B70-4B50-BF80-334DFDD8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77" y="1825625"/>
            <a:ext cx="77152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4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3E64-8F72-47FC-A6FE-E2B1B356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0FFA-F779-44A1-8E79-255B2E78B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F8B45-7014-4E85-8267-A0889088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912" y="0"/>
            <a:ext cx="76581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4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7CBE-207D-4A9B-8C25-20450C2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datetime.time</a:t>
            </a:r>
            <a:r>
              <a:rPr lang="en-US" dirty="0"/>
              <a:t> objects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C57E-5B9F-4E39-BE6B-D77FCBC0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objects are created with the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datetime.time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method, which takes the following arguments:</a:t>
            </a:r>
          </a:p>
          <a:p>
            <a:pPr lvl="1"/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hour</a:t>
            </a:r>
            <a:r>
              <a:rPr lang="nl-NL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defaults to </a:t>
            </a:r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0</a:t>
            </a:r>
            <a:endParaRPr lang="en-US" dirty="0">
              <a:solidFill>
                <a:srgbClr val="1A1A18"/>
              </a:solidFill>
              <a:latin typeface="Times New Roman" panose="02020603050405020304" pitchFamily="18" charset="0"/>
            </a:endParaRPr>
          </a:p>
          <a:p>
            <a:pPr lvl="1"/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minute</a:t>
            </a:r>
            <a:r>
              <a:rPr lang="nl-NL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defaults to </a:t>
            </a:r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0</a:t>
            </a:r>
            <a:endParaRPr lang="en-US" b="0" i="0" dirty="0">
              <a:solidFill>
                <a:srgbClr val="1A1A18"/>
              </a:solidFill>
              <a:effectLst/>
              <a:latin typeface="Times New Roman" panose="02020603050405020304" pitchFamily="18" charset="0"/>
            </a:endParaRPr>
          </a:p>
          <a:p>
            <a:pPr lvl="1"/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second</a:t>
            </a:r>
            <a:r>
              <a:rPr lang="nl-NL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defaults to </a:t>
            </a:r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0</a:t>
            </a:r>
            <a:endParaRPr lang="en-US" dirty="0">
              <a:solidFill>
                <a:srgbClr val="1A1A18"/>
              </a:solidFill>
              <a:latin typeface="Times New Roman" panose="02020603050405020304" pitchFamily="18" charset="0"/>
            </a:endParaRPr>
          </a:p>
          <a:p>
            <a:pPr lvl="1"/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microsecond</a:t>
            </a:r>
            <a:r>
              <a:rPr lang="nl-NL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defaults to </a:t>
            </a:r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0</a:t>
            </a:r>
            <a:endParaRPr lang="en-US" b="0" i="0" dirty="0">
              <a:solidFill>
                <a:srgbClr val="1A1A18"/>
              </a:solidFill>
              <a:effectLst/>
              <a:latin typeface="Times New Roman" panose="02020603050405020304" pitchFamily="18" charset="0"/>
            </a:endParaRPr>
          </a:p>
          <a:p>
            <a:pPr lvl="1"/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tzinfo</a:t>
            </a:r>
            <a:r>
              <a:rPr lang="nl-NL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defaults to </a:t>
            </a:r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None</a:t>
            </a:r>
            <a:r>
              <a:rPr lang="nl-NL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268D7-512C-49EC-BE28-8BC12417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5" y="5231422"/>
            <a:ext cx="4316047" cy="8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32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6172-F0CE-452E-AD5D-81C3E35E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AF87-AFFD-4500-8E94-58E82856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760C4-771C-4183-BCFF-B6823CD7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3"/>
            <a:ext cx="76866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25E5-D58C-4E59-BF65-FC0584D5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4127-F2D5-441A-ABEA-9BC09CBD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21973-67D0-40EB-8E05-78062C6C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98" y="1847850"/>
            <a:ext cx="7781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42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C13-BC31-49C1-B963-BC3B6CBB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datetime.datetime</a:t>
            </a:r>
            <a:r>
              <a:rPr lang="en-US" dirty="0"/>
              <a:t> objects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9786-A7F5-4802-B2FE-1E363242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A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datetime.datetime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 is a combination of a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datetime.date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 and a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object. There are a number of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methods for creating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datetime.datetime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objects:</a:t>
            </a:r>
          </a:p>
          <a:p>
            <a:pPr lvl="1"/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datetime(year, month, day, hour, minute, second, microsecond, 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tzinfo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)</a:t>
            </a:r>
            <a:endParaRPr lang="en-US" dirty="0">
              <a:solidFill>
                <a:srgbClr val="1A1A18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datetime.today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Returns the current local date and time.</a:t>
            </a:r>
          </a:p>
          <a:p>
            <a:pPr lvl="1"/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datetime.now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like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datetime.today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but allows for time zone to be set.</a:t>
            </a:r>
            <a:endParaRPr lang="en-US" dirty="0">
              <a:solidFill>
                <a:srgbClr val="1A1A18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datetime.utcnow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Returns the current UTC date and time.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16646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E286-F37D-4711-ADF0-E5EB460B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datetime.datetime</a:t>
            </a:r>
            <a:r>
              <a:rPr lang="en-US" dirty="0"/>
              <a:t> object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64E2-42C2-40F6-AD34-7920DF04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  <a:p>
            <a:pPr lvl="1"/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datetime.fromtimestamp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(timestamp)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Returns the local date and time corresponding to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timestamp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datetime.utcfromtimestamp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(timestamp)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Returns the UTC date and time corresponding to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timestamp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rgbClr val="1A1A18"/>
              </a:solidFill>
              <a:latin typeface="Times New Roman" panose="02020603050405020304" pitchFamily="18" charset="0"/>
            </a:endParaRPr>
          </a:p>
          <a:p>
            <a:pPr lvl="1"/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datetime.combine(datetime.date, datetime.time)</a:t>
            </a:r>
            <a:r>
              <a:rPr lang="nl-NL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Combines a </a:t>
            </a:r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datetime.date</a:t>
            </a:r>
            <a:r>
              <a:rPr lang="nl-NL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 and </a:t>
            </a:r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datetime.time</a:t>
            </a:r>
            <a:r>
              <a:rPr lang="nl-NL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 into a single </a:t>
            </a:r>
            <a:r>
              <a:rPr lang="nl-NL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datetime.datetime</a:t>
            </a:r>
            <a:r>
              <a:rPr lang="nl-NL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object.</a:t>
            </a:r>
            <a:endParaRPr lang="en-US" b="0" i="0" dirty="0">
              <a:solidFill>
                <a:srgbClr val="1A1A18"/>
              </a:solidFill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datetime.strptime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date_string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, format)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- Like </a:t>
            </a:r>
            <a:r>
              <a:rPr lang="en-US" b="0" i="0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time.strptime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(string[, format])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with the same formatting directives.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08F12-2003-465F-9D6F-E4D5F1EE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919" y="5695950"/>
            <a:ext cx="33051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0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28F9-11B6-4E4E-A466-E6AC9F69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7BE0-FFF2-45E2-8D0B-CF403B23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8418F-E11D-4001-86A7-6A88702A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08" y="0"/>
            <a:ext cx="7273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4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A1F6-946A-4AE4-B4E1-411E1E78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24D9-7224-4493-838D-201D9A0D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9FD37-605E-4AEC-AFFD-234F28BA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993" y="0"/>
            <a:ext cx="632400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B6267-FA0F-44D7-BAC0-42DC7E474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4358"/>
            <a:ext cx="5981700" cy="2053642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CEFFA52-77F4-49C8-83E4-C22EC75624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65231" y="2751992"/>
            <a:ext cx="2523392" cy="1626576"/>
          </a:xfrm>
          <a:prstGeom prst="curvedConnector3">
            <a:avLst>
              <a:gd name="adj1" fmla="val 9982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41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052C-CC5E-4ACA-A001-7AB235AD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Datetime.timedelta</a:t>
            </a:r>
            <a:r>
              <a:rPr lang="en-US" dirty="0"/>
              <a:t> object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1C67-0F3F-4A57-8435-D5E7AA9B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datetime.timedelta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 objects can be:</a:t>
            </a:r>
          </a:p>
          <a:p>
            <a:pPr lvl="1"/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Added (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t1 + t2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). </a:t>
            </a:r>
            <a:r>
              <a:rPr lang="en-US" b="1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Result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: a new </a:t>
            </a:r>
            <a:r>
              <a:rPr lang="en-US" b="0" i="1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datetime.timedelta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object.</a:t>
            </a:r>
            <a:endParaRPr lang="en-US" dirty="0">
              <a:solidFill>
                <a:srgbClr val="1A1A18"/>
              </a:solidFill>
              <a:latin typeface="Lucida Sans Typewriter" panose="020B0509030504030204" pitchFamily="49" charset="0"/>
            </a:endParaRPr>
          </a:p>
          <a:p>
            <a:pPr lvl="1"/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Subtracted (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t1 - t2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). </a:t>
            </a:r>
            <a:r>
              <a:rPr lang="en-US" b="1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Result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: a new </a:t>
            </a:r>
            <a:r>
              <a:rPr lang="en-US" b="0" i="1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datetime.timedelta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object.</a:t>
            </a:r>
            <a:endParaRPr lang="en-US" b="0" i="0" dirty="0">
              <a:solidFill>
                <a:srgbClr val="1A1A18"/>
              </a:solidFill>
              <a:effectLst/>
              <a:latin typeface="Lucida Sans Typewriter" panose="020B0509030504030204" pitchFamily="49" charset="0"/>
            </a:endParaRPr>
          </a:p>
          <a:p>
            <a:pPr lvl="1"/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Divided (t1 / t2). </a:t>
            </a:r>
            <a:r>
              <a:rPr lang="en-US" b="1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Result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: a float.</a:t>
            </a:r>
            <a:endParaRPr lang="en-US" dirty="0">
              <a:solidFill>
                <a:srgbClr val="1A1A18"/>
              </a:solidFill>
              <a:latin typeface="Lucida Sans Typewriter" panose="020B0509030504030204" pitchFamily="49" charset="0"/>
            </a:endParaRPr>
          </a:p>
          <a:p>
            <a:pPr lvl="1"/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Multiplied by an integer or float (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t1 * 2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). </a:t>
            </a:r>
            <a:r>
              <a:rPr lang="en-US" b="1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Result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: a new </a:t>
            </a:r>
            <a:r>
              <a:rPr lang="en-US" b="0" i="1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datetime.timedelta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object.</a:t>
            </a:r>
            <a:endParaRPr lang="en-US" b="0" i="0" dirty="0">
              <a:solidFill>
                <a:srgbClr val="1A1A18"/>
              </a:solidFill>
              <a:effectLst/>
              <a:latin typeface="Lucida Sans Typewriter" panose="020B0509030504030204" pitchFamily="49" charset="0"/>
            </a:endParaRPr>
          </a:p>
          <a:p>
            <a:pPr lvl="1"/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Divided by an integer or float (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t1 / 2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). </a:t>
            </a:r>
            <a:r>
              <a:rPr lang="en-US" b="1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Result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: a new </a:t>
            </a:r>
            <a:r>
              <a:rPr lang="en-US" b="0" i="1" dirty="0" err="1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datetime.timedelta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object.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728C5-9084-497D-8990-86A202B4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71" y="5367338"/>
            <a:ext cx="56197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3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ED50-5424-4117-90DA-6C111C33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Atrributes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4B45-A013-4A60-A4DF-0E3CBD7B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E4C5F-9D6C-4C06-A852-EC24EE5A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5" y="1825625"/>
            <a:ext cx="77438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A5DA-A348-4019-AEB9-FC31227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9DA2-33E0-4E9F-A1D9-2DA141782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C1551-7E7F-4324-97E7-6128E67B3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25"/>
            <a:ext cx="7134225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96B24-6186-4BB1-A028-E348B3167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41525"/>
            <a:ext cx="64674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1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78DE-4B84-4D79-A986-BCBF63BF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7F25-C6C3-4095-BABF-4C12C281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D8243-168E-465B-89BF-0607E3E9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152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30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84A2-A6FA-4D15-B3E0-CB43707A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A5E1-2CF2-4DCE-9EA5-533278CC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2D2E0-309B-428F-8704-1EF676B1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771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84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47A7-D1FE-41F3-B414-2A0E1D51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04CA-96EC-443D-A4EC-D3A21CE4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74B61-2DD0-46C3-B6F6-E881E1B4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0"/>
            <a:ext cx="6686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22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1736-4AB4-4077-BF8D-6BA650F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82FD-1FF6-433C-A929-E20329C5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71CC2-A9FB-402F-8EFF-D80BF310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05" y="0"/>
            <a:ext cx="7609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32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6720-C114-4BB6-BA8F-0117D93C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5253-D809-4401-9A20-41FF5B10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4B040-8EB7-44B8-A079-9116EB28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96" y="0"/>
            <a:ext cx="6992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19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88AD-E691-40AC-8FA4-3A8505F0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E4E4-5435-4C0C-92DB-A680744C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5D04C-CAF2-4102-AF7E-4AEFD620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695" y="928687"/>
            <a:ext cx="6143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02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3777-B542-4B45-8CD1-732B717D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A10B-976D-4100-B3E3-2C3F89C4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F276F-D89E-4D37-92BD-E863F05F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343025"/>
            <a:ext cx="61626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34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C0CE-B163-4B95-BDA1-E9211BD9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2241-FFAF-4B1D-8870-AA527D00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91BEA8-F645-4726-BE15-C65B0856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3219"/>
            <a:ext cx="11885173" cy="484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22DC51-EF3E-45BD-96A8-ADD8B5E6070A}"/>
              </a:ext>
            </a:extLst>
          </p:cNvPr>
          <p:cNvSpPr/>
          <p:nvPr/>
        </p:nvSpPr>
        <p:spPr>
          <a:xfrm>
            <a:off x="4671391" y="3886200"/>
            <a:ext cx="3091070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Oriented Programming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87234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57E5-5152-4648-A82F-B334104D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- OOP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0F6B-7183-4A8B-91C8-56A31353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Code Maintenance</a:t>
            </a:r>
          </a:p>
          <a:p>
            <a:pPr lvl="1"/>
            <a:r>
              <a:rPr lang="en-US" dirty="0"/>
              <a:t>Easier Troubleshooting</a:t>
            </a:r>
          </a:p>
          <a:p>
            <a:pPr lvl="1"/>
            <a:r>
              <a:rPr lang="en-US" dirty="0"/>
              <a:t>Flexibility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39033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4B96-8F77-4929-A761-439FFBAD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B35D-9A3B-49EB-8A49-F54DE4F4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37ABD-62CC-4ED1-9302-FBE02140B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771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5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2550-CAB2-4BC3-9474-21FE5B28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Information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2D2A-45DD-4341-900B-0C2790DF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7064F-A03C-4090-8FAF-BC8A5BF1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057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69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52BA-4CDC-49ED-A65D-CE335675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78A6B-4752-4BDB-9F80-880EC13D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85505-C3B5-4E4E-AEF9-3E6F91AA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819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94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09E0-F8E1-4847-84F3-EA065A48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Objects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A3615-71ED-4329-97BC-4760CA0A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DA534-03E5-46DB-A5E1-424458E99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0105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09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7C0F-636B-45C7-8DC8-7634AB0C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an Object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13051-46C2-4535-B515-1F2048D7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907F4-38DF-48E2-821D-2A5500183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81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763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E984-9385-484E-970C-EC4F67EF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an Object II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30BA-1ED6-4EED-99C7-CF99019D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8370E-74F8-4E54-8EE1-74311F7BE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676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31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1A10-9FC5-450A-8195-4FFBEE89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Classes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1E57-4B53-4C0C-A44B-47A79731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36C91-2542-48E0-8E25-5FCF3325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43800" cy="274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7A05B5-220E-400C-9139-4B97735EB302}"/>
              </a:ext>
            </a:extLst>
          </p:cNvPr>
          <p:cNvSpPr/>
          <p:nvPr/>
        </p:nvSpPr>
        <p:spPr>
          <a:xfrm>
            <a:off x="5615609" y="2504661"/>
            <a:ext cx="218661" cy="178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423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DB97-FEA6-4330-A475-4EAE0DD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Class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EB6D-5320-4AE8-865A-F9EE1693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C52AD-0107-4B40-A147-832F4DDC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69655" cy="500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12C15-3F15-4EA3-8D81-9A4920E5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9706"/>
            <a:ext cx="5467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88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CA8C-F5C9-4141-A9AE-C7B11560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Methods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5286-1FCC-4ECC-BA60-450BE9E5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function always gets the ‘self’ parameter</a:t>
            </a:r>
          </a:p>
          <a:p>
            <a:r>
              <a:rPr lang="en-US" dirty="0"/>
              <a:t>Sides = 6 means the default value will be 6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a special function used to initialize the object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BCABA-5EAA-417C-A44D-6570EF5A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1256"/>
            <a:ext cx="62865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2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B4F8-D3C8-4657-9D2D-AD99E74D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Add a Roll method to the Die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1A44-B41E-46FA-8F29-ECB6C6108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A48A9-BE4F-423C-B289-9B066D7C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057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382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B68C-4318-4168-9143-441BD50F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methods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C90F-31B4-4EFB-9C7B-4AEE58BE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66974-561F-4451-8181-DB209B98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150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254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AE8F-DAD4-45AD-8252-1B1ADE92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Challenge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B422-8596-45C3-AD87-27274A5D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Counter collection generates a Dictionary of all value and how often they occur.</a:t>
            </a:r>
          </a:p>
          <a:p>
            <a:r>
              <a:rPr lang="en-US" dirty="0"/>
              <a:t>from collections import Counter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F69FB-6C43-40A4-A321-46FE67EF8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5095"/>
            <a:ext cx="7505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4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667C-C1FE-4649-8484-9B849D83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942F-B9CA-4AC0-A343-7AFD294A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A469B-8915-4D3A-B370-C97FC7D4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26" y="0"/>
            <a:ext cx="7767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176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05A8-66D0-425C-B713-70762762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roll method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7443-0698-4973-80D1-2AB0C691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CD918-7221-41B0-B77A-E3D98C71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388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4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3EF7-79F2-4D94-8D1B-DD904BFF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87D4-64F6-4A6B-AA02-ACFD2D0B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</a:t>
            </a:r>
            <a:r>
              <a:rPr lang="en-US" dirty="0" err="1"/>
              <a:t>self.attributename</a:t>
            </a:r>
            <a:r>
              <a:rPr lang="en-US" dirty="0"/>
              <a:t> you can add an attribute to a class</a:t>
            </a:r>
          </a:p>
          <a:p>
            <a:r>
              <a:rPr lang="en-US" dirty="0"/>
              <a:t>For instance</a:t>
            </a:r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8A162-BD52-4F6E-8A37-68EA5286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88635"/>
            <a:ext cx="52959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12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E916-7C41-44E9-B61B-0F620D8F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(private attributes)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1AAB-3D69-4872-8EB9-3EEF3A04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convention is using an underscore in front of the name</a:t>
            </a:r>
          </a:p>
          <a:p>
            <a:r>
              <a:rPr lang="en-US" dirty="0"/>
              <a:t>For instance _radius, _name,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This doesn’t actually prevent people from calling it in Python, unlike in languages like C#, Java,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Make getters and setters for variables to change the values if needed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97058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6A75-CD10-4AB2-9A26-62BC9555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(private attributes)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58855-E41A-4F3A-9F0F-2ECAF7452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3315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E178D-8BDB-4786-B052-41BA865ED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607" y="1690688"/>
            <a:ext cx="52101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788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D098-8325-47D8-9361-31C8982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264E-B08E-41F6-AE41-0B8A1C1F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get_ and set_ methods can be annoying</a:t>
            </a:r>
          </a:p>
          <a:p>
            <a:r>
              <a:rPr lang="en-US" dirty="0"/>
              <a:t>Luckily there is another way</a:t>
            </a:r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0CB2-A8AC-467D-9601-1B4D6120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0719"/>
            <a:ext cx="55149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253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BC2D-4E89-44E2-96D7-85291794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0AB5-4927-476E-B477-A87C0129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property keyword</a:t>
            </a:r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0EB4E-FE6D-4F2F-9B05-DA08A09C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4125"/>
            <a:ext cx="5114925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04796-AB5D-4EFF-988C-899A6BA3C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20868"/>
            <a:ext cx="52673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259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9C0F-00D0-4D44-937B-941D5ED0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Properties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E5CE-CD3A-401E-A9DE-25D338E7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1A6C2-1FEB-40C4-93DB-2948F463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7581"/>
            <a:ext cx="7639050" cy="561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A3F17-6422-4B9E-946D-1DFE54EB1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675" y="162719"/>
            <a:ext cx="33623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40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7F53-4B31-44F5-BA0A-CC60E1A9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9968-4044-470B-AC35-8F633178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1BC65-D7CB-43F5-B567-4C072B0A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525"/>
            <a:ext cx="53721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779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F86A-17AA-4DA6-B87C-691EE189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Concept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4646-ABC0-4753-A37D-3A41B2A2E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8" name="Picture 4" descr="1.7: OOP Inheritance - Engineering LibreTexts">
            <a:extLst>
              <a:ext uri="{FF2B5EF4-FFF2-40B4-BE49-F238E27FC236}">
                <a16:creationId xmlns:a16="http://schemas.microsoft.com/office/drawing/2014/main" id="{182F0691-6DA4-4EEE-BEB8-E5414E18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0"/>
            <a:ext cx="995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6AEC29-B742-49DF-978B-8014EC805290}"/>
              </a:ext>
            </a:extLst>
          </p:cNvPr>
          <p:cNvSpPr txBox="1"/>
          <p:nvPr/>
        </p:nvSpPr>
        <p:spPr>
          <a:xfrm>
            <a:off x="1731108" y="514106"/>
            <a:ext cx="17848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Weight</a:t>
            </a:r>
          </a:p>
          <a:p>
            <a:r>
              <a:rPr lang="en-US" dirty="0" err="1"/>
              <a:t>MakeNoise</a:t>
            </a:r>
            <a:r>
              <a:rPr lang="en-US" dirty="0"/>
              <a:t>()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21819-F7C1-4B2D-AA15-13F30EB973FB}"/>
              </a:ext>
            </a:extLst>
          </p:cNvPr>
          <p:cNvSpPr txBox="1"/>
          <p:nvPr/>
        </p:nvSpPr>
        <p:spPr>
          <a:xfrm>
            <a:off x="85481" y="3262630"/>
            <a:ext cx="17848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Name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Weight</a:t>
            </a:r>
          </a:p>
          <a:p>
            <a:r>
              <a:rPr lang="en-US" dirty="0"/>
              <a:t>Breed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MakeNoise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r>
              <a:rPr lang="en-US" dirty="0"/>
              <a:t>Walk()</a:t>
            </a:r>
          </a:p>
          <a:p>
            <a:r>
              <a:rPr lang="en-US" dirty="0"/>
              <a:t>Bark()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49614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DFD0-42BA-4757-AF99-7F923927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82D1-AB39-4472-944F-A2427F7D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5A0C1-043F-4E6D-A519-3FA0313D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962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8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228A-294D-4C11-BE23-A6F8625F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Output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C747-5770-4F0A-A64C-4BCCB6D23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B6CE1-B004-4EC5-BE5C-53FBE930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42"/>
            <a:ext cx="55245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574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29A9-93D3-4BDA-A0A9-8B005785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8335-8E35-4207-9F55-4F6DE141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F62AF-6190-4021-936E-2495325E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959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91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7C5C-5DFC-4D40-BD2C-FD55644D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Weighted Die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D9E3-2A51-483C-A3ED-175E3359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50399-9B82-4ECC-A895-2DE3569F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48400" cy="387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64DB84-50F3-41D5-A512-22879BD18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969" y="4839033"/>
            <a:ext cx="6443213" cy="15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31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7321-71B4-48BC-A6E8-383C879F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 class method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4712-95E2-42D2-A63B-42869287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450BB-7658-4929-B3DD-154F0C69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102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394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8363-8F90-4E85-A204-0A66D667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Extending the Roll Method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2D44-6B8E-4F72-893F-B989144E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16F99-A37D-4D63-B625-04A7F2A4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01210"/>
            <a:ext cx="7550426" cy="54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118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B58B-E242-4FDF-A102-5DD807F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EEC1-9604-435F-9070-181A96F0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41390-B008-4997-BF6B-D85FD4369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721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967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06C3-492B-4700-8E12-3F6739FD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and Attributes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BABB-0BE9-4A0B-A9DD-5252A8FF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FABE1-8FC7-4F13-8B1B-EA42B42D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86325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69FA5-8807-4EA7-AC11-AC6C2699C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1630"/>
            <a:ext cx="52006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2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968D-F833-408C-96AD-D7714A4D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Clause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FFA3-2B35-43A2-912A-3C02CF1C0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We want to limit our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try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clause to the code that might cause an exception. After the final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except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clause, we can include an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else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clause that contains code that only runs if no exception was raised in the </a:t>
            </a:r>
            <a:r>
              <a:rPr lang="en-US" b="0" i="0" dirty="0">
                <a:solidFill>
                  <a:srgbClr val="1A1A18"/>
                </a:solidFill>
                <a:effectLst/>
                <a:latin typeface="Lucida Sans Typewriter" panose="020B0509030504030204" pitchFamily="49" charset="0"/>
              </a:rPr>
              <a:t>try</a:t>
            </a:r>
            <a:r>
              <a:rPr lang="en-US" b="0" i="0" dirty="0">
                <a:solidFill>
                  <a:srgbClr val="1A1A18"/>
                </a:solidFill>
                <a:effectLst/>
                <a:latin typeface="Times New Roman" panose="02020603050405020304" pitchFamily="18" charset="0"/>
              </a:rPr>
              <a:t> clause. Take a look at the following example: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2916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C874-DD41-4843-A4F8-AB766C44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FE9B-27F2-48D5-92DD-E89B6936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E9959-50D0-464A-BBFC-E065362E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483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5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1220</Words>
  <Application>Microsoft Office PowerPoint</Application>
  <PresentationFormat>Widescreen</PresentationFormat>
  <Paragraphs>157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Calibri</vt:lpstr>
      <vt:lpstr>Calibri Light</vt:lpstr>
      <vt:lpstr>inherit</vt:lpstr>
      <vt:lpstr>Lucida Sans Typewriter</vt:lpstr>
      <vt:lpstr>Times New Roman</vt:lpstr>
      <vt:lpstr>Office Theme</vt:lpstr>
      <vt:lpstr>PowerPoint Presentation</vt:lpstr>
      <vt:lpstr>PowerPoint Presentation</vt:lpstr>
      <vt:lpstr>Exception Handling</vt:lpstr>
      <vt:lpstr>PowerPoint Presentation</vt:lpstr>
      <vt:lpstr>Exception Information</vt:lpstr>
      <vt:lpstr>PowerPoint Presentation</vt:lpstr>
      <vt:lpstr>Exercise Output</vt:lpstr>
      <vt:lpstr>Else Clause</vt:lpstr>
      <vt:lpstr>PowerPoint Presentation</vt:lpstr>
      <vt:lpstr>Finally Clause</vt:lpstr>
      <vt:lpstr>Flow Control with Exceptions</vt:lpstr>
      <vt:lpstr>Exercise: Running Sum</vt:lpstr>
      <vt:lpstr>PowerPoint Presentation</vt:lpstr>
      <vt:lpstr>PowerPoint Presentation</vt:lpstr>
      <vt:lpstr>Date Time Functions</vt:lpstr>
      <vt:lpstr>Clocks</vt:lpstr>
      <vt:lpstr>Absolute time: time.time()</vt:lpstr>
      <vt:lpstr>Relative time: time.perf_counter()</vt:lpstr>
      <vt:lpstr>Time Structures</vt:lpstr>
      <vt:lpstr>PowerPoint Presentation</vt:lpstr>
      <vt:lpstr>Converting to struct</vt:lpstr>
      <vt:lpstr>Exercise</vt:lpstr>
      <vt:lpstr>Converting to string:  time.asctime()</vt:lpstr>
      <vt:lpstr>Time and formatted string</vt:lpstr>
      <vt:lpstr>Waiting: time.sleep(secs)</vt:lpstr>
      <vt:lpstr>Exercise </vt:lpstr>
      <vt:lpstr>datetime module</vt:lpstr>
      <vt:lpstr>datetime.date objects</vt:lpstr>
      <vt:lpstr>Attributes</vt:lpstr>
      <vt:lpstr>Methods</vt:lpstr>
      <vt:lpstr>datetime.time objects</vt:lpstr>
      <vt:lpstr>Attributes</vt:lpstr>
      <vt:lpstr>Methods</vt:lpstr>
      <vt:lpstr>datetime.datetime objects</vt:lpstr>
      <vt:lpstr>datetime.datetime object</vt:lpstr>
      <vt:lpstr>Attributes</vt:lpstr>
      <vt:lpstr>Methods</vt:lpstr>
      <vt:lpstr>Datetime.timedelta object</vt:lpstr>
      <vt:lpstr>Atrributes</vt:lpstr>
      <vt:lpstr>Methods</vt:lpstr>
      <vt:lpstr>Exercise</vt:lpstr>
      <vt:lpstr>PowerPoint Presentation</vt:lpstr>
      <vt:lpstr>PowerPoint Presentation</vt:lpstr>
      <vt:lpstr>PowerPoint Presentation</vt:lpstr>
      <vt:lpstr>Challenge Solution</vt:lpstr>
      <vt:lpstr>Solution</vt:lpstr>
      <vt:lpstr>PowerPoint Presentation</vt:lpstr>
      <vt:lpstr>Classes - OOP</vt:lpstr>
      <vt:lpstr>Attributes</vt:lpstr>
      <vt:lpstr>Behaviors</vt:lpstr>
      <vt:lpstr>Classes vs Objects</vt:lpstr>
      <vt:lpstr>Everything is an Object</vt:lpstr>
      <vt:lpstr>Everything is an Object II</vt:lpstr>
      <vt:lpstr>Creating Custom Classes</vt:lpstr>
      <vt:lpstr>Die Class</vt:lpstr>
      <vt:lpstr>Attributes and Methods</vt:lpstr>
      <vt:lpstr>Exercise: Add a Roll method to the Die</vt:lpstr>
      <vt:lpstr>Custom methods</vt:lpstr>
      <vt:lpstr>Exercise: Challenge</vt:lpstr>
      <vt:lpstr>Calling the roll method</vt:lpstr>
      <vt:lpstr>Attributes</vt:lpstr>
      <vt:lpstr>Encapsulation (private attributes)</vt:lpstr>
      <vt:lpstr>Encapsulation (private attributes)</vt:lpstr>
      <vt:lpstr>Properties</vt:lpstr>
      <vt:lpstr>Properties 2</vt:lpstr>
      <vt:lpstr>Exercise: Properties</vt:lpstr>
      <vt:lpstr>Solution</vt:lpstr>
      <vt:lpstr>Inheritance Concept</vt:lpstr>
      <vt:lpstr>Inheritance</vt:lpstr>
      <vt:lpstr>Example</vt:lpstr>
      <vt:lpstr>Exercise: Weighted Die</vt:lpstr>
      <vt:lpstr>Extending a class method</vt:lpstr>
      <vt:lpstr>Exercise: Extending the Roll Method</vt:lpstr>
      <vt:lpstr>Solution</vt:lpstr>
      <vt:lpstr>Class methods and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biesheuvel</dc:creator>
  <cp:lastModifiedBy>patrick biesheuvel</cp:lastModifiedBy>
  <cp:revision>3</cp:revision>
  <dcterms:created xsi:type="dcterms:W3CDTF">2021-07-13T06:01:20Z</dcterms:created>
  <dcterms:modified xsi:type="dcterms:W3CDTF">2021-07-13T14:33:49Z</dcterms:modified>
</cp:coreProperties>
</file>