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3"/>
  </p:notesMasterIdLst>
  <p:sldIdLst>
    <p:sldId id="256" r:id="rId2"/>
    <p:sldId id="257" r:id="rId3"/>
    <p:sldId id="258" r:id="rId4"/>
    <p:sldId id="259" r:id="rId5"/>
    <p:sldId id="260" r:id="rId6"/>
    <p:sldId id="261" r:id="rId7"/>
    <p:sldId id="262" r:id="rId8"/>
    <p:sldId id="264" r:id="rId9"/>
    <p:sldId id="280" r:id="rId10"/>
    <p:sldId id="281" r:id="rId11"/>
    <p:sldId id="303" r:id="rId12"/>
    <p:sldId id="265" r:id="rId13"/>
    <p:sldId id="266" r:id="rId14"/>
    <p:sldId id="263"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0" r:id="rId46"/>
    <p:sldId id="301" r:id="rId47"/>
    <p:sldId id="302" r:id="rId48"/>
    <p:sldId id="304" r:id="rId49"/>
    <p:sldId id="305" r:id="rId50"/>
    <p:sldId id="270"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13"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BCB17-DA58-415B-874B-ABBAC5D534FB}" type="datetimeFigureOut">
              <a:rPr lang="en-NL" smtClean="0"/>
              <a:t>05/02/2024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35E4B-BCA1-4B0F-AF4E-7B57CB335483}" type="slidenum">
              <a:rPr lang="en-NL" smtClean="0"/>
              <a:t>‹#›</a:t>
            </a:fld>
            <a:endParaRPr lang="en-NL"/>
          </a:p>
        </p:txBody>
      </p:sp>
    </p:spTree>
    <p:extLst>
      <p:ext uri="{BB962C8B-B14F-4D97-AF65-F5344CB8AC3E}">
        <p14:creationId xmlns:p14="http://schemas.microsoft.com/office/powerpoint/2010/main" val="336074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https://github.com/pditommaso/awesome-pipeline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a:t>
            </a:fld>
            <a:endParaRPr lang="en-NL"/>
          </a:p>
        </p:txBody>
      </p:sp>
    </p:spTree>
    <p:extLst>
      <p:ext uri="{BB962C8B-B14F-4D97-AF65-F5344CB8AC3E}">
        <p14:creationId xmlns:p14="http://schemas.microsoft.com/office/powerpoint/2010/main" val="175468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GenerateWords</a:t>
            </a:r>
            <a:r>
              <a:rPr lang="nl-NL" b="0" i="0" dirty="0">
                <a:effectLst/>
                <a:latin typeface="source-code-pro"/>
              </a:rPr>
              <a:t>(luigi.Task): 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'words.txt'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write a dummy list of words to output file﻿</a:t>
            </a:r>
            <a:br>
              <a:rPr lang="nl-NL" b="0" i="1" dirty="0">
                <a:effectLst/>
                <a:latin typeface="source-code-pro"/>
              </a:rPr>
            </a:br>
            <a:r>
              <a:rPr lang="nl-NL" b="0" i="0" dirty="0">
                <a:effectLst/>
                <a:latin typeface="source-code-pro"/>
              </a:rPr>
              <a:t>words = [</a:t>
            </a:r>
            <a:r>
              <a:rPr lang="nl-NL" b="1" i="0" dirty="0">
                <a:effectLst/>
                <a:latin typeface="source-code-pro"/>
              </a:rPr>
              <a:t>'apple'</a:t>
            </a:r>
            <a:r>
              <a:rPr lang="nl-NL" b="0" i="0" dirty="0">
                <a:effectLst/>
                <a:latin typeface="source-code-pro"/>
              </a:rPr>
              <a:t>, </a:t>
            </a:r>
            <a:r>
              <a:rPr lang="nl-NL" b="1" i="0" dirty="0">
                <a:effectLst/>
                <a:latin typeface="source-code-pro"/>
              </a:rPr>
              <a:t>'banana'</a:t>
            </a:r>
            <a:r>
              <a:rPr lang="nl-NL" b="0" i="0" dirty="0">
                <a:effectLst/>
                <a:latin typeface="source-code-pro"/>
              </a:rPr>
              <a:t>,</a:t>
            </a:r>
            <a:r>
              <a:rPr lang="nl-NL" b="1" i="0" dirty="0">
                <a:effectLst/>
                <a:latin typeface="source-code-pro"/>
              </a:rPr>
              <a:t>'grapefruit'</a:t>
            </a:r>
            <a:r>
              <a:rPr lang="nl-NL" b="0" i="0" dirty="0">
                <a:effectLst/>
                <a:latin typeface="source-code-pro"/>
              </a:rPr>
              <a: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f.write(</a:t>
            </a:r>
            <a:r>
              <a:rPr lang="nl-NL" b="1" i="0" dirty="0">
                <a:effectLst/>
                <a:latin typeface="source-code-pro"/>
              </a:rPr>
              <a:t>'{word}</a:t>
            </a:r>
            <a:r>
              <a:rPr lang="nl-NL" b="0" i="0" dirty="0">
                <a:effectLst/>
                <a:latin typeface="source-code-pro"/>
              </a:rPr>
              <a:t>\n</a:t>
            </a:r>
            <a:r>
              <a:rPr lang="nl-NL" b="1" i="0" dirty="0">
                <a:effectLst/>
                <a:latin typeface="source-code-pro"/>
              </a:rPr>
              <a:t>'</a:t>
            </a:r>
            <a:r>
              <a:rPr lang="nl-NL" b="0" i="0" dirty="0">
                <a:effectLst/>
                <a:latin typeface="source-code-pro"/>
              </a:rPr>
              <a:t>.format(word=word))</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CountLetters</a:t>
            </a:r>
            <a:r>
              <a:rPr lang="nl-NL" b="0" i="0" dirty="0">
                <a:effectLst/>
                <a:latin typeface="source-code-pro"/>
              </a:rPr>
              <a:t>(luigi.Task):</a:t>
            </a:r>
            <a:br>
              <a:rPr lang="nl-NL" b="0" i="0" dirty="0">
                <a:effectLst/>
                <a:latin typeface="source-code-pro"/>
              </a:rPr>
            </a:b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GenerateWords()</a:t>
            </a:r>
            <a:br>
              <a:rPr lang="nl-NL" b="0" i="0" dirty="0">
                <a:effectLst/>
                <a:latin typeface="source-code-pro"/>
              </a:rPr>
            </a:b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'letter_counts.txt'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read in file as list﻿</a:t>
            </a:r>
            <a:br>
              <a:rPr lang="nl-NL" b="0" i="1" dirty="0">
                <a:effectLst/>
                <a:latin typeface="source-code-pro"/>
              </a:rPr>
            </a:br>
            <a:r>
              <a:rPr lang="nl-NL" b="0" i="0" dirty="0">
                <a:effectLst/>
                <a:latin typeface="source-code-pro"/>
              </a:rPr>
              <a:t>with self.input().open(</a:t>
            </a:r>
            <a:r>
              <a:rPr lang="nl-NL" b="1" i="0" dirty="0">
                <a:effectLst/>
                <a:latin typeface="source-code-pro"/>
              </a:rPr>
              <a:t>'r'</a:t>
            </a:r>
            <a:r>
              <a:rPr lang="nl-NL" b="0" i="0" dirty="0">
                <a:effectLst/>
                <a:latin typeface="source-code-pro"/>
              </a:rPr>
              <a:t>) as infile:</a:t>
            </a:r>
            <a:br>
              <a:rPr lang="nl-NL" b="0" i="0" dirty="0">
                <a:effectLst/>
                <a:latin typeface="source-code-pro"/>
              </a:rPr>
            </a:br>
            <a:r>
              <a:rPr lang="nl-NL" b="0" i="0" dirty="0">
                <a:effectLst/>
                <a:latin typeface="source-code-pro"/>
              </a:rPr>
              <a:t>words = infile.read().splitlines()</a:t>
            </a:r>
            <a:br>
              <a:rPr lang="nl-NL" b="0" i="0" dirty="0">
                <a:effectLst/>
                <a:latin typeface="source-code-pro"/>
              </a:rPr>
            </a:br>
            <a:r>
              <a:rPr lang="nl-NL" b="0" i="1" dirty="0">
                <a:effectLst/>
                <a:latin typeface="source-code-pro"/>
              </a:rPr>
              <a:t># write each word to output file with letter count﻿</a:t>
            </a:r>
            <a:br>
              <a:rPr lang="nl-NL" b="0" i="1"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outfile:</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outfile.write(</a:t>
            </a:r>
            <a:r>
              <a:rPr lang="nl-NL" b="1" i="0" dirty="0">
                <a:effectLst/>
                <a:latin typeface="source-code-pro"/>
              </a:rPr>
              <a:t>'{word} | {letter_count}</a:t>
            </a:r>
            <a:r>
              <a:rPr lang="nl-NL" b="0" i="0" dirty="0">
                <a:effectLst/>
                <a:latin typeface="source-code-pro"/>
              </a:rPr>
              <a:t>\n</a:t>
            </a:r>
            <a:r>
              <a:rPr lang="nl-NL" b="1" i="0" dirty="0">
                <a:effectLst/>
                <a:latin typeface="source-code-pro"/>
              </a:rPr>
              <a:t>'</a:t>
            </a:r>
            <a:r>
              <a:rPr lang="nl-NL" b="0" i="0" dirty="0">
                <a:effectLst/>
                <a:latin typeface="source-code-pro"/>
              </a:rPr>
              <a:t>.format(word=word,letter_count=len(word)))</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58</a:t>
            </a:fld>
            <a:endParaRPr lang="en-NL"/>
          </a:p>
        </p:txBody>
      </p:sp>
    </p:spTree>
    <p:extLst>
      <p:ext uri="{BB962C8B-B14F-4D97-AF65-F5344CB8AC3E}">
        <p14:creationId xmlns:p14="http://schemas.microsoft.com/office/powerpoint/2010/main" val="200407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import luigi</a:t>
            </a:r>
            <a:br>
              <a:rPr lang="nl-NL" b="0" i="0" dirty="0">
                <a:effectLst/>
                <a:latin typeface="source-code-pro"/>
              </a:rPr>
            </a:br>
            <a:r>
              <a:rPr lang="nl-NL" b="0" i="0" dirty="0">
                <a:effectLst/>
                <a:latin typeface="source-code-pro"/>
              </a:rPr>
              <a:t>from luigi import Task, LocalTarget</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GenerateData</a:t>
            </a:r>
            <a:r>
              <a:rPr lang="nl-NL" b="0" i="0" dirty="0">
                <a:effectLst/>
                <a:latin typeface="source-code-pro"/>
              </a:rPr>
              <a:t>(Task):</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'input.csv'</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1" dirty="0">
                <a:effectLst/>
                <a:latin typeface="source-code-pro"/>
              </a:rPr>
              <a:t>#name, age, month, salary, country</a:t>
            </a:r>
            <a:br>
              <a:rPr lang="nl-NL" b="0" i="1" dirty="0">
                <a:effectLst/>
                <a:latin typeface="source-code-pro"/>
              </a:rPr>
            </a:br>
            <a:r>
              <a:rPr lang="nl-NL" b="0" i="0" dirty="0">
                <a:effectLst/>
                <a:latin typeface="source-code-pro"/>
              </a:rPr>
              <a:t>print(</a:t>
            </a:r>
            <a:r>
              <a:rPr lang="nl-NL" b="1" i="0" dirty="0">
                <a:effectLst/>
                <a:latin typeface="source-code-pro"/>
              </a:rPr>
              <a:t>'Emma,27,6,500,Sweden'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'Emma,27,7, 600,Sweden'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'August,29,6,2000,Sweden'</a:t>
            </a:r>
            <a:r>
              <a:rPr lang="nl-NL" b="0" i="0" dirty="0">
                <a:effectLst/>
                <a:latin typeface="source-code-pro"/>
              </a:rPr>
              <a:t>, file=f)</a:t>
            </a:r>
            <a:br>
              <a:rPr lang="nl-NL" b="0" i="0" dirty="0">
                <a:effectLst/>
                <a:latin typeface="source-code-pro"/>
              </a:rPr>
            </a:br>
            <a:r>
              <a:rPr lang="nl-NL" b="0" i="0" dirty="0">
                <a:effectLst/>
                <a:latin typeface="source-code-pro"/>
              </a:rPr>
              <a:t>....class </a:t>
            </a:r>
            <a:r>
              <a:rPr lang="nl-NL" b="1" i="0" dirty="0">
                <a:effectLst/>
                <a:latin typeface="source-code-pro"/>
              </a:rPr>
              <a:t>ProcessSalaries</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"salaries.csv"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in emp:</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print(emp)</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e in emp:</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.format(e,emp[e]), file=f)</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SummarizeReport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ProcessSalaries()</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"summary.txt"</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month, amount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total += float(amount)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a:t>
            </a:r>
            <a:br>
              <a:rPr lang="nl-NL" b="0" i="0" dirty="0">
                <a:effectLst/>
                <a:latin typeface="source-code-pro"/>
              </a:rPr>
            </a:br>
            <a:br>
              <a:rPr lang="nl-NL" b="0" i="0" dirty="0">
                <a:effectLst/>
                <a:latin typeface="source-code-pro"/>
              </a:rPr>
            </a:br>
            <a:r>
              <a:rPr lang="nl-NL" b="0" i="0" dirty="0">
                <a:effectLst/>
                <a:latin typeface="source-code-pro"/>
              </a:rPr>
              <a:t>if __name__ == </a:t>
            </a:r>
            <a:r>
              <a:rPr lang="nl-NL" b="1" i="0" dirty="0">
                <a:effectLst/>
                <a:latin typeface="source-code-pro"/>
              </a:rPr>
              <a:t>'__main__'</a:t>
            </a:r>
            <a:r>
              <a:rPr lang="nl-NL" b="0" i="0" dirty="0">
                <a:effectLst/>
                <a:latin typeface="source-code-pro"/>
              </a:rPr>
              <a:t>:</a:t>
            </a:r>
            <a:br>
              <a:rPr lang="nl-NL" b="0" i="0" dirty="0">
                <a:effectLst/>
                <a:latin typeface="source-code-pro"/>
              </a:rPr>
            </a:br>
            <a:r>
              <a:rPr lang="nl-NL" b="0" i="0" dirty="0">
                <a:effectLst/>
                <a:latin typeface="source-code-pro"/>
              </a:rPr>
              <a:t>luigi.run([</a:t>
            </a:r>
            <a:r>
              <a:rPr lang="nl-NL" b="1" i="0" dirty="0">
                <a:effectLst/>
                <a:latin typeface="source-code-pro"/>
              </a:rPr>
              <a:t>'SummarizeReport','--local-scheduler'</a:t>
            </a:r>
            <a:r>
              <a:rPr lang="nl-NL" b="0" i="0" dirty="0">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62</a:t>
            </a:fld>
            <a:endParaRPr lang="en-NL"/>
          </a:p>
        </p:txBody>
      </p:sp>
    </p:spTree>
    <p:extLst>
      <p:ext uri="{BB962C8B-B14F-4D97-AF65-F5344CB8AC3E}">
        <p14:creationId xmlns:p14="http://schemas.microsoft.com/office/powerpoint/2010/main" val="364826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CountryCount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"countrycount.csv"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cntry =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country = cols[4].strip()</a:t>
            </a:r>
            <a:br>
              <a:rPr lang="nl-NL" b="0" i="0" dirty="0">
                <a:effectLst/>
                <a:latin typeface="source-code-pro"/>
              </a:rPr>
            </a:br>
            <a:r>
              <a:rPr lang="nl-NL" b="0" i="0" dirty="0">
                <a:effectLst/>
                <a:latin typeface="source-code-pro"/>
              </a:rPr>
              <a:t>if country in cntry:</a:t>
            </a:r>
            <a:br>
              <a:rPr lang="nl-NL" b="0" i="0" dirty="0">
                <a:effectLst/>
                <a:latin typeface="source-code-pro"/>
              </a:rPr>
            </a:br>
            <a:r>
              <a:rPr lang="nl-NL" b="0" i="0" dirty="0">
                <a:effectLst/>
                <a:latin typeface="source-code-pro"/>
              </a:rPr>
              <a:t>cntry[country] += 1</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cntry[country]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c in cntry:</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.format(c, cntry[c]), file=f)class </a:t>
            </a:r>
            <a:r>
              <a:rPr lang="nl-NL" b="1" i="0" dirty="0">
                <a:effectLst/>
                <a:latin typeface="source-code-pro"/>
              </a:rPr>
              <a:t>AverageAge</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"age.csv"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 {}</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count = 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not in emp:</a:t>
            </a:r>
            <a:br>
              <a:rPr lang="nl-NL" b="0" i="0" dirty="0">
                <a:effectLst/>
                <a:latin typeface="source-code-pro"/>
              </a:rPr>
            </a:br>
            <a:r>
              <a:rPr lang="nl-NL" b="0" i="0" dirty="0">
                <a:effectLst/>
                <a:latin typeface="source-code-pro"/>
              </a:rPr>
              <a:t>emp[cols[0]] = 0</a:t>
            </a:r>
            <a:br>
              <a:rPr lang="nl-NL" b="0" i="0" dirty="0">
                <a:effectLst/>
                <a:latin typeface="source-code-pro"/>
              </a:rPr>
            </a:br>
            <a:r>
              <a:rPr lang="nl-NL" b="0" i="0" dirty="0">
                <a:effectLst/>
                <a:latin typeface="source-code-pro"/>
              </a:rPr>
              <a:t>total += int(cols[1])</a:t>
            </a:r>
            <a:br>
              <a:rPr lang="nl-NL" b="0" i="0" dirty="0">
                <a:effectLst/>
                <a:latin typeface="source-code-pro"/>
              </a:rPr>
            </a:br>
            <a:r>
              <a:rPr lang="nl-NL" b="0" i="0" dirty="0">
                <a:effectLst/>
                <a:latin typeface="source-code-pro"/>
              </a:rPr>
              <a:t>count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 / count))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66</a:t>
            </a:fld>
            <a:endParaRPr lang="en-NL"/>
          </a:p>
        </p:txBody>
      </p:sp>
    </p:spTree>
    <p:extLst>
      <p:ext uri="{BB962C8B-B14F-4D97-AF65-F5344CB8AC3E}">
        <p14:creationId xmlns:p14="http://schemas.microsoft.com/office/powerpoint/2010/main" val="183684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class SummarizeReport(Task):</a:t>
            </a:r>
            <a:br>
              <a:rPr lang="nl-NL" dirty="0"/>
            </a:br>
            <a:r>
              <a:rPr lang="nl-NL" b="0" i="0" dirty="0">
                <a:solidFill>
                  <a:srgbClr val="242424"/>
                </a:solidFill>
                <a:effectLst/>
                <a:latin typeface="source-code-pro"/>
              </a:rPr>
              <a:t>def requires(self):</a:t>
            </a:r>
            <a:br>
              <a:rPr lang="nl-NL" dirty="0"/>
            </a:br>
            <a:r>
              <a:rPr lang="nl-NL" b="0" i="0" dirty="0">
                <a:solidFill>
                  <a:srgbClr val="242424"/>
                </a:solidFill>
                <a:effectLst/>
                <a:latin typeface="source-code-pro"/>
              </a:rPr>
              <a:t>return [ProcessSalaries(),</a:t>
            </a:r>
            <a:br>
              <a:rPr lang="nl-NL" dirty="0"/>
            </a:br>
            <a:r>
              <a:rPr lang="nl-NL" b="0" i="0" dirty="0">
                <a:solidFill>
                  <a:srgbClr val="242424"/>
                </a:solidFill>
                <a:effectLst/>
                <a:latin typeface="source-code-pro"/>
              </a:rPr>
              <a:t>CountryCount(),</a:t>
            </a:r>
            <a:br>
              <a:rPr lang="nl-NL" dirty="0"/>
            </a:br>
            <a:r>
              <a:rPr lang="nl-NL" b="0" i="0" dirty="0">
                <a:solidFill>
                  <a:srgbClr val="242424"/>
                </a:solidFill>
                <a:effectLst/>
                <a:latin typeface="source-code-pro"/>
              </a:rPr>
              <a:t>AverageAge()]</a:t>
            </a: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LocalTarget(</a:t>
            </a:r>
            <a:r>
              <a:rPr lang="nl-NL" b="1" i="0" dirty="0">
                <a:solidFill>
                  <a:srgbClr val="242424"/>
                </a:solidFill>
                <a:effectLst/>
                <a:latin typeface="source-code-pro"/>
              </a:rPr>
              <a:t>"summary.txt"</a:t>
            </a:r>
            <a:r>
              <a:rPr lang="nl-NL" b="0" i="0" dirty="0">
                <a:solidFill>
                  <a:srgbClr val="242424"/>
                </a:solidFill>
                <a:effectLst/>
                <a:latin typeface="source-code-pro"/>
              </a:rPr>
              <a:t>)</a:t>
            </a: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total_salary = 0.0</a:t>
            </a:r>
            <a:br>
              <a:rPr lang="nl-NL" dirty="0"/>
            </a:br>
            <a:r>
              <a:rPr lang="nl-NL" b="0" i="0" dirty="0">
                <a:solidFill>
                  <a:srgbClr val="242424"/>
                </a:solidFill>
                <a:effectLst/>
                <a:latin typeface="source-code-pro"/>
              </a:rPr>
              <a:t>average_age = 0.0</a:t>
            </a:r>
            <a:br>
              <a:rPr lang="nl-NL" dirty="0"/>
            </a:br>
            <a:r>
              <a:rPr lang="nl-NL" b="0" i="0" dirty="0">
                <a:solidFill>
                  <a:srgbClr val="242424"/>
                </a:solidFill>
                <a:effectLst/>
                <a:latin typeface="source-code-pro"/>
              </a:rPr>
              <a:t>for line in self.input()[0].open():</a:t>
            </a:r>
            <a:br>
              <a:rPr lang="nl-NL" dirty="0"/>
            </a:br>
            <a:r>
              <a:rPr lang="nl-NL" b="0" i="0" dirty="0">
                <a:solidFill>
                  <a:srgbClr val="242424"/>
                </a:solidFill>
                <a:effectLst/>
                <a:latin typeface="source-code-pro"/>
              </a:rPr>
              <a:t>month, amount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total_salary += float(amount)</a:t>
            </a:r>
            <a:br>
              <a:rPr lang="nl-NL" dirty="0"/>
            </a:br>
            <a:br>
              <a:rPr lang="nl-NL" dirty="0"/>
            </a:br>
            <a:r>
              <a:rPr lang="nl-NL" b="0" i="0" dirty="0">
                <a:solidFill>
                  <a:srgbClr val="242424"/>
                </a:solidFill>
                <a:effectLst/>
                <a:latin typeface="source-code-pro"/>
              </a:rPr>
              <a:t>for line in self.input()[2].open():</a:t>
            </a:r>
            <a:br>
              <a:rPr lang="nl-NL" dirty="0"/>
            </a:br>
            <a:r>
              <a:rPr lang="nl-NL" b="0" i="0" dirty="0">
                <a:solidFill>
                  <a:srgbClr val="242424"/>
                </a:solidFill>
                <a:effectLst/>
                <a:latin typeface="source-code-pro"/>
              </a:rPr>
              <a:t>average_age = float(line)</a:t>
            </a:r>
            <a:br>
              <a:rPr lang="nl-NL" dirty="0"/>
            </a:b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salary payout is {}"</a:t>
            </a:r>
            <a:r>
              <a:rPr lang="nl-NL" b="0" i="0" dirty="0">
                <a:solidFill>
                  <a:srgbClr val="242424"/>
                </a:solidFill>
                <a:effectLst/>
                <a:latin typeface="source-code-pro"/>
              </a:rPr>
              <a:t>.format(total_salary), file=f)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"Average age is {}"</a:t>
            </a:r>
            <a:r>
              <a:rPr lang="nl-NL" b="0" i="0" dirty="0">
                <a:solidFill>
                  <a:srgbClr val="242424"/>
                </a:solidFill>
                <a:effectLst/>
                <a:latin typeface="source-code-pro"/>
              </a:rPr>
              <a:t>.format(average_age), file=f)</a:t>
            </a:r>
            <a:br>
              <a:rPr lang="nl-NL" dirty="0"/>
            </a:br>
            <a:br>
              <a:rPr lang="nl-NL" dirty="0"/>
            </a:br>
            <a:r>
              <a:rPr lang="nl-NL" b="0" i="0" dirty="0">
                <a:solidFill>
                  <a:srgbClr val="242424"/>
                </a:solidFill>
                <a:effectLst/>
                <a:latin typeface="source-code-pro"/>
              </a:rPr>
              <a:t>for line in self.input()[1].open():</a:t>
            </a:r>
            <a:br>
              <a:rPr lang="nl-NL" dirty="0"/>
            </a:br>
            <a:r>
              <a:rPr lang="nl-NL" b="0" i="0" dirty="0">
                <a:solidFill>
                  <a:srgbClr val="242424"/>
                </a:solidFill>
                <a:effectLst/>
                <a:latin typeface="source-code-pro"/>
              </a:rPr>
              <a:t>country, count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 employees in {}"</a:t>
            </a:r>
            <a:r>
              <a:rPr lang="nl-NL" b="0" i="0" dirty="0">
                <a:solidFill>
                  <a:srgbClr val="242424"/>
                </a:solidFill>
                <a:effectLst/>
                <a:latin typeface="source-code-pro"/>
              </a:rPr>
              <a:t>.format(count.strip(),country), file=f)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68</a:t>
            </a:fld>
            <a:endParaRPr lang="en-NL"/>
          </a:p>
        </p:txBody>
      </p:sp>
    </p:spTree>
    <p:extLst>
      <p:ext uri="{BB962C8B-B14F-4D97-AF65-F5344CB8AC3E}">
        <p14:creationId xmlns:p14="http://schemas.microsoft.com/office/powerpoint/2010/main" val="352833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https://www.listendata.com/2017/12/python-pandas-tutorial.html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https://www.w3schools.com/python/pandas/pandas_dataframes.asp</a:t>
            </a:r>
            <a:endParaRPr lang="en-NL" dirty="0"/>
          </a:p>
          <a:p>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71</a:t>
            </a:fld>
            <a:endParaRPr lang="en-NL"/>
          </a:p>
        </p:txBody>
      </p:sp>
    </p:spTree>
    <p:extLst>
      <p:ext uri="{BB962C8B-B14F-4D97-AF65-F5344CB8AC3E}">
        <p14:creationId xmlns:p14="http://schemas.microsoft.com/office/powerpoint/2010/main" val="941297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https://www.listendata.com/2019/06/pandas-read-csv.html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72</a:t>
            </a:fld>
            <a:endParaRPr lang="en-NL"/>
          </a:p>
        </p:txBody>
      </p:sp>
    </p:spTree>
    <p:extLst>
      <p:ext uri="{BB962C8B-B14F-4D97-AF65-F5344CB8AC3E}">
        <p14:creationId xmlns:p14="http://schemas.microsoft.com/office/powerpoint/2010/main" val="26266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https://www.sqlalchemy.org/</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80</a:t>
            </a:fld>
            <a:endParaRPr lang="en-NL"/>
          </a:p>
        </p:txBody>
      </p:sp>
    </p:spTree>
    <p:extLst>
      <p:ext uri="{BB962C8B-B14F-4D97-AF65-F5344CB8AC3E}">
        <p14:creationId xmlns:p14="http://schemas.microsoft.com/office/powerpoint/2010/main" val="3714511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import requests</a:t>
            </a:r>
          </a:p>
          <a:p>
            <a:endParaRPr lang="nl-NL" dirty="0"/>
          </a:p>
          <a:p>
            <a:r>
              <a:rPr lang="nl-NL" dirty="0"/>
              <a:t>params = {</a:t>
            </a:r>
          </a:p>
          <a:p>
            <a:r>
              <a:rPr lang="nl-NL" dirty="0"/>
              <a:t>  'access_key': 'YOUR_ACCESS_KEY'</a:t>
            </a:r>
          </a:p>
          <a:p>
            <a:r>
              <a:rPr lang="nl-NL" dirty="0"/>
              <a:t>}</a:t>
            </a:r>
          </a:p>
          <a:p>
            <a:endParaRPr lang="nl-NL" dirty="0"/>
          </a:p>
          <a:p>
            <a:r>
              <a:rPr lang="nl-NL" dirty="0"/>
              <a:t>api_result = requests.get('https://api.aviationstack.com/v1/flights', params)</a:t>
            </a:r>
          </a:p>
          <a:p>
            <a:endParaRPr lang="nl-NL" dirty="0"/>
          </a:p>
          <a:p>
            <a:r>
              <a:rPr lang="nl-NL" dirty="0"/>
              <a:t>api_response = api_result.json()</a:t>
            </a:r>
          </a:p>
          <a:p>
            <a:endParaRPr lang="nl-NL" dirty="0"/>
          </a:p>
          <a:p>
            <a:r>
              <a:rPr lang="nl-NL" dirty="0"/>
              <a:t>for flight in api_response['results']:</a:t>
            </a:r>
          </a:p>
          <a:p>
            <a:r>
              <a:rPr lang="nl-NL" dirty="0"/>
              <a:t>    if (flight['live']['is_ground'] is False):</a:t>
            </a:r>
          </a:p>
          <a:p>
            <a:r>
              <a:rPr lang="nl-NL" dirty="0"/>
              <a:t>        print(u'%s flight %s from %s (%s) to %s (%s) is in the air.' % (</a:t>
            </a:r>
          </a:p>
          <a:p>
            <a:r>
              <a:rPr lang="nl-NL" dirty="0"/>
              <a:t>            flight['airline']['name'],</a:t>
            </a:r>
          </a:p>
          <a:p>
            <a:r>
              <a:rPr lang="nl-NL" dirty="0"/>
              <a:t>            flight['flight']['iata'],</a:t>
            </a:r>
          </a:p>
          <a:p>
            <a:r>
              <a:rPr lang="nl-NL" dirty="0"/>
              <a:t>            flight['departure']['airport'],</a:t>
            </a:r>
          </a:p>
          <a:p>
            <a:r>
              <a:rPr lang="nl-NL" dirty="0"/>
              <a:t>            flight['departure']['iata'],</a:t>
            </a:r>
          </a:p>
          <a:p>
            <a:r>
              <a:rPr lang="nl-NL" dirty="0"/>
              <a:t>            flight['arrival']['airport'],</a:t>
            </a:r>
          </a:p>
          <a:p>
            <a:r>
              <a:rPr lang="nl-NL"/>
              <a:t>            flight['arrival']['iata']))</a:t>
            </a:r>
            <a:endParaRPr lang="en-NL"/>
          </a:p>
        </p:txBody>
      </p:sp>
      <p:sp>
        <p:nvSpPr>
          <p:cNvPr id="4" name="Slide Number Placeholder 3"/>
          <p:cNvSpPr>
            <a:spLocks noGrp="1"/>
          </p:cNvSpPr>
          <p:nvPr>
            <p:ph type="sldNum" sz="quarter" idx="5"/>
          </p:nvPr>
        </p:nvSpPr>
        <p:spPr/>
        <p:txBody>
          <a:bodyPr/>
          <a:lstStyle/>
          <a:p>
            <a:fld id="{3E535E4B-BCA1-4B0F-AF4E-7B57CB335483}" type="slidenum">
              <a:rPr lang="en-NL" smtClean="0"/>
              <a:t>81</a:t>
            </a:fld>
            <a:endParaRPr lang="en-NL"/>
          </a:p>
        </p:txBody>
      </p:sp>
    </p:spTree>
    <p:extLst>
      <p:ext uri="{BB962C8B-B14F-4D97-AF65-F5344CB8AC3E}">
        <p14:creationId xmlns:p14="http://schemas.microsoft.com/office/powerpoint/2010/main" val="249043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https://anujsyal.com/create-your-first-etl-pipeline-with-python</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12</a:t>
            </a:fld>
            <a:endParaRPr lang="en-NL"/>
          </a:p>
        </p:txBody>
      </p:sp>
    </p:spTree>
    <p:extLst>
      <p:ext uri="{BB962C8B-B14F-4D97-AF65-F5344CB8AC3E}">
        <p14:creationId xmlns:p14="http://schemas.microsoft.com/office/powerpoint/2010/main" val="220436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https://airflow.apache.org/docs/apache-airflow/stable/howto/index.html</a:t>
            </a:r>
          </a:p>
          <a:p>
            <a:r>
              <a:rPr lang="nl-NL" dirty="0"/>
              <a:t>https://github.com/ananthdurai/airflow-training</a:t>
            </a:r>
          </a:p>
          <a:p>
            <a:r>
              <a:rPr lang="nl-NL" dirty="0"/>
              <a:t>https://airflow.apache.org/docs/apache-airflow/stable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13</a:t>
            </a:fld>
            <a:endParaRPr lang="en-NL"/>
          </a:p>
        </p:txBody>
      </p:sp>
    </p:spTree>
    <p:extLst>
      <p:ext uri="{BB962C8B-B14F-4D97-AF65-F5344CB8AC3E}">
        <p14:creationId xmlns:p14="http://schemas.microsoft.com/office/powerpoint/2010/main" val="187842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https://airflow.apache.org/docs/apache-airflow/stable/administration-and-deployment/modules_management.html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25</a:t>
            </a:fld>
            <a:endParaRPr lang="en-NL"/>
          </a:p>
        </p:txBody>
      </p:sp>
    </p:spTree>
    <p:extLst>
      <p:ext uri="{BB962C8B-B14F-4D97-AF65-F5344CB8AC3E}">
        <p14:creationId xmlns:p14="http://schemas.microsoft.com/office/powerpoint/2010/main" val="13996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https://airflow.apache.org/docs/apache-airflow/stable/_api/airflow/models/baseoperator/index.html#airflow.models.baseoperator.BaseOperator</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26</a:t>
            </a:fld>
            <a:endParaRPr lang="en-NL"/>
          </a:p>
        </p:txBody>
      </p:sp>
    </p:spTree>
    <p:extLst>
      <p:ext uri="{BB962C8B-B14F-4D97-AF65-F5344CB8AC3E}">
        <p14:creationId xmlns:p14="http://schemas.microsoft.com/office/powerpoint/2010/main" val="352695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https://airflow.apache.org/docs/apache-airflow/stable/templates-ref.html#templates-ref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32</a:t>
            </a:fld>
            <a:endParaRPr lang="en-NL"/>
          </a:p>
        </p:txBody>
      </p:sp>
    </p:spTree>
    <p:extLst>
      <p:ext uri="{BB962C8B-B14F-4D97-AF65-F5344CB8AC3E}">
        <p14:creationId xmlns:p14="http://schemas.microsoft.com/office/powerpoint/2010/main" val="91084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https://realpython.com/python-kwargs-and-args/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47</a:t>
            </a:fld>
            <a:endParaRPr lang="en-NL"/>
          </a:p>
        </p:txBody>
      </p:sp>
    </p:spTree>
    <p:extLst>
      <p:ext uri="{BB962C8B-B14F-4D97-AF65-F5344CB8AC3E}">
        <p14:creationId xmlns:p14="http://schemas.microsoft.com/office/powerpoint/2010/main" val="128451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https://www.integrate.io/blog/airflow-vs-luigi/</a:t>
            </a:r>
          </a:p>
          <a:p>
            <a:r>
              <a:rPr lang="nl-NL" dirty="0"/>
              <a:t>https://medium.com/big-data-processing/getting-started-with-luigi-what-why-how-f8e639a1f2a5</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50</a:t>
            </a:fld>
            <a:endParaRPr lang="en-NL"/>
          </a:p>
        </p:txBody>
      </p:sp>
    </p:spTree>
    <p:extLst>
      <p:ext uri="{BB962C8B-B14F-4D97-AF65-F5344CB8AC3E}">
        <p14:creationId xmlns:p14="http://schemas.microsoft.com/office/powerpoint/2010/main" val="146254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import luigi</a:t>
            </a:r>
            <a:br>
              <a:rPr lang="nl-NL" dirty="0"/>
            </a:br>
            <a:r>
              <a:rPr lang="nl-NL" b="0" i="0" dirty="0">
                <a:solidFill>
                  <a:srgbClr val="242424"/>
                </a:solidFill>
                <a:effectLst/>
                <a:latin typeface="source-code-pro"/>
              </a:rPr>
              <a:t>from luigi import Task</a:t>
            </a:r>
            <a:br>
              <a:rPr lang="nl-NL" dirty="0"/>
            </a:br>
            <a:br>
              <a:rPr lang="nl-NL" dirty="0"/>
            </a:br>
            <a:r>
              <a:rPr lang="nl-NL" b="0" i="0" dirty="0">
                <a:solidFill>
                  <a:srgbClr val="242424"/>
                </a:solidFill>
                <a:effectLst/>
                <a:latin typeface="source-code-pro"/>
              </a:rPr>
              <a:t>class HelloWorld(Task):</a:t>
            </a:r>
            <a:br>
              <a:rPr lang="nl-NL" dirty="0"/>
            </a:b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luigi.LocalTarget(</a:t>
            </a:r>
            <a:r>
              <a:rPr lang="nl-NL" b="1" i="0" dirty="0">
                <a:solidFill>
                  <a:srgbClr val="242424"/>
                </a:solidFill>
                <a:effectLst/>
                <a:latin typeface="source-code-pro"/>
              </a:rPr>
              <a:t>'result.txt'</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"hello"</a:t>
            </a:r>
            <a:r>
              <a:rPr lang="nl-NL" b="0" i="0" dirty="0">
                <a:solidFill>
                  <a:srgbClr val="242424"/>
                </a:solidFill>
                <a:effectLst/>
                <a:latin typeface="source-code-pro"/>
              </a:rPr>
              <a:t>)</a:t>
            </a: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f.write(</a:t>
            </a:r>
            <a:r>
              <a:rPr lang="nl-NL" b="1" i="0" dirty="0">
                <a:solidFill>
                  <a:srgbClr val="242424"/>
                </a:solidFill>
                <a:effectLst/>
                <a:latin typeface="source-code-pro"/>
              </a:rPr>
              <a:t>'Hello world'</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if __name__ == </a:t>
            </a:r>
            <a:r>
              <a:rPr lang="nl-NL" b="1" i="0" dirty="0">
                <a:solidFill>
                  <a:srgbClr val="242424"/>
                </a:solidFill>
                <a:effectLst/>
                <a:latin typeface="source-code-pro"/>
              </a:rPr>
              <a:t>'__main__'</a:t>
            </a:r>
            <a:r>
              <a:rPr lang="nl-NL" b="0" i="0" dirty="0">
                <a:solidFill>
                  <a:srgbClr val="242424"/>
                </a:solidFill>
                <a:effectLst/>
                <a:latin typeface="source-code-pro"/>
              </a:rPr>
              <a:t>:</a:t>
            </a:r>
            <a:br>
              <a:rPr lang="nl-NL" dirty="0"/>
            </a:br>
            <a:r>
              <a:rPr lang="nl-NL" b="0" i="0" dirty="0">
                <a:solidFill>
                  <a:srgbClr val="242424"/>
                </a:solidFill>
                <a:effectLst/>
                <a:latin typeface="source-code-pro"/>
              </a:rPr>
              <a:t>luigi.run([</a:t>
            </a:r>
            <a:r>
              <a:rPr lang="nl-NL" b="1" i="0" dirty="0">
                <a:solidFill>
                  <a:srgbClr val="242424"/>
                </a:solidFill>
                <a:effectLst/>
                <a:latin typeface="source-code-pro"/>
              </a:rPr>
              <a:t>'HelloWorld'</a:t>
            </a:r>
            <a:r>
              <a:rPr lang="nl-NL" b="0" i="0" dirty="0">
                <a:solidFill>
                  <a:srgbClr val="242424"/>
                </a:solidFill>
                <a:effectLst/>
                <a:latin typeface="source-code-pro"/>
              </a:rPr>
              <a:t>, </a:t>
            </a:r>
            <a:r>
              <a:rPr lang="nl-NL" b="1" i="0" dirty="0">
                <a:solidFill>
                  <a:srgbClr val="242424"/>
                </a:solidFill>
                <a:effectLst/>
                <a:latin typeface="source-code-pro"/>
              </a:rPr>
              <a:t>'--local-scheduler'</a:t>
            </a:r>
            <a:r>
              <a:rPr lang="nl-NL" b="0" i="0" dirty="0">
                <a:solidFill>
                  <a:srgbClr val="242424"/>
                </a:solidFill>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55</a:t>
            </a:fld>
            <a:endParaRPr lang="en-NL"/>
          </a:p>
        </p:txBody>
      </p:sp>
    </p:spTree>
    <p:extLst>
      <p:ext uri="{BB962C8B-B14F-4D97-AF65-F5344CB8AC3E}">
        <p14:creationId xmlns:p14="http://schemas.microsoft.com/office/powerpoint/2010/main" val="8159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F4BCB-6537-4E71-8299-354F64C31B5D}" type="datetimeFigureOut">
              <a:rPr lang="en-NL" smtClean="0"/>
              <a:t>05/02/2024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38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05/02/2024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993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05/02/2024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05/02/2024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41490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F4BCB-6537-4E71-8299-354F64C31B5D}" type="datetimeFigureOut">
              <a:rPr lang="en-NL" smtClean="0"/>
              <a:t>05/02/2024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1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F4BCB-6537-4E71-8299-354F64C31B5D}" type="datetimeFigureOut">
              <a:rPr lang="en-NL" smtClean="0"/>
              <a:t>05/02/2024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1518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F4BCB-6537-4E71-8299-354F64C31B5D}" type="datetimeFigureOut">
              <a:rPr lang="en-NL" smtClean="0"/>
              <a:t>05/02/2024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302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F4BCB-6537-4E71-8299-354F64C31B5D}" type="datetimeFigureOut">
              <a:rPr lang="en-NL" smtClean="0"/>
              <a:t>05/02/2024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58022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F4BCB-6537-4E71-8299-354F64C31B5D}" type="datetimeFigureOut">
              <a:rPr lang="en-NL" smtClean="0"/>
              <a:t>05/02/2024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25815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05/02/2024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078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05/02/2024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CF4BCB-6537-4E71-8299-354F64C31B5D}" type="datetimeFigureOut">
              <a:rPr lang="en-NL" smtClean="0"/>
              <a:t>05/02/2024</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AA22DF-183F-47D7-8D41-3E2F9DAE5A8D}"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5026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tegardp.medium.com/the-6-step-etl-process-using-airflow-with-example-and-exercise-db46715a61f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kapernikov.com/using-luigi-to-power-a-reporting-pipelin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w3resource.com/python-exercises/pandas/index-dataframe.ph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aviationstack.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1856-28F2-AF53-20BE-28BE41EC3ABA}"/>
              </a:ext>
            </a:extLst>
          </p:cNvPr>
          <p:cNvSpPr>
            <a:spLocks noGrp="1"/>
          </p:cNvSpPr>
          <p:nvPr>
            <p:ph type="ctrTitle"/>
          </p:nvPr>
        </p:nvSpPr>
        <p:spPr/>
        <p:txBody>
          <a:bodyPr/>
          <a:lstStyle/>
          <a:p>
            <a:r>
              <a:rPr lang="en-US" dirty="0"/>
              <a:t>Pipelines in Python</a:t>
            </a:r>
            <a:endParaRPr lang="en-NL" dirty="0"/>
          </a:p>
        </p:txBody>
      </p:sp>
      <p:sp>
        <p:nvSpPr>
          <p:cNvPr id="3" name="Subtitle 2">
            <a:extLst>
              <a:ext uri="{FF2B5EF4-FFF2-40B4-BE49-F238E27FC236}">
                <a16:creationId xmlns:a16="http://schemas.microsoft.com/office/drawing/2014/main" id="{D0D303A1-D3CE-5AC6-77AC-1B16B06783D8}"/>
              </a:ext>
            </a:extLst>
          </p:cNvPr>
          <p:cNvSpPr>
            <a:spLocks noGrp="1"/>
          </p:cNvSpPr>
          <p:nvPr>
            <p:ph type="subTitle" idx="1"/>
          </p:nvPr>
        </p:nvSpPr>
        <p:spPr/>
        <p:txBody>
          <a:bodyPr/>
          <a:lstStyle/>
          <a:p>
            <a:r>
              <a:rPr lang="en-US" dirty="0" err="1"/>
              <a:t>Ordina</a:t>
            </a:r>
            <a:endParaRPr lang="en-NL" dirty="0"/>
          </a:p>
        </p:txBody>
      </p:sp>
    </p:spTree>
    <p:extLst>
      <p:ext uri="{BB962C8B-B14F-4D97-AF65-F5344CB8AC3E}">
        <p14:creationId xmlns:p14="http://schemas.microsoft.com/office/powerpoint/2010/main" val="22078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A123-F26F-754A-6E84-4FE8DB68A81A}"/>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11EEB819-D27A-A426-10DA-FDA90EB35E37}"/>
              </a:ext>
            </a:extLst>
          </p:cNvPr>
          <p:cNvSpPr>
            <a:spLocks noGrp="1"/>
          </p:cNvSpPr>
          <p:nvPr>
            <p:ph idx="1"/>
          </p:nvPr>
        </p:nvSpPr>
        <p:spPr/>
        <p:txBody>
          <a:bodyPr>
            <a:normAutofit fontScale="92500"/>
          </a:bodyPr>
          <a:lstStyle/>
          <a:p>
            <a:r>
              <a:rPr lang="en-US" dirty="0"/>
              <a:t>Python provides a rich ecosystem of libraries for building data processing pipelines. Here are some important libraries for data manipulation and analysis in Python:</a:t>
            </a:r>
          </a:p>
          <a:p>
            <a:r>
              <a:rPr lang="en-US" b="1" dirty="0"/>
              <a:t>Pandas</a:t>
            </a:r>
          </a:p>
          <a:p>
            <a:r>
              <a:rPr lang="en-US" dirty="0"/>
              <a:t>A powerful library for data manipulation and analysis. With Pandas, data can be imported in various formats such as CSV, Excel or SQL tables and saved as data frames (</a:t>
            </a:r>
            <a:r>
              <a:rPr lang="en-US" dirty="0" err="1"/>
              <a:t>DataFrame</a:t>
            </a:r>
            <a:r>
              <a:rPr lang="en-US" dirty="0"/>
              <a:t>). Pandas also offers many functions for data manipulation such as filtering, grouping and aggregation.</a:t>
            </a:r>
          </a:p>
          <a:p>
            <a:r>
              <a:rPr lang="en-US" b="1" dirty="0"/>
              <a:t>NumPy</a:t>
            </a:r>
          </a:p>
          <a:p>
            <a:r>
              <a:rPr lang="en-US" dirty="0"/>
              <a:t>A library for numerical calculations in Python. NumPy offers a variety of functions for numerical calculations such as linear algebra, Fourier transformation and random number generation. NumPy is also the basis for many other libraries used in data science.</a:t>
            </a:r>
            <a:endParaRPr lang="en-NL" dirty="0"/>
          </a:p>
        </p:txBody>
      </p:sp>
    </p:spTree>
    <p:extLst>
      <p:ext uri="{BB962C8B-B14F-4D97-AF65-F5344CB8AC3E}">
        <p14:creationId xmlns:p14="http://schemas.microsoft.com/office/powerpoint/2010/main" val="153876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2D22-CE74-186B-981C-BFA18CDA5311}"/>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FFEE4258-FC91-E657-5CC1-CBFF8EA2A613}"/>
              </a:ext>
            </a:extLst>
          </p:cNvPr>
          <p:cNvSpPr>
            <a:spLocks noGrp="1"/>
          </p:cNvSpPr>
          <p:nvPr>
            <p:ph idx="1"/>
          </p:nvPr>
        </p:nvSpPr>
        <p:spPr/>
        <p:txBody>
          <a:bodyPr>
            <a:normAutofit fontScale="92500"/>
          </a:bodyPr>
          <a:lstStyle/>
          <a:p>
            <a:r>
              <a:rPr lang="en-US" b="1" dirty="0" err="1"/>
              <a:t>Dask</a:t>
            </a:r>
            <a:endParaRPr lang="en-US" b="1" dirty="0"/>
          </a:p>
          <a:p>
            <a:r>
              <a:rPr lang="en-US" dirty="0"/>
              <a:t>A parallel computing library for large-scale data processing. With </a:t>
            </a:r>
            <a:r>
              <a:rPr lang="en-US" dirty="0" err="1"/>
              <a:t>Dask</a:t>
            </a:r>
            <a:r>
              <a:rPr lang="en-US" dirty="0"/>
              <a:t> you can process large data sets in parallel on a cluster of computers. </a:t>
            </a:r>
            <a:r>
              <a:rPr lang="en-US" dirty="0" err="1"/>
              <a:t>Dask</a:t>
            </a:r>
            <a:r>
              <a:rPr lang="en-US" dirty="0"/>
              <a:t> also offers functions for storing and analyzing large data sets in distributed systems.</a:t>
            </a:r>
          </a:p>
          <a:p>
            <a:r>
              <a:rPr lang="en-US" b="1" dirty="0"/>
              <a:t>Scikit-learn</a:t>
            </a:r>
          </a:p>
          <a:p>
            <a:r>
              <a:rPr lang="en-US" dirty="0"/>
              <a:t>A library for machine learning and data mining in Python. Scikit-learn offers a variety of machine learning algorithms such as regression, classification, clustering and dimensionality reduction. Scikit-learn also offers functions for data modeling, evaluation and selection.</a:t>
            </a:r>
          </a:p>
          <a:p>
            <a:r>
              <a:rPr lang="en-US" dirty="0"/>
              <a:t>Extract, transform, load (ETL) is a common approach to creating data pipelines. Python is an excellent choice for creating ETL pipelines because of its extensive library support and ease of use. Some popular Python libraries for ETL are Pandas, </a:t>
            </a:r>
            <a:r>
              <a:rPr lang="en-US" dirty="0" err="1"/>
              <a:t>SQLAlchemy</a:t>
            </a:r>
            <a:r>
              <a:rPr lang="en-US" dirty="0"/>
              <a:t>, and </a:t>
            </a:r>
            <a:r>
              <a:rPr lang="en-US" dirty="0" err="1"/>
              <a:t>PySpark</a:t>
            </a:r>
            <a:r>
              <a:rPr lang="en-US" dirty="0"/>
              <a:t>.</a:t>
            </a:r>
            <a:endParaRPr lang="en-NL" dirty="0"/>
          </a:p>
        </p:txBody>
      </p:sp>
    </p:spTree>
    <p:extLst>
      <p:ext uri="{BB962C8B-B14F-4D97-AF65-F5344CB8AC3E}">
        <p14:creationId xmlns:p14="http://schemas.microsoft.com/office/powerpoint/2010/main" val="105713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C9F1-1133-9641-0FAC-1B07123C3E4F}"/>
              </a:ext>
            </a:extLst>
          </p:cNvPr>
          <p:cNvSpPr>
            <a:spLocks noGrp="1"/>
          </p:cNvSpPr>
          <p:nvPr>
            <p:ph type="title"/>
          </p:nvPr>
        </p:nvSpPr>
        <p:spPr/>
        <p:txBody>
          <a:bodyPr/>
          <a:lstStyle/>
          <a:p>
            <a:r>
              <a:rPr lang="en-US" dirty="0"/>
              <a:t>Create Your First ETL Pipeline with Python</a:t>
            </a:r>
            <a:endParaRPr lang="en-NL" dirty="0"/>
          </a:p>
        </p:txBody>
      </p:sp>
      <p:sp>
        <p:nvSpPr>
          <p:cNvPr id="3" name="Content Placeholder 2">
            <a:extLst>
              <a:ext uri="{FF2B5EF4-FFF2-40B4-BE49-F238E27FC236}">
                <a16:creationId xmlns:a16="http://schemas.microsoft.com/office/drawing/2014/main" id="{395821CE-FFC2-453F-6A2D-1AF0CAC5F2CC}"/>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28091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67E7-AC87-B854-2EA2-2F85405D062B}"/>
              </a:ext>
            </a:extLst>
          </p:cNvPr>
          <p:cNvSpPr>
            <a:spLocks noGrp="1"/>
          </p:cNvSpPr>
          <p:nvPr>
            <p:ph type="title"/>
          </p:nvPr>
        </p:nvSpPr>
        <p:spPr/>
        <p:txBody>
          <a:bodyPr/>
          <a:lstStyle/>
          <a:p>
            <a:r>
              <a:rPr lang="en-US" dirty="0"/>
              <a:t>Apache airflow</a:t>
            </a:r>
            <a:endParaRPr lang="en-NL" dirty="0"/>
          </a:p>
        </p:txBody>
      </p:sp>
      <p:sp>
        <p:nvSpPr>
          <p:cNvPr id="3" name="Content Placeholder 2">
            <a:extLst>
              <a:ext uri="{FF2B5EF4-FFF2-40B4-BE49-F238E27FC236}">
                <a16:creationId xmlns:a16="http://schemas.microsoft.com/office/drawing/2014/main" id="{3A7614F2-6B87-2DA6-8B2F-39CB56CBD99C}"/>
              </a:ext>
            </a:extLst>
          </p:cNvPr>
          <p:cNvSpPr>
            <a:spLocks noGrp="1"/>
          </p:cNvSpPr>
          <p:nvPr>
            <p:ph idx="1"/>
          </p:nvPr>
        </p:nvSpPr>
        <p:spPr/>
        <p:txBody>
          <a:bodyPr/>
          <a:lstStyle/>
          <a:p>
            <a:endParaRPr lang="en-NL"/>
          </a:p>
        </p:txBody>
      </p:sp>
      <p:pic>
        <p:nvPicPr>
          <p:cNvPr id="2052" name="Picture 4" descr="Apache Airflow - Wikipedia">
            <a:extLst>
              <a:ext uri="{FF2B5EF4-FFF2-40B4-BE49-F238E27FC236}">
                <a16:creationId xmlns:a16="http://schemas.microsoft.com/office/drawing/2014/main" id="{8CBABA4C-FEA5-DFCA-37B9-D53474F21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6000"/>
            <a:ext cx="10414358"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0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0515-7780-9FE2-AAB2-27615F7C7B48}"/>
              </a:ext>
            </a:extLst>
          </p:cNvPr>
          <p:cNvSpPr>
            <a:spLocks noGrp="1"/>
          </p:cNvSpPr>
          <p:nvPr>
            <p:ph type="title"/>
          </p:nvPr>
        </p:nvSpPr>
        <p:spPr/>
        <p:txBody>
          <a:bodyPr/>
          <a:lstStyle/>
          <a:p>
            <a:r>
              <a:rPr lang="nl-NL" dirty="0"/>
              <a:t>What is Airflow?</a:t>
            </a:r>
            <a:endParaRPr lang="en-NL" dirty="0"/>
          </a:p>
        </p:txBody>
      </p:sp>
      <p:sp>
        <p:nvSpPr>
          <p:cNvPr id="3" name="Content Placeholder 2">
            <a:extLst>
              <a:ext uri="{FF2B5EF4-FFF2-40B4-BE49-F238E27FC236}">
                <a16:creationId xmlns:a16="http://schemas.microsoft.com/office/drawing/2014/main" id="{309822A3-CC90-8AC1-62C5-31C47C59DA17}"/>
              </a:ext>
            </a:extLst>
          </p:cNvPr>
          <p:cNvSpPr>
            <a:spLocks noGrp="1"/>
          </p:cNvSpPr>
          <p:nvPr>
            <p:ph idx="1"/>
          </p:nvPr>
        </p:nvSpPr>
        <p:spPr/>
        <p:txBody>
          <a:bodyPr/>
          <a:lstStyle/>
          <a:p>
            <a:r>
              <a:rPr lang="en-US" dirty="0"/>
              <a:t>Apache Airflow™ is an open-source platform for developing, scheduling, and monitoring batch-oriented workflows. Airflow’s extensible Python framework enables you to build workflows connecting with virtually any technology. A web interface helps manage the state of your workflows. Airflow is deployable in many ways, varying from a single process on your laptop to a distributed setup to support even the biggest workflows.</a:t>
            </a:r>
            <a:endParaRPr lang="en-NL" dirty="0"/>
          </a:p>
        </p:txBody>
      </p:sp>
    </p:spTree>
    <p:extLst>
      <p:ext uri="{BB962C8B-B14F-4D97-AF65-F5344CB8AC3E}">
        <p14:creationId xmlns:p14="http://schemas.microsoft.com/office/powerpoint/2010/main" val="263867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B5E0-6F64-00CF-58C6-D160A1BB83D1}"/>
              </a:ext>
            </a:extLst>
          </p:cNvPr>
          <p:cNvSpPr>
            <a:spLocks noGrp="1"/>
          </p:cNvSpPr>
          <p:nvPr>
            <p:ph type="title"/>
          </p:nvPr>
        </p:nvSpPr>
        <p:spPr/>
        <p:txBody>
          <a:bodyPr/>
          <a:lstStyle/>
          <a:p>
            <a:r>
              <a:rPr lang="nl-NL" dirty="0"/>
              <a:t>Workflows as code</a:t>
            </a:r>
            <a:endParaRPr lang="en-NL" dirty="0"/>
          </a:p>
        </p:txBody>
      </p:sp>
      <p:sp>
        <p:nvSpPr>
          <p:cNvPr id="3" name="Content Placeholder 2">
            <a:extLst>
              <a:ext uri="{FF2B5EF4-FFF2-40B4-BE49-F238E27FC236}">
                <a16:creationId xmlns:a16="http://schemas.microsoft.com/office/drawing/2014/main" id="{6E16B20C-3B59-A13A-FAD4-CA75DD498DD7}"/>
              </a:ext>
            </a:extLst>
          </p:cNvPr>
          <p:cNvSpPr>
            <a:spLocks noGrp="1"/>
          </p:cNvSpPr>
          <p:nvPr>
            <p:ph idx="1"/>
          </p:nvPr>
        </p:nvSpPr>
        <p:spPr/>
        <p:txBody>
          <a:bodyPr>
            <a:normAutofit/>
          </a:bodyPr>
          <a:lstStyle/>
          <a:p>
            <a:r>
              <a:rPr lang="en-US" dirty="0"/>
              <a:t>The main characteristic of Airflow workflows is that all workflows are defined in Python code. “Workflows as code” serves several purposes:</a:t>
            </a:r>
          </a:p>
          <a:p>
            <a:r>
              <a:rPr lang="en-US" dirty="0"/>
              <a:t>Dynamic: Airflow pipelines are configured as Python code, allowing for dynamic pipeline generation.</a:t>
            </a:r>
          </a:p>
          <a:p>
            <a:r>
              <a:rPr lang="en-US" dirty="0"/>
              <a:t>Extensible: The Airflow™ framework contains operators to connect with numerous technologies. All Airflow components are extensible to easily adjust to your environment.</a:t>
            </a:r>
          </a:p>
          <a:p>
            <a:r>
              <a:rPr lang="en-US" dirty="0"/>
              <a:t>Flexible: Workflow parameterization is built-in leveraging the Jinja templating engine.</a:t>
            </a:r>
            <a:endParaRPr lang="en-NL" dirty="0"/>
          </a:p>
        </p:txBody>
      </p:sp>
    </p:spTree>
    <p:extLst>
      <p:ext uri="{BB962C8B-B14F-4D97-AF65-F5344CB8AC3E}">
        <p14:creationId xmlns:p14="http://schemas.microsoft.com/office/powerpoint/2010/main" val="226980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F384-E7D3-03E6-797B-BA435E2CC95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C95258B-3610-2F56-BD83-969C9672CE1D}"/>
              </a:ext>
            </a:extLst>
          </p:cNvPr>
          <p:cNvSpPr>
            <a:spLocks noGrp="1"/>
          </p:cNvSpPr>
          <p:nvPr>
            <p:ph idx="1"/>
          </p:nvPr>
        </p:nvSpPr>
        <p:spPr>
          <a:xfrm>
            <a:off x="1024128" y="1636776"/>
            <a:ext cx="9720073" cy="4672584"/>
          </a:xfrm>
        </p:spPr>
        <p:txBody>
          <a:bodyPr>
            <a:noAutofit/>
          </a:bodyPr>
          <a:lstStyle/>
          <a:p>
            <a:pPr>
              <a:spcBef>
                <a:spcPts val="600"/>
              </a:spcBef>
            </a:pPr>
            <a:r>
              <a:rPr lang="nl-NL" sz="1100" dirty="0">
                <a:latin typeface="Courier New" panose="02070309020205020404" pitchFamily="49" charset="0"/>
                <a:cs typeface="Courier New" panose="02070309020205020404" pitchFamily="49" charset="0"/>
              </a:rPr>
              <a:t>from datetime import datetime</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from airflow import DAG</a:t>
            </a:r>
          </a:p>
          <a:p>
            <a:pPr>
              <a:spcBef>
                <a:spcPts val="600"/>
              </a:spcBef>
            </a:pPr>
            <a:r>
              <a:rPr lang="nl-NL" sz="1100" dirty="0">
                <a:latin typeface="Courier New" panose="02070309020205020404" pitchFamily="49" charset="0"/>
                <a:cs typeface="Courier New" panose="02070309020205020404" pitchFamily="49" charset="0"/>
              </a:rPr>
              <a:t>from airflow.decorators import task</a:t>
            </a:r>
          </a:p>
          <a:p>
            <a:pPr>
              <a:spcBef>
                <a:spcPts val="600"/>
              </a:spcBef>
            </a:pPr>
            <a:r>
              <a:rPr lang="nl-NL" sz="1100" dirty="0">
                <a:latin typeface="Courier New" panose="02070309020205020404" pitchFamily="49" charset="0"/>
                <a:cs typeface="Courier New" panose="02070309020205020404" pitchFamily="49" charset="0"/>
              </a:rPr>
              <a:t>from airflow.operators.bash import BashOperator</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A DAG represents a workflow, a collection of tasks</a:t>
            </a:r>
          </a:p>
          <a:p>
            <a:pPr>
              <a:spcBef>
                <a:spcPts val="600"/>
              </a:spcBef>
            </a:pPr>
            <a:r>
              <a:rPr lang="nl-NL" sz="1100" dirty="0">
                <a:latin typeface="Courier New" panose="02070309020205020404" pitchFamily="49" charset="0"/>
                <a:cs typeface="Courier New" panose="02070309020205020404" pitchFamily="49" charset="0"/>
              </a:rPr>
              <a:t>with DAG(dag_id="demo", start_date=datetime(2022, 1, 1), schedule="0 0 * * *") as dag:</a:t>
            </a:r>
          </a:p>
          <a:p>
            <a:pPr>
              <a:spcBef>
                <a:spcPts val="600"/>
              </a:spcBef>
            </a:pPr>
            <a:r>
              <a:rPr lang="nl-NL" sz="1100" dirty="0">
                <a:latin typeface="Courier New" panose="02070309020205020404" pitchFamily="49" charset="0"/>
                <a:cs typeface="Courier New" panose="02070309020205020404" pitchFamily="49" charset="0"/>
              </a:rPr>
              <a:t>    # Tasks are represented as operators</a:t>
            </a:r>
          </a:p>
          <a:p>
            <a:pPr>
              <a:spcBef>
                <a:spcPts val="600"/>
              </a:spcBef>
            </a:pPr>
            <a:r>
              <a:rPr lang="nl-NL" sz="1100" dirty="0">
                <a:latin typeface="Courier New" panose="02070309020205020404" pitchFamily="49" charset="0"/>
                <a:cs typeface="Courier New" panose="02070309020205020404" pitchFamily="49" charset="0"/>
              </a:rPr>
              <a:t>    hello = BashOperator(task_id="hello", bash_command="echo hello")</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@task()</a:t>
            </a:r>
          </a:p>
          <a:p>
            <a:pPr>
              <a:spcBef>
                <a:spcPts val="600"/>
              </a:spcBef>
            </a:pPr>
            <a:r>
              <a:rPr lang="nl-NL" sz="1100" dirty="0">
                <a:latin typeface="Courier New" panose="02070309020205020404" pitchFamily="49" charset="0"/>
                <a:cs typeface="Courier New" panose="02070309020205020404" pitchFamily="49" charset="0"/>
              </a:rPr>
              <a:t>    def airflow():</a:t>
            </a:r>
          </a:p>
          <a:p>
            <a:pPr>
              <a:spcBef>
                <a:spcPts val="600"/>
              </a:spcBef>
            </a:pPr>
            <a:r>
              <a:rPr lang="nl-NL" sz="1100" dirty="0">
                <a:latin typeface="Courier New" panose="02070309020205020404" pitchFamily="49" charset="0"/>
                <a:cs typeface="Courier New" panose="02070309020205020404" pitchFamily="49" charset="0"/>
              </a:rPr>
              <a:t>        print("airflow")</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 Set dependencies between tasks</a:t>
            </a:r>
          </a:p>
          <a:p>
            <a:pPr>
              <a:spcBef>
                <a:spcPts val="600"/>
              </a:spcBef>
            </a:pPr>
            <a:r>
              <a:rPr lang="nl-NL" sz="1100" dirty="0">
                <a:latin typeface="Courier New" panose="02070309020205020404" pitchFamily="49" charset="0"/>
                <a:cs typeface="Courier New" panose="02070309020205020404" pitchFamily="49" charset="0"/>
              </a:rPr>
              <a:t>    hello &gt;&gt; airflow()</a:t>
            </a:r>
            <a:endParaRPr lang="en-NL"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726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72FA-66C5-16EF-1A8F-41ED9562649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8A7F0A5-1677-754F-B1DC-DF18A52F1170}"/>
              </a:ext>
            </a:extLst>
          </p:cNvPr>
          <p:cNvSpPr>
            <a:spLocks noGrp="1"/>
          </p:cNvSpPr>
          <p:nvPr>
            <p:ph idx="1"/>
          </p:nvPr>
        </p:nvSpPr>
        <p:spPr/>
        <p:txBody>
          <a:bodyPr>
            <a:normAutofit/>
          </a:bodyPr>
          <a:lstStyle/>
          <a:p>
            <a:r>
              <a:rPr lang="en-US" dirty="0"/>
              <a:t>Here you see:</a:t>
            </a:r>
          </a:p>
          <a:p>
            <a:r>
              <a:rPr lang="en-US" dirty="0"/>
              <a:t>A DAG named “demo”, starting on Jan 1st 2022 and running once a day. A DAG is Airflow’s representation of a workflow.</a:t>
            </a:r>
          </a:p>
          <a:p>
            <a:r>
              <a:rPr lang="en-US" dirty="0"/>
              <a:t>Two tasks, a </a:t>
            </a:r>
            <a:r>
              <a:rPr lang="en-US" dirty="0" err="1"/>
              <a:t>BashOperator</a:t>
            </a:r>
            <a:r>
              <a:rPr lang="en-US" dirty="0"/>
              <a:t> running a Bash script and a Python function defined using the @task decorator</a:t>
            </a:r>
          </a:p>
          <a:p>
            <a:r>
              <a:rPr lang="en-US" dirty="0"/>
              <a:t>&gt;&gt; between the tasks defines a dependency and controls in which order the tasks will be executed</a:t>
            </a:r>
          </a:p>
          <a:p>
            <a:r>
              <a:rPr lang="en-US" dirty="0"/>
              <a:t>Airflow evaluates this script and executes the tasks at the set interval and in the defined order. The status of the “demo” DAG is visible in the web interface:</a:t>
            </a:r>
            <a:endParaRPr lang="en-NL" dirty="0"/>
          </a:p>
        </p:txBody>
      </p:sp>
    </p:spTree>
    <p:extLst>
      <p:ext uri="{BB962C8B-B14F-4D97-AF65-F5344CB8AC3E}">
        <p14:creationId xmlns:p14="http://schemas.microsoft.com/office/powerpoint/2010/main" val="91718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E5D6-6473-7135-1F7A-AA4A6A0EE29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71A667-F03A-0A76-4295-4D2499025129}"/>
              </a:ext>
            </a:extLst>
          </p:cNvPr>
          <p:cNvSpPr>
            <a:spLocks noGrp="1"/>
          </p:cNvSpPr>
          <p:nvPr>
            <p:ph idx="1"/>
          </p:nvPr>
        </p:nvSpPr>
        <p:spPr/>
        <p:txBody>
          <a:bodyPr/>
          <a:lstStyle/>
          <a:p>
            <a:endParaRPr lang="en-NL"/>
          </a:p>
        </p:txBody>
      </p:sp>
      <p:pic>
        <p:nvPicPr>
          <p:cNvPr id="4098" name="Picture 2" descr="Demo DAG in the Graph View, showing the status of one DAG run">
            <a:extLst>
              <a:ext uri="{FF2B5EF4-FFF2-40B4-BE49-F238E27FC236}">
                <a16:creationId xmlns:a16="http://schemas.microsoft.com/office/drawing/2014/main" id="{0E746AF6-525A-FF20-F143-B7B2ACD1F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0"/>
            <a:ext cx="11799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1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1B23-825F-D450-C8CD-645F70FC43C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6084156-B38D-8E43-1C2A-26480BF5B387}"/>
              </a:ext>
            </a:extLst>
          </p:cNvPr>
          <p:cNvSpPr>
            <a:spLocks noGrp="1"/>
          </p:cNvSpPr>
          <p:nvPr>
            <p:ph idx="1"/>
          </p:nvPr>
        </p:nvSpPr>
        <p:spPr/>
        <p:txBody>
          <a:bodyPr/>
          <a:lstStyle/>
          <a:p>
            <a:endParaRPr lang="en-NL"/>
          </a:p>
        </p:txBody>
      </p:sp>
      <p:pic>
        <p:nvPicPr>
          <p:cNvPr id="5122" name="Picture 2" descr="Demo DAG in the Grid View, showing the status of all DAG runs">
            <a:extLst>
              <a:ext uri="{FF2B5EF4-FFF2-40B4-BE49-F238E27FC236}">
                <a16:creationId xmlns:a16="http://schemas.microsoft.com/office/drawing/2014/main" id="{89E491CB-CCC7-01A8-9FA5-F7BDF5DFC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0"/>
            <a:ext cx="10537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CA50-4C15-B405-05A6-D5C8B2BCB042}"/>
              </a:ext>
            </a:extLst>
          </p:cNvPr>
          <p:cNvSpPr>
            <a:spLocks noGrp="1"/>
          </p:cNvSpPr>
          <p:nvPr>
            <p:ph type="title"/>
          </p:nvPr>
        </p:nvSpPr>
        <p:spPr/>
        <p:txBody>
          <a:bodyPr/>
          <a:lstStyle/>
          <a:p>
            <a:r>
              <a:rPr lang="en-US" dirty="0"/>
              <a:t>content</a:t>
            </a:r>
            <a:endParaRPr lang="en-NL" dirty="0"/>
          </a:p>
        </p:txBody>
      </p:sp>
      <p:sp>
        <p:nvSpPr>
          <p:cNvPr id="3" name="Content Placeholder 2">
            <a:extLst>
              <a:ext uri="{FF2B5EF4-FFF2-40B4-BE49-F238E27FC236}">
                <a16:creationId xmlns:a16="http://schemas.microsoft.com/office/drawing/2014/main" id="{40572DA6-9264-D098-11E6-9AFCD0D078F6}"/>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68837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25A4-2A37-5C92-E93E-49021A4848C8}"/>
              </a:ext>
            </a:extLst>
          </p:cNvPr>
          <p:cNvSpPr>
            <a:spLocks noGrp="1"/>
          </p:cNvSpPr>
          <p:nvPr>
            <p:ph type="title"/>
          </p:nvPr>
        </p:nvSpPr>
        <p:spPr/>
        <p:txBody>
          <a:bodyPr/>
          <a:lstStyle/>
          <a:p>
            <a:r>
              <a:rPr lang="nl-NL" dirty="0"/>
              <a:t>Why Airflow™?</a:t>
            </a:r>
            <a:endParaRPr lang="en-NL" dirty="0"/>
          </a:p>
        </p:txBody>
      </p:sp>
      <p:sp>
        <p:nvSpPr>
          <p:cNvPr id="3" name="Content Placeholder 2">
            <a:extLst>
              <a:ext uri="{FF2B5EF4-FFF2-40B4-BE49-F238E27FC236}">
                <a16:creationId xmlns:a16="http://schemas.microsoft.com/office/drawing/2014/main" id="{89260EA5-3570-1706-573E-FA843F381911}"/>
              </a:ext>
            </a:extLst>
          </p:cNvPr>
          <p:cNvSpPr>
            <a:spLocks noGrp="1"/>
          </p:cNvSpPr>
          <p:nvPr>
            <p:ph idx="1"/>
          </p:nvPr>
        </p:nvSpPr>
        <p:spPr/>
        <p:txBody>
          <a:bodyPr>
            <a:normAutofit/>
          </a:bodyPr>
          <a:lstStyle/>
          <a:p>
            <a:r>
              <a:rPr lang="en-US" dirty="0"/>
              <a:t>Airflow™ is a batch workflow orchestration platform. The Airflow framework contains operators to connect with many technologies and is easily extensible to connect with a new technology. If your workflows have a clear start and end, and run at regular intervals, they can be programmed as an Airflow DAG.</a:t>
            </a:r>
          </a:p>
          <a:p>
            <a:r>
              <a:rPr lang="en-US" dirty="0"/>
              <a:t>If you prefer coding over clicking, Airflow is the tool for you. Workflows are defined as Python code which means:</a:t>
            </a:r>
          </a:p>
          <a:p>
            <a:pPr lvl="1"/>
            <a:r>
              <a:rPr lang="en-US" dirty="0"/>
              <a:t>Workflows can be stored in version control so that you can roll back to previous versions</a:t>
            </a:r>
          </a:p>
          <a:p>
            <a:pPr lvl="1"/>
            <a:r>
              <a:rPr lang="en-US" dirty="0"/>
              <a:t>Workflows can be developed by multiple people simultaneously</a:t>
            </a:r>
          </a:p>
          <a:p>
            <a:pPr lvl="1"/>
            <a:r>
              <a:rPr lang="en-US" dirty="0"/>
              <a:t>Tests can be written to validate functionality</a:t>
            </a:r>
          </a:p>
          <a:p>
            <a:pPr lvl="1"/>
            <a:r>
              <a:rPr lang="en-US" dirty="0"/>
              <a:t>Components are extensible and you can build on a wide collection of existing components</a:t>
            </a:r>
            <a:endParaRPr lang="en-NL" dirty="0"/>
          </a:p>
        </p:txBody>
      </p:sp>
    </p:spTree>
    <p:extLst>
      <p:ext uri="{BB962C8B-B14F-4D97-AF65-F5344CB8AC3E}">
        <p14:creationId xmlns:p14="http://schemas.microsoft.com/office/powerpoint/2010/main" val="153497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3728-3422-AD65-F38D-5C4D81DB230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5764EB6-065B-0F99-DC7C-54E4463A15E5}"/>
              </a:ext>
            </a:extLst>
          </p:cNvPr>
          <p:cNvSpPr>
            <a:spLocks noGrp="1"/>
          </p:cNvSpPr>
          <p:nvPr>
            <p:ph idx="1"/>
          </p:nvPr>
        </p:nvSpPr>
        <p:spPr>
          <a:xfrm>
            <a:off x="1024128" y="585216"/>
            <a:ext cx="9720073" cy="5724144"/>
          </a:xfrm>
        </p:spPr>
        <p:txBody>
          <a:bodyPr>
            <a:normAutofit lnSpcReduction="10000"/>
          </a:bodyPr>
          <a:lstStyle/>
          <a:p>
            <a:r>
              <a:rPr lang="en-US" dirty="0"/>
              <a:t>Rich scheduling and execution semantics enable you to easily define complex pipelines, running at regular intervals. Backfilling allows you to (re-)run pipelines on historical data after making changes to your logic. And the ability to rerun partial pipelines after resolving an error helps maximize efficiency.</a:t>
            </a:r>
          </a:p>
          <a:p>
            <a:r>
              <a:rPr lang="en-US" dirty="0"/>
              <a:t>Airflow’s user interface provides:</a:t>
            </a:r>
          </a:p>
          <a:p>
            <a:pPr lvl="1"/>
            <a:r>
              <a:rPr lang="en-US" dirty="0"/>
              <a:t>In-depth views of two things:</a:t>
            </a:r>
          </a:p>
          <a:p>
            <a:pPr lvl="2"/>
            <a:r>
              <a:rPr lang="en-US" dirty="0"/>
              <a:t>Pipelines</a:t>
            </a:r>
          </a:p>
          <a:p>
            <a:pPr lvl="2"/>
            <a:r>
              <a:rPr lang="en-US" dirty="0"/>
              <a:t>Tasks</a:t>
            </a:r>
          </a:p>
          <a:p>
            <a:pPr lvl="1"/>
            <a:r>
              <a:rPr lang="en-US" dirty="0"/>
              <a:t>Overview of your pipelines over time</a:t>
            </a:r>
          </a:p>
          <a:p>
            <a:r>
              <a:rPr lang="en-US" dirty="0"/>
              <a:t>From the interface, you can inspect logs and manage tasks, for example retrying a task in case of failure.</a:t>
            </a:r>
          </a:p>
          <a:p>
            <a:r>
              <a:rPr lang="en-US" dirty="0"/>
              <a:t>The open-source nature of Airflow ensures you work on components developed, tested, and used by many other companies around the world. In the active community you can find plenty of helpful resources in the form of blog posts, articles, conferences, books, and more. You can connect with other peers via several channels such as Slack and mailing lists.</a:t>
            </a:r>
          </a:p>
          <a:p>
            <a:r>
              <a:rPr lang="en-US" dirty="0"/>
              <a:t>Airflow as a Platform is highly customizable. By utilizing Public Interface of Airflow you can extend and customize almost every aspect of Airflow</a:t>
            </a:r>
            <a:endParaRPr lang="en-NL" dirty="0"/>
          </a:p>
        </p:txBody>
      </p:sp>
    </p:spTree>
    <p:extLst>
      <p:ext uri="{BB962C8B-B14F-4D97-AF65-F5344CB8AC3E}">
        <p14:creationId xmlns:p14="http://schemas.microsoft.com/office/powerpoint/2010/main" val="14241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8F87-F72F-EA8F-7FC0-ADA9E8E27778}"/>
              </a:ext>
            </a:extLst>
          </p:cNvPr>
          <p:cNvSpPr>
            <a:spLocks noGrp="1"/>
          </p:cNvSpPr>
          <p:nvPr>
            <p:ph type="title"/>
          </p:nvPr>
        </p:nvSpPr>
        <p:spPr/>
        <p:txBody>
          <a:bodyPr/>
          <a:lstStyle/>
          <a:p>
            <a:r>
              <a:rPr lang="nl-NL" dirty="0"/>
              <a:t>Why not Airflow™?</a:t>
            </a:r>
            <a:endParaRPr lang="en-NL" dirty="0"/>
          </a:p>
        </p:txBody>
      </p:sp>
      <p:sp>
        <p:nvSpPr>
          <p:cNvPr id="3" name="Content Placeholder 2">
            <a:extLst>
              <a:ext uri="{FF2B5EF4-FFF2-40B4-BE49-F238E27FC236}">
                <a16:creationId xmlns:a16="http://schemas.microsoft.com/office/drawing/2014/main" id="{15B097F8-90B2-1B2B-3248-7CDCDD5EBDD7}"/>
              </a:ext>
            </a:extLst>
          </p:cNvPr>
          <p:cNvSpPr>
            <a:spLocks noGrp="1"/>
          </p:cNvSpPr>
          <p:nvPr>
            <p:ph idx="1"/>
          </p:nvPr>
        </p:nvSpPr>
        <p:spPr/>
        <p:txBody>
          <a:bodyPr>
            <a:normAutofit/>
          </a:bodyPr>
          <a:lstStyle/>
          <a:p>
            <a:r>
              <a:rPr lang="en-US" dirty="0"/>
              <a:t>Airflow™ was built for finite batch workflows. While the CLI and REST API do allow triggering workflows, Airflow was not built for infinitely running event-based workflows. Airflow is not a streaming solution. However, a streaming system such as Apache Kafka is often seen working together with Apache Airflow. Kafka can be used for ingestion and processing in real-time, event data is written to a storage location, and Airflow periodically starts a workflow processing a batch of data.</a:t>
            </a:r>
          </a:p>
          <a:p>
            <a:r>
              <a:rPr lang="en-US" dirty="0"/>
              <a:t>If you prefer clicking over coding, Airflow is probably not the right solution. The web interface aims to make managing workflows as easy as possible and the Airflow framework is continuously improved to make the developer experience as smooth as possible. However, the philosophy of Airflow is to define workflows as code so coding will always be required.</a:t>
            </a:r>
            <a:endParaRPr lang="en-NL" dirty="0"/>
          </a:p>
        </p:txBody>
      </p:sp>
    </p:spTree>
    <p:extLst>
      <p:ext uri="{BB962C8B-B14F-4D97-AF65-F5344CB8AC3E}">
        <p14:creationId xmlns:p14="http://schemas.microsoft.com/office/powerpoint/2010/main" val="213255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797F-9AE1-D258-0D30-DD82254D422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BF293BF-8C7F-42E1-E0F3-47B20F5D63E0}"/>
              </a:ext>
            </a:extLst>
          </p:cNvPr>
          <p:cNvSpPr>
            <a:spLocks noGrp="1"/>
          </p:cNvSpPr>
          <p:nvPr>
            <p:ph idx="1"/>
          </p:nvPr>
        </p:nvSpPr>
        <p:spPr/>
        <p:txBody>
          <a:bodyPr/>
          <a:lstStyle/>
          <a:p>
            <a:r>
              <a:rPr lang="nl-NL" dirty="0"/>
              <a:t>sudo apt-get update</a:t>
            </a:r>
          </a:p>
          <a:p>
            <a:r>
              <a:rPr lang="nl-NL" dirty="0"/>
              <a:t>sudo apt-get install python3-pip</a:t>
            </a:r>
          </a:p>
          <a:p>
            <a:r>
              <a:rPr lang="nl-NL" dirty="0"/>
              <a:t>sudo nano /etc/profile</a:t>
            </a:r>
          </a:p>
          <a:p>
            <a:r>
              <a:rPr lang="nl-NL" dirty="0"/>
              <a:t>export PATH="MYPATH:$PATH“</a:t>
            </a:r>
          </a:p>
          <a:p>
            <a:r>
              <a:rPr lang="nl-NL" dirty="0"/>
              <a:t>^X, Y, enter</a:t>
            </a:r>
          </a:p>
          <a:p>
            <a:r>
              <a:rPr lang="nl-NL" dirty="0"/>
              <a:t>pip install Flask-Session==0.5.0</a:t>
            </a:r>
          </a:p>
          <a:p>
            <a:endParaRPr lang="nl-NL" dirty="0"/>
          </a:p>
          <a:p>
            <a:endParaRPr lang="nl-NL" dirty="0"/>
          </a:p>
          <a:p>
            <a:endParaRPr lang="en-NL" dirty="0"/>
          </a:p>
        </p:txBody>
      </p:sp>
    </p:spTree>
    <p:extLst>
      <p:ext uri="{BB962C8B-B14F-4D97-AF65-F5344CB8AC3E}">
        <p14:creationId xmlns:p14="http://schemas.microsoft.com/office/powerpoint/2010/main" val="37913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1E04-8744-3D0F-7D9F-7FFACB89EF8C}"/>
              </a:ext>
            </a:extLst>
          </p:cNvPr>
          <p:cNvSpPr>
            <a:spLocks noGrp="1"/>
          </p:cNvSpPr>
          <p:nvPr>
            <p:ph type="title"/>
          </p:nvPr>
        </p:nvSpPr>
        <p:spPr/>
        <p:txBody>
          <a:bodyPr/>
          <a:lstStyle/>
          <a:p>
            <a:r>
              <a:rPr lang="nl-NL" dirty="0"/>
              <a:t>Fundamental Concepts</a:t>
            </a:r>
            <a:endParaRPr lang="en-NL" dirty="0"/>
          </a:p>
        </p:txBody>
      </p:sp>
      <p:sp>
        <p:nvSpPr>
          <p:cNvPr id="3" name="Content Placeholder 2">
            <a:extLst>
              <a:ext uri="{FF2B5EF4-FFF2-40B4-BE49-F238E27FC236}">
                <a16:creationId xmlns:a16="http://schemas.microsoft.com/office/drawing/2014/main" id="{06E1D164-9C03-DDE4-354F-19A7DD4AE101}"/>
              </a:ext>
            </a:extLst>
          </p:cNvPr>
          <p:cNvSpPr>
            <a:spLocks noGrp="1"/>
          </p:cNvSpPr>
          <p:nvPr>
            <p:ph idx="1"/>
          </p:nvPr>
        </p:nvSpPr>
        <p:spPr/>
        <p:txBody>
          <a:bodyPr>
            <a:normAutofit lnSpcReduction="10000"/>
          </a:bodyPr>
          <a:lstStyle/>
          <a:p>
            <a:r>
              <a:rPr lang="en-US" b="1" dirty="0"/>
              <a:t>It’s a DAG definition file</a:t>
            </a:r>
          </a:p>
          <a:p>
            <a:r>
              <a:rPr lang="en-US" dirty="0"/>
              <a:t>One thing to wrap your head around (it may not be very intuitive for everyone at first) is that this Airflow Python script is really just a configuration file specifying the DAG’s structure as code. The actual tasks defined here will run in a different context from the context of this script. Different tasks run on different workers at different points in time, which means that this script cannot be used to cross communicate between tasks. Note that for this purpose we have a more advanced feature called </a:t>
            </a:r>
            <a:r>
              <a:rPr lang="en-US" dirty="0" err="1"/>
              <a:t>XComs</a:t>
            </a:r>
            <a:r>
              <a:rPr lang="en-US" dirty="0"/>
              <a:t>.</a:t>
            </a:r>
          </a:p>
          <a:p>
            <a:r>
              <a:rPr lang="en-US" dirty="0"/>
              <a:t>People sometimes think of the DAG definition file as a place where they can do some actual data processing - that is not the case at all! The script’s purpose is to define a DAG object. It needs to evaluate quickly (seconds, not minutes) since the scheduler will execute it periodically to reflect the changes if any.</a:t>
            </a:r>
          </a:p>
          <a:p>
            <a:endParaRPr lang="en-US" dirty="0"/>
          </a:p>
        </p:txBody>
      </p:sp>
    </p:spTree>
    <p:extLst>
      <p:ext uri="{BB962C8B-B14F-4D97-AF65-F5344CB8AC3E}">
        <p14:creationId xmlns:p14="http://schemas.microsoft.com/office/powerpoint/2010/main" val="41589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CF90-B937-2658-9359-9C3EF3D3E8A8}"/>
              </a:ext>
            </a:extLst>
          </p:cNvPr>
          <p:cNvSpPr>
            <a:spLocks noGrp="1"/>
          </p:cNvSpPr>
          <p:nvPr>
            <p:ph type="title"/>
          </p:nvPr>
        </p:nvSpPr>
        <p:spPr/>
        <p:txBody>
          <a:bodyPr/>
          <a:lstStyle/>
          <a:p>
            <a:r>
              <a:rPr lang="nl-NL" dirty="0"/>
              <a:t>Importing Modules</a:t>
            </a:r>
            <a:endParaRPr lang="en-NL" dirty="0"/>
          </a:p>
        </p:txBody>
      </p:sp>
      <p:sp>
        <p:nvSpPr>
          <p:cNvPr id="3" name="Content Placeholder 2">
            <a:extLst>
              <a:ext uri="{FF2B5EF4-FFF2-40B4-BE49-F238E27FC236}">
                <a16:creationId xmlns:a16="http://schemas.microsoft.com/office/drawing/2014/main" id="{8C0B938B-B667-E226-B1FB-F264A11F4AD8}"/>
              </a:ext>
            </a:extLst>
          </p:cNvPr>
          <p:cNvSpPr>
            <a:spLocks noGrp="1"/>
          </p:cNvSpPr>
          <p:nvPr>
            <p:ph idx="1"/>
          </p:nvPr>
        </p:nvSpPr>
        <p:spPr/>
        <p:txBody>
          <a:bodyPr/>
          <a:lstStyle/>
          <a:p>
            <a:r>
              <a:rPr lang="en-US" dirty="0"/>
              <a:t>An Airflow pipeline is just a Python script that happens to define an Airflow DAG object. Let’s start by importing the libraries we will need.</a:t>
            </a:r>
          </a:p>
          <a:p>
            <a:endParaRPr lang="en-NL" dirty="0"/>
          </a:p>
        </p:txBody>
      </p:sp>
      <p:pic>
        <p:nvPicPr>
          <p:cNvPr id="5" name="Picture 4">
            <a:extLst>
              <a:ext uri="{FF2B5EF4-FFF2-40B4-BE49-F238E27FC236}">
                <a16:creationId xmlns:a16="http://schemas.microsoft.com/office/drawing/2014/main" id="{42C784B5-7CB8-95E2-D806-C6FCCEC15B70}"/>
              </a:ext>
            </a:extLst>
          </p:cNvPr>
          <p:cNvPicPr>
            <a:picLocks noChangeAspect="1"/>
          </p:cNvPicPr>
          <p:nvPr/>
        </p:nvPicPr>
        <p:blipFill>
          <a:blip r:embed="rId3"/>
          <a:stretch>
            <a:fillRect/>
          </a:stretch>
        </p:blipFill>
        <p:spPr>
          <a:xfrm>
            <a:off x="1024128" y="3326130"/>
            <a:ext cx="5753100" cy="1943100"/>
          </a:xfrm>
          <a:prstGeom prst="rect">
            <a:avLst/>
          </a:prstGeom>
        </p:spPr>
      </p:pic>
    </p:spTree>
    <p:extLst>
      <p:ext uri="{BB962C8B-B14F-4D97-AF65-F5344CB8AC3E}">
        <p14:creationId xmlns:p14="http://schemas.microsoft.com/office/powerpoint/2010/main" val="275839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AD75-4E3C-6912-20BC-BAC4FACC9E58}"/>
              </a:ext>
            </a:extLst>
          </p:cNvPr>
          <p:cNvSpPr>
            <a:spLocks noGrp="1"/>
          </p:cNvSpPr>
          <p:nvPr>
            <p:ph type="title"/>
          </p:nvPr>
        </p:nvSpPr>
        <p:spPr/>
        <p:txBody>
          <a:bodyPr/>
          <a:lstStyle/>
          <a:p>
            <a:r>
              <a:rPr lang="nl-NL" dirty="0"/>
              <a:t>Default Arguments</a:t>
            </a:r>
            <a:endParaRPr lang="en-NL" dirty="0"/>
          </a:p>
        </p:txBody>
      </p:sp>
      <p:sp>
        <p:nvSpPr>
          <p:cNvPr id="3" name="Content Placeholder 2">
            <a:extLst>
              <a:ext uri="{FF2B5EF4-FFF2-40B4-BE49-F238E27FC236}">
                <a16:creationId xmlns:a16="http://schemas.microsoft.com/office/drawing/2014/main" id="{EDEECDE9-2EB5-9FC4-3E5B-DE5FCF23F611}"/>
              </a:ext>
            </a:extLst>
          </p:cNvPr>
          <p:cNvSpPr>
            <a:spLocks noGrp="1"/>
          </p:cNvSpPr>
          <p:nvPr>
            <p:ph idx="1"/>
          </p:nvPr>
        </p:nvSpPr>
        <p:spPr/>
        <p:txBody>
          <a:bodyPr/>
          <a:lstStyle/>
          <a:p>
            <a:r>
              <a:rPr lang="en-US" dirty="0"/>
              <a:t>We’re about to create a DAG and some tasks, and we have the choice to explicitly pass a set of arguments to each task’s constructor (which would become redundant), or (better!) we can define a dictionary of default parameters that we can use when creating tasks.</a:t>
            </a:r>
          </a:p>
          <a:p>
            <a:endParaRPr lang="en-US" dirty="0"/>
          </a:p>
          <a:p>
            <a:r>
              <a:rPr lang="en-US" dirty="0"/>
              <a:t>Also, note that you could easily define different sets of arguments that would serve different purposes. An example of that would be to have different settings between a production and development environment</a:t>
            </a:r>
            <a:endParaRPr lang="en-NL" dirty="0"/>
          </a:p>
        </p:txBody>
      </p:sp>
    </p:spTree>
    <p:extLst>
      <p:ext uri="{BB962C8B-B14F-4D97-AF65-F5344CB8AC3E}">
        <p14:creationId xmlns:p14="http://schemas.microsoft.com/office/powerpoint/2010/main" val="244334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927F-B37C-7CEB-CCC1-82EEDC9AD39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A1E402F-9969-A59D-E4C2-C7EF94D6F3E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B2610B-197B-1767-444C-341E6C902351}"/>
              </a:ext>
            </a:extLst>
          </p:cNvPr>
          <p:cNvPicPr>
            <a:picLocks noChangeAspect="1"/>
          </p:cNvPicPr>
          <p:nvPr/>
        </p:nvPicPr>
        <p:blipFill>
          <a:blip r:embed="rId2"/>
          <a:stretch>
            <a:fillRect/>
          </a:stretch>
        </p:blipFill>
        <p:spPr>
          <a:xfrm>
            <a:off x="2228850" y="828675"/>
            <a:ext cx="7734300" cy="5200650"/>
          </a:xfrm>
          <a:prstGeom prst="rect">
            <a:avLst/>
          </a:prstGeom>
        </p:spPr>
      </p:pic>
    </p:spTree>
    <p:extLst>
      <p:ext uri="{BB962C8B-B14F-4D97-AF65-F5344CB8AC3E}">
        <p14:creationId xmlns:p14="http://schemas.microsoft.com/office/powerpoint/2010/main" val="65303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D011-F73C-B540-CB0D-0562D4F7CDD7}"/>
              </a:ext>
            </a:extLst>
          </p:cNvPr>
          <p:cNvSpPr>
            <a:spLocks noGrp="1"/>
          </p:cNvSpPr>
          <p:nvPr>
            <p:ph type="title"/>
          </p:nvPr>
        </p:nvSpPr>
        <p:spPr/>
        <p:txBody>
          <a:bodyPr/>
          <a:lstStyle/>
          <a:p>
            <a:r>
              <a:rPr lang="nl-NL" dirty="0"/>
              <a:t>Instantiate a DAG</a:t>
            </a:r>
            <a:endParaRPr lang="en-NL" dirty="0"/>
          </a:p>
        </p:txBody>
      </p:sp>
      <p:sp>
        <p:nvSpPr>
          <p:cNvPr id="3" name="Content Placeholder 2">
            <a:extLst>
              <a:ext uri="{FF2B5EF4-FFF2-40B4-BE49-F238E27FC236}">
                <a16:creationId xmlns:a16="http://schemas.microsoft.com/office/drawing/2014/main" id="{2F48D955-8420-06B2-C400-FAED8399CF32}"/>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57BC0CBD-ED77-9945-EA6E-5CD98905293F}"/>
              </a:ext>
            </a:extLst>
          </p:cNvPr>
          <p:cNvPicPr>
            <a:picLocks noChangeAspect="1"/>
          </p:cNvPicPr>
          <p:nvPr/>
        </p:nvPicPr>
        <p:blipFill>
          <a:blip r:embed="rId2"/>
          <a:stretch>
            <a:fillRect/>
          </a:stretch>
        </p:blipFill>
        <p:spPr>
          <a:xfrm>
            <a:off x="5010409" y="0"/>
            <a:ext cx="7456413" cy="6858000"/>
          </a:xfrm>
          <a:prstGeom prst="rect">
            <a:avLst/>
          </a:prstGeom>
        </p:spPr>
      </p:pic>
    </p:spTree>
    <p:extLst>
      <p:ext uri="{BB962C8B-B14F-4D97-AF65-F5344CB8AC3E}">
        <p14:creationId xmlns:p14="http://schemas.microsoft.com/office/powerpoint/2010/main" val="321210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D82-E91E-67FE-415A-31D215930ECA}"/>
              </a:ext>
            </a:extLst>
          </p:cNvPr>
          <p:cNvSpPr>
            <a:spLocks noGrp="1"/>
          </p:cNvSpPr>
          <p:nvPr>
            <p:ph type="title"/>
          </p:nvPr>
        </p:nvSpPr>
        <p:spPr/>
        <p:txBody>
          <a:bodyPr/>
          <a:lstStyle/>
          <a:p>
            <a:r>
              <a:rPr lang="nl-NL" dirty="0"/>
              <a:t>Operators</a:t>
            </a:r>
            <a:endParaRPr lang="en-NL" dirty="0"/>
          </a:p>
        </p:txBody>
      </p:sp>
      <p:sp>
        <p:nvSpPr>
          <p:cNvPr id="3" name="Content Placeholder 2">
            <a:extLst>
              <a:ext uri="{FF2B5EF4-FFF2-40B4-BE49-F238E27FC236}">
                <a16:creationId xmlns:a16="http://schemas.microsoft.com/office/drawing/2014/main" id="{1E8F8919-19D2-2C76-3C02-BFDD6D1A1A14}"/>
              </a:ext>
            </a:extLst>
          </p:cNvPr>
          <p:cNvSpPr>
            <a:spLocks noGrp="1"/>
          </p:cNvSpPr>
          <p:nvPr>
            <p:ph idx="1"/>
          </p:nvPr>
        </p:nvSpPr>
        <p:spPr/>
        <p:txBody>
          <a:bodyPr>
            <a:normAutofit/>
          </a:bodyPr>
          <a:lstStyle/>
          <a:p>
            <a:r>
              <a:rPr lang="en-US" dirty="0"/>
              <a:t>An operator defines a unit of work for Airflow to complete. Using operators is the classic approach to defining work in Airflow. For some use cases, it’s better to use the </a:t>
            </a:r>
            <a:r>
              <a:rPr lang="en-US" dirty="0" err="1"/>
              <a:t>TaskFlow</a:t>
            </a:r>
            <a:r>
              <a:rPr lang="en-US" dirty="0"/>
              <a:t> API to define work in a Pythonic context as described in Working with </a:t>
            </a:r>
            <a:r>
              <a:rPr lang="en-US" dirty="0" err="1"/>
              <a:t>TaskFlow</a:t>
            </a:r>
            <a:r>
              <a:rPr lang="en-US" dirty="0"/>
              <a:t>. For now, using operators helps to visualize task dependencies in our DAG code.</a:t>
            </a:r>
          </a:p>
          <a:p>
            <a:r>
              <a:rPr lang="en-US" dirty="0"/>
              <a:t>All operators inherit from the </a:t>
            </a:r>
            <a:r>
              <a:rPr lang="en-US" dirty="0" err="1"/>
              <a:t>BaseOperator</a:t>
            </a:r>
            <a:r>
              <a:rPr lang="en-US" dirty="0"/>
              <a:t>, which includes all of the required arguments for running work in Airflow. From here, each operator includes unique arguments for the type of work it’s completing. Some of the most popular operators are the </a:t>
            </a:r>
            <a:r>
              <a:rPr lang="en-US" dirty="0" err="1"/>
              <a:t>PythonOperator</a:t>
            </a:r>
            <a:r>
              <a:rPr lang="en-US" dirty="0"/>
              <a:t>, the </a:t>
            </a:r>
            <a:r>
              <a:rPr lang="en-US" dirty="0" err="1"/>
              <a:t>BashOperator</a:t>
            </a:r>
            <a:r>
              <a:rPr lang="en-US" dirty="0"/>
              <a:t>, and the </a:t>
            </a:r>
            <a:r>
              <a:rPr lang="en-US" dirty="0" err="1"/>
              <a:t>KubernetesPodOperator</a:t>
            </a:r>
            <a:r>
              <a:rPr lang="en-US" dirty="0"/>
              <a:t>.</a:t>
            </a:r>
          </a:p>
          <a:p>
            <a:r>
              <a:rPr lang="en-US" dirty="0"/>
              <a:t>Airflow completes work based on the arguments you pass to your operators. In this tutorial, we use the </a:t>
            </a:r>
            <a:r>
              <a:rPr lang="en-US" dirty="0" err="1"/>
              <a:t>BashOperator</a:t>
            </a:r>
            <a:r>
              <a:rPr lang="en-US" dirty="0"/>
              <a:t> to run a few bash scripts.</a:t>
            </a:r>
            <a:endParaRPr lang="en-NL" dirty="0"/>
          </a:p>
        </p:txBody>
      </p:sp>
    </p:spTree>
    <p:extLst>
      <p:ext uri="{BB962C8B-B14F-4D97-AF65-F5344CB8AC3E}">
        <p14:creationId xmlns:p14="http://schemas.microsoft.com/office/powerpoint/2010/main" val="186813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33BC-A18C-FA54-4FD2-85783DDFCD98}"/>
              </a:ext>
            </a:extLst>
          </p:cNvPr>
          <p:cNvSpPr>
            <a:spLocks noGrp="1"/>
          </p:cNvSpPr>
          <p:nvPr>
            <p:ph type="title"/>
          </p:nvPr>
        </p:nvSpPr>
        <p:spPr/>
        <p:txBody>
          <a:bodyPr/>
          <a:lstStyle/>
          <a:p>
            <a:r>
              <a:rPr lang="en-US" dirty="0"/>
              <a:t>What is a data pipeline in Python?</a:t>
            </a:r>
            <a:endParaRPr lang="en-NL" dirty="0"/>
          </a:p>
        </p:txBody>
      </p:sp>
      <p:sp>
        <p:nvSpPr>
          <p:cNvPr id="3" name="Content Placeholder 2">
            <a:extLst>
              <a:ext uri="{FF2B5EF4-FFF2-40B4-BE49-F238E27FC236}">
                <a16:creationId xmlns:a16="http://schemas.microsoft.com/office/drawing/2014/main" id="{F7315C2E-BBB1-096D-BAB2-3B8CD250B5C5}"/>
              </a:ext>
            </a:extLst>
          </p:cNvPr>
          <p:cNvSpPr>
            <a:spLocks noGrp="1"/>
          </p:cNvSpPr>
          <p:nvPr>
            <p:ph idx="1"/>
          </p:nvPr>
        </p:nvSpPr>
        <p:spPr>
          <a:xfrm>
            <a:off x="1024129" y="2286000"/>
            <a:ext cx="5225670" cy="4023360"/>
          </a:xfrm>
        </p:spPr>
        <p:txBody>
          <a:bodyPr>
            <a:normAutofit/>
          </a:bodyPr>
          <a:lstStyle/>
          <a:p>
            <a:r>
              <a:rPr lang="en-US" dirty="0"/>
              <a:t>A data pipeline with Python is a series of data processing steps that transform raw data into actionable insights. This includes the</a:t>
            </a:r>
          </a:p>
          <a:p>
            <a:pPr lvl="1"/>
            <a:r>
              <a:rPr lang="en-US" dirty="0"/>
              <a:t>Collect,</a:t>
            </a:r>
          </a:p>
          <a:p>
            <a:pPr lvl="1"/>
            <a:r>
              <a:rPr lang="en-US" dirty="0"/>
              <a:t>Clean up,</a:t>
            </a:r>
          </a:p>
          <a:p>
            <a:pPr lvl="1"/>
            <a:r>
              <a:rPr lang="en-US" dirty="0"/>
              <a:t>Validate and</a:t>
            </a:r>
          </a:p>
          <a:p>
            <a:pPr lvl="1"/>
            <a:r>
              <a:rPr lang="en-US" dirty="0"/>
              <a:t>Convert</a:t>
            </a:r>
          </a:p>
          <a:p>
            <a:r>
              <a:rPr lang="en-US" dirty="0"/>
              <a:t>of data to make it suitable for analysis and reporting. Data pipelines in Python can be simple and consist of a few steps - or they can be complex and include several steps and tools. Both are possible.</a:t>
            </a:r>
            <a:endParaRPr lang="en-NL" dirty="0"/>
          </a:p>
        </p:txBody>
      </p:sp>
      <p:pic>
        <p:nvPicPr>
          <p:cNvPr id="1026" name="Picture 2" descr="Data Pipeline Python">
            <a:extLst>
              <a:ext uri="{FF2B5EF4-FFF2-40B4-BE49-F238E27FC236}">
                <a16:creationId xmlns:a16="http://schemas.microsoft.com/office/drawing/2014/main" id="{BC905C67-1C4B-67AD-6E8A-1FE1D6292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901" y="2373472"/>
            <a:ext cx="4584843" cy="380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4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B772-6FDA-AE45-3D06-22045C19CD9B}"/>
              </a:ext>
            </a:extLst>
          </p:cNvPr>
          <p:cNvSpPr>
            <a:spLocks noGrp="1"/>
          </p:cNvSpPr>
          <p:nvPr>
            <p:ph type="title"/>
          </p:nvPr>
        </p:nvSpPr>
        <p:spPr/>
        <p:txBody>
          <a:bodyPr/>
          <a:lstStyle/>
          <a:p>
            <a:r>
              <a:rPr lang="nl-NL" dirty="0"/>
              <a:t>Tasks</a:t>
            </a:r>
            <a:endParaRPr lang="en-NL" dirty="0"/>
          </a:p>
        </p:txBody>
      </p:sp>
      <p:sp>
        <p:nvSpPr>
          <p:cNvPr id="3" name="Content Placeholder 2">
            <a:extLst>
              <a:ext uri="{FF2B5EF4-FFF2-40B4-BE49-F238E27FC236}">
                <a16:creationId xmlns:a16="http://schemas.microsoft.com/office/drawing/2014/main" id="{1604E522-973D-68EA-6844-3C9125462DF8}"/>
              </a:ext>
            </a:extLst>
          </p:cNvPr>
          <p:cNvSpPr>
            <a:spLocks noGrp="1"/>
          </p:cNvSpPr>
          <p:nvPr>
            <p:ph idx="1"/>
          </p:nvPr>
        </p:nvSpPr>
        <p:spPr/>
        <p:txBody>
          <a:bodyPr/>
          <a:lstStyle/>
          <a:p>
            <a:r>
              <a:rPr lang="en-US" dirty="0"/>
              <a:t>To use an operator in a DAG, you have to instantiate it as a task. Tasks determine how to execute your operator’s work within the context of a DAG.</a:t>
            </a:r>
          </a:p>
          <a:p>
            <a:r>
              <a:rPr lang="en-US" dirty="0"/>
              <a:t>In the following example, we instantiate the </a:t>
            </a:r>
            <a:r>
              <a:rPr lang="en-US" dirty="0" err="1"/>
              <a:t>BashOperator</a:t>
            </a:r>
            <a:r>
              <a:rPr lang="en-US" dirty="0"/>
              <a:t> as two separate tasks in order to run two separate bash scripts. The first argument for each instantiation, </a:t>
            </a:r>
            <a:r>
              <a:rPr lang="en-US" dirty="0" err="1"/>
              <a:t>task_id</a:t>
            </a:r>
            <a:r>
              <a:rPr lang="en-US" dirty="0"/>
              <a:t>, acts as a unique identifier for the task.</a:t>
            </a:r>
            <a:endParaRPr lang="en-NL" dirty="0"/>
          </a:p>
        </p:txBody>
      </p:sp>
      <p:pic>
        <p:nvPicPr>
          <p:cNvPr id="5" name="Picture 4">
            <a:extLst>
              <a:ext uri="{FF2B5EF4-FFF2-40B4-BE49-F238E27FC236}">
                <a16:creationId xmlns:a16="http://schemas.microsoft.com/office/drawing/2014/main" id="{D54B3C1F-5EAE-44B3-3E89-899349556A6C}"/>
              </a:ext>
            </a:extLst>
          </p:cNvPr>
          <p:cNvPicPr>
            <a:picLocks noChangeAspect="1"/>
          </p:cNvPicPr>
          <p:nvPr/>
        </p:nvPicPr>
        <p:blipFill>
          <a:blip r:embed="rId2"/>
          <a:stretch>
            <a:fillRect/>
          </a:stretch>
        </p:blipFill>
        <p:spPr>
          <a:xfrm>
            <a:off x="6803326" y="3900678"/>
            <a:ext cx="3267075" cy="2609850"/>
          </a:xfrm>
          <a:prstGeom prst="rect">
            <a:avLst/>
          </a:prstGeom>
        </p:spPr>
      </p:pic>
    </p:spTree>
    <p:extLst>
      <p:ext uri="{BB962C8B-B14F-4D97-AF65-F5344CB8AC3E}">
        <p14:creationId xmlns:p14="http://schemas.microsoft.com/office/powerpoint/2010/main" val="164597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F560-1C30-5053-B036-B0D15DCF1B5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DC4E2F7-263A-6728-69F4-9659337D410B}"/>
              </a:ext>
            </a:extLst>
          </p:cNvPr>
          <p:cNvSpPr>
            <a:spLocks noGrp="1"/>
          </p:cNvSpPr>
          <p:nvPr>
            <p:ph idx="1"/>
          </p:nvPr>
        </p:nvSpPr>
        <p:spPr/>
        <p:txBody>
          <a:bodyPr>
            <a:normAutofit fontScale="92500"/>
          </a:bodyPr>
          <a:lstStyle/>
          <a:p>
            <a:r>
              <a:rPr lang="en-US" dirty="0"/>
              <a:t>Notice how we pass a mix of operator specific arguments (</a:t>
            </a:r>
            <a:r>
              <a:rPr lang="en-US" dirty="0" err="1"/>
              <a:t>bash_command</a:t>
            </a:r>
            <a:r>
              <a:rPr lang="en-US" dirty="0"/>
              <a:t>) and an argument common to all operators (retries) inherited from </a:t>
            </a:r>
            <a:r>
              <a:rPr lang="en-US" dirty="0" err="1"/>
              <a:t>BaseOperator</a:t>
            </a:r>
            <a:r>
              <a:rPr lang="en-US" dirty="0"/>
              <a:t> to the operator’s constructor. This is simpler than passing every argument for every constructor call. Also, notice that in the second task we override the retries parameter with 3.</a:t>
            </a:r>
          </a:p>
          <a:p>
            <a:r>
              <a:rPr lang="en-US" dirty="0"/>
              <a:t>The precedence rules for a task are as follows:</a:t>
            </a:r>
          </a:p>
          <a:p>
            <a:pPr marL="457200" indent="-457200">
              <a:buFont typeface="+mj-lt"/>
              <a:buAutoNum type="arabicPeriod"/>
            </a:pPr>
            <a:r>
              <a:rPr lang="en-US" dirty="0"/>
              <a:t>Explicitly passed arguments</a:t>
            </a:r>
          </a:p>
          <a:p>
            <a:pPr marL="457200" indent="-457200">
              <a:buFont typeface="+mj-lt"/>
              <a:buAutoNum type="arabicPeriod"/>
            </a:pPr>
            <a:r>
              <a:rPr lang="en-US" dirty="0"/>
              <a:t>Values that exist in the </a:t>
            </a:r>
            <a:r>
              <a:rPr lang="en-US" dirty="0" err="1"/>
              <a:t>default_args</a:t>
            </a:r>
            <a:r>
              <a:rPr lang="en-US" dirty="0"/>
              <a:t> dictionary</a:t>
            </a:r>
          </a:p>
          <a:p>
            <a:pPr marL="457200" indent="-457200">
              <a:buFont typeface="+mj-lt"/>
              <a:buAutoNum type="arabicPeriod"/>
            </a:pPr>
            <a:r>
              <a:rPr lang="en-US" dirty="0"/>
              <a:t>The operator’s default value, if one exists</a:t>
            </a:r>
          </a:p>
          <a:p>
            <a:pPr marL="0" indent="0">
              <a:buNone/>
            </a:pPr>
            <a:r>
              <a:rPr lang="en-US" dirty="0"/>
              <a:t>A task must include or inherit the arguments </a:t>
            </a:r>
            <a:r>
              <a:rPr lang="en-US" dirty="0" err="1"/>
              <a:t>task_id</a:t>
            </a:r>
            <a:r>
              <a:rPr lang="en-US" dirty="0"/>
              <a:t> and owner, otherwise Airflow will raise an exception. A fresh install of Airflow will have a default value of ‘airflow’ set for owner, so you only really need to worry about ensuring </a:t>
            </a:r>
            <a:r>
              <a:rPr lang="en-US" dirty="0" err="1"/>
              <a:t>task_id</a:t>
            </a:r>
            <a:r>
              <a:rPr lang="en-US" dirty="0"/>
              <a:t> has a value</a:t>
            </a:r>
            <a:endParaRPr lang="en-NL" dirty="0"/>
          </a:p>
        </p:txBody>
      </p:sp>
    </p:spTree>
    <p:extLst>
      <p:ext uri="{BB962C8B-B14F-4D97-AF65-F5344CB8AC3E}">
        <p14:creationId xmlns:p14="http://schemas.microsoft.com/office/powerpoint/2010/main" val="2374054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B3BD-2191-3F57-F6C8-99DE4F94926A}"/>
              </a:ext>
            </a:extLst>
          </p:cNvPr>
          <p:cNvSpPr>
            <a:spLocks noGrp="1"/>
          </p:cNvSpPr>
          <p:nvPr>
            <p:ph type="title"/>
          </p:nvPr>
        </p:nvSpPr>
        <p:spPr/>
        <p:txBody>
          <a:bodyPr/>
          <a:lstStyle/>
          <a:p>
            <a:r>
              <a:rPr lang="nl-NL" dirty="0"/>
              <a:t>Templating with Jinja</a:t>
            </a:r>
            <a:endParaRPr lang="en-NL" dirty="0"/>
          </a:p>
        </p:txBody>
      </p:sp>
      <p:sp>
        <p:nvSpPr>
          <p:cNvPr id="3" name="Content Placeholder 2">
            <a:extLst>
              <a:ext uri="{FF2B5EF4-FFF2-40B4-BE49-F238E27FC236}">
                <a16:creationId xmlns:a16="http://schemas.microsoft.com/office/drawing/2014/main" id="{5E8CE1BE-4DC3-AD41-4F50-7C34B953FD75}"/>
              </a:ext>
            </a:extLst>
          </p:cNvPr>
          <p:cNvSpPr>
            <a:spLocks noGrp="1"/>
          </p:cNvSpPr>
          <p:nvPr>
            <p:ph idx="1"/>
          </p:nvPr>
        </p:nvSpPr>
        <p:spPr>
          <a:xfrm>
            <a:off x="1024128" y="2286000"/>
            <a:ext cx="6775703" cy="4023360"/>
          </a:xfrm>
        </p:spPr>
        <p:txBody>
          <a:bodyPr>
            <a:normAutofit/>
          </a:bodyPr>
          <a:lstStyle/>
          <a:p>
            <a:r>
              <a:rPr lang="en-US" dirty="0"/>
              <a:t>Airflow leverages the power of Jinja Templating and provides the pipeline author with a set of built-in parameters and macros. Airflow also provides hooks for the pipeline author to define their own parameters, macros and templates.</a:t>
            </a:r>
          </a:p>
          <a:p>
            <a:r>
              <a:rPr lang="en-US" dirty="0"/>
              <a:t>This tutorial barely scratches the surface of what you can do with templating in Airflow, but the goal of this section is to let you know this feature exists, get you familiar with double curly brackets, and point to the most common template variable: {{ ds }} (today’s “date stamp”).</a:t>
            </a:r>
            <a:endParaRPr lang="en-NL" dirty="0"/>
          </a:p>
        </p:txBody>
      </p:sp>
      <p:pic>
        <p:nvPicPr>
          <p:cNvPr id="5" name="Picture 4">
            <a:extLst>
              <a:ext uri="{FF2B5EF4-FFF2-40B4-BE49-F238E27FC236}">
                <a16:creationId xmlns:a16="http://schemas.microsoft.com/office/drawing/2014/main" id="{F2FB35F0-3B0D-402A-6989-9C28D1632D05}"/>
              </a:ext>
            </a:extLst>
          </p:cNvPr>
          <p:cNvPicPr>
            <a:picLocks noChangeAspect="1"/>
          </p:cNvPicPr>
          <p:nvPr/>
        </p:nvPicPr>
        <p:blipFill>
          <a:blip r:embed="rId3"/>
          <a:stretch>
            <a:fillRect/>
          </a:stretch>
        </p:blipFill>
        <p:spPr>
          <a:xfrm>
            <a:off x="8057769" y="2196655"/>
            <a:ext cx="3409950" cy="3324225"/>
          </a:xfrm>
          <a:prstGeom prst="rect">
            <a:avLst/>
          </a:prstGeom>
        </p:spPr>
      </p:pic>
    </p:spTree>
    <p:extLst>
      <p:ext uri="{BB962C8B-B14F-4D97-AF65-F5344CB8AC3E}">
        <p14:creationId xmlns:p14="http://schemas.microsoft.com/office/powerpoint/2010/main" val="3674304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DFAC-52BE-9E51-6B9D-82531355908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6D1D7BC-7C83-633E-CDF4-E6A393D19DD9}"/>
              </a:ext>
            </a:extLst>
          </p:cNvPr>
          <p:cNvSpPr>
            <a:spLocks noGrp="1"/>
          </p:cNvSpPr>
          <p:nvPr>
            <p:ph idx="1"/>
          </p:nvPr>
        </p:nvSpPr>
        <p:spPr/>
        <p:txBody>
          <a:bodyPr>
            <a:normAutofit fontScale="92500" lnSpcReduction="10000"/>
          </a:bodyPr>
          <a:lstStyle/>
          <a:p>
            <a:r>
              <a:rPr lang="en-US" dirty="0"/>
              <a:t>Notice that the </a:t>
            </a:r>
            <a:r>
              <a:rPr lang="en-US" dirty="0" err="1"/>
              <a:t>templated_command</a:t>
            </a:r>
            <a:r>
              <a:rPr lang="en-US" dirty="0"/>
              <a:t> contains code logic in {% %} blocks, references parameters like {{ ds }}, and calls a function as in {{ </a:t>
            </a:r>
            <a:r>
              <a:rPr lang="en-US" dirty="0" err="1"/>
              <a:t>macros.ds_add</a:t>
            </a:r>
            <a:r>
              <a:rPr lang="en-US" dirty="0"/>
              <a:t>(ds, 7)}}.</a:t>
            </a:r>
          </a:p>
          <a:p>
            <a:r>
              <a:rPr lang="en-US" dirty="0"/>
              <a:t>Files can also be passed to the </a:t>
            </a:r>
            <a:r>
              <a:rPr lang="en-US" dirty="0" err="1"/>
              <a:t>bash_command</a:t>
            </a:r>
            <a:r>
              <a:rPr lang="en-US" dirty="0"/>
              <a:t> argument, like </a:t>
            </a:r>
            <a:r>
              <a:rPr lang="en-US" dirty="0" err="1"/>
              <a:t>bash_command</a:t>
            </a:r>
            <a:r>
              <a:rPr lang="en-US" dirty="0"/>
              <a:t>='templated_command.sh', where the file location is relative to the directory containing the pipeline file (tutorial.py in this case). This may be desirable for many reasons, like separating your script’s logic and pipeline code, allowing for proper code highlighting in files composed in different languages, and general flexibility in structuring pipelines. It is also possible to define your </a:t>
            </a:r>
            <a:r>
              <a:rPr lang="en-US" dirty="0" err="1"/>
              <a:t>template_searchpath</a:t>
            </a:r>
            <a:r>
              <a:rPr lang="en-US" dirty="0"/>
              <a:t> as pointing to any folder locations in the DAG constructor call.</a:t>
            </a:r>
          </a:p>
          <a:p>
            <a:r>
              <a:rPr lang="en-US" dirty="0"/>
              <a:t>Using that same DAG constructor call, it is possible to define </a:t>
            </a:r>
            <a:r>
              <a:rPr lang="en-US" dirty="0" err="1"/>
              <a:t>user_defined_macros</a:t>
            </a:r>
            <a:r>
              <a:rPr lang="en-US" dirty="0"/>
              <a:t> which allow you to specify your own variables. For example, passing </a:t>
            </a:r>
            <a:r>
              <a:rPr lang="en-US" dirty="0" err="1"/>
              <a:t>dict</a:t>
            </a:r>
            <a:r>
              <a:rPr lang="en-US" dirty="0"/>
              <a:t>(foo='bar') to this argument allows you to use {{ foo }} in your templates. Moreover, specifying </a:t>
            </a:r>
            <a:r>
              <a:rPr lang="en-US" dirty="0" err="1"/>
              <a:t>user_defined_filters</a:t>
            </a:r>
            <a:r>
              <a:rPr lang="en-US" dirty="0"/>
              <a:t> allows you to register your own filters. For example, passing </a:t>
            </a:r>
            <a:r>
              <a:rPr lang="en-US" dirty="0" err="1"/>
              <a:t>dict</a:t>
            </a:r>
            <a:r>
              <a:rPr lang="en-US" dirty="0"/>
              <a:t>(hello=lambda name: 'Hello %s' % name) to this argument allows you to use {{ 'world' | hello }} in your templates</a:t>
            </a:r>
            <a:endParaRPr lang="en-NL" dirty="0"/>
          </a:p>
        </p:txBody>
      </p:sp>
    </p:spTree>
    <p:extLst>
      <p:ext uri="{BB962C8B-B14F-4D97-AF65-F5344CB8AC3E}">
        <p14:creationId xmlns:p14="http://schemas.microsoft.com/office/powerpoint/2010/main" val="268083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DBD9-3386-00B3-BC6F-F0D23A2CA21B}"/>
              </a:ext>
            </a:extLst>
          </p:cNvPr>
          <p:cNvSpPr>
            <a:spLocks noGrp="1"/>
          </p:cNvSpPr>
          <p:nvPr>
            <p:ph type="title"/>
          </p:nvPr>
        </p:nvSpPr>
        <p:spPr/>
        <p:txBody>
          <a:bodyPr/>
          <a:lstStyle/>
          <a:p>
            <a:r>
              <a:rPr lang="en-US" dirty="0"/>
              <a:t>Adding DAG and Tasks documentation</a:t>
            </a:r>
            <a:endParaRPr lang="en-NL" dirty="0"/>
          </a:p>
        </p:txBody>
      </p:sp>
      <p:sp>
        <p:nvSpPr>
          <p:cNvPr id="3" name="Content Placeholder 2">
            <a:extLst>
              <a:ext uri="{FF2B5EF4-FFF2-40B4-BE49-F238E27FC236}">
                <a16:creationId xmlns:a16="http://schemas.microsoft.com/office/drawing/2014/main" id="{E02BE1C2-75D0-60F8-448E-B601E2F87444}"/>
              </a:ext>
            </a:extLst>
          </p:cNvPr>
          <p:cNvSpPr>
            <a:spLocks noGrp="1"/>
          </p:cNvSpPr>
          <p:nvPr>
            <p:ph idx="1"/>
          </p:nvPr>
        </p:nvSpPr>
        <p:spPr/>
        <p:txBody>
          <a:bodyPr/>
          <a:lstStyle/>
          <a:p>
            <a:r>
              <a:rPr lang="en-US" dirty="0"/>
              <a:t>We can add documentation for DAG or each single task. DAG documentation only supports markdown so far, while task documentation supports plain text, markdown, </a:t>
            </a:r>
            <a:r>
              <a:rPr lang="en-US" dirty="0" err="1"/>
              <a:t>reStructuredText</a:t>
            </a:r>
            <a:r>
              <a:rPr lang="en-US" dirty="0"/>
              <a:t>, </a:t>
            </a:r>
            <a:r>
              <a:rPr lang="en-US" dirty="0" err="1"/>
              <a:t>json</a:t>
            </a:r>
            <a:r>
              <a:rPr lang="en-US" dirty="0"/>
              <a:t>, and </a:t>
            </a:r>
            <a:r>
              <a:rPr lang="en-US" dirty="0" err="1"/>
              <a:t>yaml</a:t>
            </a:r>
            <a:r>
              <a:rPr lang="en-US" dirty="0"/>
              <a:t>. The DAG documentation can be written as a doc string at the beginning of the DAG file (recommended), or anywhere else in the file. Below you can find some examples on how to implement task and DAG docs, as well as screenshots:</a:t>
            </a:r>
            <a:endParaRPr lang="en-NL" dirty="0"/>
          </a:p>
        </p:txBody>
      </p:sp>
      <p:pic>
        <p:nvPicPr>
          <p:cNvPr id="5" name="Picture 4">
            <a:extLst>
              <a:ext uri="{FF2B5EF4-FFF2-40B4-BE49-F238E27FC236}">
                <a16:creationId xmlns:a16="http://schemas.microsoft.com/office/drawing/2014/main" id="{CA9DEEBC-0DC8-4986-B26A-F4BC836EA76B}"/>
              </a:ext>
            </a:extLst>
          </p:cNvPr>
          <p:cNvPicPr>
            <a:picLocks noChangeAspect="1"/>
          </p:cNvPicPr>
          <p:nvPr/>
        </p:nvPicPr>
        <p:blipFill>
          <a:blip r:embed="rId2"/>
          <a:stretch>
            <a:fillRect/>
          </a:stretch>
        </p:blipFill>
        <p:spPr>
          <a:xfrm>
            <a:off x="3978194" y="3910584"/>
            <a:ext cx="6766006" cy="2828544"/>
          </a:xfrm>
          <a:prstGeom prst="rect">
            <a:avLst/>
          </a:prstGeom>
        </p:spPr>
      </p:pic>
    </p:spTree>
    <p:extLst>
      <p:ext uri="{BB962C8B-B14F-4D97-AF65-F5344CB8AC3E}">
        <p14:creationId xmlns:p14="http://schemas.microsoft.com/office/powerpoint/2010/main" val="2012606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8BBF-8C3A-90F4-E7CD-E2B7E27DE4FF}"/>
              </a:ext>
            </a:extLst>
          </p:cNvPr>
          <p:cNvSpPr>
            <a:spLocks noGrp="1"/>
          </p:cNvSpPr>
          <p:nvPr>
            <p:ph type="title"/>
          </p:nvPr>
        </p:nvSpPr>
        <p:spPr/>
        <p:txBody>
          <a:bodyPr/>
          <a:lstStyle/>
          <a:p>
            <a:r>
              <a:rPr lang="nl-NL" dirty="0"/>
              <a:t>Setting up Dependencies</a:t>
            </a:r>
            <a:endParaRPr lang="en-NL" dirty="0"/>
          </a:p>
        </p:txBody>
      </p:sp>
      <p:sp>
        <p:nvSpPr>
          <p:cNvPr id="3" name="Content Placeholder 2">
            <a:extLst>
              <a:ext uri="{FF2B5EF4-FFF2-40B4-BE49-F238E27FC236}">
                <a16:creationId xmlns:a16="http://schemas.microsoft.com/office/drawing/2014/main" id="{7A945EE3-68C9-333C-D8D3-907C4E991959}"/>
              </a:ext>
            </a:extLst>
          </p:cNvPr>
          <p:cNvSpPr>
            <a:spLocks noGrp="1"/>
          </p:cNvSpPr>
          <p:nvPr>
            <p:ph idx="1"/>
          </p:nvPr>
        </p:nvSpPr>
        <p:spPr>
          <a:xfrm>
            <a:off x="1024129" y="2286000"/>
            <a:ext cx="5532120" cy="4023360"/>
          </a:xfrm>
        </p:spPr>
        <p:txBody>
          <a:bodyPr/>
          <a:lstStyle/>
          <a:p>
            <a:r>
              <a:rPr lang="en-US" dirty="0"/>
              <a:t>We have tasks t1, t2 and t3 that do not depend on each other. Here’s a few ways you can define dependencies between them</a:t>
            </a:r>
          </a:p>
          <a:p>
            <a:r>
              <a:rPr lang="en-US" dirty="0"/>
              <a:t>Note that when executing your script, Airflow will raise exceptions when it finds cycles in your DAG or when a dependency is referenced more than once</a:t>
            </a:r>
          </a:p>
        </p:txBody>
      </p:sp>
      <p:pic>
        <p:nvPicPr>
          <p:cNvPr id="5" name="Picture 4">
            <a:extLst>
              <a:ext uri="{FF2B5EF4-FFF2-40B4-BE49-F238E27FC236}">
                <a16:creationId xmlns:a16="http://schemas.microsoft.com/office/drawing/2014/main" id="{FA9E9EC2-E47E-76FF-CED9-9552845A1BE2}"/>
              </a:ext>
            </a:extLst>
          </p:cNvPr>
          <p:cNvPicPr>
            <a:picLocks noChangeAspect="1"/>
          </p:cNvPicPr>
          <p:nvPr/>
        </p:nvPicPr>
        <p:blipFill>
          <a:blip r:embed="rId2"/>
          <a:stretch>
            <a:fillRect/>
          </a:stretch>
        </p:blipFill>
        <p:spPr>
          <a:xfrm>
            <a:off x="6801802" y="794385"/>
            <a:ext cx="4257675" cy="5514975"/>
          </a:xfrm>
          <a:prstGeom prst="rect">
            <a:avLst/>
          </a:prstGeom>
        </p:spPr>
      </p:pic>
    </p:spTree>
    <p:extLst>
      <p:ext uri="{BB962C8B-B14F-4D97-AF65-F5344CB8AC3E}">
        <p14:creationId xmlns:p14="http://schemas.microsoft.com/office/powerpoint/2010/main" val="3279129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BAE4-5807-2E52-A707-4B90D3EF3CCA}"/>
              </a:ext>
            </a:extLst>
          </p:cNvPr>
          <p:cNvSpPr>
            <a:spLocks noGrp="1"/>
          </p:cNvSpPr>
          <p:nvPr>
            <p:ph type="title"/>
          </p:nvPr>
        </p:nvSpPr>
        <p:spPr/>
        <p:txBody>
          <a:bodyPr/>
          <a:lstStyle/>
          <a:p>
            <a:r>
              <a:rPr lang="nl-NL" dirty="0"/>
              <a:t>Using time zones</a:t>
            </a:r>
            <a:endParaRPr lang="en-NL" dirty="0"/>
          </a:p>
        </p:txBody>
      </p:sp>
      <p:sp>
        <p:nvSpPr>
          <p:cNvPr id="3" name="Content Placeholder 2">
            <a:extLst>
              <a:ext uri="{FF2B5EF4-FFF2-40B4-BE49-F238E27FC236}">
                <a16:creationId xmlns:a16="http://schemas.microsoft.com/office/drawing/2014/main" id="{0C267279-5743-3CE3-68F4-BDADF3603952}"/>
              </a:ext>
            </a:extLst>
          </p:cNvPr>
          <p:cNvSpPr>
            <a:spLocks noGrp="1"/>
          </p:cNvSpPr>
          <p:nvPr>
            <p:ph idx="1"/>
          </p:nvPr>
        </p:nvSpPr>
        <p:spPr/>
        <p:txBody>
          <a:bodyPr/>
          <a:lstStyle/>
          <a:p>
            <a:r>
              <a:rPr lang="en-US" dirty="0"/>
              <a:t>Creating a time zone aware DAG is quite simple. Just make sure to supply a time zone aware dates using pendulum. Don’t try to use standard library </a:t>
            </a:r>
            <a:r>
              <a:rPr lang="en-US" dirty="0" err="1"/>
              <a:t>timezone</a:t>
            </a:r>
            <a:r>
              <a:rPr lang="en-US" dirty="0"/>
              <a:t> as they are known to have limitations and we deliberately disallow using them in DAGs.</a:t>
            </a:r>
            <a:endParaRPr lang="en-NL" dirty="0"/>
          </a:p>
        </p:txBody>
      </p:sp>
    </p:spTree>
    <p:extLst>
      <p:ext uri="{BB962C8B-B14F-4D97-AF65-F5344CB8AC3E}">
        <p14:creationId xmlns:p14="http://schemas.microsoft.com/office/powerpoint/2010/main" val="235750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EE63-286A-22C8-C895-D27D10C73C73}"/>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AEB3F9BE-BF38-AD8F-473A-2AE67D189EF0}"/>
              </a:ext>
            </a:extLst>
          </p:cNvPr>
          <p:cNvSpPr>
            <a:spLocks noGrp="1"/>
          </p:cNvSpPr>
          <p:nvPr>
            <p:ph idx="1"/>
          </p:nvPr>
        </p:nvSpPr>
        <p:spPr/>
        <p:txBody>
          <a:bodyPr/>
          <a:lstStyle/>
          <a:p>
            <a:r>
              <a:rPr lang="en-US" dirty="0"/>
              <a:t>Time to run some tests. First, let’s make sure the pipeline is parsed successfully.</a:t>
            </a:r>
          </a:p>
          <a:p>
            <a:r>
              <a:rPr lang="en-US" dirty="0"/>
              <a:t>Let’s assume we are saving the code from the previous step in tutorial.py in the DAGs folder referenced in your </a:t>
            </a:r>
            <a:r>
              <a:rPr lang="en-US" dirty="0" err="1"/>
              <a:t>airflow.cfg</a:t>
            </a:r>
            <a:r>
              <a:rPr lang="en-US" dirty="0"/>
              <a:t>. The default location for your DAGs is ~/airflow/</a:t>
            </a:r>
            <a:r>
              <a:rPr lang="en-US" dirty="0" err="1"/>
              <a:t>dags</a:t>
            </a:r>
            <a:r>
              <a:rPr lang="en-US" dirty="0"/>
              <a:t>.</a:t>
            </a:r>
          </a:p>
          <a:p>
            <a:endParaRPr lang="en-US" dirty="0"/>
          </a:p>
          <a:p>
            <a:r>
              <a:rPr lang="nl-NL" dirty="0">
                <a:latin typeface="Courier New" panose="02070309020205020404" pitchFamily="49" charset="0"/>
                <a:cs typeface="Courier New" panose="02070309020205020404" pitchFamily="49" charset="0"/>
              </a:rPr>
              <a:t>python ~/airflow/dags/tutorial.py</a:t>
            </a:r>
          </a:p>
          <a:p>
            <a:endParaRPr lang="nl-NL" dirty="0"/>
          </a:p>
          <a:p>
            <a:r>
              <a:rPr lang="en-US" dirty="0"/>
              <a:t>If the script does not raise an exception it means that you have not done anything horribly wrong, and that your Airflow environment is somewhat sound</a:t>
            </a:r>
            <a:endParaRPr lang="en-NL" dirty="0"/>
          </a:p>
        </p:txBody>
      </p:sp>
    </p:spTree>
    <p:extLst>
      <p:ext uri="{BB962C8B-B14F-4D97-AF65-F5344CB8AC3E}">
        <p14:creationId xmlns:p14="http://schemas.microsoft.com/office/powerpoint/2010/main" val="419443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1EB1-0C64-5B0F-A94D-763E9382D62A}"/>
              </a:ext>
            </a:extLst>
          </p:cNvPr>
          <p:cNvSpPr>
            <a:spLocks noGrp="1"/>
          </p:cNvSpPr>
          <p:nvPr>
            <p:ph type="title"/>
          </p:nvPr>
        </p:nvSpPr>
        <p:spPr/>
        <p:txBody>
          <a:bodyPr/>
          <a:lstStyle/>
          <a:p>
            <a:r>
              <a:rPr lang="nl-NL" dirty="0"/>
              <a:t>Command Line Metadata Validation</a:t>
            </a:r>
            <a:endParaRPr lang="en-NL" dirty="0"/>
          </a:p>
        </p:txBody>
      </p:sp>
      <p:sp>
        <p:nvSpPr>
          <p:cNvPr id="3" name="Content Placeholder 2">
            <a:extLst>
              <a:ext uri="{FF2B5EF4-FFF2-40B4-BE49-F238E27FC236}">
                <a16:creationId xmlns:a16="http://schemas.microsoft.com/office/drawing/2014/main" id="{9D205795-8F57-E581-10C1-2B13E3D928D9}"/>
              </a:ext>
            </a:extLst>
          </p:cNvPr>
          <p:cNvSpPr>
            <a:spLocks noGrp="1"/>
          </p:cNvSpPr>
          <p:nvPr>
            <p:ph idx="1"/>
          </p:nvPr>
        </p:nvSpPr>
        <p:spPr/>
        <p:txBody>
          <a:bodyPr>
            <a:normAutofit fontScale="92500" lnSpcReduction="20000"/>
          </a:bodyPr>
          <a:lstStyle/>
          <a:p>
            <a:r>
              <a:rPr lang="en-US" dirty="0"/>
              <a:t>Let’s run a few commands to validate this script further.</a:t>
            </a:r>
          </a:p>
          <a:p>
            <a:pPr>
              <a:spcBef>
                <a:spcPts val="600"/>
              </a:spcBef>
            </a:pPr>
            <a:r>
              <a:rPr lang="en-US" dirty="0">
                <a:latin typeface="Courier New" panose="02070309020205020404" pitchFamily="49" charset="0"/>
                <a:cs typeface="Courier New" panose="02070309020205020404" pitchFamily="49" charset="0"/>
              </a:rPr>
              <a:t># initialize the database tables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migrate</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 the list of active DAGs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dags</a:t>
            </a:r>
            <a:r>
              <a:rPr lang="en-US" dirty="0">
                <a:latin typeface="Courier New" panose="02070309020205020404" pitchFamily="49" charset="0"/>
                <a:cs typeface="Courier New" panose="02070309020205020404" pitchFamily="49" charset="0"/>
              </a:rPr>
              <a:t> list</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list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hierarchy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 --tree</a:t>
            </a:r>
            <a:endParaRPr lang="en-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2990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2D0E-E628-AE6C-F2FF-A2810C561C26}"/>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E7E5DD9D-A119-BC62-1E85-E18A04ECD212}"/>
              </a:ext>
            </a:extLst>
          </p:cNvPr>
          <p:cNvSpPr>
            <a:spLocks noGrp="1"/>
          </p:cNvSpPr>
          <p:nvPr>
            <p:ph idx="1"/>
          </p:nvPr>
        </p:nvSpPr>
        <p:spPr/>
        <p:txBody>
          <a:bodyPr/>
          <a:lstStyle/>
          <a:p>
            <a:r>
              <a:rPr lang="en-US" dirty="0"/>
              <a:t>Let’s test by running the actual task instances for a specific date. The date specified in this context is called the logical date (also called execution date for historical reasons), which simulates the scheduler running your task or DAG for a specific date and time, even though it physically will run now (or as soon as its dependencies are met).</a:t>
            </a:r>
          </a:p>
          <a:p>
            <a:r>
              <a:rPr lang="en-US" dirty="0"/>
              <a:t>We said the scheduler runs your task for a specific date and time, not at. This is because each run of a DAG conceptually represents not a specific date and time, but an interval between two times, called a data interval. A DAG run’s logical date is the start of its data interval.</a:t>
            </a:r>
            <a:endParaRPr lang="en-NL" dirty="0"/>
          </a:p>
        </p:txBody>
      </p:sp>
    </p:spTree>
    <p:extLst>
      <p:ext uri="{BB962C8B-B14F-4D97-AF65-F5344CB8AC3E}">
        <p14:creationId xmlns:p14="http://schemas.microsoft.com/office/powerpoint/2010/main" val="214228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62CF-A446-766B-B70E-ADBB6E69DFE6}"/>
              </a:ext>
            </a:extLst>
          </p:cNvPr>
          <p:cNvSpPr>
            <a:spLocks noGrp="1"/>
          </p:cNvSpPr>
          <p:nvPr>
            <p:ph type="title"/>
          </p:nvPr>
        </p:nvSpPr>
        <p:spPr/>
        <p:txBody>
          <a:bodyPr/>
          <a:lstStyle/>
          <a:p>
            <a:r>
              <a:rPr lang="en-US" dirty="0"/>
              <a:t>Different Pipeline toolkits &amp; frameworks</a:t>
            </a:r>
            <a:endParaRPr lang="en-NL" dirty="0"/>
          </a:p>
        </p:txBody>
      </p:sp>
      <p:sp>
        <p:nvSpPr>
          <p:cNvPr id="3" name="Content Placeholder 2">
            <a:extLst>
              <a:ext uri="{FF2B5EF4-FFF2-40B4-BE49-F238E27FC236}">
                <a16:creationId xmlns:a16="http://schemas.microsoft.com/office/drawing/2014/main" id="{CFBFCEA9-EEE8-7FE2-F11B-4CB8F050321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CF7EED4-CAF9-21AC-00EB-857550C44998}"/>
              </a:ext>
            </a:extLst>
          </p:cNvPr>
          <p:cNvPicPr>
            <a:picLocks noChangeAspect="1"/>
          </p:cNvPicPr>
          <p:nvPr/>
        </p:nvPicPr>
        <p:blipFill>
          <a:blip r:embed="rId3"/>
          <a:stretch>
            <a:fillRect/>
          </a:stretch>
        </p:blipFill>
        <p:spPr>
          <a:xfrm>
            <a:off x="801053" y="2286000"/>
            <a:ext cx="6022966" cy="4438650"/>
          </a:xfrm>
          <a:prstGeom prst="rect">
            <a:avLst/>
          </a:prstGeom>
        </p:spPr>
      </p:pic>
    </p:spTree>
    <p:extLst>
      <p:ext uri="{BB962C8B-B14F-4D97-AF65-F5344CB8AC3E}">
        <p14:creationId xmlns:p14="http://schemas.microsoft.com/office/powerpoint/2010/main" val="1245838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B46E-8D4A-5E14-1460-0566D9B7E020}"/>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EC0C76B0-7A44-E60B-A1DA-B5B7DD91D326}"/>
              </a:ext>
            </a:extLst>
          </p:cNvPr>
          <p:cNvSpPr>
            <a:spLocks noGrp="1"/>
          </p:cNvSpPr>
          <p:nvPr>
            <p:ph idx="1"/>
          </p:nvPr>
        </p:nvSpPr>
        <p:spPr>
          <a:xfrm>
            <a:off x="1024128" y="2249424"/>
            <a:ext cx="9720073" cy="4023360"/>
          </a:xfrm>
        </p:spPr>
        <p:txBody>
          <a:bodyPr/>
          <a:lstStyle/>
          <a:p>
            <a:endParaRPr lang="en-US" dirty="0"/>
          </a:p>
          <a:p>
            <a:endParaRPr lang="en-US" dirty="0"/>
          </a:p>
          <a:p>
            <a:endParaRPr lang="en-US" dirty="0"/>
          </a:p>
          <a:p>
            <a:r>
              <a:rPr lang="en-US" dirty="0"/>
              <a:t>Now remember what we did with templating earlier? See how this template gets rendered and executed by running this command:</a:t>
            </a:r>
          </a:p>
          <a:p>
            <a:endParaRPr lang="en-US" dirty="0"/>
          </a:p>
          <a:p>
            <a:endParaRPr lang="en-US" dirty="0"/>
          </a:p>
          <a:p>
            <a:r>
              <a:rPr lang="en-US" dirty="0"/>
              <a:t>This should result in displaying a verbose log of events and ultimately running your bash command and printing the result.</a:t>
            </a:r>
            <a:endParaRPr lang="en-NL" dirty="0"/>
          </a:p>
        </p:txBody>
      </p:sp>
      <p:pic>
        <p:nvPicPr>
          <p:cNvPr id="5" name="Picture 4">
            <a:extLst>
              <a:ext uri="{FF2B5EF4-FFF2-40B4-BE49-F238E27FC236}">
                <a16:creationId xmlns:a16="http://schemas.microsoft.com/office/drawing/2014/main" id="{2A3E376F-9DA9-6679-595C-9064D4856214}"/>
              </a:ext>
            </a:extLst>
          </p:cNvPr>
          <p:cNvPicPr>
            <a:picLocks noChangeAspect="1"/>
          </p:cNvPicPr>
          <p:nvPr/>
        </p:nvPicPr>
        <p:blipFill>
          <a:blip r:embed="rId2"/>
          <a:stretch>
            <a:fillRect/>
          </a:stretch>
        </p:blipFill>
        <p:spPr>
          <a:xfrm>
            <a:off x="1109091" y="2186559"/>
            <a:ext cx="6410325" cy="1571625"/>
          </a:xfrm>
          <a:prstGeom prst="rect">
            <a:avLst/>
          </a:prstGeom>
        </p:spPr>
      </p:pic>
      <p:pic>
        <p:nvPicPr>
          <p:cNvPr id="7" name="Picture 6">
            <a:extLst>
              <a:ext uri="{FF2B5EF4-FFF2-40B4-BE49-F238E27FC236}">
                <a16:creationId xmlns:a16="http://schemas.microsoft.com/office/drawing/2014/main" id="{5CEFAA1C-BA85-924C-8226-0243545D540F}"/>
              </a:ext>
            </a:extLst>
          </p:cNvPr>
          <p:cNvPicPr>
            <a:picLocks noChangeAspect="1"/>
          </p:cNvPicPr>
          <p:nvPr/>
        </p:nvPicPr>
        <p:blipFill>
          <a:blip r:embed="rId3"/>
          <a:stretch>
            <a:fillRect/>
          </a:stretch>
        </p:blipFill>
        <p:spPr>
          <a:xfrm>
            <a:off x="1109091" y="4537519"/>
            <a:ext cx="4400550" cy="581025"/>
          </a:xfrm>
          <a:prstGeom prst="rect">
            <a:avLst/>
          </a:prstGeom>
        </p:spPr>
      </p:pic>
    </p:spTree>
    <p:extLst>
      <p:ext uri="{BB962C8B-B14F-4D97-AF65-F5344CB8AC3E}">
        <p14:creationId xmlns:p14="http://schemas.microsoft.com/office/powerpoint/2010/main" val="4119179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5B3-735A-DB5C-2E2C-93D03F2E9733}"/>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8A1886AA-9D63-F244-FB51-EA4B1C662CDC}"/>
              </a:ext>
            </a:extLst>
          </p:cNvPr>
          <p:cNvSpPr>
            <a:spLocks noGrp="1"/>
          </p:cNvSpPr>
          <p:nvPr>
            <p:ph idx="1"/>
          </p:nvPr>
        </p:nvSpPr>
        <p:spPr/>
        <p:txBody>
          <a:bodyPr/>
          <a:lstStyle/>
          <a:p>
            <a:r>
              <a:rPr lang="en-US" dirty="0"/>
              <a:t>Note that the airflow tasks test command runs task instances locally, outputs their log to </a:t>
            </a:r>
            <a:r>
              <a:rPr lang="en-US" dirty="0" err="1"/>
              <a:t>stdout</a:t>
            </a:r>
            <a:r>
              <a:rPr lang="en-US" dirty="0"/>
              <a:t> (on screen), does not bother with dependencies, and does not communicate state (running, success, failed, …) to the database. It simply allows testing a single task instance.</a:t>
            </a:r>
          </a:p>
          <a:p>
            <a:r>
              <a:rPr lang="en-US" dirty="0"/>
              <a:t>The same applies to airflow </a:t>
            </a:r>
            <a:r>
              <a:rPr lang="en-US" dirty="0" err="1"/>
              <a:t>dags</a:t>
            </a:r>
            <a:r>
              <a:rPr lang="en-US" dirty="0"/>
              <a:t> test, but on a DAG level. It performs a single DAG run of the given DAG id. While it does take task dependencies into account, no state is registered in the database. It is convenient for locally testing a full run of your DAG, given that e.g. if one of your tasks expects data at some location, it is available</a:t>
            </a:r>
            <a:endParaRPr lang="en-NL" dirty="0"/>
          </a:p>
        </p:txBody>
      </p:sp>
    </p:spTree>
    <p:extLst>
      <p:ext uri="{BB962C8B-B14F-4D97-AF65-F5344CB8AC3E}">
        <p14:creationId xmlns:p14="http://schemas.microsoft.com/office/powerpoint/2010/main" val="33602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2650-61C7-2AAF-CB1D-7FDDE9F5F4A8}"/>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87912A03-2F4A-383D-6170-B6F0D16EC9EE}"/>
              </a:ext>
            </a:extLst>
          </p:cNvPr>
          <p:cNvSpPr>
            <a:spLocks noGrp="1"/>
          </p:cNvSpPr>
          <p:nvPr>
            <p:ph idx="1"/>
          </p:nvPr>
        </p:nvSpPr>
        <p:spPr/>
        <p:txBody>
          <a:bodyPr>
            <a:normAutofit fontScale="92500"/>
          </a:bodyPr>
          <a:lstStyle/>
          <a:p>
            <a:r>
              <a:rPr lang="en-US" dirty="0"/>
              <a:t>Everything looks like it’s running fine so let’s run a backfill. backfill will respect your dependencies, emit logs into files and talk to the database to record status. If you do have a webserver up, you will be able to track the progress. airflow webserver will start a web server if you are interested in tracking the progress visually as your backfill progresses.</a:t>
            </a:r>
          </a:p>
          <a:p>
            <a:r>
              <a:rPr lang="en-US" dirty="0"/>
              <a:t>Note that if you use </a:t>
            </a:r>
            <a:r>
              <a:rPr lang="en-US" dirty="0" err="1"/>
              <a:t>depends_on_past</a:t>
            </a:r>
            <a:r>
              <a:rPr lang="en-US" dirty="0"/>
              <a:t>=True, individual task instances will depend on the success of their previous task instance (that is, previous according to the logical date). Task instances with their logical dates equal to </a:t>
            </a:r>
            <a:r>
              <a:rPr lang="en-US" dirty="0" err="1"/>
              <a:t>start_date</a:t>
            </a:r>
            <a:r>
              <a:rPr lang="en-US" dirty="0"/>
              <a:t> will disregard this dependency because there would be no past task instances created for them.</a:t>
            </a:r>
          </a:p>
          <a:p>
            <a:r>
              <a:rPr lang="en-US" dirty="0"/>
              <a:t>You may also want to consider </a:t>
            </a:r>
            <a:r>
              <a:rPr lang="en-US" dirty="0" err="1"/>
              <a:t>wait_for_downstream</a:t>
            </a:r>
            <a:r>
              <a:rPr lang="en-US" dirty="0"/>
              <a:t>=True when using </a:t>
            </a:r>
            <a:r>
              <a:rPr lang="en-US" dirty="0" err="1"/>
              <a:t>depends_on_past</a:t>
            </a:r>
            <a:r>
              <a:rPr lang="en-US" dirty="0"/>
              <a:t>=True. While </a:t>
            </a:r>
            <a:r>
              <a:rPr lang="en-US" dirty="0" err="1"/>
              <a:t>depends_on_past</a:t>
            </a:r>
            <a:r>
              <a:rPr lang="en-US" dirty="0"/>
              <a:t>=True causes a task instance to depend on the success of its previous </a:t>
            </a:r>
            <a:r>
              <a:rPr lang="en-US" dirty="0" err="1"/>
              <a:t>task_instance</a:t>
            </a:r>
            <a:r>
              <a:rPr lang="en-US" dirty="0"/>
              <a:t>, </a:t>
            </a:r>
            <a:r>
              <a:rPr lang="en-US" dirty="0" err="1"/>
              <a:t>wait_for_downstream</a:t>
            </a:r>
            <a:r>
              <a:rPr lang="en-US" dirty="0"/>
              <a:t>=True will cause a task instance to also wait for all task instances immediately downstream of the previous task instance to succeed.</a:t>
            </a:r>
            <a:endParaRPr lang="en-NL" dirty="0"/>
          </a:p>
        </p:txBody>
      </p:sp>
    </p:spTree>
    <p:extLst>
      <p:ext uri="{BB962C8B-B14F-4D97-AF65-F5344CB8AC3E}">
        <p14:creationId xmlns:p14="http://schemas.microsoft.com/office/powerpoint/2010/main" val="470730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738B-78DD-A803-926A-5A411E5AC06E}"/>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29CA48AD-D116-8C62-2B24-1A37293A6D3D}"/>
              </a:ext>
            </a:extLst>
          </p:cNvPr>
          <p:cNvSpPr>
            <a:spLocks noGrp="1"/>
          </p:cNvSpPr>
          <p:nvPr>
            <p:ph idx="1"/>
          </p:nvPr>
        </p:nvSpPr>
        <p:spPr/>
        <p:txBody>
          <a:bodyPr/>
          <a:lstStyle/>
          <a:p>
            <a:r>
              <a:rPr lang="en-US" dirty="0"/>
              <a:t>The date range in this context is a </a:t>
            </a:r>
            <a:r>
              <a:rPr lang="en-US" dirty="0" err="1"/>
              <a:t>start_date</a:t>
            </a:r>
            <a:r>
              <a:rPr lang="en-US" dirty="0"/>
              <a:t> and optionally an </a:t>
            </a:r>
            <a:r>
              <a:rPr lang="en-US" dirty="0" err="1"/>
              <a:t>end_date</a:t>
            </a:r>
            <a:r>
              <a:rPr lang="en-US" dirty="0"/>
              <a:t>, which are used to populate the run schedule with task instances from this DAG.</a:t>
            </a:r>
            <a:endParaRPr lang="en-NL" dirty="0"/>
          </a:p>
        </p:txBody>
      </p:sp>
      <p:pic>
        <p:nvPicPr>
          <p:cNvPr id="5" name="Picture 4">
            <a:extLst>
              <a:ext uri="{FF2B5EF4-FFF2-40B4-BE49-F238E27FC236}">
                <a16:creationId xmlns:a16="http://schemas.microsoft.com/office/drawing/2014/main" id="{B1DD85AB-BF52-0A38-4135-FA8662FE9658}"/>
              </a:ext>
            </a:extLst>
          </p:cNvPr>
          <p:cNvPicPr>
            <a:picLocks noChangeAspect="1"/>
          </p:cNvPicPr>
          <p:nvPr/>
        </p:nvPicPr>
        <p:blipFill>
          <a:blip r:embed="rId2"/>
          <a:stretch>
            <a:fillRect/>
          </a:stretch>
        </p:blipFill>
        <p:spPr>
          <a:xfrm>
            <a:off x="1024128" y="3226498"/>
            <a:ext cx="6315075" cy="1666875"/>
          </a:xfrm>
          <a:prstGeom prst="rect">
            <a:avLst/>
          </a:prstGeom>
        </p:spPr>
      </p:pic>
    </p:spTree>
    <p:extLst>
      <p:ext uri="{BB962C8B-B14F-4D97-AF65-F5344CB8AC3E}">
        <p14:creationId xmlns:p14="http://schemas.microsoft.com/office/powerpoint/2010/main" val="3008848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D83B-31BC-3A2F-DF2A-CEBE72FEC8D2}"/>
              </a:ext>
            </a:extLst>
          </p:cNvPr>
          <p:cNvSpPr>
            <a:spLocks noGrp="1"/>
          </p:cNvSpPr>
          <p:nvPr>
            <p:ph type="title"/>
          </p:nvPr>
        </p:nvSpPr>
        <p:spPr/>
        <p:txBody>
          <a:bodyPr/>
          <a:lstStyle/>
          <a:p>
            <a:r>
              <a:rPr lang="en-US" dirty="0" err="1"/>
              <a:t>Taskflow</a:t>
            </a:r>
            <a:r>
              <a:rPr lang="en-US" dirty="0"/>
              <a:t> </a:t>
            </a:r>
            <a:r>
              <a:rPr lang="en-US" dirty="0" err="1"/>
              <a:t>api</a:t>
            </a:r>
            <a:endParaRPr lang="en-NL" dirty="0"/>
          </a:p>
        </p:txBody>
      </p:sp>
      <p:sp>
        <p:nvSpPr>
          <p:cNvPr id="3" name="Content Placeholder 2">
            <a:extLst>
              <a:ext uri="{FF2B5EF4-FFF2-40B4-BE49-F238E27FC236}">
                <a16:creationId xmlns:a16="http://schemas.microsoft.com/office/drawing/2014/main" id="{F7E8446E-A8F4-758A-1421-A414F8CCB81E}"/>
              </a:ext>
            </a:extLst>
          </p:cNvPr>
          <p:cNvSpPr>
            <a:spLocks noGrp="1"/>
          </p:cNvSpPr>
          <p:nvPr>
            <p:ph idx="1"/>
          </p:nvPr>
        </p:nvSpPr>
        <p:spPr/>
        <p:txBody>
          <a:bodyPr/>
          <a:lstStyle/>
          <a:p>
            <a:r>
              <a:rPr lang="en-US" dirty="0"/>
              <a:t>What is the difference between DAGs written using the traditional paradigm and those written using the </a:t>
            </a:r>
            <a:r>
              <a:rPr lang="en-US" dirty="0" err="1"/>
              <a:t>TaskFlow</a:t>
            </a:r>
            <a:r>
              <a:rPr lang="en-US" dirty="0"/>
              <a:t> API in Apache Airflow?</a:t>
            </a:r>
            <a:endParaRPr lang="en-NL" dirty="0"/>
          </a:p>
        </p:txBody>
      </p:sp>
    </p:spTree>
    <p:extLst>
      <p:ext uri="{BB962C8B-B14F-4D97-AF65-F5344CB8AC3E}">
        <p14:creationId xmlns:p14="http://schemas.microsoft.com/office/powerpoint/2010/main" val="2216019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279C-5D1F-0039-8527-157B660E6F97}"/>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4BB6FC31-D0CF-210D-331C-669981883E58}"/>
              </a:ext>
            </a:extLst>
          </p:cNvPr>
          <p:cNvSpPr>
            <a:spLocks noGrp="1"/>
          </p:cNvSpPr>
          <p:nvPr>
            <p:ph idx="1"/>
          </p:nvPr>
        </p:nvSpPr>
        <p:spPr/>
        <p:txBody>
          <a:bodyPr>
            <a:normAutofit fontScale="92500" lnSpcReduction="10000"/>
          </a:bodyPr>
          <a:lstStyle/>
          <a:p>
            <a:r>
              <a:rPr lang="en-US" dirty="0"/>
              <a:t>In Apache Airflow, a Directed Acyclic Graph (DAG) is a collection of tasks that run with a specified dependency structure. The traditional way of writing these DAGs involves defining each task and its dependencies separately.</a:t>
            </a:r>
          </a:p>
          <a:p>
            <a:r>
              <a:rPr lang="en-US" dirty="0"/>
              <a:t>For example, a simple traditional DAG could look like this:</a:t>
            </a:r>
          </a:p>
          <a:p>
            <a:endParaRPr lang="en-US" dirty="0"/>
          </a:p>
          <a:p>
            <a:endParaRPr lang="en-US" dirty="0"/>
          </a:p>
          <a:p>
            <a:endParaRPr lang="en-US" dirty="0"/>
          </a:p>
          <a:p>
            <a:endParaRPr lang="en-US" dirty="0"/>
          </a:p>
          <a:p>
            <a:endParaRPr lang="en-US" dirty="0"/>
          </a:p>
          <a:p>
            <a:r>
              <a:rPr lang="en-US" dirty="0"/>
              <a:t>In this example, each task is an instance of </a:t>
            </a:r>
            <a:r>
              <a:rPr lang="en-US" dirty="0" err="1"/>
              <a:t>DummyOperator</a:t>
            </a:r>
            <a:r>
              <a:rPr lang="en-US" dirty="0"/>
              <a:t> and dependencies are defined using the </a:t>
            </a:r>
            <a:r>
              <a:rPr lang="en-US" dirty="0" err="1"/>
              <a:t>bitshift</a:t>
            </a:r>
            <a:r>
              <a:rPr lang="en-US" dirty="0"/>
              <a:t> operators.</a:t>
            </a:r>
            <a:endParaRPr lang="en-NL" dirty="0"/>
          </a:p>
        </p:txBody>
      </p:sp>
      <p:pic>
        <p:nvPicPr>
          <p:cNvPr id="5" name="Picture 4">
            <a:extLst>
              <a:ext uri="{FF2B5EF4-FFF2-40B4-BE49-F238E27FC236}">
                <a16:creationId xmlns:a16="http://schemas.microsoft.com/office/drawing/2014/main" id="{27707E7B-8255-2A7F-568C-34C344241A73}"/>
              </a:ext>
            </a:extLst>
          </p:cNvPr>
          <p:cNvPicPr>
            <a:picLocks noChangeAspect="1"/>
          </p:cNvPicPr>
          <p:nvPr/>
        </p:nvPicPr>
        <p:blipFill>
          <a:blip r:embed="rId2"/>
          <a:stretch>
            <a:fillRect/>
          </a:stretch>
        </p:blipFill>
        <p:spPr>
          <a:xfrm>
            <a:off x="1097280" y="3510153"/>
            <a:ext cx="4998720" cy="2224705"/>
          </a:xfrm>
          <a:prstGeom prst="rect">
            <a:avLst/>
          </a:prstGeom>
        </p:spPr>
      </p:pic>
    </p:spTree>
    <p:extLst>
      <p:ext uri="{BB962C8B-B14F-4D97-AF65-F5344CB8AC3E}">
        <p14:creationId xmlns:p14="http://schemas.microsoft.com/office/powerpoint/2010/main" val="1639745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E319-AEB8-49B2-356D-88BBA882927B}"/>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9D41A00F-D3F8-5E0F-6076-CC2817FA7AB4}"/>
              </a:ext>
            </a:extLst>
          </p:cNvPr>
          <p:cNvSpPr>
            <a:spLocks noGrp="1"/>
          </p:cNvSpPr>
          <p:nvPr>
            <p:ph idx="1"/>
          </p:nvPr>
        </p:nvSpPr>
        <p:spPr>
          <a:xfrm>
            <a:off x="1024128" y="2286000"/>
            <a:ext cx="6675119" cy="4023360"/>
          </a:xfrm>
        </p:spPr>
        <p:txBody>
          <a:bodyPr/>
          <a:lstStyle/>
          <a:p>
            <a:r>
              <a:rPr lang="en-US" dirty="0"/>
              <a:t>On the other hand, the </a:t>
            </a:r>
            <a:r>
              <a:rPr lang="en-US" dirty="0" err="1"/>
              <a:t>TaskFlow</a:t>
            </a:r>
            <a:r>
              <a:rPr lang="en-US" dirty="0"/>
              <a:t> API, introduced in Airflow 2.0, allows for a more pythonic way of defining tasks and their dependencies using python functions. Each function represents a task and the dependencies are defined by the function calls.</a:t>
            </a:r>
          </a:p>
          <a:p>
            <a:r>
              <a:rPr lang="en-US" dirty="0"/>
              <a:t>Here's how the same DAG would look using the </a:t>
            </a:r>
            <a:r>
              <a:rPr lang="en-US" dirty="0" err="1"/>
              <a:t>TaskFlow</a:t>
            </a:r>
            <a:r>
              <a:rPr lang="en-US" dirty="0"/>
              <a:t> API:</a:t>
            </a:r>
            <a:endParaRPr lang="en-NL" dirty="0"/>
          </a:p>
        </p:txBody>
      </p:sp>
      <p:pic>
        <p:nvPicPr>
          <p:cNvPr id="5" name="Picture 4">
            <a:extLst>
              <a:ext uri="{FF2B5EF4-FFF2-40B4-BE49-F238E27FC236}">
                <a16:creationId xmlns:a16="http://schemas.microsoft.com/office/drawing/2014/main" id="{307C5DC2-D83A-835E-8D5E-E3159B2B37A9}"/>
              </a:ext>
            </a:extLst>
          </p:cNvPr>
          <p:cNvPicPr>
            <a:picLocks noChangeAspect="1"/>
          </p:cNvPicPr>
          <p:nvPr/>
        </p:nvPicPr>
        <p:blipFill>
          <a:blip r:embed="rId2"/>
          <a:stretch>
            <a:fillRect/>
          </a:stretch>
        </p:blipFill>
        <p:spPr>
          <a:xfrm>
            <a:off x="7889748" y="1687449"/>
            <a:ext cx="4038600" cy="4781550"/>
          </a:xfrm>
          <a:prstGeom prst="rect">
            <a:avLst/>
          </a:prstGeom>
        </p:spPr>
      </p:pic>
    </p:spTree>
    <p:extLst>
      <p:ext uri="{BB962C8B-B14F-4D97-AF65-F5344CB8AC3E}">
        <p14:creationId xmlns:p14="http://schemas.microsoft.com/office/powerpoint/2010/main" val="2383082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FABA-7733-720D-736D-F40C96496D2F}"/>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1C97696E-E743-7A8F-6E91-CA6A823DE5C0}"/>
              </a:ext>
            </a:extLst>
          </p:cNvPr>
          <p:cNvSpPr>
            <a:spLocks noGrp="1"/>
          </p:cNvSpPr>
          <p:nvPr>
            <p:ph idx="1"/>
          </p:nvPr>
        </p:nvSpPr>
        <p:spPr/>
        <p:txBody>
          <a:bodyPr>
            <a:normAutofit/>
          </a:bodyPr>
          <a:lstStyle/>
          <a:p>
            <a:r>
              <a:rPr lang="en-US" dirty="0"/>
              <a:t>In this example, each task is a python function decorated with the @task decorator and dependencies are defined by the function calls.</a:t>
            </a:r>
          </a:p>
          <a:p>
            <a:r>
              <a:rPr lang="en-US" dirty="0"/>
              <a:t>The </a:t>
            </a:r>
            <a:r>
              <a:rPr lang="en-US" dirty="0" err="1"/>
              <a:t>TaskFlow</a:t>
            </a:r>
            <a:r>
              <a:rPr lang="en-US" dirty="0"/>
              <a:t> API provides several advantages over the traditional paradigm:</a:t>
            </a:r>
          </a:p>
          <a:p>
            <a:r>
              <a:rPr lang="en-US" b="1" dirty="0"/>
              <a:t>Simplicity</a:t>
            </a:r>
            <a:r>
              <a:rPr lang="en-US" dirty="0"/>
              <a:t>: Tasks and dependencies are defined using standard python functions and function calls, making the code easier to write and understand.</a:t>
            </a:r>
          </a:p>
          <a:p>
            <a:r>
              <a:rPr lang="en-US" b="1" dirty="0"/>
              <a:t>Flexibility</a:t>
            </a:r>
            <a:r>
              <a:rPr lang="en-US" dirty="0"/>
              <a:t>: Since tasks are just python functions, they can accept arguments and return values, allowing for more complex workflows.</a:t>
            </a:r>
          </a:p>
          <a:p>
            <a:r>
              <a:rPr lang="en-US" b="1" dirty="0"/>
              <a:t>Integration with </a:t>
            </a:r>
            <a:r>
              <a:rPr lang="en-US" b="1" dirty="0" err="1"/>
              <a:t>XCom</a:t>
            </a:r>
            <a:r>
              <a:rPr lang="en-US" dirty="0"/>
              <a:t>: The </a:t>
            </a:r>
            <a:r>
              <a:rPr lang="en-US" dirty="0" err="1"/>
              <a:t>TaskFlow</a:t>
            </a:r>
            <a:r>
              <a:rPr lang="en-US" dirty="0"/>
              <a:t> API automatically handles pushing and pulling of </a:t>
            </a:r>
            <a:r>
              <a:rPr lang="en-US" dirty="0" err="1"/>
              <a:t>XComs</a:t>
            </a:r>
            <a:r>
              <a:rPr lang="en-US" dirty="0"/>
              <a:t> (cross-communication), which are used to share data between tasks.</a:t>
            </a:r>
            <a:endParaRPr lang="en-NL" dirty="0"/>
          </a:p>
        </p:txBody>
      </p:sp>
    </p:spTree>
    <p:extLst>
      <p:ext uri="{BB962C8B-B14F-4D97-AF65-F5344CB8AC3E}">
        <p14:creationId xmlns:p14="http://schemas.microsoft.com/office/powerpoint/2010/main" val="1064513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6E5E-E8E5-A1F7-F920-224296F1913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CFEAFD1-92BB-9CAE-0FD8-E3B0A0040617}"/>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88886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4BCF-47C4-4374-ACCA-D954BF9FC3BA}"/>
              </a:ext>
            </a:extLst>
          </p:cNvPr>
          <p:cNvSpPr>
            <a:spLocks noGrp="1"/>
          </p:cNvSpPr>
          <p:nvPr>
            <p:ph type="title"/>
          </p:nvPr>
        </p:nvSpPr>
        <p:spPr/>
        <p:txBody>
          <a:bodyPr/>
          <a:lstStyle/>
          <a:p>
            <a:r>
              <a:rPr lang="en-US" dirty="0"/>
              <a:t>The 6 Steps of ETL Process Using Airflow with Example and Exercise</a:t>
            </a:r>
            <a:endParaRPr lang="en-NL" dirty="0"/>
          </a:p>
        </p:txBody>
      </p:sp>
      <p:sp>
        <p:nvSpPr>
          <p:cNvPr id="3" name="Content Placeholder 2">
            <a:extLst>
              <a:ext uri="{FF2B5EF4-FFF2-40B4-BE49-F238E27FC236}">
                <a16:creationId xmlns:a16="http://schemas.microsoft.com/office/drawing/2014/main" id="{031124CC-42FD-9DEC-AD89-CB9E01F36F20}"/>
              </a:ext>
            </a:extLst>
          </p:cNvPr>
          <p:cNvSpPr>
            <a:spLocks noGrp="1"/>
          </p:cNvSpPr>
          <p:nvPr>
            <p:ph idx="1"/>
          </p:nvPr>
        </p:nvSpPr>
        <p:spPr/>
        <p:txBody>
          <a:bodyPr>
            <a:normAutofit/>
          </a:bodyPr>
          <a:lstStyle/>
          <a:p>
            <a:r>
              <a:rPr lang="nl-NL" dirty="0">
                <a:hlinkClick r:id="rId2"/>
              </a:rPr>
              <a:t>https://tegardp.medium.com/the-6-step-etl-process-using-airflow-with-example-and-exercise-db46715a61f0</a:t>
            </a:r>
            <a:endParaRPr lang="nl-NL" dirty="0"/>
          </a:p>
          <a:p>
            <a:r>
              <a:rPr lang="en-US" dirty="0"/>
              <a:t>About The Project</a:t>
            </a:r>
          </a:p>
          <a:p>
            <a:r>
              <a:rPr lang="en-US" dirty="0"/>
              <a:t>Prerequisite</a:t>
            </a:r>
          </a:p>
          <a:p>
            <a:pPr lvl="1"/>
            <a:r>
              <a:rPr lang="en-US" dirty="0"/>
              <a:t>Basic knowledge of Python, installing packages, and virtual environment.</a:t>
            </a:r>
          </a:p>
          <a:p>
            <a:pPr lvl="1"/>
            <a:r>
              <a:rPr lang="en-US" dirty="0"/>
              <a:t>Basic knowledge of Airflow</a:t>
            </a:r>
          </a:p>
          <a:p>
            <a:r>
              <a:rPr lang="en-US" dirty="0"/>
              <a:t>Project Overview</a:t>
            </a:r>
          </a:p>
          <a:p>
            <a:pPr lvl="1"/>
            <a:r>
              <a:rPr lang="en-US" dirty="0"/>
              <a:t>Perform ETL from multiple data sources and store it to a single data source.</a:t>
            </a:r>
          </a:p>
          <a:p>
            <a:pPr lvl="1"/>
            <a:r>
              <a:rPr lang="en-US" dirty="0"/>
              <a:t>You can go to my GitHub profile to see the source code and the final project.</a:t>
            </a:r>
            <a:endParaRPr lang="en-NL" dirty="0"/>
          </a:p>
        </p:txBody>
      </p:sp>
    </p:spTree>
    <p:extLst>
      <p:ext uri="{BB962C8B-B14F-4D97-AF65-F5344CB8AC3E}">
        <p14:creationId xmlns:p14="http://schemas.microsoft.com/office/powerpoint/2010/main" val="309792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10B4-8ED4-93E9-3E2A-D34204262D1C}"/>
              </a:ext>
            </a:extLst>
          </p:cNvPr>
          <p:cNvSpPr>
            <a:spLocks noGrp="1"/>
          </p:cNvSpPr>
          <p:nvPr>
            <p:ph type="title"/>
          </p:nvPr>
        </p:nvSpPr>
        <p:spPr/>
        <p:txBody>
          <a:bodyPr/>
          <a:lstStyle/>
          <a:p>
            <a:r>
              <a:rPr lang="en-US" dirty="0"/>
              <a:t>Main pipeline frameworks</a:t>
            </a:r>
            <a:endParaRPr lang="en-NL" dirty="0"/>
          </a:p>
        </p:txBody>
      </p:sp>
      <p:sp>
        <p:nvSpPr>
          <p:cNvPr id="3" name="Content Placeholder 2">
            <a:extLst>
              <a:ext uri="{FF2B5EF4-FFF2-40B4-BE49-F238E27FC236}">
                <a16:creationId xmlns:a16="http://schemas.microsoft.com/office/drawing/2014/main" id="{BC34B27C-91A6-AB2F-A5B2-26C3E7CA82E1}"/>
              </a:ext>
            </a:extLst>
          </p:cNvPr>
          <p:cNvSpPr>
            <a:spLocks noGrp="1"/>
          </p:cNvSpPr>
          <p:nvPr>
            <p:ph idx="1"/>
          </p:nvPr>
        </p:nvSpPr>
        <p:spPr/>
        <p:txBody>
          <a:bodyPr/>
          <a:lstStyle/>
          <a:p>
            <a:r>
              <a:rPr lang="en-US" dirty="0"/>
              <a:t>Python provides several frameworks for creating data pipelines, including Apache Airflow, Luigi, and Prefect. With these frameworks, you can easily create, schedule, and manage your data pipelines.</a:t>
            </a:r>
          </a:p>
          <a:p>
            <a:r>
              <a:rPr lang="en-US" b="1" dirty="0"/>
              <a:t>Apache Airflow</a:t>
            </a:r>
            <a:r>
              <a:rPr lang="en-US" dirty="0"/>
              <a:t>: A powerful open source platform that allows you to create, plan and monitor workflows in Python.</a:t>
            </a:r>
          </a:p>
          <a:p>
            <a:r>
              <a:rPr lang="en-US" b="1" dirty="0"/>
              <a:t>Luigi</a:t>
            </a:r>
            <a:r>
              <a:rPr lang="en-US" dirty="0"/>
              <a:t>: A Python module developed by Spotify that simplifies the construction of complex data pipelines.</a:t>
            </a:r>
          </a:p>
          <a:p>
            <a:r>
              <a:rPr lang="en-US" b="1" dirty="0"/>
              <a:t>Prefect</a:t>
            </a:r>
            <a:r>
              <a:rPr lang="en-US" dirty="0"/>
              <a:t>: A modern data pipeline framework with a focus on simplicity, flexibility and scalability.</a:t>
            </a:r>
            <a:endParaRPr lang="en-NL" dirty="0"/>
          </a:p>
        </p:txBody>
      </p:sp>
    </p:spTree>
    <p:extLst>
      <p:ext uri="{BB962C8B-B14F-4D97-AF65-F5344CB8AC3E}">
        <p14:creationId xmlns:p14="http://schemas.microsoft.com/office/powerpoint/2010/main" val="1941224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C6C6-60CA-2C84-BB79-6BBD5343EF20}"/>
              </a:ext>
            </a:extLst>
          </p:cNvPr>
          <p:cNvSpPr>
            <a:spLocks noGrp="1"/>
          </p:cNvSpPr>
          <p:nvPr>
            <p:ph type="title"/>
          </p:nvPr>
        </p:nvSpPr>
        <p:spPr/>
        <p:txBody>
          <a:bodyPr/>
          <a:lstStyle/>
          <a:p>
            <a:r>
              <a:rPr lang="en-US" dirty="0"/>
              <a:t>Luigi</a:t>
            </a:r>
            <a:endParaRPr lang="en-NL" dirty="0"/>
          </a:p>
        </p:txBody>
      </p:sp>
      <p:sp>
        <p:nvSpPr>
          <p:cNvPr id="3" name="Content Placeholder 2">
            <a:extLst>
              <a:ext uri="{FF2B5EF4-FFF2-40B4-BE49-F238E27FC236}">
                <a16:creationId xmlns:a16="http://schemas.microsoft.com/office/drawing/2014/main" id="{BAA21D85-BF1F-6B5B-AAFF-442B25C0F1CA}"/>
              </a:ext>
            </a:extLst>
          </p:cNvPr>
          <p:cNvSpPr>
            <a:spLocks noGrp="1"/>
          </p:cNvSpPr>
          <p:nvPr>
            <p:ph idx="1"/>
          </p:nvPr>
        </p:nvSpPr>
        <p:spPr/>
        <p:txBody>
          <a:bodyPr/>
          <a:lstStyle/>
          <a:p>
            <a:endParaRPr lang="en-NL"/>
          </a:p>
        </p:txBody>
      </p:sp>
      <p:pic>
        <p:nvPicPr>
          <p:cNvPr id="3074" name="Picture 2" descr="A Tutorial on Luigi, the Spotify's Pipeline | Towards Data Science">
            <a:extLst>
              <a:ext uri="{FF2B5EF4-FFF2-40B4-BE49-F238E27FC236}">
                <a16:creationId xmlns:a16="http://schemas.microsoft.com/office/drawing/2014/main" id="{7D83BE1B-D163-9DF6-4324-23E320940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5999"/>
            <a:ext cx="7571232" cy="404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431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431D-7B74-1747-4795-6CAAB14F348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E4023B-56A9-F40D-7D2E-301526364DED}"/>
              </a:ext>
            </a:extLst>
          </p:cNvPr>
          <p:cNvSpPr>
            <a:spLocks noGrp="1"/>
          </p:cNvSpPr>
          <p:nvPr>
            <p:ph idx="1"/>
          </p:nvPr>
        </p:nvSpPr>
        <p:spPr/>
        <p:txBody>
          <a:bodyPr>
            <a:normAutofit fontScale="92500"/>
          </a:bodyPr>
          <a:lstStyle/>
          <a:p>
            <a:r>
              <a:rPr lang="en-US" dirty="0"/>
              <a:t>Luigi is a workflow management system to launch a group of tasks with defined dependencies efficiently. It is a Python based API that Spotify® developed to build and execute pipelines. Developers can use it to create workflows with any external jobs written in R or Scala, or Spark. Luigi enables complex data pipelines for batch jobs, dependency resolution, workflow management, pipeline visualization, handling failures, command line integration, and more.</a:t>
            </a:r>
          </a:p>
          <a:p>
            <a:r>
              <a:rPr lang="en-US" dirty="0"/>
              <a:t>It is easy to learn, and a strong community supports regular development. Some of the features offered by Luigi are:</a:t>
            </a:r>
          </a:p>
          <a:p>
            <a:r>
              <a:rPr lang="en-US" dirty="0"/>
              <a:t>Ease the pipeline building</a:t>
            </a:r>
          </a:p>
          <a:p>
            <a:r>
              <a:rPr lang="en-US" dirty="0"/>
              <a:t>Separation of concerns</a:t>
            </a:r>
          </a:p>
          <a:p>
            <a:r>
              <a:rPr lang="en-US" dirty="0"/>
              <a:t>Comment event and failure handling</a:t>
            </a:r>
          </a:p>
          <a:p>
            <a:r>
              <a:rPr lang="en-US" dirty="0"/>
              <a:t>Integration of task with other eco-system jobs such as Spark</a:t>
            </a:r>
            <a:endParaRPr lang="en-NL" dirty="0"/>
          </a:p>
        </p:txBody>
      </p:sp>
    </p:spTree>
    <p:extLst>
      <p:ext uri="{BB962C8B-B14F-4D97-AF65-F5344CB8AC3E}">
        <p14:creationId xmlns:p14="http://schemas.microsoft.com/office/powerpoint/2010/main" val="4209197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D199-2D40-FB32-B562-761153D529AA}"/>
              </a:ext>
            </a:extLst>
          </p:cNvPr>
          <p:cNvSpPr>
            <a:spLocks noGrp="1"/>
          </p:cNvSpPr>
          <p:nvPr>
            <p:ph type="title"/>
          </p:nvPr>
        </p:nvSpPr>
        <p:spPr/>
        <p:txBody>
          <a:bodyPr/>
          <a:lstStyle/>
          <a:p>
            <a:r>
              <a:rPr lang="nl-NL" dirty="0"/>
              <a:t>Install Luigi</a:t>
            </a:r>
            <a:endParaRPr lang="en-NL" dirty="0"/>
          </a:p>
        </p:txBody>
      </p:sp>
      <p:sp>
        <p:nvSpPr>
          <p:cNvPr id="3" name="Content Placeholder 2">
            <a:extLst>
              <a:ext uri="{FF2B5EF4-FFF2-40B4-BE49-F238E27FC236}">
                <a16:creationId xmlns:a16="http://schemas.microsoft.com/office/drawing/2014/main" id="{DA7E51BA-4360-ACC8-69DA-E7EA884A8C9D}"/>
              </a:ext>
            </a:extLst>
          </p:cNvPr>
          <p:cNvSpPr>
            <a:spLocks noGrp="1"/>
          </p:cNvSpPr>
          <p:nvPr>
            <p:ph idx="1"/>
          </p:nvPr>
        </p:nvSpPr>
        <p:spPr/>
        <p:txBody>
          <a:bodyPr>
            <a:normAutofit/>
          </a:bodyPr>
          <a:lstStyle/>
          <a:p>
            <a:r>
              <a:rPr lang="en-US" dirty="0"/>
              <a:t>We need to have Python 3 for the latest versions since it is written in Python. As you guessed, we will use the pip to install the Luigi on the machine.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US" sz="1600" dirty="0">
              <a:latin typeface="Courier New" panose="02070309020205020404" pitchFamily="49" charset="0"/>
              <a:cs typeface="Courier New" panose="02070309020205020404" pitchFamily="49" charset="0"/>
            </a:endParaRPr>
          </a:p>
          <a:p>
            <a:r>
              <a:rPr lang="en-US" dirty="0"/>
              <a:t>But as I always recommend, we should create a virtual environment. So we will create the virtual environment, enable it, and install the Luigi package.</a:t>
            </a:r>
          </a:p>
          <a:p>
            <a:r>
              <a:rPr lang="en-US" sz="1600" dirty="0">
                <a:latin typeface="Courier New" panose="02070309020205020404" pitchFamily="49" charset="0"/>
                <a:cs typeface="Courier New" panose="02070309020205020404" pitchFamily="49" charset="0"/>
              </a:rPr>
              <a:t>python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luigienv</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source </a:t>
            </a:r>
            <a:r>
              <a:rPr lang="en-US" sz="1600" dirty="0" err="1">
                <a:latin typeface="Courier New" panose="02070309020205020404" pitchFamily="49" charset="0"/>
                <a:cs typeface="Courier New" panose="02070309020205020404" pitchFamily="49" charset="0"/>
              </a:rPr>
              <a:t>luigienv</a:t>
            </a:r>
            <a:r>
              <a:rPr lang="en-US" sz="1600" dirty="0">
                <a:latin typeface="Courier New" panose="02070309020205020404" pitchFamily="49" charset="0"/>
                <a:cs typeface="Courier New" panose="02070309020205020404" pitchFamily="49" charset="0"/>
              </a:rPr>
              <a:t>/bin/activate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6444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BFDA-F610-B361-1460-970D7003D480}"/>
              </a:ext>
            </a:extLst>
          </p:cNvPr>
          <p:cNvSpPr>
            <a:spLocks noGrp="1"/>
          </p:cNvSpPr>
          <p:nvPr>
            <p:ph type="title"/>
          </p:nvPr>
        </p:nvSpPr>
        <p:spPr/>
        <p:txBody>
          <a:bodyPr/>
          <a:lstStyle/>
          <a:p>
            <a:r>
              <a:rPr lang="nl-NL" dirty="0"/>
              <a:t>Luigi Pipeline components</a:t>
            </a:r>
            <a:endParaRPr lang="en-NL" dirty="0"/>
          </a:p>
        </p:txBody>
      </p:sp>
      <p:sp>
        <p:nvSpPr>
          <p:cNvPr id="3" name="Content Placeholder 2">
            <a:extLst>
              <a:ext uri="{FF2B5EF4-FFF2-40B4-BE49-F238E27FC236}">
                <a16:creationId xmlns:a16="http://schemas.microsoft.com/office/drawing/2014/main" id="{516FE702-857A-6330-4AB6-4FE3F1DBAB7F}"/>
              </a:ext>
            </a:extLst>
          </p:cNvPr>
          <p:cNvSpPr>
            <a:spLocks noGrp="1"/>
          </p:cNvSpPr>
          <p:nvPr>
            <p:ph idx="1"/>
          </p:nvPr>
        </p:nvSpPr>
        <p:spPr/>
        <p:txBody>
          <a:bodyPr/>
          <a:lstStyle/>
          <a:p>
            <a:r>
              <a:rPr lang="en-US" dirty="0"/>
              <a:t>Luigi doesn’t use DAG compared to other Airflow; instead, Luigi pipeline has two building blocks, Task and Target. A task is like a transformation or performing an operation that generates a target, such as an output file. Targets are both the results of a task and the input for the next task.</a:t>
            </a:r>
          </a:p>
          <a:p>
            <a:r>
              <a:rPr lang="en-US" dirty="0"/>
              <a:t>Tasks are the basic unit of work in the pipeline. It can also require another task to create a dependency, similar to a DAG. Each task generates the output targets, which are leveraged by the other tasks downstream. A task is considered complete only if its target exists.</a:t>
            </a:r>
          </a:p>
          <a:p>
            <a:r>
              <a:rPr lang="en-US" dirty="0"/>
              <a:t>A target could be the final output or intermediary output for other tasks to consume to produce the final result. For example, it can be a file on the file system or a database entry.</a:t>
            </a:r>
            <a:endParaRPr lang="en-NL" dirty="0"/>
          </a:p>
        </p:txBody>
      </p:sp>
    </p:spTree>
    <p:extLst>
      <p:ext uri="{BB962C8B-B14F-4D97-AF65-F5344CB8AC3E}">
        <p14:creationId xmlns:p14="http://schemas.microsoft.com/office/powerpoint/2010/main" val="1783739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D5B2-D43B-C18A-A027-64C7F21570E9}"/>
              </a:ext>
            </a:extLst>
          </p:cNvPr>
          <p:cNvSpPr>
            <a:spLocks noGrp="1"/>
          </p:cNvSpPr>
          <p:nvPr>
            <p:ph type="title"/>
          </p:nvPr>
        </p:nvSpPr>
        <p:spPr/>
        <p:txBody>
          <a:bodyPr/>
          <a:lstStyle/>
          <a:p>
            <a:r>
              <a:rPr lang="en-US" dirty="0"/>
              <a:t>tasks</a:t>
            </a:r>
            <a:endParaRPr lang="en-NL" dirty="0"/>
          </a:p>
        </p:txBody>
      </p:sp>
      <p:sp>
        <p:nvSpPr>
          <p:cNvPr id="3" name="Content Placeholder 2">
            <a:extLst>
              <a:ext uri="{FF2B5EF4-FFF2-40B4-BE49-F238E27FC236}">
                <a16:creationId xmlns:a16="http://schemas.microsoft.com/office/drawing/2014/main" id="{638BCC44-AE1A-133C-9FE8-421A2F45EB74}"/>
              </a:ext>
            </a:extLst>
          </p:cNvPr>
          <p:cNvSpPr>
            <a:spLocks noGrp="1"/>
          </p:cNvSpPr>
          <p:nvPr>
            <p:ph idx="1"/>
          </p:nvPr>
        </p:nvSpPr>
        <p:spPr/>
        <p:txBody>
          <a:bodyPr/>
          <a:lstStyle/>
          <a:p>
            <a:r>
              <a:rPr lang="en-US" dirty="0"/>
              <a:t>Tasks are developed using the Task class in Luigi. It has three essential methods</a:t>
            </a:r>
          </a:p>
          <a:p>
            <a:r>
              <a:rPr lang="en-US" b="1" dirty="0"/>
              <a:t>Requires: </a:t>
            </a:r>
            <a:r>
              <a:rPr lang="en-US" dirty="0"/>
              <a:t>to specify the dependencies on the other task</a:t>
            </a:r>
          </a:p>
          <a:p>
            <a:r>
              <a:rPr lang="en-US" b="1" dirty="0"/>
              <a:t>Run: </a:t>
            </a:r>
            <a:r>
              <a:rPr lang="en-US" dirty="0"/>
              <a:t>what is the business logic or different operations that need to be performed</a:t>
            </a:r>
          </a:p>
          <a:p>
            <a:r>
              <a:rPr lang="en-US" b="1" dirty="0"/>
              <a:t>Output: </a:t>
            </a:r>
            <a:r>
              <a:rPr lang="en-US" dirty="0"/>
              <a:t>defines the output or where to store the output</a:t>
            </a:r>
            <a:endParaRPr lang="en-NL" dirty="0"/>
          </a:p>
        </p:txBody>
      </p:sp>
    </p:spTree>
    <p:extLst>
      <p:ext uri="{BB962C8B-B14F-4D97-AF65-F5344CB8AC3E}">
        <p14:creationId xmlns:p14="http://schemas.microsoft.com/office/powerpoint/2010/main" val="512208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F928-1851-E13D-AB9C-022E2E2E0BB0}"/>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A5BB1D74-CF30-ED30-8BBB-E8AA9253C217}"/>
              </a:ext>
            </a:extLst>
          </p:cNvPr>
          <p:cNvSpPr>
            <a:spLocks noGrp="1"/>
          </p:cNvSpPr>
          <p:nvPr>
            <p:ph idx="1"/>
          </p:nvPr>
        </p:nvSpPr>
        <p:spPr/>
        <p:txBody>
          <a:bodyPr/>
          <a:lstStyle/>
          <a:p>
            <a:r>
              <a:rPr lang="en-US" dirty="0"/>
              <a:t>Task is the base class for all the tasks in the </a:t>
            </a:r>
            <a:r>
              <a:rPr lang="en-US" dirty="0" err="1"/>
              <a:t>luigi</a:t>
            </a:r>
            <a:r>
              <a:rPr lang="en-US" dirty="0"/>
              <a:t>. we define the target of the task through the output method on the task class. Following is the simple hello world extending the </a:t>
            </a:r>
            <a:r>
              <a:rPr lang="en-US" dirty="0" err="1"/>
              <a:t>luigi</a:t>
            </a:r>
            <a:r>
              <a:rPr lang="en-US" dirty="0"/>
              <a:t> task</a:t>
            </a:r>
          </a:p>
          <a:p>
            <a:endParaRPr lang="en-NL" dirty="0"/>
          </a:p>
        </p:txBody>
      </p:sp>
      <p:pic>
        <p:nvPicPr>
          <p:cNvPr id="5" name="Picture 4">
            <a:extLst>
              <a:ext uri="{FF2B5EF4-FFF2-40B4-BE49-F238E27FC236}">
                <a16:creationId xmlns:a16="http://schemas.microsoft.com/office/drawing/2014/main" id="{5681F1FF-74C8-80F8-6B91-651CC7259294}"/>
              </a:ext>
            </a:extLst>
          </p:cNvPr>
          <p:cNvPicPr>
            <a:picLocks noChangeAspect="1"/>
          </p:cNvPicPr>
          <p:nvPr/>
        </p:nvPicPr>
        <p:blipFill>
          <a:blip r:embed="rId3"/>
          <a:stretch>
            <a:fillRect/>
          </a:stretch>
        </p:blipFill>
        <p:spPr>
          <a:xfrm>
            <a:off x="1024128" y="3358705"/>
            <a:ext cx="5019675" cy="2828925"/>
          </a:xfrm>
          <a:prstGeom prst="rect">
            <a:avLst/>
          </a:prstGeom>
        </p:spPr>
      </p:pic>
    </p:spTree>
    <p:extLst>
      <p:ext uri="{BB962C8B-B14F-4D97-AF65-F5344CB8AC3E}">
        <p14:creationId xmlns:p14="http://schemas.microsoft.com/office/powerpoint/2010/main" val="2496812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A93D-536D-385A-8EA6-558902E4961A}"/>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BF074D26-FFC0-DF86-7069-552C53473C68}"/>
              </a:ext>
            </a:extLst>
          </p:cNvPr>
          <p:cNvSpPr>
            <a:spLocks noGrp="1"/>
          </p:cNvSpPr>
          <p:nvPr>
            <p:ph idx="1"/>
          </p:nvPr>
        </p:nvSpPr>
        <p:spPr/>
        <p:txBody>
          <a:bodyPr/>
          <a:lstStyle/>
          <a:p>
            <a:r>
              <a:rPr lang="en-US" dirty="0"/>
              <a:t>The run method is the core where all the business logic or operations happen within a Luigi class, while output is used to send the data. Currently, it will write the hello world to a local file. So, the run method is doing the actual work, processing, and writing the results to the target.</a:t>
            </a:r>
          </a:p>
          <a:p>
            <a:r>
              <a:rPr lang="en-US" dirty="0"/>
              <a:t>Finally, we have run the Luigi pipeline from the main program. But, of course, you can run it from your IDE or the command line as well.</a:t>
            </a:r>
          </a:p>
          <a:p>
            <a:r>
              <a:rPr lang="en-US" sz="1600" dirty="0" err="1">
                <a:latin typeface="Courier New" panose="02070309020205020404" pitchFamily="49" charset="0"/>
                <a:cs typeface="Courier New" panose="02070309020205020404" pitchFamily="49" charset="0"/>
              </a:rPr>
              <a:t>luigi</a:t>
            </a:r>
            <a:r>
              <a:rPr lang="en-US" sz="1600" dirty="0">
                <a:latin typeface="Courier New" panose="02070309020205020404" pitchFamily="49" charset="0"/>
                <a:cs typeface="Courier New" panose="02070309020205020404" pitchFamily="49" charset="0"/>
              </a:rPr>
              <a:t> --local-scheduler HelloWorld --module </a:t>
            </a:r>
            <a:r>
              <a:rPr lang="en-US" sz="1600" dirty="0" err="1">
                <a:latin typeface="Courier New" panose="02070309020205020404" pitchFamily="49" charset="0"/>
                <a:cs typeface="Courier New" panose="02070309020205020404" pitchFamily="49" charset="0"/>
              </a:rPr>
              <a:t>file_name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TaskName</a:t>
            </a:r>
            <a:endParaRPr lang="en-US" sz="1600" dirty="0">
              <a:latin typeface="Courier New" panose="02070309020205020404" pitchFamily="49" charset="0"/>
              <a:cs typeface="Courier New" panose="02070309020205020404" pitchFamily="49" charset="0"/>
            </a:endParaRPr>
          </a:p>
          <a:p>
            <a:r>
              <a:rPr lang="en-US" dirty="0"/>
              <a:t>Luigi run needs to know which pipeline to run and where to run. We said that we want to run the hello world pipeline on the local system.-local-scheduler indicates that you want to run this task locally i.e., without connecting to </a:t>
            </a:r>
            <a:r>
              <a:rPr lang="en-US" dirty="0" err="1"/>
              <a:t>luigi</a:t>
            </a:r>
            <a:r>
              <a:rPr lang="en-US" dirty="0"/>
              <a:t> server</a:t>
            </a:r>
            <a:endParaRPr lang="en-NL" dirty="0"/>
          </a:p>
        </p:txBody>
      </p:sp>
    </p:spTree>
    <p:extLst>
      <p:ext uri="{BB962C8B-B14F-4D97-AF65-F5344CB8AC3E}">
        <p14:creationId xmlns:p14="http://schemas.microsoft.com/office/powerpoint/2010/main" val="2185931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CA89-7864-93BD-410F-750CD455D9DC}"/>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02A61FAE-10BA-4E61-2120-78F050AD673E}"/>
              </a:ext>
            </a:extLst>
          </p:cNvPr>
          <p:cNvSpPr>
            <a:spLocks noGrp="1"/>
          </p:cNvSpPr>
          <p:nvPr>
            <p:ph idx="1"/>
          </p:nvPr>
        </p:nvSpPr>
        <p:spPr/>
        <p:txBody>
          <a:bodyPr/>
          <a:lstStyle/>
          <a:p>
            <a:r>
              <a:rPr lang="en-US" dirty="0"/>
              <a:t>Now we know how to create a pipeline in the Luigi, we will create another example pipeline based on the Luigi documentation. This example has two tasks, and one is generating the words while the second task is counting the letters. But, first, let’s have a look at the code.</a:t>
            </a:r>
            <a:endParaRPr lang="en-NL" dirty="0"/>
          </a:p>
        </p:txBody>
      </p:sp>
    </p:spTree>
    <p:extLst>
      <p:ext uri="{BB962C8B-B14F-4D97-AF65-F5344CB8AC3E}">
        <p14:creationId xmlns:p14="http://schemas.microsoft.com/office/powerpoint/2010/main" val="511917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324D-A6B2-1FD6-1752-B90729F1915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A657989-64AF-7D17-F2DA-9FEBCB55A5B1}"/>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D44DAEFB-E1F7-94D7-D03C-BD30798B048A}"/>
              </a:ext>
            </a:extLst>
          </p:cNvPr>
          <p:cNvPicPr>
            <a:picLocks noChangeAspect="1"/>
          </p:cNvPicPr>
          <p:nvPr/>
        </p:nvPicPr>
        <p:blipFill>
          <a:blip r:embed="rId3"/>
          <a:stretch>
            <a:fillRect/>
          </a:stretch>
        </p:blipFill>
        <p:spPr>
          <a:xfrm>
            <a:off x="1024128" y="585216"/>
            <a:ext cx="5962650" cy="5400675"/>
          </a:xfrm>
          <a:prstGeom prst="rect">
            <a:avLst/>
          </a:prstGeom>
        </p:spPr>
      </p:pic>
    </p:spTree>
    <p:extLst>
      <p:ext uri="{BB962C8B-B14F-4D97-AF65-F5344CB8AC3E}">
        <p14:creationId xmlns:p14="http://schemas.microsoft.com/office/powerpoint/2010/main" val="1495469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E96D-2326-9287-7BB2-2B079DB040F3}"/>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4AF4A4D4-3898-0821-D270-9292FA6E92C1}"/>
              </a:ext>
            </a:extLst>
          </p:cNvPr>
          <p:cNvSpPr>
            <a:spLocks noGrp="1"/>
          </p:cNvSpPr>
          <p:nvPr>
            <p:ph idx="1"/>
          </p:nvPr>
        </p:nvSpPr>
        <p:spPr/>
        <p:txBody>
          <a:bodyPr/>
          <a:lstStyle/>
          <a:p>
            <a:r>
              <a:rPr lang="en-US" dirty="0"/>
              <a:t>So the </a:t>
            </a:r>
            <a:r>
              <a:rPr lang="en-US" dirty="0" err="1"/>
              <a:t>CountLetters</a:t>
            </a:r>
            <a:r>
              <a:rPr lang="en-US" dirty="0"/>
              <a:t> is the primary task depending on the </a:t>
            </a:r>
            <a:r>
              <a:rPr lang="en-US" dirty="0" err="1"/>
              <a:t>GenerateWords</a:t>
            </a:r>
            <a:r>
              <a:rPr lang="en-US" dirty="0"/>
              <a:t> Task. So, first, </a:t>
            </a:r>
            <a:r>
              <a:rPr lang="en-US" sz="1600" dirty="0" err="1">
                <a:latin typeface="Courier New" panose="02070309020205020404" pitchFamily="49" charset="0"/>
                <a:cs typeface="Courier New" panose="02070309020205020404" pitchFamily="49" charset="0"/>
              </a:rPr>
              <a:t>GenerateWords</a:t>
            </a:r>
            <a:r>
              <a:rPr lang="en-US" sz="1600" dirty="0">
                <a:latin typeface="Courier New" panose="02070309020205020404" pitchFamily="49" charset="0"/>
                <a:cs typeface="Courier New" panose="02070309020205020404" pitchFamily="49" charset="0"/>
              </a:rPr>
              <a:t>() </a:t>
            </a:r>
            <a:r>
              <a:rPr lang="en-US" dirty="0"/>
              <a:t>will be executed, which doesn’t have any dependency. It generates a target of a text file, words.txt. </a:t>
            </a:r>
            <a:r>
              <a:rPr lang="en-US" sz="1600" dirty="0" err="1">
                <a:latin typeface="Courier New" panose="02070309020205020404" pitchFamily="49" charset="0"/>
                <a:cs typeface="Courier New" panose="02070309020205020404" pitchFamily="49" charset="0"/>
              </a:rPr>
              <a:t>CountLetters</a:t>
            </a:r>
            <a:r>
              <a:rPr lang="en-US" sz="1600" dirty="0">
                <a:latin typeface="Courier New" panose="02070309020205020404" pitchFamily="49" charset="0"/>
                <a:cs typeface="Courier New" panose="02070309020205020404" pitchFamily="49" charset="0"/>
              </a:rPr>
              <a:t>() </a:t>
            </a:r>
            <a:r>
              <a:rPr lang="en-US" dirty="0"/>
              <a:t>starts its execution while reading the input from </a:t>
            </a:r>
            <a:r>
              <a:rPr lang="en-US" sz="1600" dirty="0" err="1">
                <a:latin typeface="Courier New" panose="02070309020205020404" pitchFamily="49" charset="0"/>
                <a:cs typeface="Courier New" panose="02070309020205020404" pitchFamily="49" charset="0"/>
              </a:rPr>
              <a:t>self.input</a:t>
            </a:r>
            <a:r>
              <a:rPr lang="en-US" sz="1600" dirty="0">
                <a:latin typeface="Courier New" panose="02070309020205020404" pitchFamily="49" charset="0"/>
                <a:cs typeface="Courier New" panose="02070309020205020404" pitchFamily="49" charset="0"/>
              </a:rPr>
              <a:t>()</a:t>
            </a:r>
            <a:r>
              <a:rPr lang="en-US" dirty="0"/>
              <a:t> which represents the targets specified in the required method. It reads all the input and counts the letters, and writes to a target of </a:t>
            </a:r>
            <a:r>
              <a:rPr lang="en-US" sz="1600" dirty="0">
                <a:latin typeface="Courier New" panose="02070309020205020404" pitchFamily="49" charset="0"/>
                <a:cs typeface="Courier New" panose="02070309020205020404" pitchFamily="49" charset="0"/>
              </a:rPr>
              <a:t>letter_counts.txt</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001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200D-61F2-0D1B-C810-9C7530A8AE73}"/>
              </a:ext>
            </a:extLst>
          </p:cNvPr>
          <p:cNvSpPr>
            <a:spLocks noGrp="1"/>
          </p:cNvSpPr>
          <p:nvPr>
            <p:ph type="title"/>
          </p:nvPr>
        </p:nvSpPr>
        <p:spPr/>
        <p:txBody>
          <a:bodyPr/>
          <a:lstStyle/>
          <a:p>
            <a:r>
              <a:rPr lang="en-US" dirty="0"/>
              <a:t>Steps in the pipeline</a:t>
            </a:r>
            <a:endParaRPr lang="en-NL" dirty="0"/>
          </a:p>
        </p:txBody>
      </p:sp>
      <p:sp>
        <p:nvSpPr>
          <p:cNvPr id="3" name="Content Placeholder 2">
            <a:extLst>
              <a:ext uri="{FF2B5EF4-FFF2-40B4-BE49-F238E27FC236}">
                <a16:creationId xmlns:a16="http://schemas.microsoft.com/office/drawing/2014/main" id="{1D5307DD-F6C1-B100-12C6-0AE54408EBDD}"/>
              </a:ext>
            </a:extLst>
          </p:cNvPr>
          <p:cNvSpPr>
            <a:spLocks noGrp="1"/>
          </p:cNvSpPr>
          <p:nvPr>
            <p:ph idx="1"/>
          </p:nvPr>
        </p:nvSpPr>
        <p:spPr/>
        <p:txBody>
          <a:bodyPr>
            <a:normAutofit lnSpcReduction="10000"/>
          </a:bodyPr>
          <a:lstStyle/>
          <a:p>
            <a:r>
              <a:rPr lang="en-US" dirty="0"/>
              <a:t>5 steps for data processing :</a:t>
            </a:r>
          </a:p>
          <a:p>
            <a:r>
              <a:rPr lang="en-US" b="1" dirty="0"/>
              <a:t>Define the data sources</a:t>
            </a:r>
            <a:r>
              <a:rPr lang="en-US" dirty="0"/>
              <a:t>: Identify where the data comes from and how it should be collected.</a:t>
            </a:r>
          </a:p>
          <a:p>
            <a:r>
              <a:rPr lang="en-US" b="1" dirty="0"/>
              <a:t>Clean and validate data</a:t>
            </a:r>
            <a:r>
              <a:rPr lang="en-US" dirty="0"/>
              <a:t>: Use Python libraries such as Pandas and NumPy to clean, validate and prepare the data.</a:t>
            </a:r>
          </a:p>
          <a:p>
            <a:r>
              <a:rPr lang="en-US" b="1" dirty="0"/>
              <a:t>Transform and enrich data</a:t>
            </a:r>
            <a:r>
              <a:rPr lang="en-US" dirty="0"/>
              <a:t>: Use Data transformations and enrichments to improve the quality of the data for analysis.</a:t>
            </a:r>
          </a:p>
          <a:p>
            <a:r>
              <a:rPr lang="en-US" b="1" dirty="0"/>
              <a:t>Store the processed data</a:t>
            </a:r>
            <a:r>
              <a:rPr lang="en-US" dirty="0"/>
              <a:t>: Save the processed data in a suitable storage system, such as a database or a Cloud storage.</a:t>
            </a:r>
          </a:p>
          <a:p>
            <a:r>
              <a:rPr lang="en-US" b="1" dirty="0"/>
              <a:t>Analyze and visualize data</a:t>
            </a:r>
            <a:r>
              <a:rPr lang="en-US" dirty="0"/>
              <a:t>: Use Python libraries such as Matplotlib, Seaborn and </a:t>
            </a:r>
            <a:r>
              <a:rPr lang="en-US" dirty="0" err="1"/>
              <a:t>Plotly</a:t>
            </a:r>
            <a:r>
              <a:rPr lang="en-US" dirty="0"/>
              <a:t> for Data visualization and analysis.</a:t>
            </a:r>
            <a:endParaRPr lang="en-NL" dirty="0"/>
          </a:p>
        </p:txBody>
      </p:sp>
    </p:spTree>
    <p:extLst>
      <p:ext uri="{BB962C8B-B14F-4D97-AF65-F5344CB8AC3E}">
        <p14:creationId xmlns:p14="http://schemas.microsoft.com/office/powerpoint/2010/main" val="2174066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822-C8CC-B7B5-1E9A-F4874DF2CF0A}"/>
              </a:ext>
            </a:extLst>
          </p:cNvPr>
          <p:cNvSpPr>
            <a:spLocks noGrp="1"/>
          </p:cNvSpPr>
          <p:nvPr>
            <p:ph type="title"/>
          </p:nvPr>
        </p:nvSpPr>
        <p:spPr/>
        <p:txBody>
          <a:bodyPr/>
          <a:lstStyle/>
          <a:p>
            <a:r>
              <a:rPr lang="en-US" dirty="0"/>
              <a:t>Luigi pipelines continued</a:t>
            </a:r>
            <a:endParaRPr lang="en-NL" dirty="0"/>
          </a:p>
        </p:txBody>
      </p:sp>
      <p:sp>
        <p:nvSpPr>
          <p:cNvPr id="3" name="Content Placeholder 2">
            <a:extLst>
              <a:ext uri="{FF2B5EF4-FFF2-40B4-BE49-F238E27FC236}">
                <a16:creationId xmlns:a16="http://schemas.microsoft.com/office/drawing/2014/main" id="{A2DC2502-0F50-42FD-55E8-88BFCDEA3163}"/>
              </a:ext>
            </a:extLst>
          </p:cNvPr>
          <p:cNvSpPr>
            <a:spLocks noGrp="1"/>
          </p:cNvSpPr>
          <p:nvPr>
            <p:ph idx="1"/>
          </p:nvPr>
        </p:nvSpPr>
        <p:spPr/>
        <p:txBody>
          <a:bodyPr>
            <a:normAutofit/>
          </a:bodyPr>
          <a:lstStyle/>
          <a:p>
            <a:r>
              <a:rPr lang="en-US" dirty="0"/>
              <a:t>Luigi tasks have unique names, and they are atomic. Also, tasks are idempotent — which means running them, again and again, should produce the same result. Furthermore, Luigi’s tasks are processing checkpoints because it marks the completion of a stage in the pipeline. If the pipeline fails, it will continue where it left off instead of starting from scratch.</a:t>
            </a:r>
          </a:p>
          <a:p>
            <a:r>
              <a:rPr lang="en-US" dirty="0"/>
              <a:t>So, If you want to execute the task again, the output file for the task needs to be removed. Otherwise, Luigi will not rerun the task assuming that the last execution has been successful.</a:t>
            </a:r>
          </a:p>
          <a:p>
            <a:r>
              <a:rPr lang="en-US" dirty="0"/>
              <a:t>In the last article, we created a virtual environment and ran our hello world pipeline. Now we will use the same environment and build a few more pipelines with varying dependencies, sequences, and parallelism.</a:t>
            </a:r>
            <a:endParaRPr lang="en-NL" dirty="0"/>
          </a:p>
        </p:txBody>
      </p:sp>
    </p:spTree>
    <p:extLst>
      <p:ext uri="{BB962C8B-B14F-4D97-AF65-F5344CB8AC3E}">
        <p14:creationId xmlns:p14="http://schemas.microsoft.com/office/powerpoint/2010/main" val="4264475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BD5E-118D-F214-CA8D-31B4059A8688}"/>
              </a:ext>
            </a:extLst>
          </p:cNvPr>
          <p:cNvSpPr>
            <a:spLocks noGrp="1"/>
          </p:cNvSpPr>
          <p:nvPr>
            <p:ph type="title"/>
          </p:nvPr>
        </p:nvSpPr>
        <p:spPr/>
        <p:txBody>
          <a:bodyPr/>
          <a:lstStyle/>
          <a:p>
            <a:r>
              <a:rPr lang="nl-NL" dirty="0"/>
              <a:t>Sequential Pipelines</a:t>
            </a:r>
            <a:endParaRPr lang="en-NL" dirty="0"/>
          </a:p>
        </p:txBody>
      </p:sp>
      <p:sp>
        <p:nvSpPr>
          <p:cNvPr id="3" name="Content Placeholder 2">
            <a:extLst>
              <a:ext uri="{FF2B5EF4-FFF2-40B4-BE49-F238E27FC236}">
                <a16:creationId xmlns:a16="http://schemas.microsoft.com/office/drawing/2014/main" id="{2D5649DA-CCC1-E328-D076-E017DDE14D30}"/>
              </a:ext>
            </a:extLst>
          </p:cNvPr>
          <p:cNvSpPr>
            <a:spLocks noGrp="1"/>
          </p:cNvSpPr>
          <p:nvPr>
            <p:ph idx="1"/>
          </p:nvPr>
        </p:nvSpPr>
        <p:spPr/>
        <p:txBody>
          <a:bodyPr/>
          <a:lstStyle/>
          <a:p>
            <a:r>
              <a:rPr lang="en-US" dirty="0"/>
              <a:t>So, we will create dummy employee datasets and generate different analytical reports, such as counting the total salary per employee or how much the company pays to all the employees. The pipeline will have three stages, Generate data, Process Salaries, and then Generate summary reports. (It could be simpler, but I have added multiple stages for learning purposes.)</a:t>
            </a:r>
            <a:endParaRPr lang="en-NL" dirty="0"/>
          </a:p>
        </p:txBody>
      </p:sp>
      <p:pic>
        <p:nvPicPr>
          <p:cNvPr id="5" name="Picture 4">
            <a:extLst>
              <a:ext uri="{FF2B5EF4-FFF2-40B4-BE49-F238E27FC236}">
                <a16:creationId xmlns:a16="http://schemas.microsoft.com/office/drawing/2014/main" id="{2A7EEED0-D86B-5FEE-6A0D-85938071AC06}"/>
              </a:ext>
            </a:extLst>
          </p:cNvPr>
          <p:cNvPicPr>
            <a:picLocks noChangeAspect="1"/>
          </p:cNvPicPr>
          <p:nvPr/>
        </p:nvPicPr>
        <p:blipFill>
          <a:blip r:embed="rId2"/>
          <a:stretch>
            <a:fillRect/>
          </a:stretch>
        </p:blipFill>
        <p:spPr>
          <a:xfrm>
            <a:off x="1024128" y="4039171"/>
            <a:ext cx="6438900" cy="1266825"/>
          </a:xfrm>
          <a:prstGeom prst="rect">
            <a:avLst/>
          </a:prstGeom>
        </p:spPr>
      </p:pic>
    </p:spTree>
    <p:extLst>
      <p:ext uri="{BB962C8B-B14F-4D97-AF65-F5344CB8AC3E}">
        <p14:creationId xmlns:p14="http://schemas.microsoft.com/office/powerpoint/2010/main" val="12492313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63C5-4212-81B0-57A8-F491EAF5D1D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3F2C73C-2BDE-9459-F1DE-F4D2F203B1A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BA3B680-6C6B-8E3D-3A5C-FF167655917B}"/>
              </a:ext>
            </a:extLst>
          </p:cNvPr>
          <p:cNvPicPr>
            <a:picLocks noChangeAspect="1"/>
          </p:cNvPicPr>
          <p:nvPr/>
        </p:nvPicPr>
        <p:blipFill>
          <a:blip r:embed="rId3"/>
          <a:stretch>
            <a:fillRect/>
          </a:stretch>
        </p:blipFill>
        <p:spPr>
          <a:xfrm>
            <a:off x="1024128" y="0"/>
            <a:ext cx="4507536" cy="6858000"/>
          </a:xfrm>
          <a:prstGeom prst="rect">
            <a:avLst/>
          </a:prstGeom>
        </p:spPr>
      </p:pic>
    </p:spTree>
    <p:extLst>
      <p:ext uri="{BB962C8B-B14F-4D97-AF65-F5344CB8AC3E}">
        <p14:creationId xmlns:p14="http://schemas.microsoft.com/office/powerpoint/2010/main" val="3240605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120E-88CB-A91F-9E16-0BCCA9BF2D44}"/>
              </a:ext>
            </a:extLst>
          </p:cNvPr>
          <p:cNvSpPr>
            <a:spLocks noGrp="1"/>
          </p:cNvSpPr>
          <p:nvPr>
            <p:ph type="title"/>
          </p:nvPr>
        </p:nvSpPr>
        <p:spPr/>
        <p:txBody>
          <a:bodyPr/>
          <a:lstStyle/>
          <a:p>
            <a:r>
              <a:rPr lang="en-US" dirty="0"/>
              <a:t>Code explained</a:t>
            </a:r>
            <a:endParaRPr lang="en-NL" dirty="0"/>
          </a:p>
        </p:txBody>
      </p:sp>
      <p:sp>
        <p:nvSpPr>
          <p:cNvPr id="3" name="Content Placeholder 2">
            <a:extLst>
              <a:ext uri="{FF2B5EF4-FFF2-40B4-BE49-F238E27FC236}">
                <a16:creationId xmlns:a16="http://schemas.microsoft.com/office/drawing/2014/main" id="{6253CE06-411C-2D50-50C9-52F428EBC319}"/>
              </a:ext>
            </a:extLst>
          </p:cNvPr>
          <p:cNvSpPr>
            <a:spLocks noGrp="1"/>
          </p:cNvSpPr>
          <p:nvPr>
            <p:ph idx="1"/>
          </p:nvPr>
        </p:nvSpPr>
        <p:spPr/>
        <p:txBody>
          <a:bodyPr/>
          <a:lstStyle/>
          <a:p>
            <a:r>
              <a:rPr lang="en-US" dirty="0"/>
              <a:t>As you can see in the above code listing, Generate Data has no dependencies, creating input.csv as an output file. Next, Process salaries depend on Generate Data task because it reads from the input.csv. It sums all the salaries for each employee and stores it into a salaries.csv file. Finally, the summary report task summarizes all the employees’ salaries and stores them in the summary.txt file.</a:t>
            </a:r>
            <a:endParaRPr lang="en-NL" dirty="0"/>
          </a:p>
        </p:txBody>
      </p:sp>
    </p:spTree>
    <p:extLst>
      <p:ext uri="{BB962C8B-B14F-4D97-AF65-F5344CB8AC3E}">
        <p14:creationId xmlns:p14="http://schemas.microsoft.com/office/powerpoint/2010/main" val="774042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DA3D-9CAE-3F15-E97A-2CC5B7CF7AB3}"/>
              </a:ext>
            </a:extLst>
          </p:cNvPr>
          <p:cNvSpPr>
            <a:spLocks noGrp="1"/>
          </p:cNvSpPr>
          <p:nvPr>
            <p:ph type="title"/>
          </p:nvPr>
        </p:nvSpPr>
        <p:spPr/>
        <p:txBody>
          <a:bodyPr/>
          <a:lstStyle/>
          <a:p>
            <a:r>
              <a:rPr lang="nl-NL" dirty="0"/>
              <a:t>Parallel Pipelines</a:t>
            </a:r>
            <a:endParaRPr lang="en-NL" dirty="0"/>
          </a:p>
        </p:txBody>
      </p:sp>
      <p:sp>
        <p:nvSpPr>
          <p:cNvPr id="3" name="Content Placeholder 2">
            <a:extLst>
              <a:ext uri="{FF2B5EF4-FFF2-40B4-BE49-F238E27FC236}">
                <a16:creationId xmlns:a16="http://schemas.microsoft.com/office/drawing/2014/main" id="{AA32200B-83AB-9C33-428B-5D1620C531BF}"/>
              </a:ext>
            </a:extLst>
          </p:cNvPr>
          <p:cNvSpPr>
            <a:spLocks noGrp="1"/>
          </p:cNvSpPr>
          <p:nvPr>
            <p:ph idx="1"/>
          </p:nvPr>
        </p:nvSpPr>
        <p:spPr/>
        <p:txBody>
          <a:bodyPr/>
          <a:lstStyle/>
          <a:p>
            <a:r>
              <a:rPr lang="en-US" dirty="0"/>
              <a:t>Let’s say we have a requirement to see the total salary paid to each employee, the number of employees for each country, and the average age of all the employees. In this case, we don’t need a sequential pipeline, but we can execute all the tasks in parallel. So, we will design our pipeline as follows.</a:t>
            </a:r>
          </a:p>
          <a:p>
            <a:endParaRPr lang="en-NL" dirty="0"/>
          </a:p>
        </p:txBody>
      </p:sp>
      <p:pic>
        <p:nvPicPr>
          <p:cNvPr id="5" name="Picture 4">
            <a:extLst>
              <a:ext uri="{FF2B5EF4-FFF2-40B4-BE49-F238E27FC236}">
                <a16:creationId xmlns:a16="http://schemas.microsoft.com/office/drawing/2014/main" id="{E986A9FB-7AE0-AD7D-845B-AF2561FDD994}"/>
              </a:ext>
            </a:extLst>
          </p:cNvPr>
          <p:cNvPicPr>
            <a:picLocks noChangeAspect="1"/>
          </p:cNvPicPr>
          <p:nvPr/>
        </p:nvPicPr>
        <p:blipFill>
          <a:blip r:embed="rId2"/>
          <a:stretch>
            <a:fillRect/>
          </a:stretch>
        </p:blipFill>
        <p:spPr>
          <a:xfrm>
            <a:off x="1024128" y="3672078"/>
            <a:ext cx="6410325" cy="2838450"/>
          </a:xfrm>
          <a:prstGeom prst="rect">
            <a:avLst/>
          </a:prstGeom>
        </p:spPr>
      </p:pic>
    </p:spTree>
    <p:extLst>
      <p:ext uri="{BB962C8B-B14F-4D97-AF65-F5344CB8AC3E}">
        <p14:creationId xmlns:p14="http://schemas.microsoft.com/office/powerpoint/2010/main" val="669899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AF82-B7B5-46B2-97EA-F6667F08D99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5125DB7-3AC2-3D62-544C-3218543BAD01}"/>
              </a:ext>
            </a:extLst>
          </p:cNvPr>
          <p:cNvSpPr>
            <a:spLocks noGrp="1"/>
          </p:cNvSpPr>
          <p:nvPr>
            <p:ph idx="1"/>
          </p:nvPr>
        </p:nvSpPr>
        <p:spPr/>
        <p:txBody>
          <a:bodyPr/>
          <a:lstStyle/>
          <a:p>
            <a:r>
              <a:rPr lang="en-US" dirty="0"/>
              <a:t>As you can see in fig 2, we have to Generate an input task feeding the data to three tasks, which are running in parallel, and their output is consumed by the </a:t>
            </a:r>
            <a:r>
              <a:rPr lang="en-US" dirty="0" err="1"/>
              <a:t>Summarise</a:t>
            </a:r>
            <a:r>
              <a:rPr lang="en-US" dirty="0"/>
              <a:t> report, which is similar to a dashboard for a company.</a:t>
            </a:r>
          </a:p>
          <a:p>
            <a:r>
              <a:rPr lang="en-US" dirty="0"/>
              <a:t>Generate Data and process salaries will have the same code, but for the other two tasks, we have the code as follows.</a:t>
            </a:r>
            <a:endParaRPr lang="en-NL" dirty="0"/>
          </a:p>
        </p:txBody>
      </p:sp>
    </p:spTree>
    <p:extLst>
      <p:ext uri="{BB962C8B-B14F-4D97-AF65-F5344CB8AC3E}">
        <p14:creationId xmlns:p14="http://schemas.microsoft.com/office/powerpoint/2010/main" val="2331727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4D3E-E6D6-4EA1-981C-E31AFFAE0C7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6A7176C-D22C-1E81-1A93-341A5F4B574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0408A6-C326-5E4E-9147-7B219C492A39}"/>
              </a:ext>
            </a:extLst>
          </p:cNvPr>
          <p:cNvPicPr>
            <a:picLocks noChangeAspect="1"/>
          </p:cNvPicPr>
          <p:nvPr/>
        </p:nvPicPr>
        <p:blipFill>
          <a:blip r:embed="rId3"/>
          <a:stretch>
            <a:fillRect/>
          </a:stretch>
        </p:blipFill>
        <p:spPr>
          <a:xfrm>
            <a:off x="1024128" y="47625"/>
            <a:ext cx="5753100" cy="6762750"/>
          </a:xfrm>
          <a:prstGeom prst="rect">
            <a:avLst/>
          </a:prstGeom>
        </p:spPr>
      </p:pic>
    </p:spTree>
    <p:extLst>
      <p:ext uri="{BB962C8B-B14F-4D97-AF65-F5344CB8AC3E}">
        <p14:creationId xmlns:p14="http://schemas.microsoft.com/office/powerpoint/2010/main" val="154043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0A1F-1A0A-27F7-34DB-0F2EC8C117C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F91B907-1BD8-E47A-AE18-973FA8D8A8C2}"/>
              </a:ext>
            </a:extLst>
          </p:cNvPr>
          <p:cNvSpPr>
            <a:spLocks noGrp="1"/>
          </p:cNvSpPr>
          <p:nvPr>
            <p:ph idx="1"/>
          </p:nvPr>
        </p:nvSpPr>
        <p:spPr/>
        <p:txBody>
          <a:bodyPr/>
          <a:lstStyle/>
          <a:p>
            <a:r>
              <a:rPr lang="en-US" dirty="0"/>
              <a:t>So, now we have all three different tasks up and running. The only update is the </a:t>
            </a:r>
            <a:r>
              <a:rPr lang="en-US" dirty="0" err="1"/>
              <a:t>summarised</a:t>
            </a:r>
            <a:r>
              <a:rPr lang="en-US" dirty="0"/>
              <a:t> tasks, where require method will have three tasks. Additionally, since we will have more inputs to the tasks, we will use indexing while accessing the Task inputs. So </a:t>
            </a:r>
            <a:r>
              <a:rPr lang="en-US" dirty="0" err="1"/>
              <a:t>self.input</a:t>
            </a:r>
            <a:r>
              <a:rPr lang="en-US" dirty="0"/>
              <a:t>() will be updated to </a:t>
            </a:r>
            <a:r>
              <a:rPr lang="en-US" dirty="0" err="1"/>
              <a:t>self.input</a:t>
            </a:r>
            <a:r>
              <a:rPr lang="en-US" dirty="0"/>
              <a:t>()[0] as per the order in the require method. Following is the updated </a:t>
            </a:r>
            <a:r>
              <a:rPr lang="en-US" dirty="0" err="1"/>
              <a:t>summarised</a:t>
            </a:r>
            <a:r>
              <a:rPr lang="en-US" dirty="0"/>
              <a:t> task code.</a:t>
            </a:r>
            <a:endParaRPr lang="en-NL" dirty="0"/>
          </a:p>
        </p:txBody>
      </p:sp>
    </p:spTree>
    <p:extLst>
      <p:ext uri="{BB962C8B-B14F-4D97-AF65-F5344CB8AC3E}">
        <p14:creationId xmlns:p14="http://schemas.microsoft.com/office/powerpoint/2010/main" val="4034889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CF55-86A4-1AE3-F660-0BEDB24AC4B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DC143E6-B961-9546-B42F-4D98723EFD9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Finally, instead of only writing to the files, we can write to S3Target or a database.</a:t>
            </a:r>
            <a:endParaRPr lang="en-NL" dirty="0"/>
          </a:p>
        </p:txBody>
      </p:sp>
      <p:pic>
        <p:nvPicPr>
          <p:cNvPr id="5" name="Picture 4">
            <a:extLst>
              <a:ext uri="{FF2B5EF4-FFF2-40B4-BE49-F238E27FC236}">
                <a16:creationId xmlns:a16="http://schemas.microsoft.com/office/drawing/2014/main" id="{83719B8E-1056-3B1C-6CDA-F6C5133BF5FB}"/>
              </a:ext>
            </a:extLst>
          </p:cNvPr>
          <p:cNvPicPr>
            <a:picLocks noChangeAspect="1"/>
          </p:cNvPicPr>
          <p:nvPr/>
        </p:nvPicPr>
        <p:blipFill>
          <a:blip r:embed="rId3"/>
          <a:stretch>
            <a:fillRect/>
          </a:stretch>
        </p:blipFill>
        <p:spPr>
          <a:xfrm>
            <a:off x="1024128" y="585216"/>
            <a:ext cx="6334125" cy="4800600"/>
          </a:xfrm>
          <a:prstGeom prst="rect">
            <a:avLst/>
          </a:prstGeom>
        </p:spPr>
      </p:pic>
    </p:spTree>
    <p:extLst>
      <p:ext uri="{BB962C8B-B14F-4D97-AF65-F5344CB8AC3E}">
        <p14:creationId xmlns:p14="http://schemas.microsoft.com/office/powerpoint/2010/main" val="167293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3287-99CD-3DC1-34D0-0BB7C675B81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91115FC-4BA7-5D07-152C-529DBB35E5A7}"/>
              </a:ext>
            </a:extLst>
          </p:cNvPr>
          <p:cNvSpPr>
            <a:spLocks noGrp="1"/>
          </p:cNvSpPr>
          <p:nvPr>
            <p:ph idx="1"/>
          </p:nvPr>
        </p:nvSpPr>
        <p:spPr/>
        <p:txBody>
          <a:bodyPr/>
          <a:lstStyle/>
          <a:p>
            <a:r>
              <a:rPr lang="en-US" dirty="0"/>
              <a:t>Finally, I would like to mention that instead of running on the local schedular, you can run the Luigi centrally and submit all the pipelines to the central instance. It also allows you to visualize the pipelines. So, first, you have to run the Luigi server with </a:t>
            </a:r>
            <a:r>
              <a:rPr lang="en-US" dirty="0" err="1"/>
              <a:t>luigid</a:t>
            </a:r>
            <a:r>
              <a:rPr lang="en-US" dirty="0"/>
              <a:t> command. Then, you can access the server on http://localhost:8082 . Once you run your job again, without the local schedular, you will be able to visualize the job, its dependencies, execution times, and much more details. You can switch to the central schedular by updating the main method as follow where — local-scheduler has been removed.</a:t>
            </a:r>
            <a:endParaRPr lang="en-NL" dirty="0"/>
          </a:p>
        </p:txBody>
      </p:sp>
      <p:pic>
        <p:nvPicPr>
          <p:cNvPr id="5" name="Picture 4">
            <a:extLst>
              <a:ext uri="{FF2B5EF4-FFF2-40B4-BE49-F238E27FC236}">
                <a16:creationId xmlns:a16="http://schemas.microsoft.com/office/drawing/2014/main" id="{691A925F-8C84-891B-9E95-4C7C2418616D}"/>
              </a:ext>
            </a:extLst>
          </p:cNvPr>
          <p:cNvPicPr>
            <a:picLocks noChangeAspect="1"/>
          </p:cNvPicPr>
          <p:nvPr/>
        </p:nvPicPr>
        <p:blipFill>
          <a:blip r:embed="rId2"/>
          <a:stretch>
            <a:fillRect/>
          </a:stretch>
        </p:blipFill>
        <p:spPr>
          <a:xfrm>
            <a:off x="1024128" y="5065966"/>
            <a:ext cx="5429250" cy="676275"/>
          </a:xfrm>
          <a:prstGeom prst="rect">
            <a:avLst/>
          </a:prstGeom>
        </p:spPr>
      </p:pic>
    </p:spTree>
    <p:extLst>
      <p:ext uri="{BB962C8B-B14F-4D97-AF65-F5344CB8AC3E}">
        <p14:creationId xmlns:p14="http://schemas.microsoft.com/office/powerpoint/2010/main" val="32665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799-C57D-1C98-5A2A-A1CCD2F0A03C}"/>
              </a:ext>
            </a:extLst>
          </p:cNvPr>
          <p:cNvSpPr>
            <a:spLocks noGrp="1"/>
          </p:cNvSpPr>
          <p:nvPr>
            <p:ph type="title"/>
          </p:nvPr>
        </p:nvSpPr>
        <p:spPr/>
        <p:txBody>
          <a:bodyPr/>
          <a:lstStyle/>
          <a:p>
            <a:r>
              <a:rPr lang="en-US" dirty="0"/>
              <a:t>Data Pipeline and ETL Pipeline: The difference</a:t>
            </a:r>
            <a:endParaRPr lang="en-NL" dirty="0"/>
          </a:p>
        </p:txBody>
      </p:sp>
      <p:sp>
        <p:nvSpPr>
          <p:cNvPr id="3" name="Content Placeholder 2">
            <a:extLst>
              <a:ext uri="{FF2B5EF4-FFF2-40B4-BE49-F238E27FC236}">
                <a16:creationId xmlns:a16="http://schemas.microsoft.com/office/drawing/2014/main" id="{BDC3812F-1328-968D-7638-75088D131732}"/>
              </a:ext>
            </a:extLst>
          </p:cNvPr>
          <p:cNvSpPr>
            <a:spLocks noGrp="1"/>
          </p:cNvSpPr>
          <p:nvPr>
            <p:ph idx="1"/>
          </p:nvPr>
        </p:nvSpPr>
        <p:spPr/>
        <p:txBody>
          <a:bodyPr>
            <a:normAutofit fontScale="92500" lnSpcReduction="20000"/>
          </a:bodyPr>
          <a:lstStyle/>
          <a:p>
            <a:r>
              <a:rPr lang="en-US" dirty="0"/>
              <a:t>Often the terms Data Pipeline and ETL Pipeline (Extract-Transform-Load) are used synonymously - but this is wrong.</a:t>
            </a:r>
          </a:p>
          <a:p>
            <a:r>
              <a:rPr lang="en-US" dirty="0"/>
              <a:t>ETL pipelines represent a subcategory of data pipelines. 3 characteristics show this particularly clearly:</a:t>
            </a:r>
          </a:p>
          <a:p>
            <a:r>
              <a:rPr lang="en-US" b="1" dirty="0"/>
              <a:t>ETL pipelines follow a specific sequence</a:t>
            </a:r>
            <a:r>
              <a:rPr lang="en-US" dirty="0"/>
              <a:t>. Here, the data is extracted, transformed and stored in a data repository. However, there are also other ways to design data pipelines. In particular, with the introduction of </a:t>
            </a:r>
            <a:r>
              <a:rPr lang="en-US" dirty="0" err="1"/>
              <a:t>cloudnative</a:t>
            </a:r>
            <a:r>
              <a:rPr lang="en-US" dirty="0"/>
              <a:t> tools, the circumstances have changed. In these cases, data is ingested first and then loaded into the cloud data warehouse. Only then are transformations performed.</a:t>
            </a:r>
          </a:p>
          <a:p>
            <a:r>
              <a:rPr lang="en-US" b="1" dirty="0"/>
              <a:t>ETL processes tend to involve batch processing </a:t>
            </a:r>
            <a:r>
              <a:rPr lang="en-US" dirty="0"/>
              <a:t>but as already mentioned, the scope of application of data lines is more extensive. They can also integrate the processing of data streams.</a:t>
            </a:r>
          </a:p>
          <a:p>
            <a:r>
              <a:rPr lang="en-US" dirty="0"/>
              <a:t>Ultimately, although rather rare, </a:t>
            </a:r>
            <a:r>
              <a:rPr lang="en-US" b="1" dirty="0"/>
              <a:t>it is not mandatory that data pipelines as a whole system perform data transformations as in ETL pipelines</a:t>
            </a:r>
            <a:r>
              <a:rPr lang="en-US" dirty="0"/>
              <a:t>. Nevertheless, there is hardly any data pipeline that does not employ data transformations to facilitate the data analysis process.</a:t>
            </a:r>
            <a:endParaRPr lang="en-NL" dirty="0"/>
          </a:p>
        </p:txBody>
      </p:sp>
    </p:spTree>
    <p:extLst>
      <p:ext uri="{BB962C8B-B14F-4D97-AF65-F5344CB8AC3E}">
        <p14:creationId xmlns:p14="http://schemas.microsoft.com/office/powerpoint/2010/main" val="9349554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72BC-14D3-2997-67BF-9EF3401AE1D3}"/>
              </a:ext>
            </a:extLst>
          </p:cNvPr>
          <p:cNvSpPr>
            <a:spLocks noGrp="1"/>
          </p:cNvSpPr>
          <p:nvPr>
            <p:ph type="title"/>
          </p:nvPr>
        </p:nvSpPr>
        <p:spPr/>
        <p:txBody>
          <a:bodyPr/>
          <a:lstStyle/>
          <a:p>
            <a:r>
              <a:rPr lang="en-US" dirty="0"/>
              <a:t>Walkthrough: using </a:t>
            </a:r>
            <a:r>
              <a:rPr lang="en-US" dirty="0" err="1"/>
              <a:t>luigi</a:t>
            </a:r>
            <a:r>
              <a:rPr lang="en-US" dirty="0"/>
              <a:t> to power a reporting pipeline</a:t>
            </a:r>
            <a:endParaRPr lang="en-NL" dirty="0"/>
          </a:p>
        </p:txBody>
      </p:sp>
      <p:sp>
        <p:nvSpPr>
          <p:cNvPr id="3" name="Content Placeholder 2">
            <a:extLst>
              <a:ext uri="{FF2B5EF4-FFF2-40B4-BE49-F238E27FC236}">
                <a16:creationId xmlns:a16="http://schemas.microsoft.com/office/drawing/2014/main" id="{0E84E8C0-8616-F748-A7FD-B9972C5C28B7}"/>
              </a:ext>
            </a:extLst>
          </p:cNvPr>
          <p:cNvSpPr>
            <a:spLocks noGrp="1"/>
          </p:cNvSpPr>
          <p:nvPr>
            <p:ph idx="1"/>
          </p:nvPr>
        </p:nvSpPr>
        <p:spPr/>
        <p:txBody>
          <a:bodyPr/>
          <a:lstStyle/>
          <a:p>
            <a:r>
              <a:rPr lang="nl-NL" dirty="0">
                <a:hlinkClick r:id="rId2"/>
              </a:rPr>
              <a:t>https://kapernikov.com/using-luigi-to-power-a-reporting-pipeline/</a:t>
            </a:r>
            <a:endParaRPr lang="nl-NL" dirty="0"/>
          </a:p>
          <a:p>
            <a:endParaRPr lang="en-NL" dirty="0"/>
          </a:p>
        </p:txBody>
      </p:sp>
      <p:pic>
        <p:nvPicPr>
          <p:cNvPr id="1026" name="Picture 2">
            <a:extLst>
              <a:ext uri="{FF2B5EF4-FFF2-40B4-BE49-F238E27FC236}">
                <a16:creationId xmlns:a16="http://schemas.microsoft.com/office/drawing/2014/main" id="{2169F186-8A88-70CE-C561-E2461CFF9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429000"/>
            <a:ext cx="6421120" cy="288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27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A7C8-4EB0-B7AF-6A61-423235217AFE}"/>
              </a:ext>
            </a:extLst>
          </p:cNvPr>
          <p:cNvSpPr>
            <a:spLocks noGrp="1"/>
          </p:cNvSpPr>
          <p:nvPr>
            <p:ph type="title"/>
          </p:nvPr>
        </p:nvSpPr>
        <p:spPr/>
        <p:txBody>
          <a:bodyPr/>
          <a:lstStyle/>
          <a:p>
            <a:r>
              <a:rPr lang="en-US" dirty="0"/>
              <a:t>Defining the </a:t>
            </a:r>
            <a:r>
              <a:rPr lang="en-US" dirty="0" err="1"/>
              <a:t>datasource</a:t>
            </a:r>
            <a:endParaRPr lang="en-NL" dirty="0"/>
          </a:p>
        </p:txBody>
      </p:sp>
      <p:sp>
        <p:nvSpPr>
          <p:cNvPr id="3" name="Content Placeholder 2">
            <a:extLst>
              <a:ext uri="{FF2B5EF4-FFF2-40B4-BE49-F238E27FC236}">
                <a16:creationId xmlns:a16="http://schemas.microsoft.com/office/drawing/2014/main" id="{85D0CEF2-76DB-1BE2-E973-070D1C5602DA}"/>
              </a:ext>
            </a:extLst>
          </p:cNvPr>
          <p:cNvSpPr>
            <a:spLocks noGrp="1"/>
          </p:cNvSpPr>
          <p:nvPr>
            <p:ph idx="1"/>
          </p:nvPr>
        </p:nvSpPr>
        <p:spPr/>
        <p:txBody>
          <a:bodyPr/>
          <a:lstStyle/>
          <a:p>
            <a:r>
              <a:rPr lang="en-US" dirty="0"/>
              <a:t>We will use the pandas package to import data into Python. If it's not installed, run </a:t>
            </a:r>
            <a:r>
              <a:rPr lang="en-US" sz="1600" dirty="0">
                <a:latin typeface="Courier New" panose="02070309020205020404" pitchFamily="49" charset="0"/>
                <a:cs typeface="Courier New" panose="02070309020205020404" pitchFamily="49" charset="0"/>
              </a:rPr>
              <a:t>pip install pandas </a:t>
            </a:r>
            <a:r>
              <a:rPr lang="en-US" dirty="0"/>
              <a:t>in the command prompt. To load it, use </a:t>
            </a:r>
            <a:r>
              <a:rPr lang="en-US" sz="1600" dirty="0">
                <a:latin typeface="Courier New" panose="02070309020205020404" pitchFamily="49" charset="0"/>
                <a:cs typeface="Courier New" panose="02070309020205020404" pitchFamily="49" charset="0"/>
              </a:rPr>
              <a:t>import pandas as pd </a:t>
            </a:r>
            <a:r>
              <a:rPr lang="en-US" dirty="0"/>
              <a:t>in your code.</a:t>
            </a:r>
            <a:endParaRPr lang="en-NL" dirty="0"/>
          </a:p>
        </p:txBody>
      </p:sp>
    </p:spTree>
    <p:extLst>
      <p:ext uri="{BB962C8B-B14F-4D97-AF65-F5344CB8AC3E}">
        <p14:creationId xmlns:p14="http://schemas.microsoft.com/office/powerpoint/2010/main" val="2128552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A81-15B9-FF02-399C-0B976027B8B7}"/>
              </a:ext>
            </a:extLst>
          </p:cNvPr>
          <p:cNvSpPr>
            <a:spLocks noGrp="1"/>
          </p:cNvSpPr>
          <p:nvPr>
            <p:ph type="title"/>
          </p:nvPr>
        </p:nvSpPr>
        <p:spPr/>
        <p:txBody>
          <a:bodyPr/>
          <a:lstStyle/>
          <a:p>
            <a:r>
              <a:rPr lang="nl-NL" dirty="0"/>
              <a:t>Import CSV files</a:t>
            </a:r>
            <a:endParaRPr lang="en-NL" dirty="0"/>
          </a:p>
        </p:txBody>
      </p:sp>
      <p:sp>
        <p:nvSpPr>
          <p:cNvPr id="3" name="Content Placeholder 2">
            <a:extLst>
              <a:ext uri="{FF2B5EF4-FFF2-40B4-BE49-F238E27FC236}">
                <a16:creationId xmlns:a16="http://schemas.microsoft.com/office/drawing/2014/main" id="{B55FD119-0111-512D-CD1A-DF75474451AA}"/>
              </a:ext>
            </a:extLst>
          </p:cNvPr>
          <p:cNvSpPr>
            <a:spLocks noGrp="1"/>
          </p:cNvSpPr>
          <p:nvPr>
            <p:ph idx="1"/>
          </p:nvPr>
        </p:nvSpPr>
        <p:spPr/>
        <p:txBody>
          <a:bodyPr/>
          <a:lstStyle/>
          <a:p>
            <a:r>
              <a:rPr lang="en-US" dirty="0"/>
              <a:t>o import a CSV file into Python, we can use the </a:t>
            </a:r>
            <a:r>
              <a:rPr lang="en-US" dirty="0" err="1"/>
              <a:t>read_csv</a:t>
            </a:r>
            <a:r>
              <a:rPr lang="en-US" dirty="0"/>
              <a:t>( ) function from the pandas package. It is important to note that a </a:t>
            </a:r>
            <a:r>
              <a:rPr lang="en-US" dirty="0" err="1"/>
              <a:t>singlebackslash</a:t>
            </a:r>
            <a:r>
              <a:rPr lang="en-US" dirty="0"/>
              <a:t> does not work when specifying the file path. You need to either change it to forward slash or add one more backslash like below.</a:t>
            </a:r>
          </a:p>
          <a:p>
            <a:endParaRPr lang="en-US" dirty="0"/>
          </a:p>
          <a:p>
            <a:endParaRPr lang="en-US" dirty="0"/>
          </a:p>
          <a:p>
            <a:r>
              <a:rPr lang="en-US" dirty="0"/>
              <a:t>If no header (title) in raw data file</a:t>
            </a:r>
            <a:endParaRPr lang="en-NL" dirty="0"/>
          </a:p>
        </p:txBody>
      </p:sp>
      <p:pic>
        <p:nvPicPr>
          <p:cNvPr id="5" name="Picture 4">
            <a:extLst>
              <a:ext uri="{FF2B5EF4-FFF2-40B4-BE49-F238E27FC236}">
                <a16:creationId xmlns:a16="http://schemas.microsoft.com/office/drawing/2014/main" id="{82676D5E-A230-B466-021B-D168A705CF35}"/>
              </a:ext>
            </a:extLst>
          </p:cNvPr>
          <p:cNvPicPr>
            <a:picLocks noChangeAspect="1"/>
          </p:cNvPicPr>
          <p:nvPr/>
        </p:nvPicPr>
        <p:blipFill>
          <a:blip r:embed="rId3"/>
          <a:stretch>
            <a:fillRect/>
          </a:stretch>
        </p:blipFill>
        <p:spPr>
          <a:xfrm>
            <a:off x="1024128" y="3849814"/>
            <a:ext cx="5553075" cy="676275"/>
          </a:xfrm>
          <a:prstGeom prst="rect">
            <a:avLst/>
          </a:prstGeom>
        </p:spPr>
      </p:pic>
      <p:pic>
        <p:nvPicPr>
          <p:cNvPr id="7" name="Picture 6">
            <a:extLst>
              <a:ext uri="{FF2B5EF4-FFF2-40B4-BE49-F238E27FC236}">
                <a16:creationId xmlns:a16="http://schemas.microsoft.com/office/drawing/2014/main" id="{CD105366-3729-9A15-541B-0A3865A7D62A}"/>
              </a:ext>
            </a:extLst>
          </p:cNvPr>
          <p:cNvPicPr>
            <a:picLocks noChangeAspect="1"/>
          </p:cNvPicPr>
          <p:nvPr/>
        </p:nvPicPr>
        <p:blipFill>
          <a:blip r:embed="rId4"/>
          <a:stretch>
            <a:fillRect/>
          </a:stretch>
        </p:blipFill>
        <p:spPr>
          <a:xfrm>
            <a:off x="1024128" y="5412486"/>
            <a:ext cx="8105775" cy="495300"/>
          </a:xfrm>
          <a:prstGeom prst="rect">
            <a:avLst/>
          </a:prstGeom>
        </p:spPr>
      </p:pic>
    </p:spTree>
    <p:extLst>
      <p:ext uri="{BB962C8B-B14F-4D97-AF65-F5344CB8AC3E}">
        <p14:creationId xmlns:p14="http://schemas.microsoft.com/office/powerpoint/2010/main" val="36998968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A240-6CEA-BD11-E046-6CDA85AA0B52}"/>
              </a:ext>
            </a:extLst>
          </p:cNvPr>
          <p:cNvSpPr>
            <a:spLocks noGrp="1"/>
          </p:cNvSpPr>
          <p:nvPr>
            <p:ph type="title"/>
          </p:nvPr>
        </p:nvSpPr>
        <p:spPr/>
        <p:txBody>
          <a:bodyPr/>
          <a:lstStyle/>
          <a:p>
            <a:r>
              <a:rPr lang="nl-NL" dirty="0"/>
              <a:t>Add Column Names</a:t>
            </a:r>
            <a:endParaRPr lang="en-NL" dirty="0"/>
          </a:p>
        </p:txBody>
      </p:sp>
      <p:sp>
        <p:nvSpPr>
          <p:cNvPr id="3" name="Content Placeholder 2">
            <a:extLst>
              <a:ext uri="{FF2B5EF4-FFF2-40B4-BE49-F238E27FC236}">
                <a16:creationId xmlns:a16="http://schemas.microsoft.com/office/drawing/2014/main" id="{0F0B39C0-9FFC-A342-221E-34D692DC14F7}"/>
              </a:ext>
            </a:extLst>
          </p:cNvPr>
          <p:cNvSpPr>
            <a:spLocks noGrp="1"/>
          </p:cNvSpPr>
          <p:nvPr>
            <p:ph idx="1"/>
          </p:nvPr>
        </p:nvSpPr>
        <p:spPr>
          <a:xfrm>
            <a:off x="1024128" y="2313432"/>
            <a:ext cx="9720073" cy="4023360"/>
          </a:xfrm>
        </p:spPr>
        <p:txBody>
          <a:bodyPr/>
          <a:lstStyle/>
          <a:p>
            <a:r>
              <a:rPr lang="en-US" dirty="0"/>
              <a:t>We can include column names by using names= option.</a:t>
            </a:r>
          </a:p>
          <a:p>
            <a:endParaRPr lang="en-US" dirty="0"/>
          </a:p>
          <a:p>
            <a:endParaRPr lang="en-US" dirty="0"/>
          </a:p>
          <a:p>
            <a:r>
              <a:rPr lang="en-US" dirty="0"/>
              <a:t>The variable names can also be added separately by using the following command.</a:t>
            </a:r>
          </a:p>
          <a:p>
            <a:endParaRPr lang="en-US" dirty="0"/>
          </a:p>
          <a:p>
            <a:endParaRPr lang="en-NL" dirty="0"/>
          </a:p>
        </p:txBody>
      </p:sp>
      <p:pic>
        <p:nvPicPr>
          <p:cNvPr id="5" name="Picture 4">
            <a:extLst>
              <a:ext uri="{FF2B5EF4-FFF2-40B4-BE49-F238E27FC236}">
                <a16:creationId xmlns:a16="http://schemas.microsoft.com/office/drawing/2014/main" id="{9791B1DD-6C41-8D55-CAA7-9A4FD17AB78A}"/>
              </a:ext>
            </a:extLst>
          </p:cNvPr>
          <p:cNvPicPr>
            <a:picLocks noChangeAspect="1"/>
          </p:cNvPicPr>
          <p:nvPr/>
        </p:nvPicPr>
        <p:blipFill>
          <a:blip r:embed="rId2"/>
          <a:stretch>
            <a:fillRect/>
          </a:stretch>
        </p:blipFill>
        <p:spPr>
          <a:xfrm>
            <a:off x="1024128" y="2671191"/>
            <a:ext cx="8934450" cy="857250"/>
          </a:xfrm>
          <a:prstGeom prst="rect">
            <a:avLst/>
          </a:prstGeom>
        </p:spPr>
      </p:pic>
      <p:pic>
        <p:nvPicPr>
          <p:cNvPr id="7" name="Picture 6">
            <a:extLst>
              <a:ext uri="{FF2B5EF4-FFF2-40B4-BE49-F238E27FC236}">
                <a16:creationId xmlns:a16="http://schemas.microsoft.com/office/drawing/2014/main" id="{96A3FFA7-733F-4442-D778-04799EF820C0}"/>
              </a:ext>
            </a:extLst>
          </p:cNvPr>
          <p:cNvPicPr>
            <a:picLocks noChangeAspect="1"/>
          </p:cNvPicPr>
          <p:nvPr/>
        </p:nvPicPr>
        <p:blipFill>
          <a:blip r:embed="rId3"/>
          <a:stretch>
            <a:fillRect/>
          </a:stretch>
        </p:blipFill>
        <p:spPr>
          <a:xfrm>
            <a:off x="1024128" y="4325112"/>
            <a:ext cx="4438650" cy="561975"/>
          </a:xfrm>
          <a:prstGeom prst="rect">
            <a:avLst/>
          </a:prstGeom>
        </p:spPr>
      </p:pic>
    </p:spTree>
    <p:extLst>
      <p:ext uri="{BB962C8B-B14F-4D97-AF65-F5344CB8AC3E}">
        <p14:creationId xmlns:p14="http://schemas.microsoft.com/office/powerpoint/2010/main" val="2945577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BC8D-DB3A-61CF-22B6-BECCE6E114B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C717220-929E-A38E-5B95-571F529D11DE}"/>
              </a:ext>
            </a:extLst>
          </p:cNvPr>
          <p:cNvSpPr>
            <a:spLocks noGrp="1"/>
          </p:cNvSpPr>
          <p:nvPr>
            <p:ph idx="1"/>
          </p:nvPr>
        </p:nvSpPr>
        <p:spPr>
          <a:xfrm>
            <a:off x="1024128" y="585216"/>
            <a:ext cx="9720073" cy="5724144"/>
          </a:xfrm>
        </p:spPr>
        <p:txBody>
          <a:bodyPr/>
          <a:lstStyle/>
          <a:p>
            <a:r>
              <a:rPr lang="nl-NL" b="1" dirty="0"/>
              <a:t>Import File from URL</a:t>
            </a:r>
          </a:p>
          <a:p>
            <a:r>
              <a:rPr lang="en-US" dirty="0"/>
              <a:t>You don't need to perform additional steps to fetch data from URL. Simply put URL in the </a:t>
            </a:r>
            <a:r>
              <a:rPr lang="en-US" dirty="0" err="1"/>
              <a:t>read_csv</a:t>
            </a:r>
            <a:r>
              <a:rPr lang="en-US" dirty="0"/>
              <a:t>() function (applicable only for CSV files stored in URL).</a:t>
            </a:r>
          </a:p>
          <a:p>
            <a:endParaRPr lang="en-US" dirty="0"/>
          </a:p>
          <a:p>
            <a:pPr marL="0" indent="0">
              <a:buNone/>
            </a:pPr>
            <a:r>
              <a:rPr lang="en-US" dirty="0"/>
              <a:t> </a:t>
            </a:r>
            <a:r>
              <a:rPr lang="en-US" b="1" dirty="0"/>
              <a:t>Read sample of rows and columns</a:t>
            </a:r>
          </a:p>
          <a:p>
            <a:pPr marL="0" indent="0">
              <a:buNone/>
            </a:pPr>
            <a:r>
              <a:rPr lang="en-US" dirty="0"/>
              <a:t> By specifying </a:t>
            </a:r>
            <a:r>
              <a:rPr lang="en-US" dirty="0" err="1"/>
              <a:t>nrows</a:t>
            </a:r>
            <a:r>
              <a:rPr lang="en-US" dirty="0"/>
              <a:t>= and </a:t>
            </a:r>
            <a:r>
              <a:rPr lang="en-US" dirty="0" err="1"/>
              <a:t>usecols</a:t>
            </a:r>
            <a:r>
              <a:rPr lang="en-US" dirty="0"/>
              <a:t>=, you can fetch specified number of rows and columns.</a:t>
            </a:r>
          </a:p>
          <a:p>
            <a:pPr marL="0" indent="0">
              <a:buNone/>
            </a:pPr>
            <a:endParaRPr lang="en-US" dirty="0"/>
          </a:p>
          <a:p>
            <a:pPr marL="0" indent="0">
              <a:buNone/>
            </a:pPr>
            <a:endParaRPr lang="en-US" dirty="0"/>
          </a:p>
          <a:p>
            <a:r>
              <a:rPr lang="en-US" dirty="0" err="1"/>
              <a:t>nrows</a:t>
            </a:r>
            <a:r>
              <a:rPr lang="en-US" dirty="0"/>
              <a:t> = 5 implies you want to import only first 5 rows and </a:t>
            </a:r>
            <a:r>
              <a:rPr lang="en-US" dirty="0" err="1"/>
              <a:t>usecols</a:t>
            </a:r>
            <a:r>
              <a:rPr lang="en-US" dirty="0"/>
              <a:t>= refers to specified columns you want to import.</a:t>
            </a:r>
            <a:endParaRPr lang="nl-NL" dirty="0"/>
          </a:p>
          <a:p>
            <a:endParaRPr lang="nl-NL" dirty="0"/>
          </a:p>
          <a:p>
            <a:endParaRPr lang="en-NL" dirty="0"/>
          </a:p>
        </p:txBody>
      </p:sp>
      <p:pic>
        <p:nvPicPr>
          <p:cNvPr id="5" name="Picture 4">
            <a:extLst>
              <a:ext uri="{FF2B5EF4-FFF2-40B4-BE49-F238E27FC236}">
                <a16:creationId xmlns:a16="http://schemas.microsoft.com/office/drawing/2014/main" id="{9D35056E-B987-B400-A6B7-E45BF3348AB4}"/>
              </a:ext>
            </a:extLst>
          </p:cNvPr>
          <p:cNvPicPr>
            <a:picLocks noChangeAspect="1"/>
          </p:cNvPicPr>
          <p:nvPr/>
        </p:nvPicPr>
        <p:blipFill>
          <a:blip r:embed="rId2"/>
          <a:stretch>
            <a:fillRect/>
          </a:stretch>
        </p:blipFill>
        <p:spPr>
          <a:xfrm>
            <a:off x="1014413" y="1775269"/>
            <a:ext cx="6486525" cy="619125"/>
          </a:xfrm>
          <a:prstGeom prst="rect">
            <a:avLst/>
          </a:prstGeom>
        </p:spPr>
      </p:pic>
      <p:pic>
        <p:nvPicPr>
          <p:cNvPr id="7" name="Picture 6">
            <a:extLst>
              <a:ext uri="{FF2B5EF4-FFF2-40B4-BE49-F238E27FC236}">
                <a16:creationId xmlns:a16="http://schemas.microsoft.com/office/drawing/2014/main" id="{C398163C-7E0B-5CB7-210D-F26F52A04DCA}"/>
              </a:ext>
            </a:extLst>
          </p:cNvPr>
          <p:cNvPicPr>
            <a:picLocks noChangeAspect="1"/>
          </p:cNvPicPr>
          <p:nvPr/>
        </p:nvPicPr>
        <p:blipFill>
          <a:blip r:embed="rId3"/>
          <a:stretch>
            <a:fillRect/>
          </a:stretch>
        </p:blipFill>
        <p:spPr>
          <a:xfrm>
            <a:off x="1024128" y="3542251"/>
            <a:ext cx="8439150" cy="809625"/>
          </a:xfrm>
          <a:prstGeom prst="rect">
            <a:avLst/>
          </a:prstGeom>
        </p:spPr>
      </p:pic>
    </p:spTree>
    <p:extLst>
      <p:ext uri="{BB962C8B-B14F-4D97-AF65-F5344CB8AC3E}">
        <p14:creationId xmlns:p14="http://schemas.microsoft.com/office/powerpoint/2010/main" val="3596614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C87-4409-5044-C91E-950598BD87B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C0C6346-3FD2-C356-7BC7-DAB60929EA1B}"/>
              </a:ext>
            </a:extLst>
          </p:cNvPr>
          <p:cNvSpPr>
            <a:spLocks noGrp="1"/>
          </p:cNvSpPr>
          <p:nvPr>
            <p:ph idx="1"/>
          </p:nvPr>
        </p:nvSpPr>
        <p:spPr/>
        <p:txBody>
          <a:bodyPr/>
          <a:lstStyle/>
          <a:p>
            <a:r>
              <a:rPr lang="nl-NL" dirty="0"/>
              <a:t>Skip rows while importing</a:t>
            </a:r>
          </a:p>
          <a:p>
            <a:r>
              <a:rPr lang="en-US" dirty="0"/>
              <a:t>Suppose you want to skip first 5 rows and wants to read data from 6th row (6th row would be a header row)</a:t>
            </a:r>
          </a:p>
          <a:p>
            <a:endParaRPr lang="en-US" dirty="0"/>
          </a:p>
          <a:p>
            <a:r>
              <a:rPr lang="en-US" dirty="0"/>
              <a:t>By including </a:t>
            </a:r>
            <a:r>
              <a:rPr lang="en-US" dirty="0" err="1"/>
              <a:t>na_values</a:t>
            </a:r>
            <a:r>
              <a:rPr lang="en-US" dirty="0"/>
              <a:t>= option, you can specify values as missing values. In this case, we are telling python to consider dot (.) as missing cases.</a:t>
            </a:r>
          </a:p>
          <a:p>
            <a:endParaRPr lang="en-US" dirty="0"/>
          </a:p>
          <a:p>
            <a:endParaRPr lang="en-NL" dirty="0"/>
          </a:p>
        </p:txBody>
      </p:sp>
      <p:pic>
        <p:nvPicPr>
          <p:cNvPr id="5" name="Picture 4">
            <a:extLst>
              <a:ext uri="{FF2B5EF4-FFF2-40B4-BE49-F238E27FC236}">
                <a16:creationId xmlns:a16="http://schemas.microsoft.com/office/drawing/2014/main" id="{0638FCD2-6234-A7D6-91FD-8CD82D7C2614}"/>
              </a:ext>
            </a:extLst>
          </p:cNvPr>
          <p:cNvPicPr>
            <a:picLocks noChangeAspect="1"/>
          </p:cNvPicPr>
          <p:nvPr/>
        </p:nvPicPr>
        <p:blipFill>
          <a:blip r:embed="rId2"/>
          <a:stretch>
            <a:fillRect/>
          </a:stretch>
        </p:blipFill>
        <p:spPr>
          <a:xfrm>
            <a:off x="1024128" y="3429000"/>
            <a:ext cx="7762875" cy="561975"/>
          </a:xfrm>
          <a:prstGeom prst="rect">
            <a:avLst/>
          </a:prstGeom>
        </p:spPr>
      </p:pic>
      <p:pic>
        <p:nvPicPr>
          <p:cNvPr id="7" name="Picture 6">
            <a:extLst>
              <a:ext uri="{FF2B5EF4-FFF2-40B4-BE49-F238E27FC236}">
                <a16:creationId xmlns:a16="http://schemas.microsoft.com/office/drawing/2014/main" id="{210914F0-6447-C739-E605-B601836D80C3}"/>
              </a:ext>
            </a:extLst>
          </p:cNvPr>
          <p:cNvPicPr>
            <a:picLocks noChangeAspect="1"/>
          </p:cNvPicPr>
          <p:nvPr/>
        </p:nvPicPr>
        <p:blipFill>
          <a:blip r:embed="rId3"/>
          <a:stretch>
            <a:fillRect/>
          </a:stretch>
        </p:blipFill>
        <p:spPr>
          <a:xfrm>
            <a:off x="1024128" y="4930330"/>
            <a:ext cx="5324475" cy="600075"/>
          </a:xfrm>
          <a:prstGeom prst="rect">
            <a:avLst/>
          </a:prstGeom>
        </p:spPr>
      </p:pic>
    </p:spTree>
    <p:extLst>
      <p:ext uri="{BB962C8B-B14F-4D97-AF65-F5344CB8AC3E}">
        <p14:creationId xmlns:p14="http://schemas.microsoft.com/office/powerpoint/2010/main" val="19194113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5CCB-D3E4-4800-3684-790CCEFEA68B}"/>
              </a:ext>
            </a:extLst>
          </p:cNvPr>
          <p:cNvSpPr>
            <a:spLocks noGrp="1"/>
          </p:cNvSpPr>
          <p:nvPr>
            <p:ph type="title"/>
          </p:nvPr>
        </p:nvSpPr>
        <p:spPr/>
        <p:txBody>
          <a:bodyPr/>
          <a:lstStyle/>
          <a:p>
            <a:r>
              <a:rPr lang="en-US" dirty="0"/>
              <a:t>Read text file</a:t>
            </a:r>
            <a:endParaRPr lang="en-NL" dirty="0"/>
          </a:p>
        </p:txBody>
      </p:sp>
      <p:sp>
        <p:nvSpPr>
          <p:cNvPr id="3" name="Content Placeholder 2">
            <a:extLst>
              <a:ext uri="{FF2B5EF4-FFF2-40B4-BE49-F238E27FC236}">
                <a16:creationId xmlns:a16="http://schemas.microsoft.com/office/drawing/2014/main" id="{08C9B234-716B-4664-009C-89F911C94C8A}"/>
              </a:ext>
            </a:extLst>
          </p:cNvPr>
          <p:cNvSpPr>
            <a:spLocks noGrp="1"/>
          </p:cNvSpPr>
          <p:nvPr>
            <p:ph idx="1"/>
          </p:nvPr>
        </p:nvSpPr>
        <p:spPr/>
        <p:txBody>
          <a:bodyPr/>
          <a:lstStyle/>
          <a:p>
            <a:r>
              <a:rPr lang="en-US" dirty="0"/>
              <a:t>We can use </a:t>
            </a:r>
            <a:r>
              <a:rPr lang="en-US" dirty="0" err="1"/>
              <a:t>read_table</a:t>
            </a:r>
            <a:r>
              <a:rPr lang="en-US" dirty="0"/>
              <a:t>() function to pull data from text file. We can also use </a:t>
            </a:r>
            <a:r>
              <a:rPr lang="en-US" dirty="0" err="1"/>
              <a:t>read_csv</a:t>
            </a:r>
            <a:r>
              <a:rPr lang="en-US" dirty="0"/>
              <a:t>() with </a:t>
            </a:r>
            <a:r>
              <a:rPr lang="en-US" dirty="0" err="1"/>
              <a:t>sep</a:t>
            </a:r>
            <a:r>
              <a:rPr lang="en-US" dirty="0"/>
              <a:t>= "\t" to read data from tab-separated file.</a:t>
            </a:r>
          </a:p>
          <a:p>
            <a:endParaRPr lang="en-NL" dirty="0"/>
          </a:p>
        </p:txBody>
      </p:sp>
      <p:pic>
        <p:nvPicPr>
          <p:cNvPr id="5" name="Picture 4">
            <a:extLst>
              <a:ext uri="{FF2B5EF4-FFF2-40B4-BE49-F238E27FC236}">
                <a16:creationId xmlns:a16="http://schemas.microsoft.com/office/drawing/2014/main" id="{41930CAA-EE51-44CC-6C62-C0B668636EF3}"/>
              </a:ext>
            </a:extLst>
          </p:cNvPr>
          <p:cNvPicPr>
            <a:picLocks noChangeAspect="1"/>
          </p:cNvPicPr>
          <p:nvPr/>
        </p:nvPicPr>
        <p:blipFill>
          <a:blip r:embed="rId2"/>
          <a:stretch>
            <a:fillRect/>
          </a:stretch>
        </p:blipFill>
        <p:spPr>
          <a:xfrm>
            <a:off x="1024128" y="3211830"/>
            <a:ext cx="6553200" cy="1085850"/>
          </a:xfrm>
          <a:prstGeom prst="rect">
            <a:avLst/>
          </a:prstGeom>
        </p:spPr>
      </p:pic>
    </p:spTree>
    <p:extLst>
      <p:ext uri="{BB962C8B-B14F-4D97-AF65-F5344CB8AC3E}">
        <p14:creationId xmlns:p14="http://schemas.microsoft.com/office/powerpoint/2010/main" val="18672214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2651-39E0-0231-4D11-17ABEB9BFB83}"/>
              </a:ext>
            </a:extLst>
          </p:cNvPr>
          <p:cNvSpPr>
            <a:spLocks noGrp="1"/>
          </p:cNvSpPr>
          <p:nvPr>
            <p:ph type="title"/>
          </p:nvPr>
        </p:nvSpPr>
        <p:spPr/>
        <p:txBody>
          <a:bodyPr/>
          <a:lstStyle/>
          <a:p>
            <a:r>
              <a:rPr lang="en-US" dirty="0"/>
              <a:t>Read excel file</a:t>
            </a:r>
            <a:endParaRPr lang="en-NL" dirty="0"/>
          </a:p>
        </p:txBody>
      </p:sp>
      <p:sp>
        <p:nvSpPr>
          <p:cNvPr id="3" name="Content Placeholder 2">
            <a:extLst>
              <a:ext uri="{FF2B5EF4-FFF2-40B4-BE49-F238E27FC236}">
                <a16:creationId xmlns:a16="http://schemas.microsoft.com/office/drawing/2014/main" id="{4A171E39-4872-0A8A-9EE3-6ED15BD0B05F}"/>
              </a:ext>
            </a:extLst>
          </p:cNvPr>
          <p:cNvSpPr>
            <a:spLocks noGrp="1"/>
          </p:cNvSpPr>
          <p:nvPr>
            <p:ph idx="1"/>
          </p:nvPr>
        </p:nvSpPr>
        <p:spPr/>
        <p:txBody>
          <a:bodyPr/>
          <a:lstStyle/>
          <a:p>
            <a:r>
              <a:rPr lang="en-US" dirty="0"/>
              <a:t>The </a:t>
            </a:r>
            <a:r>
              <a:rPr lang="en-US" dirty="0" err="1"/>
              <a:t>read_excel</a:t>
            </a:r>
            <a:r>
              <a:rPr lang="en-US" dirty="0"/>
              <a:t>() function can be used to import excel data into Python.</a:t>
            </a:r>
          </a:p>
          <a:p>
            <a:endParaRPr lang="en-US" dirty="0"/>
          </a:p>
          <a:p>
            <a:endParaRPr lang="en-US" dirty="0"/>
          </a:p>
          <a:p>
            <a:endParaRPr lang="en-US" dirty="0"/>
          </a:p>
          <a:p>
            <a:r>
              <a:rPr lang="en-US" i="1" dirty="0"/>
              <a:t>If you do not specify name of sheet in </a:t>
            </a:r>
            <a:r>
              <a:rPr lang="en-US" i="1" dirty="0" err="1"/>
              <a:t>sheetname</a:t>
            </a:r>
            <a:r>
              <a:rPr lang="en-US" i="1" dirty="0"/>
              <a:t>= option, it would take by default first sheet. The </a:t>
            </a:r>
            <a:r>
              <a:rPr lang="en-US" i="1" dirty="0" err="1"/>
              <a:t>skiprows</a:t>
            </a:r>
            <a:r>
              <a:rPr lang="en-US" i="1" dirty="0"/>
              <a:t>= option tells python to skip first N number of rows while importing data.</a:t>
            </a:r>
            <a:endParaRPr lang="en-NL" i="1" dirty="0"/>
          </a:p>
        </p:txBody>
      </p:sp>
      <p:pic>
        <p:nvPicPr>
          <p:cNvPr id="5" name="Picture 4">
            <a:extLst>
              <a:ext uri="{FF2B5EF4-FFF2-40B4-BE49-F238E27FC236}">
                <a16:creationId xmlns:a16="http://schemas.microsoft.com/office/drawing/2014/main" id="{4BE3B010-9B65-669A-3270-5A8F19049A0C}"/>
              </a:ext>
            </a:extLst>
          </p:cNvPr>
          <p:cNvPicPr>
            <a:picLocks noChangeAspect="1"/>
          </p:cNvPicPr>
          <p:nvPr/>
        </p:nvPicPr>
        <p:blipFill>
          <a:blip r:embed="rId2"/>
          <a:stretch>
            <a:fillRect/>
          </a:stretch>
        </p:blipFill>
        <p:spPr>
          <a:xfrm>
            <a:off x="1024128" y="2951797"/>
            <a:ext cx="8534400" cy="771525"/>
          </a:xfrm>
          <a:prstGeom prst="rect">
            <a:avLst/>
          </a:prstGeom>
        </p:spPr>
      </p:pic>
    </p:spTree>
    <p:extLst>
      <p:ext uri="{BB962C8B-B14F-4D97-AF65-F5344CB8AC3E}">
        <p14:creationId xmlns:p14="http://schemas.microsoft.com/office/powerpoint/2010/main" val="3176148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0E60-4405-E903-99C2-04A3C95F5AA0}"/>
              </a:ext>
            </a:extLst>
          </p:cNvPr>
          <p:cNvSpPr>
            <a:spLocks noGrp="1"/>
          </p:cNvSpPr>
          <p:nvPr>
            <p:ph type="title"/>
          </p:nvPr>
        </p:nvSpPr>
        <p:spPr/>
        <p:txBody>
          <a:bodyPr/>
          <a:lstStyle/>
          <a:p>
            <a:r>
              <a:rPr lang="en-US" dirty="0"/>
              <a:t>Read delimited file</a:t>
            </a:r>
            <a:endParaRPr lang="en-NL" dirty="0"/>
          </a:p>
        </p:txBody>
      </p:sp>
      <p:sp>
        <p:nvSpPr>
          <p:cNvPr id="3" name="Content Placeholder 2">
            <a:extLst>
              <a:ext uri="{FF2B5EF4-FFF2-40B4-BE49-F238E27FC236}">
                <a16:creationId xmlns:a16="http://schemas.microsoft.com/office/drawing/2014/main" id="{B58066B7-45F7-1475-BC42-63985AA85AE1}"/>
              </a:ext>
            </a:extLst>
          </p:cNvPr>
          <p:cNvSpPr>
            <a:spLocks noGrp="1"/>
          </p:cNvSpPr>
          <p:nvPr>
            <p:ph idx="1"/>
          </p:nvPr>
        </p:nvSpPr>
        <p:spPr>
          <a:xfrm>
            <a:off x="1024127" y="2286000"/>
            <a:ext cx="9720073" cy="4023360"/>
          </a:xfrm>
        </p:spPr>
        <p:txBody>
          <a:bodyPr/>
          <a:lstStyle/>
          <a:p>
            <a:r>
              <a:rPr lang="en-US" dirty="0"/>
              <a:t>Suppose you need to import a file that is separated with white spaces.</a:t>
            </a:r>
          </a:p>
          <a:p>
            <a:endParaRPr lang="en-US" dirty="0"/>
          </a:p>
          <a:p>
            <a:endParaRPr lang="en-US" dirty="0"/>
          </a:p>
          <a:p>
            <a:r>
              <a:rPr lang="en-US" dirty="0"/>
              <a:t>To include variable names, use the names= option like below -</a:t>
            </a:r>
            <a:endParaRPr lang="en-NL" dirty="0"/>
          </a:p>
        </p:txBody>
      </p:sp>
      <p:pic>
        <p:nvPicPr>
          <p:cNvPr id="5" name="Picture 4">
            <a:extLst>
              <a:ext uri="{FF2B5EF4-FFF2-40B4-BE49-F238E27FC236}">
                <a16:creationId xmlns:a16="http://schemas.microsoft.com/office/drawing/2014/main" id="{16DC2C61-31F5-5968-5981-C139D436D808}"/>
              </a:ext>
            </a:extLst>
          </p:cNvPr>
          <p:cNvPicPr>
            <a:picLocks noChangeAspect="1"/>
          </p:cNvPicPr>
          <p:nvPr/>
        </p:nvPicPr>
        <p:blipFill>
          <a:blip r:embed="rId2"/>
          <a:stretch>
            <a:fillRect/>
          </a:stretch>
        </p:blipFill>
        <p:spPr>
          <a:xfrm>
            <a:off x="1024128" y="2771013"/>
            <a:ext cx="8934450" cy="895350"/>
          </a:xfrm>
          <a:prstGeom prst="rect">
            <a:avLst/>
          </a:prstGeom>
        </p:spPr>
      </p:pic>
      <p:pic>
        <p:nvPicPr>
          <p:cNvPr id="7" name="Picture 6">
            <a:extLst>
              <a:ext uri="{FF2B5EF4-FFF2-40B4-BE49-F238E27FC236}">
                <a16:creationId xmlns:a16="http://schemas.microsoft.com/office/drawing/2014/main" id="{37C6126C-9149-3571-A349-37DAE9B5CCB1}"/>
              </a:ext>
            </a:extLst>
          </p:cNvPr>
          <p:cNvPicPr>
            <a:picLocks noChangeAspect="1"/>
          </p:cNvPicPr>
          <p:nvPr/>
        </p:nvPicPr>
        <p:blipFill>
          <a:blip r:embed="rId3"/>
          <a:stretch>
            <a:fillRect/>
          </a:stretch>
        </p:blipFill>
        <p:spPr>
          <a:xfrm>
            <a:off x="1024128" y="4297680"/>
            <a:ext cx="8201025" cy="933450"/>
          </a:xfrm>
          <a:prstGeom prst="rect">
            <a:avLst/>
          </a:prstGeom>
        </p:spPr>
      </p:pic>
    </p:spTree>
    <p:extLst>
      <p:ext uri="{BB962C8B-B14F-4D97-AF65-F5344CB8AC3E}">
        <p14:creationId xmlns:p14="http://schemas.microsoft.com/office/powerpoint/2010/main" val="6538076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3C13-A521-AFFE-F652-1347C7B3EFC8}"/>
              </a:ext>
            </a:extLst>
          </p:cNvPr>
          <p:cNvSpPr>
            <a:spLocks noGrp="1"/>
          </p:cNvSpPr>
          <p:nvPr>
            <p:ph type="title"/>
          </p:nvPr>
        </p:nvSpPr>
        <p:spPr/>
        <p:txBody>
          <a:bodyPr/>
          <a:lstStyle/>
          <a:p>
            <a:r>
              <a:rPr lang="nl-NL" dirty="0"/>
              <a:t>Import SQL Table</a:t>
            </a:r>
            <a:endParaRPr lang="en-NL" dirty="0"/>
          </a:p>
        </p:txBody>
      </p:sp>
      <p:sp>
        <p:nvSpPr>
          <p:cNvPr id="3" name="Content Placeholder 2">
            <a:extLst>
              <a:ext uri="{FF2B5EF4-FFF2-40B4-BE49-F238E27FC236}">
                <a16:creationId xmlns:a16="http://schemas.microsoft.com/office/drawing/2014/main" id="{0BFC8F3B-842C-D723-05DC-709056866798}"/>
              </a:ext>
            </a:extLst>
          </p:cNvPr>
          <p:cNvSpPr>
            <a:spLocks noGrp="1"/>
          </p:cNvSpPr>
          <p:nvPr>
            <p:ph idx="1"/>
          </p:nvPr>
        </p:nvSpPr>
        <p:spPr/>
        <p:txBody>
          <a:bodyPr/>
          <a:lstStyle/>
          <a:p>
            <a:r>
              <a:rPr lang="en-US" dirty="0"/>
              <a:t>You can read data from tables stored in SQL Server by building a connection. You need to have server, User ID (UID), database details to establish connection.</a:t>
            </a:r>
          </a:p>
          <a:p>
            <a:endParaRPr lang="en-NL" dirty="0"/>
          </a:p>
        </p:txBody>
      </p:sp>
      <p:pic>
        <p:nvPicPr>
          <p:cNvPr id="5" name="Picture 4">
            <a:extLst>
              <a:ext uri="{FF2B5EF4-FFF2-40B4-BE49-F238E27FC236}">
                <a16:creationId xmlns:a16="http://schemas.microsoft.com/office/drawing/2014/main" id="{4E0A6A2B-2226-FCDE-DEC1-5DD9E5D7B83E}"/>
              </a:ext>
            </a:extLst>
          </p:cNvPr>
          <p:cNvPicPr>
            <a:picLocks noChangeAspect="1"/>
          </p:cNvPicPr>
          <p:nvPr/>
        </p:nvPicPr>
        <p:blipFill>
          <a:blip r:embed="rId2"/>
          <a:stretch>
            <a:fillRect/>
          </a:stretch>
        </p:blipFill>
        <p:spPr>
          <a:xfrm>
            <a:off x="1024128" y="3313557"/>
            <a:ext cx="9153525" cy="1657350"/>
          </a:xfrm>
          <a:prstGeom prst="rect">
            <a:avLst/>
          </a:prstGeom>
        </p:spPr>
      </p:pic>
    </p:spTree>
    <p:extLst>
      <p:ext uri="{BB962C8B-B14F-4D97-AF65-F5344CB8AC3E}">
        <p14:creationId xmlns:p14="http://schemas.microsoft.com/office/powerpoint/2010/main" val="367722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382C-5B19-B742-918C-886CD9CF9A6D}"/>
              </a:ext>
            </a:extLst>
          </p:cNvPr>
          <p:cNvSpPr>
            <a:spLocks noGrp="1"/>
          </p:cNvSpPr>
          <p:nvPr>
            <p:ph type="title"/>
          </p:nvPr>
        </p:nvSpPr>
        <p:spPr/>
        <p:txBody>
          <a:bodyPr/>
          <a:lstStyle/>
          <a:p>
            <a:r>
              <a:rPr lang="en-US" dirty="0"/>
              <a:t>Extract-Load-Transform for the Data Lake</a:t>
            </a:r>
            <a:endParaRPr lang="en-NL" dirty="0"/>
          </a:p>
        </p:txBody>
      </p:sp>
      <p:sp>
        <p:nvSpPr>
          <p:cNvPr id="3" name="Content Placeholder 2">
            <a:extLst>
              <a:ext uri="{FF2B5EF4-FFF2-40B4-BE49-F238E27FC236}">
                <a16:creationId xmlns:a16="http://schemas.microsoft.com/office/drawing/2014/main" id="{DC94E651-E09C-5C70-3AA8-5F7EE0BC7728}"/>
              </a:ext>
            </a:extLst>
          </p:cNvPr>
          <p:cNvSpPr>
            <a:spLocks noGrp="1"/>
          </p:cNvSpPr>
          <p:nvPr>
            <p:ph idx="1"/>
          </p:nvPr>
        </p:nvSpPr>
        <p:spPr/>
        <p:txBody>
          <a:bodyPr>
            <a:normAutofit lnSpcReduction="10000"/>
          </a:bodyPr>
          <a:lstStyle/>
          <a:p>
            <a:r>
              <a:rPr lang="en-US" dirty="0"/>
              <a:t>In recent years, the ELT process as an alternative variant to the ETL process established. </a:t>
            </a:r>
          </a:p>
          <a:p>
            <a:r>
              <a:rPr lang="en-US" i="1" dirty="0"/>
              <a:t>In the ETL process, the data is first prepared, but this can lead to some information being lost. Originally, this process comes from the data warehousing area, where structured information is of great importance.</a:t>
            </a:r>
          </a:p>
          <a:p>
            <a:r>
              <a:rPr lang="en-US" b="1" dirty="0"/>
              <a:t>This contrasts with the ELT process, where data is first transferred to another infrastructure before being processed</a:t>
            </a:r>
            <a:r>
              <a:rPr lang="en-US" dirty="0"/>
              <a:t>. This preserves as much of the original form and content as possible, which is especially important in the field of data science to train accurate machine learning models.</a:t>
            </a:r>
          </a:p>
          <a:p>
            <a:r>
              <a:rPr lang="en-US" dirty="0"/>
              <a:t>The ELT process is used primarily in the area of Big Data and Data Lakes, as unstructured data can also be processed effectively in this way. ETL and ELT are also generally referred to as "Data Ingestion", which includes data ingestion.</a:t>
            </a:r>
            <a:endParaRPr lang="en-NL" dirty="0"/>
          </a:p>
        </p:txBody>
      </p:sp>
    </p:spTree>
    <p:extLst>
      <p:ext uri="{BB962C8B-B14F-4D97-AF65-F5344CB8AC3E}">
        <p14:creationId xmlns:p14="http://schemas.microsoft.com/office/powerpoint/2010/main" val="1235619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5342-62CB-52AB-D84B-6BC579D94D6B}"/>
              </a:ext>
            </a:extLst>
          </p:cNvPr>
          <p:cNvSpPr>
            <a:spLocks noGrp="1"/>
          </p:cNvSpPr>
          <p:nvPr>
            <p:ph type="title"/>
          </p:nvPr>
        </p:nvSpPr>
        <p:spPr/>
        <p:txBody>
          <a:bodyPr/>
          <a:lstStyle/>
          <a:p>
            <a:r>
              <a:rPr lang="en-US" dirty="0"/>
              <a:t>Pandas exercises</a:t>
            </a:r>
            <a:endParaRPr lang="en-NL" dirty="0"/>
          </a:p>
        </p:txBody>
      </p:sp>
      <p:sp>
        <p:nvSpPr>
          <p:cNvPr id="3" name="Content Placeholder 2">
            <a:extLst>
              <a:ext uri="{FF2B5EF4-FFF2-40B4-BE49-F238E27FC236}">
                <a16:creationId xmlns:a16="http://schemas.microsoft.com/office/drawing/2014/main" id="{CB6B45BE-3952-ED8D-9763-1025B3D0EFC6}"/>
              </a:ext>
            </a:extLst>
          </p:cNvPr>
          <p:cNvSpPr>
            <a:spLocks noGrp="1"/>
          </p:cNvSpPr>
          <p:nvPr>
            <p:ph idx="1"/>
          </p:nvPr>
        </p:nvSpPr>
        <p:spPr/>
        <p:txBody>
          <a:bodyPr/>
          <a:lstStyle/>
          <a:p>
            <a:r>
              <a:rPr lang="nl-NL" dirty="0">
                <a:hlinkClick r:id="rId3"/>
              </a:rPr>
              <a:t>https://www.w3resource.com/python-exercises/pandas/index-dataframe.php</a:t>
            </a:r>
            <a:endParaRPr lang="nl-NL" dirty="0"/>
          </a:p>
          <a:p>
            <a:endParaRPr lang="en-NL" dirty="0"/>
          </a:p>
        </p:txBody>
      </p:sp>
    </p:spTree>
    <p:extLst>
      <p:ext uri="{BB962C8B-B14F-4D97-AF65-F5344CB8AC3E}">
        <p14:creationId xmlns:p14="http://schemas.microsoft.com/office/powerpoint/2010/main" val="6906835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F5CE-10BD-CC97-3251-E9F0F136CB4B}"/>
              </a:ext>
            </a:extLst>
          </p:cNvPr>
          <p:cNvSpPr>
            <a:spLocks noGrp="1"/>
          </p:cNvSpPr>
          <p:nvPr>
            <p:ph type="title"/>
          </p:nvPr>
        </p:nvSpPr>
        <p:spPr/>
        <p:txBody>
          <a:bodyPr/>
          <a:lstStyle/>
          <a:p>
            <a:r>
              <a:rPr lang="en-US" dirty="0" err="1"/>
              <a:t>aviationstack</a:t>
            </a:r>
            <a:endParaRPr lang="en-NL" dirty="0"/>
          </a:p>
        </p:txBody>
      </p:sp>
      <p:sp>
        <p:nvSpPr>
          <p:cNvPr id="3" name="Content Placeholder 2">
            <a:extLst>
              <a:ext uri="{FF2B5EF4-FFF2-40B4-BE49-F238E27FC236}">
                <a16:creationId xmlns:a16="http://schemas.microsoft.com/office/drawing/2014/main" id="{AE60C8D1-B923-3954-594A-1D0C272C2F2E}"/>
              </a:ext>
            </a:extLst>
          </p:cNvPr>
          <p:cNvSpPr>
            <a:spLocks noGrp="1"/>
          </p:cNvSpPr>
          <p:nvPr>
            <p:ph idx="1"/>
          </p:nvPr>
        </p:nvSpPr>
        <p:spPr/>
        <p:txBody>
          <a:bodyPr/>
          <a:lstStyle/>
          <a:p>
            <a:r>
              <a:rPr lang="nl-NL" dirty="0">
                <a:hlinkClick r:id="rId3"/>
              </a:rPr>
              <a:t>https://aviationstack.com/</a:t>
            </a:r>
            <a:endParaRPr lang="nl-NL" dirty="0"/>
          </a:p>
          <a:p>
            <a:endParaRPr lang="en-NL" dirty="0"/>
          </a:p>
        </p:txBody>
      </p:sp>
    </p:spTree>
    <p:extLst>
      <p:ext uri="{BB962C8B-B14F-4D97-AF65-F5344CB8AC3E}">
        <p14:creationId xmlns:p14="http://schemas.microsoft.com/office/powerpoint/2010/main" val="409351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3BD6-AD85-B8A1-E355-E8CDC2CF766B}"/>
              </a:ext>
            </a:extLst>
          </p:cNvPr>
          <p:cNvSpPr>
            <a:spLocks noGrp="1"/>
          </p:cNvSpPr>
          <p:nvPr>
            <p:ph type="title"/>
          </p:nvPr>
        </p:nvSpPr>
        <p:spPr/>
        <p:txBody>
          <a:bodyPr/>
          <a:lstStyle/>
          <a:p>
            <a:r>
              <a:rPr lang="en-US" dirty="0"/>
              <a:t>tips</a:t>
            </a:r>
            <a:endParaRPr lang="en-NL" dirty="0"/>
          </a:p>
        </p:txBody>
      </p:sp>
      <p:sp>
        <p:nvSpPr>
          <p:cNvPr id="3" name="Content Placeholder 2">
            <a:extLst>
              <a:ext uri="{FF2B5EF4-FFF2-40B4-BE49-F238E27FC236}">
                <a16:creationId xmlns:a16="http://schemas.microsoft.com/office/drawing/2014/main" id="{C6D2EF02-B71D-0E74-08F1-D88A85D3B45C}"/>
              </a:ext>
            </a:extLst>
          </p:cNvPr>
          <p:cNvSpPr>
            <a:spLocks noGrp="1"/>
          </p:cNvSpPr>
          <p:nvPr>
            <p:ph idx="1"/>
          </p:nvPr>
        </p:nvSpPr>
        <p:spPr/>
        <p:txBody>
          <a:bodyPr/>
          <a:lstStyle/>
          <a:p>
            <a:r>
              <a:rPr lang="en-US" dirty="0"/>
              <a:t>Here are 4 helpful tips to improve your data pipeline:</a:t>
            </a:r>
          </a:p>
          <a:p>
            <a:pPr marL="457200" indent="-457200">
              <a:buFont typeface="+mj-lt"/>
              <a:buAutoNum type="arabicPeriod"/>
            </a:pPr>
            <a:r>
              <a:rPr lang="en-US" dirty="0"/>
              <a:t>Modularize your code: Break your pipeline into smaller, reusable components to make it easier to maintain and debug.</a:t>
            </a:r>
          </a:p>
          <a:p>
            <a:pPr marL="457200" indent="-457200">
              <a:buFont typeface="+mj-lt"/>
              <a:buAutoNum type="arabicPeriod"/>
            </a:pPr>
            <a:r>
              <a:rPr lang="en-US" dirty="0"/>
              <a:t>Use version control: Track changes to your pipeline code and data using tools such as Git and GitHub.</a:t>
            </a:r>
          </a:p>
          <a:p>
            <a:pPr marL="457200" indent="-457200">
              <a:buFont typeface="+mj-lt"/>
              <a:buAutoNum type="arabicPeriod"/>
            </a:pPr>
            <a:r>
              <a:rPr lang="en-US" dirty="0"/>
              <a:t>Automate testing: Implement automated </a:t>
            </a:r>
            <a:r>
              <a:rPr lang="en-US" dirty="0" err="1"/>
              <a:t>Teststo</a:t>
            </a:r>
            <a:r>
              <a:rPr lang="en-US" dirty="0"/>
              <a:t> ensure the accuracy and integrity of your data pipeline.</a:t>
            </a:r>
          </a:p>
          <a:p>
            <a:pPr marL="457200" indent="-457200">
              <a:buFont typeface="+mj-lt"/>
              <a:buAutoNum type="arabicPeriod"/>
            </a:pPr>
            <a:r>
              <a:rPr lang="en-US" dirty="0"/>
              <a:t>Monitor and log: Set up monitoring and logging systems to track the performance and health of your data pipeline.</a:t>
            </a:r>
            <a:endParaRPr lang="en-NL" dirty="0"/>
          </a:p>
        </p:txBody>
      </p:sp>
    </p:spTree>
    <p:extLst>
      <p:ext uri="{BB962C8B-B14F-4D97-AF65-F5344CB8AC3E}">
        <p14:creationId xmlns:p14="http://schemas.microsoft.com/office/powerpoint/2010/main" val="776332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2744</TotalTime>
  <Words>7500</Words>
  <Application>Microsoft Office PowerPoint</Application>
  <PresentationFormat>Widescreen</PresentationFormat>
  <Paragraphs>372</Paragraphs>
  <Slides>81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Calibri</vt:lpstr>
      <vt:lpstr>Courier New</vt:lpstr>
      <vt:lpstr>source-code-pro</vt:lpstr>
      <vt:lpstr>Tw Cen MT</vt:lpstr>
      <vt:lpstr>Tw Cen MT Condensed</vt:lpstr>
      <vt:lpstr>Wingdings 3</vt:lpstr>
      <vt:lpstr>Integral</vt:lpstr>
      <vt:lpstr>Pipelines in Python</vt:lpstr>
      <vt:lpstr>content</vt:lpstr>
      <vt:lpstr>What is a data pipeline in Python?</vt:lpstr>
      <vt:lpstr>Different Pipeline toolkits &amp; frameworks</vt:lpstr>
      <vt:lpstr>Main pipeline frameworks</vt:lpstr>
      <vt:lpstr>Steps in the pipeline</vt:lpstr>
      <vt:lpstr>Data Pipeline and ETL Pipeline: The difference</vt:lpstr>
      <vt:lpstr>Extract-Load-Transform for the Data Lake</vt:lpstr>
      <vt:lpstr>tips</vt:lpstr>
      <vt:lpstr>Pipeline libraries for data processing</vt:lpstr>
      <vt:lpstr>Pipeline libraries for data processing</vt:lpstr>
      <vt:lpstr>Create Your First ETL Pipeline with Python</vt:lpstr>
      <vt:lpstr>Apache airflow</vt:lpstr>
      <vt:lpstr>What is Airflow?</vt:lpstr>
      <vt:lpstr>Workflows as code</vt:lpstr>
      <vt:lpstr>PowerPoint Presentation</vt:lpstr>
      <vt:lpstr>PowerPoint Presentation</vt:lpstr>
      <vt:lpstr>PowerPoint Presentation</vt:lpstr>
      <vt:lpstr>PowerPoint Presentation</vt:lpstr>
      <vt:lpstr>Why Airflow™?</vt:lpstr>
      <vt:lpstr>PowerPoint Presentation</vt:lpstr>
      <vt:lpstr>Why not Airflow™?</vt:lpstr>
      <vt:lpstr>PowerPoint Presentation</vt:lpstr>
      <vt:lpstr>Fundamental Concepts</vt:lpstr>
      <vt:lpstr>Importing Modules</vt:lpstr>
      <vt:lpstr>Default Arguments</vt:lpstr>
      <vt:lpstr>PowerPoint Presentation</vt:lpstr>
      <vt:lpstr>Instantiate a DAG</vt:lpstr>
      <vt:lpstr>Operators</vt:lpstr>
      <vt:lpstr>Tasks</vt:lpstr>
      <vt:lpstr>PowerPoint Presentation</vt:lpstr>
      <vt:lpstr>Templating with Jinja</vt:lpstr>
      <vt:lpstr>PowerPoint Presentation</vt:lpstr>
      <vt:lpstr>Adding DAG and Tasks documentation</vt:lpstr>
      <vt:lpstr>Setting up Dependencies</vt:lpstr>
      <vt:lpstr>Using time zones</vt:lpstr>
      <vt:lpstr>Testing</vt:lpstr>
      <vt:lpstr>Command Line Metadata Validation</vt:lpstr>
      <vt:lpstr>Testing</vt:lpstr>
      <vt:lpstr>testing</vt:lpstr>
      <vt:lpstr>testing</vt:lpstr>
      <vt:lpstr>backfill</vt:lpstr>
      <vt:lpstr>backfill</vt:lpstr>
      <vt:lpstr>Taskflow api</vt:lpstr>
      <vt:lpstr>Taskflow vs classic</vt:lpstr>
      <vt:lpstr>Taskflow vs classic</vt:lpstr>
      <vt:lpstr>Taskflow vs classic</vt:lpstr>
      <vt:lpstr>PowerPoint Presentation</vt:lpstr>
      <vt:lpstr>The 6 Steps of ETL Process Using Airflow with Example and Exercise</vt:lpstr>
      <vt:lpstr>Luigi</vt:lpstr>
      <vt:lpstr>PowerPoint Presentation</vt:lpstr>
      <vt:lpstr>Install Luigi</vt:lpstr>
      <vt:lpstr>Luigi Pipeline components</vt:lpstr>
      <vt:lpstr>tasks</vt:lpstr>
      <vt:lpstr>Writing your first pipeline</vt:lpstr>
      <vt:lpstr>Writing your first pipeline</vt:lpstr>
      <vt:lpstr>Writing a pipeline with multiple tasks</vt:lpstr>
      <vt:lpstr>PowerPoint Presentation</vt:lpstr>
      <vt:lpstr>Writing a pipeline with multiple tasks</vt:lpstr>
      <vt:lpstr>Luigi pipelines continued</vt:lpstr>
      <vt:lpstr>Sequential Pipelines</vt:lpstr>
      <vt:lpstr>PowerPoint Presentation</vt:lpstr>
      <vt:lpstr>Code explained</vt:lpstr>
      <vt:lpstr>Parallel Pipelines</vt:lpstr>
      <vt:lpstr>PowerPoint Presentation</vt:lpstr>
      <vt:lpstr>PowerPoint Presentation</vt:lpstr>
      <vt:lpstr>PowerPoint Presentation</vt:lpstr>
      <vt:lpstr>PowerPoint Presentation</vt:lpstr>
      <vt:lpstr>PowerPoint Presentation</vt:lpstr>
      <vt:lpstr>Walkthrough: using luigi to power a reporting pipeline</vt:lpstr>
      <vt:lpstr>Defining the datasource</vt:lpstr>
      <vt:lpstr>Import CSV files</vt:lpstr>
      <vt:lpstr>Add Column Names</vt:lpstr>
      <vt:lpstr>PowerPoint Presentation</vt:lpstr>
      <vt:lpstr>PowerPoint Presentation</vt:lpstr>
      <vt:lpstr>Read text file</vt:lpstr>
      <vt:lpstr>Read excel file</vt:lpstr>
      <vt:lpstr>Read delimited file</vt:lpstr>
      <vt:lpstr>Import SQL Table</vt:lpstr>
      <vt:lpstr>Pandas exercises</vt:lpstr>
      <vt:lpstr>aviationstack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Pipelines in Python</dc:title>
  <dc:creator>patrick biesheuvel</dc:creator>
  <cp:lastModifiedBy>patrick biesheuvel</cp:lastModifiedBy>
  <cp:revision>11</cp:revision>
  <dcterms:created xsi:type="dcterms:W3CDTF">2024-01-29T07:33:55Z</dcterms:created>
  <dcterms:modified xsi:type="dcterms:W3CDTF">2024-02-06T09:49:39Z</dcterms:modified>
</cp:coreProperties>
</file>