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9" r:id="rId5"/>
    <p:sldId id="263" r:id="rId6"/>
    <p:sldId id="266" r:id="rId7"/>
    <p:sldId id="279" r:id="rId8"/>
    <p:sldId id="262" r:id="rId9"/>
    <p:sldId id="264" r:id="rId10"/>
    <p:sldId id="276" r:id="rId11"/>
    <p:sldId id="271" r:id="rId12"/>
    <p:sldId id="280" r:id="rId13"/>
    <p:sldId id="260" r:id="rId14"/>
    <p:sldId id="275" r:id="rId15"/>
    <p:sldId id="274" r:id="rId16"/>
    <p:sldId id="277" r:id="rId17"/>
  </p:sldIdLst>
  <p:sldSz cx="9144000" cy="6858000" type="screen4x3"/>
  <p:notesSz cx="7023100" cy="93091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94343" autoAdjust="0"/>
  </p:normalViewPr>
  <p:slideViewPr>
    <p:cSldViewPr>
      <p:cViewPr varScale="1">
        <p:scale>
          <a:sx n="91" d="100"/>
          <a:sy n="91" d="100"/>
        </p:scale>
        <p:origin x="850" y="77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2938" y="13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machines for the labs. The </a:t>
            </a:r>
            <a:r>
              <a:rPr lang="en-US" baseline="0" dirty="0" smtClean="0"/>
              <a:t>lab files are located in the D:\Labfiles folder, in subfolders named Lab01, Lab02, and so on. The demonstration files are located in the D:\Demofiles folder in subfolders named Mod01, Mod02,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labs, students should log on as </a:t>
            </a:r>
            <a:r>
              <a:rPr lang="en-US" b="1" baseline="0" dirty="0" smtClean="0"/>
              <a:t>ADVENTUREWORKS\Student</a:t>
            </a:r>
            <a:r>
              <a:rPr lang="en-US" baseline="0" dirty="0" smtClean="0"/>
              <a:t> with the password </a:t>
            </a:r>
            <a:r>
              <a:rPr lang="en-US" b="1" baseline="0" dirty="0" smtClean="0"/>
              <a:t>Pa$$w0rd</a:t>
            </a:r>
            <a:r>
              <a:rPr lang="en-US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lab includes a Setup.cmd script to reset the lab environment, so there is no need for students to revert the virtual machines to a previous snapshot between labs. However, it is recommended that students take a snapshot of both virtual machines during the following demonstration, so that if necessary, they can revert to a clean starting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in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481199"/>
          </a:xfrm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GB" dirty="0"/>
              <a:t>This course is intended for Database Administrators, Database Developers, and Business Intelligence professionals. The course will very likely be well attended by SQL power users who aren’t necessarily database-focused; namely, report writers, business analysts and client application developers.</a:t>
            </a:r>
            <a:br>
              <a:rPr lang="en-GB" dirty="0"/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Prerequisites</a:t>
            </a:r>
          </a:p>
          <a:p>
            <a:r>
              <a:rPr lang="en-GB" dirty="0"/>
              <a:t>In addition to their professional experience, students who attend this training should already have the following technical knowledge: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Working </a:t>
            </a:r>
            <a:r>
              <a:rPr lang="en-GB" dirty="0"/>
              <a:t>knowledge of relational databases.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Basic </a:t>
            </a:r>
            <a:r>
              <a:rPr lang="en-GB" dirty="0"/>
              <a:t>knowledge of the Microsoft Windows operating system and its core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microsoft.com/learning/certif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20761C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08232" y="3654152"/>
            <a:ext cx="6035768" cy="1143000"/>
          </a:xfrm>
        </p:spPr>
        <p:txBody>
          <a:bodyPr/>
          <a:lstStyle/>
          <a:p>
            <a:r>
              <a:rPr lang="en-GB" dirty="0" smtClean="0"/>
              <a:t>Querying Data with Transact-SQL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www.microsoft.com/learning/</a:t>
            </a:r>
          </a:p>
          <a:p>
            <a:r>
              <a:rPr lang="en-US" dirty="0" smtClean="0">
                <a:hlinkClick r:id="rId4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844824"/>
            <a:ext cx="8229600" cy="432737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Adventure Works Cycles, a fictitious manufacturer and seller of cycles and related products.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</a:t>
            </a:r>
            <a:br>
              <a:rPr lang="en-US" sz="2200" dirty="0" smtClean="0"/>
            </a:br>
            <a:r>
              <a:rPr lang="en-US" sz="2200" dirty="0" smtClean="0"/>
              <a:t>machine (VM) environment.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996952"/>
            <a:ext cx="1036320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>
            <a:endCxn id="7" idx="3"/>
          </p:cNvCxnSpPr>
          <p:nvPr/>
        </p:nvCxnSpPr>
        <p:spPr>
          <a:xfrm flipH="1">
            <a:off x="5884181" y="5940713"/>
            <a:ext cx="1102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5762" y="4149080"/>
            <a:ext cx="3888432" cy="23059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24987" y="4889715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09"/>
            <a:ext cx="8229600" cy="822960"/>
          </a:xfrm>
        </p:spPr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55486"/>
              </p:ext>
            </p:extLst>
          </p:nvPr>
        </p:nvGraphicFramePr>
        <p:xfrm>
          <a:off x="457200" y="1219200"/>
          <a:ext cx="8153400" cy="22290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20761C-MIA-DC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Domain controller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20761C-MIA-SQL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and BI server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MSL-TMG1</a:t>
                      </a:r>
                      <a:endParaRPr kumimoji="0" lang="en-GB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Internet gateway</a:t>
                      </a:r>
                      <a:endParaRPr kumimoji="0" lang="en-GB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69740" y="5042188"/>
            <a:ext cx="820358" cy="930574"/>
            <a:chOff x="1341538" y="5190939"/>
            <a:chExt cx="820358" cy="9305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538" y="5190939"/>
              <a:ext cx="528987" cy="9305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348" y="5817101"/>
              <a:ext cx="462548" cy="30441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33664" y="3700940"/>
            <a:ext cx="744073" cy="968636"/>
            <a:chOff x="796299" y="4620604"/>
            <a:chExt cx="1020130" cy="13280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9" y="4620604"/>
              <a:ext cx="754909" cy="1328007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168357" y="5368784"/>
              <a:ext cx="648072" cy="574884"/>
              <a:chOff x="179512" y="5089963"/>
              <a:chExt cx="1072677" cy="95153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79512" y="5089963"/>
                <a:ext cx="1072677" cy="936104"/>
              </a:xfrm>
              <a:prstGeom prst="triangle">
                <a:avLst>
                  <a:gd name="adj" fmla="val 5080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50" y="5297118"/>
                <a:ext cx="561179" cy="744382"/>
              </a:xfrm>
              <a:prstGeom prst="rect">
                <a:avLst/>
              </a:prstGeom>
            </p:spPr>
          </p:pic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63" y="5247425"/>
            <a:ext cx="528987" cy="930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18" y="5703427"/>
            <a:ext cx="460463" cy="4745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07281" y="4591367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MIA-DC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990065" y="597096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MIA-SQL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1473" y="617799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MSL-TMG1</a:t>
            </a:r>
            <a:endParaRPr lang="en-GB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50678" y="5071666"/>
            <a:ext cx="1936782" cy="1118929"/>
            <a:chOff x="6372200" y="4165679"/>
            <a:chExt cx="1936782" cy="11189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4165679"/>
              <a:ext cx="1936782" cy="111892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825883" y="4711395"/>
              <a:ext cx="71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Internet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9693" y="6237312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ADVENTUREWORKS.MSFT</a:t>
            </a:r>
            <a:endParaRPr lang="en-GB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53794" y="4888956"/>
            <a:ext cx="474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05040" y="4665971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5" idx="0"/>
          </p:cNvCxnSpPr>
          <p:nvPr/>
        </p:nvCxnSpPr>
        <p:spPr>
          <a:xfrm>
            <a:off x="5389456" y="4898936"/>
            <a:ext cx="1" cy="348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Instructor: </a:t>
            </a:r>
            <a:r>
              <a:rPr lang="en-US" dirty="0"/>
              <a:t>&lt;Instructor Name&gt;</a:t>
            </a:r>
          </a:p>
          <a:p>
            <a:r>
              <a:rPr lang="en-US" dirty="0"/>
              <a:t>&lt;Title or other credentials, e.g. Microsoft Certified Trainer&gt;</a:t>
            </a:r>
          </a:p>
          <a:p>
            <a:r>
              <a:rPr lang="en-US" dirty="0"/>
              <a:t>&lt;Affiliation/Company&gt;</a:t>
            </a:r>
          </a:p>
          <a:p>
            <a:r>
              <a:rPr lang="en-US" dirty="0"/>
              <a:t>&lt;A few words about my technical and professional experience&gt;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Job responsibility</a:t>
            </a:r>
          </a:p>
          <a:p>
            <a:r>
              <a:rPr lang="en-GB" dirty="0" smtClean="0"/>
              <a:t>Business Intelligence experience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expectations for the course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2057400"/>
            <a:ext cx="4876800" cy="22478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 smtClean="0"/>
              <a:t>Organized by Modules</a:t>
            </a:r>
          </a:p>
          <a:p>
            <a:pPr marL="560070" indent="-285750"/>
            <a:r>
              <a:rPr lang="en-US" sz="2000" dirty="0" smtClean="0"/>
              <a:t>Includes Labs + Lab </a:t>
            </a:r>
            <a:r>
              <a:rPr lang="en-US" sz="2000" dirty="0"/>
              <a:t>Answer </a:t>
            </a:r>
            <a:r>
              <a:rPr lang="en-US" sz="2000" dirty="0" smtClean="0"/>
              <a:t>Keys</a:t>
            </a:r>
          </a:p>
          <a:p>
            <a:pPr marL="560070" indent="-285750"/>
            <a:r>
              <a:rPr lang="en-US" sz="2000" dirty="0" smtClean="0"/>
              <a:t>Module Reviews + Takeaways—great for on-the-job reference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4583"/>
            <a:ext cx="1676400" cy="2150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1311058"/>
            <a:ext cx="9217024" cy="5530552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endParaRPr lang="en-US" sz="2400" b="1" dirty="0" smtClean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“Introduction to Microsoft SQL Server 2016"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2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“Introduction to T-SQL Querying"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3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“Writing SELECT Queries"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4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“Querying Multiple Tables"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5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 and Filtering Data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6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“Working with SQL Server 2016 Data Types"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7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“Using DML to Modify Data"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8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“Using Built-In Functions"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1311058"/>
            <a:ext cx="9217024" cy="5530552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endParaRPr lang="en-US" sz="2400" b="1" dirty="0" smtClean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9,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and Aggregating Data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10,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“Using Subqueries" 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11,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“Using Table Expressions" 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12,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“Using Set Operators"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13,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“Using Windows Ranking, Offset, and Aggregate </a:t>
            </a:r>
            <a:endParaRPr lang="en-US" sz="2400" dirty="0" smtClean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14,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“Pivoting and Grouping Sets"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15,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“Executing Stored Procedures"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16, </a:t>
            </a:r>
            <a:r>
              <a:rPr lang="en-US" sz="2400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“Programming with </a:t>
            </a:r>
            <a:r>
              <a:rPr lang="en-US" sz="2400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T-SQL“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17, </a:t>
            </a:r>
            <a:r>
              <a:rPr lang="en-US" sz="2400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“Implementing Error Handling”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18, </a:t>
            </a:r>
            <a:r>
              <a:rPr lang="en-US" sz="2400" dirty="0" smtClean="0">
                <a:solidFill>
                  <a:prstClr val="black"/>
                </a:solidFill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“Implementing Transactions”</a:t>
            </a:r>
            <a:endParaRPr lang="en-GB" sz="2400" dirty="0">
              <a:solidFill>
                <a:prstClr val="black"/>
              </a:solidFill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1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104AB67EA0840A5368495ED48DE27" ma:contentTypeVersion="0" ma:contentTypeDescription="Create a new document." ma:contentTypeScope="" ma:versionID="26623300cf3c9a1314ffde8268b9cf1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E99D0-EB5B-490A-9F3A-614690962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28F5E6C-95F4-4526-9FF0-0DA8E7745F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5AAB2B-289B-4A4A-91D1-6C05C68C7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1125</TotalTime>
  <Words>827</Words>
  <Application>Microsoft Office PowerPoint</Application>
  <PresentationFormat>On-screen Show (4:3)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</vt:lpstr>
      <vt:lpstr>Segoe UI</vt:lpstr>
      <vt:lpstr>Segoe UI Light</vt:lpstr>
      <vt:lpstr>Times New Roman</vt:lpstr>
      <vt:lpstr>Verdana</vt:lpstr>
      <vt:lpstr>Module 0 Template</vt:lpstr>
      <vt:lpstr>PowerPoint Presentation</vt:lpstr>
      <vt:lpstr>Welcome!</vt:lpstr>
      <vt:lpstr>Hello</vt:lpstr>
      <vt:lpstr>Student Introductions</vt:lpstr>
      <vt:lpstr>Facilities</vt:lpstr>
      <vt:lpstr>About This Course</vt:lpstr>
      <vt:lpstr>Your Course Materials</vt:lpstr>
      <vt:lpstr>Course Outline</vt:lpstr>
      <vt:lpstr>Course Outline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Richard Strange</cp:lastModifiedBy>
  <cp:revision>72</cp:revision>
  <cp:lastPrinted>2012-08-28T00:39:50Z</cp:lastPrinted>
  <dcterms:created xsi:type="dcterms:W3CDTF">2012-09-10T15:00:36Z</dcterms:created>
  <dcterms:modified xsi:type="dcterms:W3CDTF">2017-11-17T15:29:00Z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0x010100396104AB67EA0840A5368495ED48DE27</vt:lpwstr>
  </property>
  <property fmtid="{D5CDD505-2E9C-101B-9397-08002B2CF9AE}" pid="3" name="ArticulateGUID">
    <vt:lpwstr>0E049A37-D813-4402-B235-94B57DBC70C0</vt:lpwstr>
  </property>
  <property fmtid="{D5CDD505-2E9C-101B-9397-08002B2CF9AE}" pid="4" name="ArticulatePath">
    <vt:lpwstr>20761C_00</vt:lpwstr>
  </property>
</Properties>
</file>