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76" r:id="rId11"/>
    <p:sldId id="265" r:id="rId12"/>
    <p:sldId id="266" r:id="rId13"/>
    <p:sldId id="267" r:id="rId14"/>
    <p:sldId id="268" r:id="rId15"/>
    <p:sldId id="269" r:id="rId16"/>
    <p:sldId id="270" r:id="rId17"/>
    <p:sldId id="271" r:id="rId18"/>
    <p:sldId id="272" r:id="rId19"/>
    <p:sldId id="277" r:id="rId20"/>
    <p:sldId id="273" r:id="rId21"/>
    <p:sldId id="274" r:id="rId22"/>
    <p:sldId id="275" r:id="rId23"/>
  </p:sldIdLst>
  <p:sldSz cx="9144000" cy="6858000" type="screen4x3"/>
  <p:notesSz cx="6858000" cy="9144000"/>
  <p:embeddedFontLst>
    <p:embeddedFont>
      <p:font typeface="Segoe UI" panose="020B0502040204020203" pitchFamily="34" charset="0"/>
      <p:regular r:id="rId25"/>
      <p:bold r:id="rId26"/>
      <p:italic r:id="rId27"/>
      <p:boldItalic r:id="rId28"/>
    </p:embeddedFont>
    <p:embeddedFont>
      <p:font typeface="Lucida Sans Typewriter" panose="020B0509030504030204" pitchFamily="49" charset="0"/>
      <p:regular r:id="rId29"/>
      <p:bold r:id="rId30"/>
      <p:italic r:id="rId31"/>
      <p:boldItalic r:id="rId32"/>
    </p:embeddedFont>
    <p:embeddedFont>
      <p:font typeface="Lucida Sans Unicode" panose="020B0602030504020204" pitchFamily="34" charset="0"/>
      <p:regular r:id="rId33"/>
    </p:embeddedFont>
    <p:embeddedFont>
      <p:font typeface="Calibri" panose="020F0502020204030204"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
      <p:font typeface="Segoe UI Light" panose="020B0502040204020203" pitchFamily="34" charset="0"/>
      <p:regular r:id="rId42"/>
      <p:italic r:id="rId43"/>
    </p:embeddedFont>
  </p:embeddedFontLst>
  <p:custDataLst>
    <p:tags r:id="rId44"/>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49EEB-392F-48B8-A87D-C1C94F76CDA7}"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817BC-C3BE-4C5D-AA2F-35ED8DC755A0}" type="slidenum">
              <a:rPr lang="en-GB" smtClean="0"/>
              <a:t>‹#›</a:t>
            </a:fld>
            <a:endParaRPr lang="en-GB" dirty="0"/>
          </a:p>
        </p:txBody>
      </p:sp>
    </p:spTree>
    <p:extLst>
      <p:ext uri="{BB962C8B-B14F-4D97-AF65-F5344CB8AC3E}">
        <p14:creationId xmlns:p14="http://schemas.microsoft.com/office/powerpoint/2010/main" val="3385024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more information on window functions, see </a:t>
            </a:r>
            <a:r>
              <a:rPr lang="en-GB" sz="1000" i="1" dirty="0">
                <a:latin typeface="Arial" panose="020B0604020202020204" pitchFamily="34" charset="0"/>
                <a:ea typeface="Calibri" panose="020F0502020204030204" pitchFamily="34" charset="0"/>
                <a:cs typeface="Times New Roman" panose="02020603050405020304" pitchFamily="18" charset="0"/>
              </a:rPr>
              <a:t>Microsoft SQL Server 2012 High-Performance T-SQL Using Window Functions</a:t>
            </a:r>
            <a:r>
              <a:rPr lang="en-GB" sz="1000" dirty="0">
                <a:latin typeface="Arial" panose="020B0604020202020204" pitchFamily="34" charset="0"/>
                <a:ea typeface="Calibri" panose="020F0502020204030204" pitchFamily="34" charset="0"/>
                <a:cs typeface="Times New Roman" panose="02020603050405020304" pitchFamily="18" charset="0"/>
              </a:rPr>
              <a:t> (Microsoft Press).</a:t>
            </a:r>
          </a:p>
        </p:txBody>
      </p:sp>
      <p:sp>
        <p:nvSpPr>
          <p:cNvPr id="4" name="Slide Number Placeholder 3"/>
          <p:cNvSpPr>
            <a:spLocks noGrp="1"/>
          </p:cNvSpPr>
          <p:nvPr>
            <p:ph type="sldNum" sz="quarter" idx="10"/>
          </p:nvPr>
        </p:nvSpPr>
        <p:spPr/>
        <p:txBody>
          <a:bodyPr/>
          <a:lstStyle/>
          <a:p>
            <a:fld id="{81F817BC-C3BE-4C5D-AA2F-35ED8DC755A0}"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30990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Sequencing Activity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Put the following elements into the logical order in which they are processed in a windowed query </a:t>
            </a:r>
            <a:r>
              <a:rPr lang="en-GB" sz="1000" dirty="0" smtClean="0">
                <a:latin typeface="Arial" panose="020B0604020202020204" pitchFamily="34" charset="0"/>
                <a:ea typeface="Calibri" panose="020F0502020204030204" pitchFamily="34" charset="0"/>
                <a:cs typeface="Times New Roman" panose="02020603050405020304" pitchFamily="18" charset="0"/>
              </a:rPr>
              <a:t>by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numbering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each to indicate the correct order.</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(1)The OVER clause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(2)The PARTITION BY clause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(3)The ROW or RANGE clause</a:t>
            </a:r>
            <a:endParaRPr lang="en-GB" dirty="0"/>
          </a:p>
        </p:txBody>
      </p:sp>
      <p:sp>
        <p:nvSpPr>
          <p:cNvPr id="4" name="Slide Number Placeholder 3"/>
          <p:cNvSpPr>
            <a:spLocks noGrp="1"/>
          </p:cNvSpPr>
          <p:nvPr>
            <p:ph type="sldNum" sz="quarter" idx="10"/>
          </p:nvPr>
        </p:nvSpPr>
        <p:spPr/>
        <p:txBody>
          <a:bodyPr/>
          <a:lstStyle/>
          <a:p>
            <a:fld id="{81F817BC-C3BE-4C5D-AA2F-35ED8DC755A0}"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95664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1F817BC-C3BE-4C5D-AA2F-35ED8DC755A0}"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47904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1F817BC-C3BE-4C5D-AA2F-35ED8DC755A0}"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49324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1F817BC-C3BE-4C5D-AA2F-35ED8DC755A0}"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62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Remember that any ORDER BY within an OVER clause does not determine the order of the final result set. See the notes in the workbook about using an additional ORDER BY clause to set output order.</a:t>
            </a:r>
          </a:p>
        </p:txBody>
      </p:sp>
      <p:sp>
        <p:nvSpPr>
          <p:cNvPr id="4" name="Slide Number Placeholder 3"/>
          <p:cNvSpPr>
            <a:spLocks noGrp="1"/>
          </p:cNvSpPr>
          <p:nvPr>
            <p:ph type="sldNum" sz="quarter" idx="10"/>
          </p:nvPr>
        </p:nvSpPr>
        <p:spPr/>
        <p:txBody>
          <a:bodyPr/>
          <a:lstStyle/>
          <a:p>
            <a:fld id="{81F817BC-C3BE-4C5D-AA2F-35ED8DC755A0}"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99300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1F817BC-C3BE-4C5D-AA2F-35ED8DC755A0}"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25834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the default window framing is RANGE BETWEEN UNBOUNDED PRECEDING AND CURRENT ROW. Therefore, for LAST_VALUE to return something other than the current row, the framing needs to be set, such as to UNBOUND FOLLOWING, which will then include all subsequent rows in the window frame.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hidden slide with examples follows this one.</a:t>
            </a:r>
          </a:p>
        </p:txBody>
      </p:sp>
      <p:sp>
        <p:nvSpPr>
          <p:cNvPr id="4" name="Slide Number Placeholder 3"/>
          <p:cNvSpPr>
            <a:spLocks noGrp="1"/>
          </p:cNvSpPr>
          <p:nvPr>
            <p:ph type="sldNum" sz="quarter" idx="10"/>
          </p:nvPr>
        </p:nvSpPr>
        <p:spPr/>
        <p:txBody>
          <a:bodyPr/>
          <a:lstStyle/>
          <a:p>
            <a:fld id="{81F817BC-C3BE-4C5D-AA2F-35ED8DC755A0}"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7370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is a hidden slide to support the example provided in the workbook.</a:t>
            </a:r>
          </a:p>
        </p:txBody>
      </p:sp>
      <p:sp>
        <p:nvSpPr>
          <p:cNvPr id="4" name="Slide Number Placeholder 3"/>
          <p:cNvSpPr>
            <a:spLocks noGrp="1"/>
          </p:cNvSpPr>
          <p:nvPr>
            <p:ph type="sldNum" sz="quarter" idx="10"/>
          </p:nvPr>
        </p:nvSpPr>
        <p:spPr/>
        <p:txBody>
          <a:bodyPr/>
          <a:lstStyle/>
          <a:p>
            <a:fld id="{81F817BC-C3BE-4C5D-AA2F-35ED8DC755A0}"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32019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Window Aggregate, Ranking, and Offset Functions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8</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9</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10</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F817BC-C3BE-4C5D-AA2F-35ED8DC755A0}"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347160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Categorize </a:t>
            </a:r>
            <a:r>
              <a:rPr lang="en-GB" sz="1000" b="1" dirty="0">
                <a:latin typeface="Arial" panose="020B0604020202020204" pitchFamily="34" charset="0"/>
                <a:ea typeface="Calibri" panose="020F0502020204030204" pitchFamily="34" charset="0"/>
                <a:cs typeface="Times New Roman" panose="02020603050405020304" pitchFamily="18" charset="0"/>
              </a:rPr>
              <a:t>Activity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Segoe UI" panose="020B0502040204020203" pitchFamily="34" charset="0"/>
              </a:rPr>
              <a:t>Place each windowing function into the appropriate category. Indicate your answer by writing the category number to the right of each item.</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Window Aggregate Functions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(1)SUM()</a:t>
            </a: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2)MIN()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(3)MAX()</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Window Ranking Function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(1)RANK()</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(2)DENSERANK()</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(3)ROW_NUMBER()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(4)NTITLE()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Window Distribution Functions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(1)PERCENT_RANK()</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(2)CUME_DIST()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(3)PERCENTILE_CONT()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(4)PERCENTILE_DISC()</a:t>
            </a:r>
            <a:endParaRPr lang="en-GB" dirty="0"/>
          </a:p>
        </p:txBody>
      </p:sp>
      <p:sp>
        <p:nvSpPr>
          <p:cNvPr id="4" name="Slide Number Placeholder 3"/>
          <p:cNvSpPr>
            <a:spLocks noGrp="1"/>
          </p:cNvSpPr>
          <p:nvPr>
            <p:ph type="sldNum" sz="quarter" idx="10"/>
          </p:nvPr>
        </p:nvSpPr>
        <p:spPr/>
        <p:txBody>
          <a:bodyPr/>
          <a:lstStyle/>
          <a:p>
            <a:fld id="{81F817BC-C3BE-4C5D-AA2F-35ED8DC755A0}" type="slidenum">
              <a:rPr lang="en-GB" smtClean="0"/>
              <a:t>19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02281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module will challenge learners who are new to T-SQL. Plan to stay at a high level in your presentation.</a:t>
            </a:r>
          </a:p>
        </p:txBody>
      </p:sp>
      <p:sp>
        <p:nvSpPr>
          <p:cNvPr id="4" name="Slide Number Placeholder 3"/>
          <p:cNvSpPr>
            <a:spLocks noGrp="1"/>
          </p:cNvSpPr>
          <p:nvPr>
            <p:ph type="sldNum" sz="quarter" idx="10"/>
          </p:nvPr>
        </p:nvSpPr>
        <p:spPr/>
        <p:txBody>
          <a:bodyPr/>
          <a:lstStyle/>
          <a:p>
            <a:fld id="{81F817BC-C3BE-4C5D-AA2F-35ED8DC755A0}"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18381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Important</a:t>
            </a:r>
            <a:r>
              <a:rPr lang="en-GB" sz="1000" dirty="0">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Writing Queries That Use Ranking </a:t>
            </a:r>
            <a:r>
              <a:rPr lang="en-GB" sz="1000" dirty="0" smtClean="0">
                <a:latin typeface="Arial" panose="020B0604020202020204" pitchFamily="34" charset="0"/>
                <a:ea typeface="Calibri" panose="020F0502020204030204" pitchFamily="34" charset="0"/>
                <a:cs typeface="Times New Roman" panose="02020603050405020304" pitchFamily="18" charset="0"/>
              </a:rPr>
              <a:t>Functions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The </a:t>
            </a:r>
            <a:r>
              <a:rPr lang="en-GB" sz="1000" dirty="0">
                <a:latin typeface="Arial" panose="020B0604020202020204" pitchFamily="34" charset="0"/>
                <a:ea typeface="Calibri" panose="020F0502020204030204" pitchFamily="34" charset="0"/>
                <a:cs typeface="Times New Roman" panose="02020603050405020304" pitchFamily="18" charset="0"/>
              </a:rPr>
              <a:t>sales department would like to rank orders by their values for each customer. You will provide the report by using the RANK function. You will also practice how to add a calculated column to display the row number in the SELECT clause.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Writing Queries That Use Offset </a:t>
            </a:r>
            <a:r>
              <a:rPr lang="en-GB" sz="1000" dirty="0" smtClean="0">
                <a:latin typeface="Arial" panose="020B0604020202020204" pitchFamily="34" charset="0"/>
                <a:ea typeface="Calibri" panose="020F0502020204030204" pitchFamily="34" charset="0"/>
                <a:cs typeface="Times New Roman" panose="02020603050405020304" pitchFamily="18" charset="0"/>
              </a:rPr>
              <a:t>Functions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need to provide separate reports to analyze the difference between two consecutive rows. This will enable business users to analyze growth and trends.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Writing Queries That Use Window Aggregate </a:t>
            </a:r>
            <a:r>
              <a:rPr lang="en-GB" sz="1000" dirty="0" smtClean="0">
                <a:latin typeface="Arial" panose="020B0604020202020204" pitchFamily="34" charset="0"/>
                <a:ea typeface="Calibri" panose="020F0502020204030204" pitchFamily="34" charset="0"/>
                <a:cs typeface="Times New Roman" panose="02020603050405020304" pitchFamily="18" charset="0"/>
              </a:rPr>
              <a:t>Functions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To </a:t>
            </a:r>
            <a:r>
              <a:rPr lang="en-GB" sz="1000" dirty="0">
                <a:latin typeface="Arial" panose="020B0604020202020204" pitchFamily="34" charset="0"/>
                <a:ea typeface="Calibri" panose="020F0502020204030204" pitchFamily="34" charset="0"/>
                <a:cs typeface="Times New Roman" panose="02020603050405020304" pitchFamily="18" charset="0"/>
              </a:rPr>
              <a:t>better understand the cumulative sales value of a customer through time and to provide the sales analyst with a year-to-date analysis, you will have to write different SELECT statements that use the window aggregate functions.</a:t>
            </a:r>
          </a:p>
        </p:txBody>
      </p:sp>
      <p:sp>
        <p:nvSpPr>
          <p:cNvPr id="4" name="Slide Number Placeholder 3"/>
          <p:cNvSpPr>
            <a:spLocks noGrp="1"/>
          </p:cNvSpPr>
          <p:nvPr>
            <p:ph type="sldNum" sz="quarter" idx="10"/>
          </p:nvPr>
        </p:nvSpPr>
        <p:spPr/>
        <p:txBody>
          <a:bodyPr/>
          <a:lstStyle/>
          <a:p>
            <a:fld id="{81F817BC-C3BE-4C5D-AA2F-35ED8DC755A0}"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06495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81F817BC-C3BE-4C5D-AA2F-35ED8DC755A0}"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42311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results will be returned by a ROW_NUMBER function if there is no ORDER BY clause in the query?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 unordered set.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ranking function would you use to return the values 1,1,3? Which would return 1,1,2?</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RANK, DENSE_RANK.</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Can a window frame extend beyond the boundaries of the window partition defined in the same OVER() clause?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a:t>
            </a:r>
          </a:p>
        </p:txBody>
      </p:sp>
      <p:sp>
        <p:nvSpPr>
          <p:cNvPr id="4" name="Slide Number Placeholder 3"/>
          <p:cNvSpPr>
            <a:spLocks noGrp="1"/>
          </p:cNvSpPr>
          <p:nvPr>
            <p:ph type="sldNum" sz="quarter" idx="10"/>
          </p:nvPr>
        </p:nvSpPr>
        <p:spPr/>
        <p:txBody>
          <a:bodyPr/>
          <a:lstStyle/>
          <a:p>
            <a:fld id="{81F817BC-C3BE-4C5D-AA2F-35ED8DC755A0}"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32505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1F817BC-C3BE-4C5D-AA2F-35ED8DC755A0}"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8630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 example is provided as an all-at-once view of windowing functions in use. Don't get bogged down in its details yet. The source, as well as the view definition, is provided in the demonstration script for this lesson.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Query description: This query returns a running total of quantity per product category. The running total will reset to zero at each change in category (partition) and is the sum of all previous rows in the current category (unbounded preceding) up to the current row.</a:t>
            </a:r>
          </a:p>
        </p:txBody>
      </p:sp>
      <p:sp>
        <p:nvSpPr>
          <p:cNvPr id="4" name="Slide Number Placeholder 3"/>
          <p:cNvSpPr>
            <a:spLocks noGrp="1"/>
          </p:cNvSpPr>
          <p:nvPr>
            <p:ph type="sldNum" sz="quarter" idx="10"/>
          </p:nvPr>
        </p:nvSpPr>
        <p:spPr/>
        <p:txBody>
          <a:bodyPr/>
          <a:lstStyle/>
          <a:p>
            <a:fld id="{81F817BC-C3BE-4C5D-AA2F-35ED8DC755A0}"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75145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result set is the window of rows defined by the OVER clause. If there is no partition, then the window includes all rows. If a partition element is defined in the OVER clause, the conceptual subset of rows is called the window partition. If a frame is defined, the window is further restricted to the starting and ending boundaries defined by the frame.</a:t>
            </a:r>
          </a:p>
        </p:txBody>
      </p:sp>
      <p:sp>
        <p:nvSpPr>
          <p:cNvPr id="4" name="Slide Number Placeholder 3"/>
          <p:cNvSpPr>
            <a:spLocks noGrp="1"/>
          </p:cNvSpPr>
          <p:nvPr>
            <p:ph type="sldNum" sz="quarter" idx="10"/>
          </p:nvPr>
        </p:nvSpPr>
        <p:spPr/>
        <p:txBody>
          <a:bodyPr/>
          <a:lstStyle/>
          <a:p>
            <a:fld id="{81F817BC-C3BE-4C5D-AA2F-35ED8DC755A0}"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87453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example: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SUM(&lt;col&gt;) OVER () means to calculate the aggregate (SUM) using the underlying query's result set (all rows).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SUM(&lt;col&gt;) OVER (PARTITION BY &lt;col&gt;) means to calculate the aggregate once for each window of rows restricted to only those rows with the same value in &lt;col&gt; as in the current row.</a:t>
            </a:r>
          </a:p>
        </p:txBody>
      </p:sp>
      <p:sp>
        <p:nvSpPr>
          <p:cNvPr id="4" name="Slide Number Placeholder 3"/>
          <p:cNvSpPr>
            <a:spLocks noGrp="1"/>
          </p:cNvSpPr>
          <p:nvPr>
            <p:ph type="sldNum" sz="quarter" idx="10"/>
          </p:nvPr>
        </p:nvSpPr>
        <p:spPr/>
        <p:txBody>
          <a:bodyPr/>
          <a:lstStyle/>
          <a:p>
            <a:fld id="{81F817BC-C3BE-4C5D-AA2F-35ED8DC755A0}"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88908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Don't take the comparison too far, but PARTITION is conceptually similar to a GROUP BY, even if the mechanisms are very different.</a:t>
            </a:r>
          </a:p>
        </p:txBody>
      </p:sp>
      <p:sp>
        <p:nvSpPr>
          <p:cNvPr id="4" name="Slide Number Placeholder 3"/>
          <p:cNvSpPr>
            <a:spLocks noGrp="1"/>
          </p:cNvSpPr>
          <p:nvPr>
            <p:ph type="sldNum" sz="quarter" idx="10"/>
          </p:nvPr>
        </p:nvSpPr>
        <p:spPr/>
        <p:txBody>
          <a:bodyPr/>
          <a:lstStyle/>
          <a:p>
            <a:fld id="{81F817BC-C3BE-4C5D-AA2F-35ED8DC755A0}"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67215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1F817BC-C3BE-4C5D-AA2F-35ED8DC755A0}"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98877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OVER, PARTITION BY, and ORDER BY Clauses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 </a:t>
            </a:r>
            <a:r>
              <a:rPr lang="en-US" sz="1000" dirty="0">
                <a:latin typeface="Arial" panose="020B0604020202020204" pitchFamily="34" charset="0"/>
                <a:ea typeface="Times New Roman" panose="02020603050405020304" pitchFamily="18" charset="0"/>
                <a:cs typeface="Times New Roman" panose="02020603050405020304" pitchFamily="18" charset="0"/>
              </a:rPr>
              <a:t>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D:\Demofiles\Mod13\Setup.cmd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y</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Wait for the script to finish, and then press any key.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D:\Demofiles\Mod13\Demo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 </a:t>
            </a:r>
            <a:r>
              <a:rPr lang="en-US" sz="1000" dirty="0">
                <a:latin typeface="Arial" panose="020B0604020202020204" pitchFamily="34" charset="0"/>
                <a:ea typeface="Times New Roman" panose="02020603050405020304" pitchFamily="18" charset="0"/>
                <a:cs typeface="Times New Roman" panose="02020603050405020304" pitchFamily="18" charset="0"/>
              </a:rPr>
              <a:t>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F817BC-C3BE-4C5D-AA2F-35ED8DC755A0}"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Using Window Ranking, Offset, and Aggregate Functions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96150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7138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868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0276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1721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40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10385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302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3843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202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37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9796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07052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18913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13</a:t>
            </a:r>
            <a:endParaRPr lang="en-GB" dirty="0"/>
          </a:p>
        </p:txBody>
      </p:sp>
      <p:sp>
        <p:nvSpPr>
          <p:cNvPr id="3" name="Subtitle 2"/>
          <p:cNvSpPr>
            <a:spLocks noGrp="1"/>
          </p:cNvSpPr>
          <p:nvPr>
            <p:ph type="subTitle" sz="quarter" idx="1"/>
          </p:nvPr>
        </p:nvSpPr>
        <p:spPr/>
        <p:txBody>
          <a:bodyPr/>
          <a:lstStyle/>
          <a:p>
            <a:r>
              <a:rPr lang="en-GB" dirty="0" smtClean="0"/>
              <a:t>Using Window Ranking, Offset, and Aggregate Functions
</a:t>
            </a:r>
            <a:endParaRPr lang="en-GB" dirty="0"/>
          </a:p>
        </p:txBody>
      </p:sp>
    </p:spTree>
    <p:custDataLst>
      <p:tags r:id="rId1"/>
    </p:custDataLst>
    <p:extLst>
      <p:ext uri="{BB962C8B-B14F-4D97-AF65-F5344CB8AC3E}">
        <p14:creationId xmlns:p14="http://schemas.microsoft.com/office/powerpoint/2010/main" val="2273334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230361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Exploring Window Functions</a:t>
            </a:r>
            <a:endParaRPr lang="en-GB" dirty="0"/>
          </a:p>
        </p:txBody>
      </p:sp>
      <p:sp>
        <p:nvSpPr>
          <p:cNvPr id="3" name="Text Placeholder 2"/>
          <p:cNvSpPr>
            <a:spLocks noGrp="1"/>
          </p:cNvSpPr>
          <p:nvPr>
            <p:ph type="body" idx="1"/>
          </p:nvPr>
        </p:nvSpPr>
        <p:spPr/>
        <p:txBody>
          <a:bodyPr/>
          <a:lstStyle/>
          <a:p>
            <a:r>
              <a:rPr lang="en-GB" dirty="0" smtClean="0"/>
              <a:t>Defining Window Functions
Window Aggregate Functions
Window Ranking Functions
Window Distribution Functions
Window Offset Functions
Demonstration: Exploring Windows Functions</a:t>
            </a:r>
            <a:endParaRPr lang="en-GB" dirty="0"/>
          </a:p>
        </p:txBody>
      </p:sp>
    </p:spTree>
    <p:custDataLst>
      <p:tags r:id="rId1"/>
    </p:custDataLst>
    <p:extLst>
      <p:ext uri="{BB962C8B-B14F-4D97-AF65-F5344CB8AC3E}">
        <p14:creationId xmlns:p14="http://schemas.microsoft.com/office/powerpoint/2010/main" val="178446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Window Functions</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A window function is a function applied to a window, or set, of rows</a:t>
            </a:r>
          </a:p>
          <a:p>
            <a:r>
              <a:rPr lang="en-US" b="0" kern="0" dirty="0" smtClean="0"/>
              <a:t>Window functions include aggregate, ranking, distribution, and offset functions</a:t>
            </a:r>
          </a:p>
          <a:p>
            <a:r>
              <a:rPr lang="en-US" b="0" kern="0" dirty="0" smtClean="0"/>
              <a:t>Window functions depend on set created by OVER()</a:t>
            </a:r>
          </a:p>
          <a:p>
            <a:endParaRPr lang="en-US" b="0" kern="0" dirty="0"/>
          </a:p>
        </p:txBody>
      </p:sp>
      <p:sp>
        <p:nvSpPr>
          <p:cNvPr id="6" name="AutoShape 3"/>
          <p:cNvSpPr>
            <a:spLocks noChangeArrowheads="1"/>
          </p:cNvSpPr>
          <p:nvPr/>
        </p:nvSpPr>
        <p:spPr bwMode="auto">
          <a:xfrm>
            <a:off x="690465" y="3909502"/>
            <a:ext cx="7383491" cy="1938992"/>
          </a:xfrm>
          <a:prstGeom prst="roundRect">
            <a:avLst>
              <a:gd name="adj" fmla="val 0"/>
            </a:avLst>
          </a:prstGeom>
          <a:solidFill>
            <a:srgbClr val="D2D2D2"/>
          </a:solidFill>
          <a:ln w="9525" algn="ctr">
            <a:noFill/>
            <a:round/>
            <a:headEnd/>
            <a:tailEnd/>
          </a:ln>
          <a:effectLst/>
        </p:spPr>
        <p:txBody>
          <a:bodyPr wrap="square" anchor="ctr">
            <a:spAutoFit/>
          </a:bodyPr>
          <a:lstStyle/>
          <a:p>
            <a:r>
              <a:rPr lang="en-US" sz="2400" b="0" dirty="0">
                <a:solidFill>
                  <a:srgbClr val="0000FF"/>
                </a:solidFill>
                <a:latin typeface="Lucida Sans Unicode" panose="020B0602030504020204" pitchFamily="34" charset="0"/>
                <a:cs typeface="Lucida Sans Unicode" panose="020B0602030504020204" pitchFamily="34" charset="0"/>
              </a:rPr>
              <a:t>SELECT</a:t>
            </a:r>
            <a:r>
              <a:rPr lang="en-US" sz="2400" b="0" dirty="0">
                <a:solidFill>
                  <a:prstClr val="black"/>
                </a:solidFill>
                <a:latin typeface="Lucida Sans Unicode" panose="020B0602030504020204" pitchFamily="34" charset="0"/>
                <a:cs typeface="Lucida Sans Unicode" panose="020B0602030504020204" pitchFamily="34" charset="0"/>
              </a:rPr>
              <a:t>  productid</a:t>
            </a:r>
            <a:r>
              <a:rPr lang="en-US" sz="2400" b="0" dirty="0">
                <a:solidFill>
                  <a:srgbClr val="808080"/>
                </a:solidFill>
                <a:latin typeface="Lucida Sans Unicode" panose="020B0602030504020204" pitchFamily="34" charset="0"/>
                <a:cs typeface="Lucida Sans Unicode" panose="020B0602030504020204" pitchFamily="34" charset="0"/>
              </a:rPr>
              <a:t>, </a:t>
            </a:r>
            <a:r>
              <a:rPr lang="en-US" sz="2400" b="0" dirty="0">
                <a:solidFill>
                  <a:prstClr val="black"/>
                </a:solidFill>
                <a:latin typeface="Lucida Sans Unicode" panose="020B0602030504020204" pitchFamily="34" charset="0"/>
                <a:cs typeface="Lucida Sans Unicode" panose="020B0602030504020204" pitchFamily="34" charset="0"/>
              </a:rPr>
              <a:t>productname</a:t>
            </a:r>
            <a:r>
              <a:rPr lang="en-US" sz="2400" b="0" dirty="0">
                <a:solidFill>
                  <a:srgbClr val="808080"/>
                </a:solidFill>
                <a:latin typeface="Lucida Sans Unicode" panose="020B0602030504020204" pitchFamily="34" charset="0"/>
                <a:cs typeface="Lucida Sans Unicode" panose="020B0602030504020204" pitchFamily="34" charset="0"/>
              </a:rPr>
              <a:t>, </a:t>
            </a:r>
            <a:r>
              <a:rPr lang="en-US" sz="2400" b="0" dirty="0">
                <a:solidFill>
                  <a:prstClr val="black"/>
                </a:solidFill>
                <a:latin typeface="Lucida Sans Unicode" panose="020B0602030504020204" pitchFamily="34" charset="0"/>
                <a:cs typeface="Lucida Sans Unicode" panose="020B0602030504020204" pitchFamily="34" charset="0"/>
              </a:rPr>
              <a:t>unitprice</a:t>
            </a:r>
            <a:r>
              <a:rPr lang="en-US" sz="2400" b="0" dirty="0">
                <a:solidFill>
                  <a:srgbClr val="808080"/>
                </a:solidFill>
                <a:latin typeface="Lucida Sans Unicode" panose="020B0602030504020204" pitchFamily="34" charset="0"/>
                <a:cs typeface="Lucida Sans Unicode" panose="020B0602030504020204" pitchFamily="34" charset="0"/>
              </a:rPr>
              <a:t>,</a:t>
            </a:r>
          </a:p>
          <a:p>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FF00FF"/>
                </a:solidFill>
                <a:latin typeface="Lucida Sans Unicode" panose="020B0602030504020204" pitchFamily="34" charset="0"/>
                <a:cs typeface="Lucida Sans Unicode" panose="020B0602030504020204" pitchFamily="34" charset="0"/>
              </a:rPr>
              <a:t>RANK</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0000FF"/>
                </a:solidFill>
                <a:latin typeface="Lucida Sans Unicode" panose="020B0602030504020204" pitchFamily="34" charset="0"/>
                <a:cs typeface="Lucida Sans Unicode" panose="020B0602030504020204" pitchFamily="34" charset="0"/>
              </a:rPr>
              <a:t>OVER</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srgbClr val="0000FF"/>
                </a:solidFill>
                <a:latin typeface="Lucida Sans Unicode" panose="020B0602030504020204" pitchFamily="34" charset="0"/>
                <a:cs typeface="Lucida Sans Unicode" panose="020B0602030504020204" pitchFamily="34" charset="0"/>
              </a:rPr>
              <a:t>ORDER</a:t>
            </a:r>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0000FF"/>
                </a:solidFill>
                <a:latin typeface="Lucida Sans Unicode" panose="020B0602030504020204" pitchFamily="34" charset="0"/>
                <a:cs typeface="Lucida Sans Unicode" panose="020B0602030504020204" pitchFamily="34" charset="0"/>
              </a:rPr>
              <a:t>BY</a:t>
            </a:r>
            <a:r>
              <a:rPr lang="en-US" sz="2400" b="0" dirty="0">
                <a:solidFill>
                  <a:prstClr val="black"/>
                </a:solidFill>
                <a:latin typeface="Lucida Sans Unicode" panose="020B0602030504020204" pitchFamily="34" charset="0"/>
                <a:cs typeface="Lucida Sans Unicode" panose="020B0602030504020204" pitchFamily="34" charset="0"/>
              </a:rPr>
              <a:t> unitprice </a:t>
            </a:r>
            <a:r>
              <a:rPr lang="en-US" sz="2400" b="0" dirty="0">
                <a:solidFill>
                  <a:srgbClr val="0000FF"/>
                </a:solidFill>
                <a:latin typeface="Lucida Sans Unicode" panose="020B0602030504020204" pitchFamily="34" charset="0"/>
                <a:cs typeface="Lucida Sans Unicode" panose="020B0602030504020204" pitchFamily="34" charset="0"/>
              </a:rPr>
              <a:t>DESC</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0000FF"/>
                </a:solidFill>
                <a:latin typeface="Lucida Sans Unicode" panose="020B0602030504020204" pitchFamily="34" charset="0"/>
                <a:cs typeface="Lucida Sans Unicode" panose="020B0602030504020204" pitchFamily="34" charset="0"/>
              </a:rPr>
              <a:t>AS</a:t>
            </a:r>
            <a:r>
              <a:rPr lang="en-US" sz="2400" b="0" dirty="0">
                <a:solidFill>
                  <a:prstClr val="black"/>
                </a:solidFill>
                <a:latin typeface="Lucida Sans Unicode" panose="020B0602030504020204" pitchFamily="34" charset="0"/>
                <a:cs typeface="Lucida Sans Unicode" panose="020B0602030504020204" pitchFamily="34" charset="0"/>
              </a:rPr>
              <a:t> pricerank</a:t>
            </a:r>
          </a:p>
          <a:p>
            <a:r>
              <a:rPr lang="en-US" sz="2400" b="0" dirty="0">
                <a:solidFill>
                  <a:srgbClr val="0000FF"/>
                </a:solidFill>
                <a:latin typeface="Lucida Sans Unicode" panose="020B0602030504020204" pitchFamily="34" charset="0"/>
                <a:cs typeface="Lucida Sans Unicode" panose="020B0602030504020204" pitchFamily="34" charset="0"/>
              </a:rPr>
              <a:t>FROM</a:t>
            </a:r>
            <a:r>
              <a:rPr lang="en-US" sz="2400" b="0" dirty="0">
                <a:solidFill>
                  <a:prstClr val="black"/>
                </a:solidFill>
                <a:latin typeface="Lucida Sans Unicode" panose="020B0602030504020204" pitchFamily="34" charset="0"/>
                <a:cs typeface="Lucida Sans Unicode" panose="020B0602030504020204" pitchFamily="34" charset="0"/>
              </a:rPr>
              <a:t> Production</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Products</a:t>
            </a:r>
          </a:p>
          <a:p>
            <a:r>
              <a:rPr lang="en-US" sz="2400" b="0" dirty="0">
                <a:solidFill>
                  <a:srgbClr val="0000FF"/>
                </a:solidFill>
                <a:latin typeface="Lucida Sans Unicode" panose="020B0602030504020204" pitchFamily="34" charset="0"/>
                <a:cs typeface="Lucida Sans Unicode" panose="020B0602030504020204" pitchFamily="34" charset="0"/>
              </a:rPr>
              <a:t>ORDER</a:t>
            </a:r>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0000FF"/>
                </a:solidFill>
                <a:latin typeface="Lucida Sans Unicode" panose="020B0602030504020204" pitchFamily="34" charset="0"/>
                <a:cs typeface="Lucida Sans Unicode" panose="020B0602030504020204" pitchFamily="34" charset="0"/>
              </a:rPr>
              <a:t>BY</a:t>
            </a:r>
            <a:r>
              <a:rPr lang="en-US" sz="2400" b="0" dirty="0">
                <a:solidFill>
                  <a:prstClr val="black"/>
                </a:solidFill>
                <a:latin typeface="Lucida Sans Unicode" panose="020B0602030504020204" pitchFamily="34" charset="0"/>
                <a:cs typeface="Lucida Sans Unicode" panose="020B0602030504020204" pitchFamily="34" charset="0"/>
              </a:rPr>
              <a:t> pricerank</a:t>
            </a:r>
            <a:r>
              <a:rPr lang="en-US" sz="2400" b="0" dirty="0">
                <a:solidFill>
                  <a:srgbClr val="808080"/>
                </a:solidFill>
                <a:latin typeface="Lucida Sans Unicode" panose="020B0602030504020204" pitchFamily="34" charset="0"/>
                <a:cs typeface="Lucida Sans Unicode" panose="020B0602030504020204" pitchFamily="34" charset="0"/>
              </a:rPr>
              <a:t>;</a:t>
            </a:r>
            <a:endParaRPr lang="en-US" sz="2400" b="0" dirty="0">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176664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 Aggregate Functions</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Similar to grouped aggregate functions</a:t>
            </a:r>
          </a:p>
          <a:p>
            <a:pPr lvl="1"/>
            <a:r>
              <a:rPr lang="en-US" b="0" kern="0" dirty="0" smtClean="0"/>
              <a:t>SUM, MIN, MAX, and so on</a:t>
            </a:r>
          </a:p>
          <a:p>
            <a:r>
              <a:rPr lang="en-US" b="0" kern="0" dirty="0" smtClean="0"/>
              <a:t>Applied to windows defined by OVER clause</a:t>
            </a:r>
          </a:p>
          <a:p>
            <a:r>
              <a:rPr lang="en-US" b="0" kern="0" dirty="0" smtClean="0"/>
              <a:t>Window aggregate functions support partitioning, ordering, and framing</a:t>
            </a:r>
          </a:p>
          <a:p>
            <a:endParaRPr lang="en-US" b="0" kern="0" dirty="0"/>
          </a:p>
        </p:txBody>
      </p:sp>
      <p:sp>
        <p:nvSpPr>
          <p:cNvPr id="6" name="AutoShape 3"/>
          <p:cNvSpPr>
            <a:spLocks noChangeArrowheads="1"/>
          </p:cNvSpPr>
          <p:nvPr/>
        </p:nvSpPr>
        <p:spPr bwMode="auto">
          <a:xfrm>
            <a:off x="458788" y="3808790"/>
            <a:ext cx="8282085" cy="1569660"/>
          </a:xfrm>
          <a:prstGeom prst="roundRect">
            <a:avLst>
              <a:gd name="adj" fmla="val 0"/>
            </a:avLst>
          </a:prstGeom>
          <a:solidFill>
            <a:srgbClr val="D2D2D2"/>
          </a:solidFill>
          <a:ln w="9525" algn="ctr">
            <a:noFill/>
            <a:round/>
            <a:headEnd/>
            <a:tailEnd/>
          </a:ln>
          <a:effectLst/>
        </p:spPr>
        <p:txBody>
          <a:bodyPr wrap="square" anchor="ctr">
            <a:spAutoFit/>
          </a:bodyPr>
          <a:lstStyle/>
          <a:p>
            <a:r>
              <a:rPr lang="en-US" sz="2400" b="0" dirty="0">
                <a:solidFill>
                  <a:srgbClr val="0000FF"/>
                </a:solidFill>
                <a:latin typeface="Lucida Sans Typewriter" pitchFamily="49" charset="0"/>
              </a:rPr>
              <a:t>SELECT</a:t>
            </a:r>
            <a:r>
              <a:rPr lang="en-US" sz="2400" b="0" dirty="0">
                <a:solidFill>
                  <a:prstClr val="black"/>
                </a:solidFill>
                <a:latin typeface="Lucida Sans Typewriter" pitchFamily="49" charset="0"/>
              </a:rPr>
              <a:t>  custid</a:t>
            </a:r>
            <a:r>
              <a:rPr lang="en-US" sz="2400" b="0" dirty="0">
                <a:solidFill>
                  <a:srgbClr val="808080"/>
                </a:solidFill>
                <a:latin typeface="Lucida Sans Typewriter" pitchFamily="49" charset="0"/>
              </a:rPr>
              <a:t>, </a:t>
            </a:r>
            <a:r>
              <a:rPr lang="en-US" sz="2400" b="0" dirty="0">
                <a:solidFill>
                  <a:prstClr val="black"/>
                </a:solidFill>
                <a:latin typeface="Lucida Sans Typewriter" pitchFamily="49" charset="0"/>
              </a:rPr>
              <a:t>ordermonth</a:t>
            </a:r>
            <a:r>
              <a:rPr lang="en-US" sz="2400" b="0" dirty="0">
                <a:solidFill>
                  <a:srgbClr val="808080"/>
                </a:solidFill>
                <a:latin typeface="Lucida Sans Typewriter" pitchFamily="49" charset="0"/>
              </a:rPr>
              <a:t>, </a:t>
            </a:r>
            <a:r>
              <a:rPr lang="en-US" sz="2400" b="0" dirty="0">
                <a:solidFill>
                  <a:prstClr val="black"/>
                </a:solidFill>
                <a:latin typeface="Lucida Sans Typewriter" pitchFamily="49" charset="0"/>
              </a:rPr>
              <a:t>qty</a:t>
            </a:r>
            <a:r>
              <a:rPr lang="en-US" sz="2400" b="0" dirty="0">
                <a:solidFill>
                  <a:srgbClr val="808080"/>
                </a:solidFill>
                <a:latin typeface="Lucida Sans Typewriter" pitchFamily="49" charset="0"/>
              </a:rPr>
              <a:t>,</a:t>
            </a:r>
          </a:p>
          <a:p>
            <a:r>
              <a:rPr lang="en-US" sz="2400" b="0" dirty="0">
                <a:solidFill>
                  <a:prstClr val="black"/>
                </a:solidFill>
                <a:latin typeface="Lucida Sans Typewriter" pitchFamily="49" charset="0"/>
              </a:rPr>
              <a:t>	</a:t>
            </a:r>
            <a:r>
              <a:rPr lang="en-US" sz="2400" b="0" dirty="0">
                <a:solidFill>
                  <a:srgbClr val="FF00FF"/>
                </a:solidFill>
                <a:latin typeface="Lucida Sans Typewriter" pitchFamily="49" charset="0"/>
              </a:rPr>
              <a:t>SUM</a:t>
            </a:r>
            <a:r>
              <a:rPr lang="en-US" sz="2400" b="0" dirty="0">
                <a:solidFill>
                  <a:srgbClr val="808080"/>
                </a:solidFill>
                <a:latin typeface="Lucida Sans Typewriter" pitchFamily="49" charset="0"/>
              </a:rPr>
              <a:t>(</a:t>
            </a:r>
            <a:r>
              <a:rPr lang="en-US" sz="2400" b="0" dirty="0">
                <a:solidFill>
                  <a:prstClr val="black"/>
                </a:solidFill>
                <a:latin typeface="Lucida Sans Typewriter" pitchFamily="49" charset="0"/>
              </a:rPr>
              <a:t>qty</a:t>
            </a:r>
            <a:r>
              <a:rPr lang="en-US" sz="2400" b="0" dirty="0">
                <a:solidFill>
                  <a:srgbClr val="808080"/>
                </a:solidFill>
                <a:latin typeface="Lucida Sans Typewriter" pitchFamily="49" charset="0"/>
              </a:rPr>
              <a:t>)</a:t>
            </a:r>
            <a:r>
              <a:rPr lang="en-US" sz="2400" b="0" dirty="0">
                <a:solidFill>
                  <a:prstClr val="black"/>
                </a:solidFill>
                <a:latin typeface="Lucida Sans Typewriter" pitchFamily="49" charset="0"/>
              </a:rPr>
              <a:t> </a:t>
            </a:r>
            <a:r>
              <a:rPr lang="en-US" sz="2400" b="0" dirty="0">
                <a:solidFill>
                  <a:srgbClr val="0000FF"/>
                </a:solidFill>
                <a:latin typeface="Lucida Sans Typewriter" pitchFamily="49" charset="0"/>
              </a:rPr>
              <a:t>OVER</a:t>
            </a:r>
            <a:r>
              <a:rPr lang="en-US" sz="2400" b="0" dirty="0">
                <a:solidFill>
                  <a:srgbClr val="808080"/>
                </a:solidFill>
                <a:latin typeface="Lucida Sans Typewriter" pitchFamily="49" charset="0"/>
              </a:rPr>
              <a:t>(</a:t>
            </a:r>
            <a:r>
              <a:rPr lang="en-US" sz="2400" b="0" dirty="0">
                <a:solidFill>
                  <a:srgbClr val="0000FF"/>
                </a:solidFill>
                <a:latin typeface="Lucida Sans Typewriter" pitchFamily="49" charset="0"/>
              </a:rPr>
              <a:t>PARTITION</a:t>
            </a:r>
            <a:r>
              <a:rPr lang="en-US" sz="2400" b="0" dirty="0">
                <a:solidFill>
                  <a:prstClr val="black"/>
                </a:solidFill>
                <a:latin typeface="Lucida Sans Typewriter" pitchFamily="49" charset="0"/>
              </a:rPr>
              <a:t> </a:t>
            </a:r>
            <a:r>
              <a:rPr lang="en-US" sz="2400" b="0" dirty="0">
                <a:solidFill>
                  <a:srgbClr val="0000FF"/>
                </a:solidFill>
                <a:latin typeface="Lucida Sans Typewriter" pitchFamily="49" charset="0"/>
              </a:rPr>
              <a:t>BY</a:t>
            </a:r>
            <a:r>
              <a:rPr lang="en-US" sz="2400" b="0" dirty="0">
                <a:solidFill>
                  <a:prstClr val="black"/>
                </a:solidFill>
                <a:latin typeface="Lucida Sans Typewriter" pitchFamily="49" charset="0"/>
              </a:rPr>
              <a:t> custid</a:t>
            </a:r>
            <a:r>
              <a:rPr lang="en-US" sz="2400" b="0" dirty="0">
                <a:solidFill>
                  <a:srgbClr val="808080"/>
                </a:solidFill>
                <a:latin typeface="Lucida Sans Typewriter" pitchFamily="49" charset="0"/>
              </a:rPr>
              <a:t>)</a:t>
            </a:r>
            <a:r>
              <a:rPr lang="en-US" sz="2400" b="0" dirty="0">
                <a:solidFill>
                  <a:prstClr val="black"/>
                </a:solidFill>
                <a:latin typeface="Lucida Sans Typewriter" pitchFamily="49" charset="0"/>
              </a:rPr>
              <a:t> </a:t>
            </a:r>
          </a:p>
          <a:p>
            <a:r>
              <a:rPr lang="en-US" sz="2400" b="0" dirty="0">
                <a:solidFill>
                  <a:prstClr val="black"/>
                </a:solidFill>
                <a:latin typeface="Lucida Sans Typewriter" pitchFamily="49" charset="0"/>
              </a:rPr>
              <a:t>	</a:t>
            </a:r>
            <a:r>
              <a:rPr lang="en-US" sz="2400" b="0" dirty="0">
                <a:solidFill>
                  <a:srgbClr val="0000FF"/>
                </a:solidFill>
                <a:latin typeface="Lucida Sans Typewriter" pitchFamily="49" charset="0"/>
              </a:rPr>
              <a:t>AS</a:t>
            </a:r>
            <a:r>
              <a:rPr lang="en-US" sz="2400" b="0" dirty="0">
                <a:solidFill>
                  <a:prstClr val="black"/>
                </a:solidFill>
                <a:latin typeface="Lucida Sans Typewriter" pitchFamily="49" charset="0"/>
              </a:rPr>
              <a:t> totalpercust</a:t>
            </a:r>
          </a:p>
          <a:p>
            <a:r>
              <a:rPr lang="en-US" sz="2400" b="0" dirty="0">
                <a:solidFill>
                  <a:srgbClr val="0000FF"/>
                </a:solidFill>
                <a:latin typeface="Lucida Sans Typewriter" pitchFamily="49" charset="0"/>
              </a:rPr>
              <a:t>FROM</a:t>
            </a:r>
            <a:r>
              <a:rPr lang="en-US" sz="2400" b="0" dirty="0">
                <a:solidFill>
                  <a:prstClr val="black"/>
                </a:solidFill>
                <a:latin typeface="Lucida Sans Typewriter" pitchFamily="49" charset="0"/>
              </a:rPr>
              <a:t> Sales</a:t>
            </a:r>
            <a:r>
              <a:rPr lang="en-US" sz="2400" b="0" dirty="0">
                <a:solidFill>
                  <a:srgbClr val="808080"/>
                </a:solidFill>
                <a:latin typeface="Lucida Sans Typewriter" pitchFamily="49" charset="0"/>
              </a:rPr>
              <a:t>.</a:t>
            </a:r>
            <a:r>
              <a:rPr lang="en-US" sz="2400" b="0" dirty="0">
                <a:solidFill>
                  <a:prstClr val="black"/>
                </a:solidFill>
                <a:latin typeface="Lucida Sans Typewriter" pitchFamily="49" charset="0"/>
              </a:rPr>
              <a:t>CustOrders</a:t>
            </a:r>
            <a:r>
              <a:rPr lang="en-US" sz="2400" b="0" dirty="0">
                <a:solidFill>
                  <a:srgbClr val="808080"/>
                </a:solidFill>
                <a:latin typeface="Lucida Sans Typewriter" pitchFamily="49" charset="0"/>
              </a:rPr>
              <a:t>;</a:t>
            </a:r>
          </a:p>
        </p:txBody>
      </p:sp>
    </p:spTree>
    <p:custDataLst>
      <p:tags r:id="rId1"/>
    </p:custDataLst>
    <p:extLst>
      <p:ext uri="{BB962C8B-B14F-4D97-AF65-F5344CB8AC3E}">
        <p14:creationId xmlns:p14="http://schemas.microsoft.com/office/powerpoint/2010/main" val="3717452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 Ranking Functions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Ranking functions require a window order clause</a:t>
            </a:r>
          </a:p>
          <a:p>
            <a:pPr lvl="1"/>
            <a:r>
              <a:rPr lang="en-US" b="0" kern="0" dirty="0">
                <a:solidFill>
                  <a:srgbClr val="000000"/>
                </a:solidFill>
              </a:rPr>
              <a:t>Partitioning is optional</a:t>
            </a:r>
          </a:p>
          <a:p>
            <a:pPr lvl="1"/>
            <a:r>
              <a:rPr lang="en-US" b="0" kern="0" dirty="0">
                <a:solidFill>
                  <a:srgbClr val="000000"/>
                </a:solidFill>
              </a:rPr>
              <a:t>To display results in sorted order still requires ORDER BY!</a:t>
            </a:r>
          </a:p>
          <a:p>
            <a:pPr lvl="0"/>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56119152"/>
              </p:ext>
            </p:extLst>
          </p:nvPr>
        </p:nvGraphicFramePr>
        <p:xfrm>
          <a:off x="802366" y="2819400"/>
          <a:ext cx="7517363" cy="3291840"/>
        </p:xfrm>
        <a:graphic>
          <a:graphicData uri="http://schemas.openxmlformats.org/drawingml/2006/table">
            <a:tbl>
              <a:tblPr firstRow="1" bandRow="1">
                <a:effectLst/>
                <a:tableStyleId>{3C2FFA5D-87B4-456A-9821-1D502468CF0F}</a:tableStyleId>
              </a:tblPr>
              <a:tblGrid>
                <a:gridCol w="2435471">
                  <a:extLst>
                    <a:ext uri="{9D8B030D-6E8A-4147-A177-3AD203B41FA5}">
                      <a16:colId xmlns:a16="http://schemas.microsoft.com/office/drawing/2014/main" val="20000"/>
                    </a:ext>
                  </a:extLst>
                </a:gridCol>
                <a:gridCol w="5081892">
                  <a:extLst>
                    <a:ext uri="{9D8B030D-6E8A-4147-A177-3AD203B41FA5}">
                      <a16:colId xmlns:a16="http://schemas.microsoft.com/office/drawing/2014/main" val="20001"/>
                    </a:ext>
                  </a:extLst>
                </a:gridCol>
              </a:tblGrid>
              <a:tr h="400612">
                <a:tc>
                  <a:txBody>
                    <a:bodyPr/>
                    <a:lstStyle/>
                    <a:p>
                      <a:r>
                        <a:rPr lang="en-US" sz="2400" b="0" dirty="0">
                          <a:latin typeface="Segoe UI Light" panose="020B0502040204020203" pitchFamily="34" charset="0"/>
                          <a:cs typeface="Segoe UI Light" panose="020B0502040204020203" pitchFamily="34" charset="0"/>
                        </a:rPr>
                        <a:t>Function</a:t>
                      </a: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2400" b="0" dirty="0">
                          <a:latin typeface="Segoe UI Light" panose="020B0502040204020203" pitchFamily="34" charset="0"/>
                          <a:cs typeface="Segoe UI Light" panose="020B0502040204020203" pitchFamily="34" charset="0"/>
                        </a:rPr>
                        <a:t>Description</a:t>
                      </a: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US" sz="1800" dirty="0">
                          <a:latin typeface="Segoe UI Light" panose="020B0502040204020203" pitchFamily="34" charset="0"/>
                          <a:cs typeface="Segoe UI Light" panose="020B0502040204020203" pitchFamily="34" charset="0"/>
                        </a:rPr>
                        <a:t>RANK </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Returns the rank of each row within the partition of a result set. May include ties and gaps.</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dirty="0">
                          <a:latin typeface="Segoe UI Light" panose="020B0502040204020203" pitchFamily="34" charset="0"/>
                          <a:cs typeface="Segoe UI Light" panose="020B0502040204020203" pitchFamily="34" charset="0"/>
                        </a:rPr>
                        <a:t>DENSE_RANK</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Segoe UI Light" panose="020B0502040204020203" pitchFamily="34" charset="0"/>
                          <a:cs typeface="Segoe UI Light" panose="020B0502040204020203" pitchFamily="34" charset="0"/>
                        </a:rPr>
                        <a:t>Returns the rank of each row within the partition of a result set. May include ties. Will</a:t>
                      </a:r>
                      <a:r>
                        <a:rPr lang="en-US" sz="1800" baseline="0" dirty="0">
                          <a:latin typeface="Segoe UI Light" panose="020B0502040204020203" pitchFamily="34" charset="0"/>
                          <a:cs typeface="Segoe UI Light" panose="020B0502040204020203" pitchFamily="34" charset="0"/>
                        </a:rPr>
                        <a:t> not include </a:t>
                      </a:r>
                      <a:r>
                        <a:rPr lang="en-US" sz="1800" dirty="0">
                          <a:latin typeface="Segoe UI Light" panose="020B0502040204020203" pitchFamily="34" charset="0"/>
                          <a:cs typeface="Segoe UI Light" panose="020B0502040204020203" pitchFamily="34" charset="0"/>
                        </a:rPr>
                        <a:t>gaps.</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800" dirty="0">
                          <a:latin typeface="Segoe UI Light" panose="020B0502040204020203" pitchFamily="34" charset="0"/>
                          <a:cs typeface="Segoe UI Light" panose="020B0502040204020203" pitchFamily="34" charset="0"/>
                        </a:rPr>
                        <a:t>ROW_NUMBER</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Returns </a:t>
                      </a:r>
                      <a:r>
                        <a:rPr lang="en-US" sz="1800" baseline="0" dirty="0">
                          <a:latin typeface="Segoe UI Light" panose="020B0502040204020203" pitchFamily="34" charset="0"/>
                          <a:cs typeface="Segoe UI Light" panose="020B0502040204020203" pitchFamily="34" charset="0"/>
                        </a:rPr>
                        <a:t>a unique sequential row number within partition based on current order.</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800" dirty="0">
                          <a:latin typeface="Segoe UI Light" panose="020B0502040204020203" pitchFamily="34" charset="0"/>
                          <a:cs typeface="Segoe UI Light" panose="020B0502040204020203" pitchFamily="34" charset="0"/>
                        </a:rPr>
                        <a:t>NTILE</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1800" dirty="0">
                          <a:latin typeface="Segoe UI Light" panose="020B0502040204020203" pitchFamily="34" charset="0"/>
                          <a:cs typeface="Segoe UI Light" panose="020B0502040204020203" pitchFamily="34" charset="0"/>
                        </a:rPr>
                        <a:t>Distributes the rows in an ordered partition into a specified number of groups. Returns the number of the group</a:t>
                      </a:r>
                      <a:r>
                        <a:rPr lang="en-US" sz="1800" baseline="0" dirty="0">
                          <a:latin typeface="Segoe UI Light" panose="020B0502040204020203" pitchFamily="34" charset="0"/>
                          <a:cs typeface="Segoe UI Light" panose="020B0502040204020203" pitchFamily="34" charset="0"/>
                        </a:rPr>
                        <a:t> to which the current row belongs.</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096298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f92dd10-6de8-412a-8c61-fbd672c189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 Distribution Functions</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Window distribution functions perform statistical analysis on data, and require a window order clause</a:t>
            </a:r>
          </a:p>
          <a:p>
            <a:r>
              <a:rPr lang="en-US" b="0" kern="0" dirty="0" smtClean="0"/>
              <a:t>Rank distribution performed with PERCENT_RANK and CUME_DIST</a:t>
            </a:r>
          </a:p>
          <a:p>
            <a:r>
              <a:rPr lang="en-US" b="0" kern="0" dirty="0" smtClean="0"/>
              <a:t>Inverse distribution performed with PERCENTILE_CONT and PERCENTILE_DISC</a:t>
            </a:r>
          </a:p>
          <a:p>
            <a:endParaRPr lang="en-US" b="0" kern="0" dirty="0"/>
          </a:p>
        </p:txBody>
      </p:sp>
    </p:spTree>
    <p:custDataLst>
      <p:tags r:id="rId1"/>
    </p:custDataLst>
    <p:extLst>
      <p:ext uri="{BB962C8B-B14F-4D97-AF65-F5344CB8AC3E}">
        <p14:creationId xmlns:p14="http://schemas.microsoft.com/office/powerpoint/2010/main" val="104302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e25ee53-728e-4107-95e1-e4df265838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 Offset Functions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Window offset functions allow comparisons between rows in a set without the need for a self-join</a:t>
            </a:r>
          </a:p>
          <a:p>
            <a:pPr lvl="0"/>
            <a:r>
              <a:rPr lang="en-US" sz="2400" b="0" kern="0" dirty="0">
                <a:solidFill>
                  <a:srgbClr val="000000"/>
                </a:solidFill>
              </a:rPr>
              <a:t>Offset functions operate on a position relative to the current row, or to the start or end of the window frame</a:t>
            </a:r>
          </a:p>
          <a:p>
            <a:pPr lvl="0"/>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000156541"/>
              </p:ext>
            </p:extLst>
          </p:nvPr>
        </p:nvGraphicFramePr>
        <p:xfrm>
          <a:off x="608822" y="2758622"/>
          <a:ext cx="7517363" cy="3566160"/>
        </p:xfrm>
        <a:graphic>
          <a:graphicData uri="http://schemas.openxmlformats.org/drawingml/2006/table">
            <a:tbl>
              <a:tblPr firstRow="1" bandRow="1">
                <a:effectLst/>
                <a:tableStyleId>{3C2FFA5D-87B4-456A-9821-1D502468CF0F}</a:tableStyleId>
              </a:tblPr>
              <a:tblGrid>
                <a:gridCol w="1881674">
                  <a:extLst>
                    <a:ext uri="{9D8B030D-6E8A-4147-A177-3AD203B41FA5}">
                      <a16:colId xmlns:a16="http://schemas.microsoft.com/office/drawing/2014/main" val="20000"/>
                    </a:ext>
                  </a:extLst>
                </a:gridCol>
                <a:gridCol w="5635689">
                  <a:extLst>
                    <a:ext uri="{9D8B030D-6E8A-4147-A177-3AD203B41FA5}">
                      <a16:colId xmlns:a16="http://schemas.microsoft.com/office/drawing/2014/main" val="20001"/>
                    </a:ext>
                  </a:extLst>
                </a:gridCol>
              </a:tblGrid>
              <a:tr h="0">
                <a:tc>
                  <a:txBody>
                    <a:bodyPr/>
                    <a:lstStyle/>
                    <a:p>
                      <a:r>
                        <a:rPr lang="en-US" sz="2400" b="0" dirty="0">
                          <a:latin typeface="Segoe UI Light" panose="020B0502040204020203" pitchFamily="34" charset="0"/>
                          <a:cs typeface="Segoe UI Light" panose="020B0502040204020203" pitchFamily="34" charset="0"/>
                        </a:rPr>
                        <a:t>Function</a:t>
                      </a:r>
                    </a:p>
                  </a:txBody>
                  <a:tcPr>
                    <a:lnL w="9525" cap="flat" cmpd="sng" algn="ctr">
                      <a:noFill/>
                      <a:prstDash val="solid"/>
                    </a:lnL>
                    <a:lnR w="12700" cap="flat" cmpd="sng" algn="ctr">
                      <a:solidFill>
                        <a:srgbClr val="569AD2"/>
                      </a:solidFill>
                      <a:prstDash val="solid"/>
                      <a:round/>
                      <a:headEnd type="none" w="med" len="med"/>
                      <a:tailEnd type="none" w="med" len="med"/>
                    </a:lnR>
                    <a:lnT w="9525" cap="flat" cmpd="sng" algn="ctr">
                      <a:noFill/>
                      <a:prstDash val="soli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tc>
                  <a:txBody>
                    <a:bodyPr/>
                    <a:lstStyle/>
                    <a:p>
                      <a:r>
                        <a:rPr lang="en-US" sz="2400" b="0" dirty="0">
                          <a:latin typeface="Segoe UI Light" panose="020B0502040204020203" pitchFamily="34" charset="0"/>
                          <a:cs typeface="Segoe UI Light" panose="020B0502040204020203" pitchFamily="34" charset="0"/>
                        </a:rPr>
                        <a:t>Description</a:t>
                      </a:r>
                    </a:p>
                  </a:txBody>
                  <a:tcPr>
                    <a:lnL w="12700" cap="flat" cmpd="sng" algn="ctr">
                      <a:solidFill>
                        <a:srgbClr val="569AD2"/>
                      </a:solidFill>
                      <a:prstDash val="solid"/>
                      <a:round/>
                      <a:headEnd type="none" w="med" len="med"/>
                      <a:tailEnd type="none" w="med" len="med"/>
                    </a:lnL>
                    <a:lnR w="9525" cap="flat" cmpd="sng" algn="ctr">
                      <a:noFill/>
                      <a:prstDash val="solid"/>
                    </a:lnR>
                    <a:lnT w="9525" cap="flat" cmpd="sng" algn="ctr">
                      <a:noFill/>
                      <a:prstDash val="soli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extLst>
                  <a:ext uri="{0D108BD9-81ED-4DB2-BD59-A6C34878D82A}">
                    <a16:rowId xmlns:a16="http://schemas.microsoft.com/office/drawing/2014/main" val="10000"/>
                  </a:ext>
                </a:extLst>
              </a:tr>
              <a:tr h="370840">
                <a:tc>
                  <a:txBody>
                    <a:bodyPr/>
                    <a:lstStyle/>
                    <a:p>
                      <a:r>
                        <a:rPr lang="en-US" sz="1800" dirty="0">
                          <a:latin typeface="Segoe UI Light" panose="020B0502040204020203" pitchFamily="34" charset="0"/>
                          <a:cs typeface="Segoe UI Light" panose="020B0502040204020203" pitchFamily="34" charset="0"/>
                        </a:rPr>
                        <a:t>LAG</a:t>
                      </a:r>
                    </a:p>
                  </a:txBody>
                  <a:tcPr>
                    <a:lnL w="9525" cap="flat" cmpd="sng" algn="ctr">
                      <a:noFill/>
                      <a:prstDash val="soli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Light" panose="020B0502040204020203" pitchFamily="34" charset="0"/>
                          <a:cs typeface="Segoe UI Light" panose="020B0502040204020203" pitchFamily="34" charset="0"/>
                        </a:rPr>
                        <a:t>Returns an expression from a previous row that is a defined offset</a:t>
                      </a:r>
                      <a:r>
                        <a:rPr lang="en-US" sz="1800" baseline="0" dirty="0">
                          <a:latin typeface="Segoe UI Light" panose="020B0502040204020203" pitchFamily="34" charset="0"/>
                          <a:cs typeface="Segoe UI Light" panose="020B0502040204020203" pitchFamily="34" charset="0"/>
                        </a:rPr>
                        <a:t> from the current row</a:t>
                      </a:r>
                      <a:r>
                        <a:rPr lang="en-US" sz="1800" dirty="0">
                          <a:latin typeface="Segoe UI Light" panose="020B0502040204020203" pitchFamily="34" charset="0"/>
                          <a:cs typeface="Segoe UI Light" panose="020B0502040204020203" pitchFamily="34" charset="0"/>
                        </a:rPr>
                        <a:t>. Returns NULL if no row at specified</a:t>
                      </a:r>
                      <a:r>
                        <a:rPr lang="en-US" sz="1800" baseline="0" dirty="0">
                          <a:latin typeface="Segoe UI Light" panose="020B0502040204020203" pitchFamily="34" charset="0"/>
                          <a:cs typeface="Segoe UI Light" panose="020B0502040204020203" pitchFamily="34" charset="0"/>
                        </a:rPr>
                        <a:t> position.</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9525" cap="flat" cmpd="sng" algn="ctr">
                      <a:noFill/>
                      <a:prstDash val="soli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1800" dirty="0">
                          <a:latin typeface="Segoe UI Light" panose="020B0502040204020203" pitchFamily="34" charset="0"/>
                          <a:cs typeface="Segoe UI Light" panose="020B0502040204020203" pitchFamily="34" charset="0"/>
                        </a:rPr>
                        <a:t>LEAD</a:t>
                      </a:r>
                    </a:p>
                  </a:txBody>
                  <a:tcPr>
                    <a:lnL w="9525" cap="flat" cmpd="sng" algn="ctr">
                      <a:noFill/>
                      <a:prstDash val="soli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Segoe UI Light" panose="020B0502040204020203" pitchFamily="34" charset="0"/>
                          <a:cs typeface="Segoe UI Light" panose="020B0502040204020203" pitchFamily="34" charset="0"/>
                        </a:rPr>
                        <a:t>Returns an expression from a later row that is a defined offset</a:t>
                      </a:r>
                      <a:r>
                        <a:rPr lang="en-US" sz="1800" baseline="0" dirty="0">
                          <a:latin typeface="Segoe UI Light" panose="020B0502040204020203" pitchFamily="34" charset="0"/>
                          <a:cs typeface="Segoe UI Light" panose="020B0502040204020203" pitchFamily="34" charset="0"/>
                        </a:rPr>
                        <a:t> from the current row.</a:t>
                      </a:r>
                      <a:r>
                        <a:rPr lang="en-US" sz="1800" dirty="0">
                          <a:latin typeface="Segoe UI Light" panose="020B0502040204020203" pitchFamily="34" charset="0"/>
                          <a:cs typeface="Segoe UI Light" panose="020B0502040204020203" pitchFamily="34" charset="0"/>
                        </a:rPr>
                        <a:t> Returns NULL if no row at specified</a:t>
                      </a:r>
                      <a:r>
                        <a:rPr lang="en-US" sz="1800" baseline="0" dirty="0">
                          <a:latin typeface="Segoe UI Light" panose="020B0502040204020203" pitchFamily="34" charset="0"/>
                          <a:cs typeface="Segoe UI Light" panose="020B0502040204020203" pitchFamily="34" charset="0"/>
                        </a:rPr>
                        <a:t> position.</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9525" cap="flat" cmpd="sng" algn="ctr">
                      <a:noFill/>
                      <a:prstDash val="soli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1800" dirty="0">
                          <a:latin typeface="Segoe UI Light" panose="020B0502040204020203" pitchFamily="34" charset="0"/>
                          <a:cs typeface="Segoe UI Light" panose="020B0502040204020203" pitchFamily="34" charset="0"/>
                        </a:rPr>
                        <a:t>FIRST_VALUE</a:t>
                      </a:r>
                    </a:p>
                  </a:txBody>
                  <a:tcPr>
                    <a:lnL w="9525" cap="flat" cmpd="sng" algn="ctr">
                      <a:noFill/>
                      <a:prstDash val="soli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Light" panose="020B0502040204020203" pitchFamily="34" charset="0"/>
                          <a:cs typeface="Segoe UI Light" panose="020B0502040204020203" pitchFamily="34" charset="0"/>
                        </a:rPr>
                        <a:t>Returns </a:t>
                      </a:r>
                      <a:r>
                        <a:rPr lang="en-US" sz="1800" baseline="0" dirty="0">
                          <a:latin typeface="Segoe UI Light" panose="020B0502040204020203" pitchFamily="34" charset="0"/>
                          <a:cs typeface="Segoe UI Light" panose="020B0502040204020203" pitchFamily="34" charset="0"/>
                        </a:rPr>
                        <a:t>the first value in the current window frame. Requires window ordering to be meaningful.</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9525" cap="flat" cmpd="sng" algn="ctr">
                      <a:noFill/>
                      <a:prstDash val="soli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sz="1800" dirty="0">
                          <a:latin typeface="Segoe UI Light" panose="020B0502040204020203" pitchFamily="34" charset="0"/>
                          <a:cs typeface="Segoe UI Light" panose="020B0502040204020203" pitchFamily="34" charset="0"/>
                        </a:rPr>
                        <a:t>LAST_VALUE</a:t>
                      </a:r>
                    </a:p>
                  </a:txBody>
                  <a:tcPr>
                    <a:lnL w="9525" cap="flat" cmpd="sng" algn="ctr">
                      <a:noFill/>
                      <a:prstDash val="soli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r>
                        <a:rPr lang="en-US" sz="1800" dirty="0">
                          <a:latin typeface="Segoe UI Light" panose="020B0502040204020203" pitchFamily="34" charset="0"/>
                          <a:cs typeface="Segoe UI Light" panose="020B0502040204020203" pitchFamily="34" charset="0"/>
                        </a:rPr>
                        <a:t>Returns the last value in the current window frame. </a:t>
                      </a:r>
                      <a:r>
                        <a:rPr lang="en-US" sz="1800" baseline="0" dirty="0">
                          <a:latin typeface="Segoe UI Light" panose="020B0502040204020203" pitchFamily="34" charset="0"/>
                          <a:cs typeface="Segoe UI Light" panose="020B0502040204020203" pitchFamily="34" charset="0"/>
                        </a:rPr>
                        <a:t>Requires window ordering to be meaningful.</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9525" cap="flat" cmpd="sng" algn="ctr">
                      <a:noFill/>
                      <a:prstDash val="solid"/>
                    </a:lnR>
                    <a:lnT w="12700" cap="flat" cmpd="sng" algn="ctr">
                      <a:solidFill>
                        <a:srgbClr val="569AD2"/>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3315183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d1af2d56-17c9-4a74-9a06-c571222e9e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LEAD Offset Window Function</a:t>
            </a:r>
            <a:endParaRPr lang="en-GB" dirty="0"/>
          </a:p>
        </p:txBody>
      </p:sp>
      <p:sp>
        <p:nvSpPr>
          <p:cNvPr id="5" name="AutoShape 3"/>
          <p:cNvSpPr>
            <a:spLocks noChangeArrowheads="1"/>
          </p:cNvSpPr>
          <p:nvPr/>
        </p:nvSpPr>
        <p:spPr bwMode="auto">
          <a:xfrm>
            <a:off x="697595" y="1126671"/>
            <a:ext cx="7763069" cy="1631216"/>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b="0" dirty="0">
                <a:solidFill>
                  <a:srgbClr val="0000FF"/>
                </a:solidFill>
                <a:latin typeface="Segoe UI Light" panose="020B0502040204020203" pitchFamily="34" charset="0"/>
                <a:cs typeface="Segoe UI Light" panose="020B0502040204020203" pitchFamily="34" charset="0"/>
              </a:rPr>
              <a:t>SELECT</a:t>
            </a:r>
            <a:r>
              <a:rPr lang="en-US" sz="2000" b="0" dirty="0">
                <a:solidFill>
                  <a:prstClr val="black"/>
                </a:solidFill>
                <a:latin typeface="Segoe UI Light" panose="020B0502040204020203" pitchFamily="34" charset="0"/>
                <a:cs typeface="Segoe UI Light" panose="020B0502040204020203" pitchFamily="34" charset="0"/>
              </a:rPr>
              <a:t> employee</a:t>
            </a:r>
            <a:r>
              <a:rPr lang="en-US" sz="2000" b="0" dirty="0">
                <a:solidFill>
                  <a:srgbClr val="808080"/>
                </a:solidFill>
                <a:latin typeface="Segoe UI Light" panose="020B0502040204020203" pitchFamily="34" charset="0"/>
                <a:cs typeface="Segoe UI Light" panose="020B0502040204020203" pitchFamily="34" charset="0"/>
              </a:rPr>
              <a:t>,</a:t>
            </a:r>
            <a:r>
              <a:rPr lang="en-US" sz="2000" b="0" dirty="0">
                <a:solidFill>
                  <a:prstClr val="black"/>
                </a:solidFill>
                <a:latin typeface="Segoe UI Light" panose="020B0502040204020203" pitchFamily="34" charset="0"/>
                <a:cs typeface="Segoe UI Light" panose="020B0502040204020203" pitchFamily="34" charset="0"/>
              </a:rPr>
              <a:t> orderyear </a:t>
            </a:r>
            <a:r>
              <a:rPr lang="en-US" sz="2000" b="0" dirty="0">
                <a:solidFill>
                  <a:srgbClr val="808080"/>
                </a:solidFill>
                <a:latin typeface="Segoe UI Light" panose="020B0502040204020203" pitchFamily="34" charset="0"/>
                <a:cs typeface="Segoe UI Light" panose="020B0502040204020203" pitchFamily="34" charset="0"/>
              </a:rPr>
              <a:t>,</a:t>
            </a:r>
            <a:r>
              <a:rPr lang="en-US" sz="2000" b="0" dirty="0">
                <a:solidFill>
                  <a:prstClr val="black"/>
                </a:solidFill>
                <a:latin typeface="Segoe UI Light" panose="020B0502040204020203" pitchFamily="34" charset="0"/>
                <a:cs typeface="Segoe UI Light" panose="020B0502040204020203" pitchFamily="34" charset="0"/>
              </a:rPr>
              <a:t>totalsales </a:t>
            </a:r>
            <a:r>
              <a:rPr lang="en-US" sz="2000" b="0" dirty="0">
                <a:solidFill>
                  <a:srgbClr val="0000FF"/>
                </a:solidFill>
                <a:latin typeface="Segoe UI Light" panose="020B0502040204020203" pitchFamily="34" charset="0"/>
                <a:cs typeface="Segoe UI Light" panose="020B0502040204020203" pitchFamily="34" charset="0"/>
              </a:rPr>
              <a:t>AS</a:t>
            </a:r>
            <a:r>
              <a:rPr lang="en-US" sz="2000" b="0" dirty="0">
                <a:solidFill>
                  <a:prstClr val="black"/>
                </a:solidFill>
                <a:latin typeface="Segoe UI Light" panose="020B0502040204020203" pitchFamily="34" charset="0"/>
                <a:cs typeface="Segoe UI Light" panose="020B0502040204020203" pitchFamily="34" charset="0"/>
              </a:rPr>
              <a:t> currsales</a:t>
            </a:r>
            <a:r>
              <a:rPr lang="en-US" sz="2000" b="0" dirty="0">
                <a:solidFill>
                  <a:srgbClr val="808080"/>
                </a:solidFill>
                <a:latin typeface="Segoe UI Light" panose="020B0502040204020203" pitchFamily="34" charset="0"/>
                <a:cs typeface="Segoe UI Light" panose="020B0502040204020203" pitchFamily="34" charset="0"/>
              </a:rPr>
              <a:t>,</a:t>
            </a:r>
          </a:p>
          <a:p>
            <a:r>
              <a:rPr lang="en-US" sz="2000" b="0" dirty="0">
                <a:solidFill>
                  <a:prstClr val="black"/>
                </a:solidFill>
                <a:latin typeface="Segoe UI Light" panose="020B0502040204020203" pitchFamily="34" charset="0"/>
                <a:cs typeface="Segoe UI Light" panose="020B0502040204020203" pitchFamily="34" charset="0"/>
              </a:rPr>
              <a:t>   LEAD </a:t>
            </a:r>
            <a:r>
              <a:rPr lang="en-US" sz="2000" b="0" dirty="0">
                <a:solidFill>
                  <a:srgbClr val="808080"/>
                </a:solidFill>
                <a:latin typeface="Segoe UI Light" panose="020B0502040204020203" pitchFamily="34" charset="0"/>
                <a:cs typeface="Segoe UI Light" panose="020B0502040204020203" pitchFamily="34" charset="0"/>
              </a:rPr>
              <a:t>(</a:t>
            </a:r>
            <a:r>
              <a:rPr lang="en-US" sz="2000" b="0" dirty="0">
                <a:solidFill>
                  <a:prstClr val="black"/>
                </a:solidFill>
                <a:latin typeface="Segoe UI Light" panose="020B0502040204020203" pitchFamily="34" charset="0"/>
                <a:cs typeface="Segoe UI Light" panose="020B0502040204020203" pitchFamily="34" charset="0"/>
              </a:rPr>
              <a:t>totalsales</a:t>
            </a:r>
            <a:r>
              <a:rPr lang="en-US" sz="2000" b="0" dirty="0">
                <a:solidFill>
                  <a:srgbClr val="808080"/>
                </a:solidFill>
                <a:latin typeface="Segoe UI Light" panose="020B0502040204020203" pitchFamily="34" charset="0"/>
                <a:cs typeface="Segoe UI Light" panose="020B0502040204020203" pitchFamily="34" charset="0"/>
              </a:rPr>
              <a:t>,</a:t>
            </a:r>
            <a:r>
              <a:rPr lang="en-US" sz="2000" b="0" dirty="0">
                <a:solidFill>
                  <a:prstClr val="black"/>
                </a:solidFill>
                <a:latin typeface="Segoe UI Light" panose="020B0502040204020203" pitchFamily="34" charset="0"/>
                <a:cs typeface="Segoe UI Light" panose="020B0502040204020203" pitchFamily="34" charset="0"/>
              </a:rPr>
              <a:t> 1</a:t>
            </a:r>
            <a:r>
              <a:rPr lang="en-US" sz="2000" b="0" dirty="0">
                <a:solidFill>
                  <a:srgbClr val="808080"/>
                </a:solidFill>
                <a:latin typeface="Segoe UI Light" panose="020B0502040204020203" pitchFamily="34" charset="0"/>
                <a:cs typeface="Segoe UI Light" panose="020B0502040204020203" pitchFamily="34" charset="0"/>
              </a:rPr>
              <a:t>,</a:t>
            </a:r>
            <a:r>
              <a:rPr lang="en-US" sz="2000" b="0" dirty="0">
                <a:solidFill>
                  <a:prstClr val="black"/>
                </a:solidFill>
                <a:latin typeface="Segoe UI Light" panose="020B0502040204020203" pitchFamily="34" charset="0"/>
                <a:cs typeface="Segoe UI Light" panose="020B0502040204020203" pitchFamily="34" charset="0"/>
              </a:rPr>
              <a:t>0</a:t>
            </a:r>
            <a:r>
              <a:rPr lang="en-US" sz="2000" b="0" dirty="0">
                <a:solidFill>
                  <a:srgbClr val="808080"/>
                </a:solidFill>
                <a:latin typeface="Segoe UI Light" panose="020B0502040204020203" pitchFamily="34" charset="0"/>
                <a:cs typeface="Segoe UI Light" panose="020B0502040204020203" pitchFamily="34" charset="0"/>
              </a:rPr>
              <a:t>)</a:t>
            </a:r>
            <a:r>
              <a:rPr lang="en-US" sz="2000" b="0" dirty="0">
                <a:solidFill>
                  <a:prstClr val="black"/>
                </a:solidFill>
                <a:latin typeface="Segoe UI Light" panose="020B0502040204020203" pitchFamily="34" charset="0"/>
                <a:cs typeface="Segoe UI Light" panose="020B0502040204020203" pitchFamily="34" charset="0"/>
              </a:rPr>
              <a:t> </a:t>
            </a:r>
            <a:r>
              <a:rPr lang="en-US" sz="2000" b="0" dirty="0">
                <a:solidFill>
                  <a:srgbClr val="0000FF"/>
                </a:solidFill>
                <a:latin typeface="Segoe UI Light" panose="020B0502040204020203" pitchFamily="34" charset="0"/>
                <a:cs typeface="Segoe UI Light" panose="020B0502040204020203" pitchFamily="34" charset="0"/>
              </a:rPr>
              <a:t>OVER </a:t>
            </a:r>
            <a:r>
              <a:rPr lang="en-US" sz="2000" b="0" dirty="0">
                <a:solidFill>
                  <a:srgbClr val="808080"/>
                </a:solidFill>
                <a:latin typeface="Segoe UI Light" panose="020B0502040204020203" pitchFamily="34" charset="0"/>
                <a:cs typeface="Segoe UI Light" panose="020B0502040204020203" pitchFamily="34" charset="0"/>
              </a:rPr>
              <a:t>(</a:t>
            </a:r>
            <a:r>
              <a:rPr lang="en-US" sz="2000" b="0" dirty="0">
                <a:solidFill>
                  <a:srgbClr val="0000FF"/>
                </a:solidFill>
                <a:latin typeface="Segoe UI Light" panose="020B0502040204020203" pitchFamily="34" charset="0"/>
                <a:cs typeface="Segoe UI Light" panose="020B0502040204020203" pitchFamily="34" charset="0"/>
              </a:rPr>
              <a:t>PARTITION</a:t>
            </a:r>
            <a:r>
              <a:rPr lang="en-US" sz="2000" b="0" dirty="0">
                <a:solidFill>
                  <a:prstClr val="black"/>
                </a:solidFill>
                <a:latin typeface="Segoe UI Light" panose="020B0502040204020203" pitchFamily="34" charset="0"/>
                <a:cs typeface="Segoe UI Light" panose="020B0502040204020203" pitchFamily="34" charset="0"/>
              </a:rPr>
              <a:t> </a:t>
            </a:r>
            <a:r>
              <a:rPr lang="en-US" sz="2000" b="0" dirty="0">
                <a:solidFill>
                  <a:srgbClr val="0000FF"/>
                </a:solidFill>
                <a:latin typeface="Segoe UI Light" panose="020B0502040204020203" pitchFamily="34" charset="0"/>
                <a:cs typeface="Segoe UI Light" panose="020B0502040204020203" pitchFamily="34" charset="0"/>
              </a:rPr>
              <a:t>BY</a:t>
            </a:r>
            <a:r>
              <a:rPr lang="en-US" sz="2000" b="0" dirty="0">
                <a:solidFill>
                  <a:prstClr val="black"/>
                </a:solidFill>
                <a:latin typeface="Segoe UI Light" panose="020B0502040204020203" pitchFamily="34" charset="0"/>
                <a:cs typeface="Segoe UI Light" panose="020B0502040204020203" pitchFamily="34" charset="0"/>
              </a:rPr>
              <a:t> employee</a:t>
            </a:r>
          </a:p>
          <a:p>
            <a:r>
              <a:rPr lang="en-US" sz="2000" b="0" dirty="0">
                <a:solidFill>
                  <a:prstClr val="black"/>
                </a:solidFill>
                <a:latin typeface="Segoe UI Light" panose="020B0502040204020203" pitchFamily="34" charset="0"/>
                <a:cs typeface="Segoe UI Light" panose="020B0502040204020203" pitchFamily="34" charset="0"/>
              </a:rPr>
              <a:t>	</a:t>
            </a:r>
            <a:r>
              <a:rPr lang="en-US" sz="2000" b="0" dirty="0">
                <a:solidFill>
                  <a:srgbClr val="0000FF"/>
                </a:solidFill>
                <a:latin typeface="Segoe UI Light" panose="020B0502040204020203" pitchFamily="34" charset="0"/>
                <a:cs typeface="Segoe UI Light" panose="020B0502040204020203" pitchFamily="34" charset="0"/>
              </a:rPr>
              <a:t>ORDER</a:t>
            </a:r>
            <a:r>
              <a:rPr lang="en-US" sz="2000" b="0" dirty="0">
                <a:solidFill>
                  <a:prstClr val="black"/>
                </a:solidFill>
                <a:latin typeface="Segoe UI Light" panose="020B0502040204020203" pitchFamily="34" charset="0"/>
                <a:cs typeface="Segoe UI Light" panose="020B0502040204020203" pitchFamily="34" charset="0"/>
              </a:rPr>
              <a:t> </a:t>
            </a:r>
            <a:r>
              <a:rPr lang="en-US" sz="2000" b="0" dirty="0">
                <a:solidFill>
                  <a:srgbClr val="0000FF"/>
                </a:solidFill>
                <a:latin typeface="Segoe UI Light" panose="020B0502040204020203" pitchFamily="34" charset="0"/>
                <a:cs typeface="Segoe UI Light" panose="020B0502040204020203" pitchFamily="34" charset="0"/>
              </a:rPr>
              <a:t>BY</a:t>
            </a:r>
            <a:r>
              <a:rPr lang="en-US" sz="2000" b="0" dirty="0">
                <a:solidFill>
                  <a:prstClr val="black"/>
                </a:solidFill>
                <a:latin typeface="Segoe UI Light" panose="020B0502040204020203" pitchFamily="34" charset="0"/>
                <a:cs typeface="Segoe UI Light" panose="020B0502040204020203" pitchFamily="34" charset="0"/>
              </a:rPr>
              <a:t> orderyear</a:t>
            </a:r>
            <a:r>
              <a:rPr lang="en-US" sz="2000" b="0" dirty="0">
                <a:solidFill>
                  <a:srgbClr val="808080"/>
                </a:solidFill>
                <a:latin typeface="Segoe UI Light" panose="020B0502040204020203" pitchFamily="34" charset="0"/>
                <a:cs typeface="Segoe UI Light" panose="020B0502040204020203" pitchFamily="34" charset="0"/>
              </a:rPr>
              <a:t>)</a:t>
            </a:r>
            <a:r>
              <a:rPr lang="en-US" sz="2000" b="0" dirty="0">
                <a:solidFill>
                  <a:prstClr val="black"/>
                </a:solidFill>
                <a:latin typeface="Segoe UI Light" panose="020B0502040204020203" pitchFamily="34" charset="0"/>
                <a:cs typeface="Segoe UI Light" panose="020B0502040204020203" pitchFamily="34" charset="0"/>
              </a:rPr>
              <a:t> </a:t>
            </a:r>
            <a:r>
              <a:rPr lang="en-US" sz="2000" b="0" dirty="0">
                <a:solidFill>
                  <a:srgbClr val="0000FF"/>
                </a:solidFill>
                <a:latin typeface="Segoe UI Light" panose="020B0502040204020203" pitchFamily="34" charset="0"/>
                <a:cs typeface="Segoe UI Light" panose="020B0502040204020203" pitchFamily="34" charset="0"/>
              </a:rPr>
              <a:t>AS</a:t>
            </a:r>
            <a:r>
              <a:rPr lang="en-US" sz="2000" b="0" dirty="0">
                <a:solidFill>
                  <a:prstClr val="black"/>
                </a:solidFill>
                <a:latin typeface="Segoe UI Light" panose="020B0502040204020203" pitchFamily="34" charset="0"/>
                <a:cs typeface="Segoe UI Light" panose="020B0502040204020203" pitchFamily="34" charset="0"/>
              </a:rPr>
              <a:t> nextsales</a:t>
            </a:r>
          </a:p>
          <a:p>
            <a:r>
              <a:rPr lang="en-US" sz="2000" b="0" dirty="0">
                <a:solidFill>
                  <a:srgbClr val="0000FF"/>
                </a:solidFill>
                <a:latin typeface="Segoe UI Light" panose="020B0502040204020203" pitchFamily="34" charset="0"/>
                <a:cs typeface="Segoe UI Light" panose="020B0502040204020203" pitchFamily="34" charset="0"/>
              </a:rPr>
              <a:t>FROM</a:t>
            </a:r>
            <a:r>
              <a:rPr lang="en-US" sz="2000" b="0" dirty="0">
                <a:solidFill>
                  <a:prstClr val="black"/>
                </a:solidFill>
                <a:latin typeface="Segoe UI Light" panose="020B0502040204020203" pitchFamily="34" charset="0"/>
                <a:cs typeface="Segoe UI Light" panose="020B0502040204020203" pitchFamily="34" charset="0"/>
              </a:rPr>
              <a:t> Sales</a:t>
            </a:r>
            <a:r>
              <a:rPr lang="en-US" sz="2000" b="0" dirty="0">
                <a:solidFill>
                  <a:srgbClr val="808080"/>
                </a:solidFill>
                <a:latin typeface="Segoe UI Light" panose="020B0502040204020203" pitchFamily="34" charset="0"/>
                <a:cs typeface="Segoe UI Light" panose="020B0502040204020203" pitchFamily="34" charset="0"/>
              </a:rPr>
              <a:t>.</a:t>
            </a:r>
            <a:r>
              <a:rPr lang="en-US" sz="2000" b="0" dirty="0">
                <a:solidFill>
                  <a:prstClr val="black"/>
                </a:solidFill>
                <a:latin typeface="Segoe UI Light" panose="020B0502040204020203" pitchFamily="34" charset="0"/>
                <a:cs typeface="Segoe UI Light" panose="020B0502040204020203" pitchFamily="34" charset="0"/>
              </a:rPr>
              <a:t>OrdersByEmployeeYear</a:t>
            </a:r>
          </a:p>
          <a:p>
            <a:r>
              <a:rPr lang="en-US" sz="2000" b="0" dirty="0">
                <a:solidFill>
                  <a:srgbClr val="0000FF"/>
                </a:solidFill>
                <a:latin typeface="Segoe UI Light" panose="020B0502040204020203" pitchFamily="34" charset="0"/>
                <a:cs typeface="Segoe UI Light" panose="020B0502040204020203" pitchFamily="34" charset="0"/>
              </a:rPr>
              <a:t>ORDER</a:t>
            </a:r>
            <a:r>
              <a:rPr lang="en-US" sz="2000" b="0" dirty="0">
                <a:solidFill>
                  <a:prstClr val="black"/>
                </a:solidFill>
                <a:latin typeface="Segoe UI Light" panose="020B0502040204020203" pitchFamily="34" charset="0"/>
                <a:cs typeface="Segoe UI Light" panose="020B0502040204020203" pitchFamily="34" charset="0"/>
              </a:rPr>
              <a:t> </a:t>
            </a:r>
            <a:r>
              <a:rPr lang="en-US" sz="2000" b="0" dirty="0">
                <a:solidFill>
                  <a:srgbClr val="0000FF"/>
                </a:solidFill>
                <a:latin typeface="Segoe UI Light" panose="020B0502040204020203" pitchFamily="34" charset="0"/>
                <a:cs typeface="Segoe UI Light" panose="020B0502040204020203" pitchFamily="34" charset="0"/>
              </a:rPr>
              <a:t>BY</a:t>
            </a:r>
            <a:r>
              <a:rPr lang="en-US" sz="2000" b="0" dirty="0">
                <a:solidFill>
                  <a:prstClr val="black"/>
                </a:solidFill>
                <a:latin typeface="Segoe UI Light" panose="020B0502040204020203" pitchFamily="34" charset="0"/>
                <a:cs typeface="Segoe UI Light" panose="020B0502040204020203" pitchFamily="34" charset="0"/>
              </a:rPr>
              <a:t> employee</a:t>
            </a:r>
            <a:r>
              <a:rPr lang="en-US" sz="2000" b="0" dirty="0">
                <a:solidFill>
                  <a:srgbClr val="808080"/>
                </a:solidFill>
                <a:latin typeface="Segoe UI Light" panose="020B0502040204020203" pitchFamily="34" charset="0"/>
                <a:cs typeface="Segoe UI Light" panose="020B0502040204020203" pitchFamily="34" charset="0"/>
              </a:rPr>
              <a:t>,</a:t>
            </a:r>
            <a:r>
              <a:rPr lang="en-US" sz="2000" b="0" dirty="0">
                <a:solidFill>
                  <a:prstClr val="black"/>
                </a:solidFill>
                <a:latin typeface="Segoe UI Light" panose="020B0502040204020203" pitchFamily="34" charset="0"/>
                <a:cs typeface="Segoe UI Light" panose="020B0502040204020203" pitchFamily="34" charset="0"/>
              </a:rPr>
              <a:t> orderyear</a:t>
            </a:r>
            <a:r>
              <a:rPr lang="en-US" sz="2000" b="0" dirty="0">
                <a:solidFill>
                  <a:srgbClr val="808080"/>
                </a:solidFill>
                <a:latin typeface="Segoe UI Light" panose="020B0502040204020203" pitchFamily="34" charset="0"/>
                <a:cs typeface="Segoe UI Light" panose="020B0502040204020203" pitchFamily="34" charset="0"/>
              </a:rPr>
              <a:t>;</a:t>
            </a:r>
          </a:p>
        </p:txBody>
      </p:sp>
      <p:sp>
        <p:nvSpPr>
          <p:cNvPr id="6" name="AutoShape 3"/>
          <p:cNvSpPr>
            <a:spLocks noChangeArrowheads="1"/>
          </p:cNvSpPr>
          <p:nvPr/>
        </p:nvSpPr>
        <p:spPr bwMode="auto">
          <a:xfrm>
            <a:off x="697596" y="3044999"/>
            <a:ext cx="7763069" cy="2973050"/>
          </a:xfrm>
          <a:prstGeom prst="roundRect">
            <a:avLst>
              <a:gd name="adj" fmla="val 0"/>
            </a:avLst>
          </a:prstGeom>
          <a:solidFill>
            <a:srgbClr val="D2D2D2"/>
          </a:solidFill>
          <a:ln w="9525" algn="ctr">
            <a:noFill/>
            <a:round/>
            <a:headEnd/>
            <a:tailEnd/>
          </a:ln>
          <a:effectLst/>
        </p:spPr>
        <p:txBody>
          <a:bodyPr wrap="square" anchor="ctr">
            <a:spAutoFit/>
          </a:bodyPr>
          <a:lstStyle/>
          <a:p>
            <a:r>
              <a:rPr lang="en-US" b="0" dirty="0">
                <a:latin typeface="Lucida Sans Typewriter" pitchFamily="49" charset="0"/>
              </a:rPr>
              <a:t>employee orderyear currsales nextsales</a:t>
            </a:r>
          </a:p>
          <a:p>
            <a:r>
              <a:rPr lang="en-US" b="0" dirty="0">
                <a:latin typeface="Lucida Sans Typewriter" pitchFamily="49" charset="0"/>
              </a:rPr>
              <a:t>-------- --------- --------- ---------</a:t>
            </a:r>
          </a:p>
          <a:p>
            <a:r>
              <a:rPr lang="en-US" b="0" dirty="0">
                <a:latin typeface="Lucida Sans Typewriter" pitchFamily="49" charset="0"/>
              </a:rPr>
              <a:t>1        2006      38789.00  97533.58</a:t>
            </a:r>
          </a:p>
          <a:p>
            <a:r>
              <a:rPr lang="en-US" b="0" dirty="0">
                <a:latin typeface="Lucida Sans Typewriter" pitchFamily="49" charset="0"/>
              </a:rPr>
              <a:t>1        2007      97533.58  65821.13</a:t>
            </a:r>
          </a:p>
          <a:p>
            <a:r>
              <a:rPr lang="en-US" b="0" dirty="0">
                <a:latin typeface="Lucida Sans Typewriter" pitchFamily="49" charset="0"/>
              </a:rPr>
              <a:t>1        2008      65821.13  0.00</a:t>
            </a:r>
          </a:p>
          <a:p>
            <a:r>
              <a:rPr lang="en-US" b="0" dirty="0">
                <a:latin typeface="Lucida Sans Typewriter" pitchFamily="49" charset="0"/>
              </a:rPr>
              <a:t>2        2006      22834.70  74958.60</a:t>
            </a:r>
          </a:p>
          <a:p>
            <a:r>
              <a:rPr lang="en-US" b="0" dirty="0">
                <a:latin typeface="Lucida Sans Typewriter" pitchFamily="49" charset="0"/>
              </a:rPr>
              <a:t>2        2007      74958.60  79955.96</a:t>
            </a:r>
          </a:p>
          <a:p>
            <a:r>
              <a:rPr lang="en-US" b="0" dirty="0">
                <a:latin typeface="Lucida Sans Typewriter" pitchFamily="49" charset="0"/>
              </a:rPr>
              <a:t>2        2008      79955.96  0.00</a:t>
            </a:r>
          </a:p>
          <a:p>
            <a:r>
              <a:rPr lang="en-US" b="0" dirty="0">
                <a:latin typeface="Lucida Sans Typewriter" pitchFamily="49" charset="0"/>
              </a:rPr>
              <a:t>3        2006      19231.80  111788.61</a:t>
            </a:r>
          </a:p>
          <a:p>
            <a:r>
              <a:rPr lang="en-US" b="0" dirty="0">
                <a:latin typeface="Lucida Sans Typewriter" pitchFamily="49" charset="0"/>
              </a:rPr>
              <a:t>3        2007      111788.61 82030.89</a:t>
            </a:r>
          </a:p>
        </p:txBody>
      </p:sp>
    </p:spTree>
    <p:custDataLst>
      <p:tags r:id="rId1"/>
    </p:custDataLst>
    <p:extLst>
      <p:ext uri="{BB962C8B-B14F-4D97-AF65-F5344CB8AC3E}">
        <p14:creationId xmlns:p14="http://schemas.microsoft.com/office/powerpoint/2010/main" val="4274335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ff7f0888-4c98-4833-95c2-9d9c95f3aa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Exploring Windows Functions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window aggregate, ranking, and offset functions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64721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263169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Creating Windows with OVER
Exploring Window Functions</a:t>
            </a:r>
            <a:endParaRPr lang="en-GB" dirty="0"/>
          </a:p>
        </p:txBody>
      </p:sp>
    </p:spTree>
    <p:custDataLst>
      <p:tags r:id="rId1"/>
    </p:custDataLst>
    <p:extLst>
      <p:ext uri="{BB962C8B-B14F-4D97-AF65-F5344CB8AC3E}">
        <p14:creationId xmlns:p14="http://schemas.microsoft.com/office/powerpoint/2010/main" val="4184884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Window Ranking, Offset, and Aggregate Functions</a:t>
            </a:r>
            <a:endParaRPr lang="en-GB" dirty="0"/>
          </a:p>
        </p:txBody>
      </p:sp>
      <p:sp>
        <p:nvSpPr>
          <p:cNvPr id="3" name="Text Placeholder 2"/>
          <p:cNvSpPr>
            <a:spLocks noGrp="1"/>
          </p:cNvSpPr>
          <p:nvPr>
            <p:ph type="body" idx="1"/>
          </p:nvPr>
        </p:nvSpPr>
        <p:spPr/>
        <p:txBody>
          <a:bodyPr/>
          <a:lstStyle/>
          <a:p>
            <a:r>
              <a:rPr lang="en-GB" dirty="0" smtClean="0"/>
              <a:t>Exercise 1: Writing Queries That Use Ranking Functions
Exercise 2: Writing Queries That Use Offset Functions
Exercise 3: Writing Queries That Use Window Aggregate Functions</a:t>
            </a:r>
            <a:endParaRPr lang="en-GB" dirty="0"/>
          </a:p>
        </p:txBody>
      </p:sp>
      <p:sp>
        <p:nvSpPr>
          <p:cNvPr id="4" name="TextBox 3"/>
          <p:cNvSpPr txBox="1"/>
          <p:nvPr/>
        </p:nvSpPr>
        <p:spPr>
          <a:xfrm>
            <a:off x="458788" y="3914477"/>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295477"/>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996470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4401205"/>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As a business analyst for Adventure Works, you will be writing reports using corporate databases stored in SQL Server. You have been provided with a set of business requirements for data and you will write T-SQL queries to retrieve the specified data from the databases. To fill these requests, you will need to calculate ranking values, as well as the difference between two consecutive rows, and running totals. You will use window functions to achieve these calculations.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796088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315674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Creating Windows with OVER</a:t>
            </a:r>
            <a:endParaRPr lang="en-GB" dirty="0"/>
          </a:p>
        </p:txBody>
      </p:sp>
      <p:sp>
        <p:nvSpPr>
          <p:cNvPr id="3" name="Text Placeholder 2"/>
          <p:cNvSpPr>
            <a:spLocks noGrp="1"/>
          </p:cNvSpPr>
          <p:nvPr>
            <p:ph type="body" idx="1"/>
          </p:nvPr>
        </p:nvSpPr>
        <p:spPr/>
        <p:txBody>
          <a:bodyPr/>
          <a:lstStyle/>
          <a:p>
            <a:r>
              <a:rPr lang="en-GB" dirty="0" smtClean="0"/>
              <a:t>SQL Windowing
Windowing Components
Using OVER
Partitioning Windows
Ordering and Framing
Demonstration: Using OVER and Partitioning</a:t>
            </a:r>
            <a:endParaRPr lang="en-GB" dirty="0"/>
          </a:p>
        </p:txBody>
      </p:sp>
    </p:spTree>
    <p:custDataLst>
      <p:tags r:id="rId1"/>
    </p:custDataLst>
    <p:extLst>
      <p:ext uri="{BB962C8B-B14F-4D97-AF65-F5344CB8AC3E}">
        <p14:creationId xmlns:p14="http://schemas.microsoft.com/office/powerpoint/2010/main" val="219243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Windowing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Windows extend T-SQL's set-based approach</a:t>
            </a:r>
          </a:p>
          <a:p>
            <a:pPr lvl="0"/>
            <a:r>
              <a:rPr lang="en-US" sz="2400" b="0" kern="0" dirty="0">
                <a:solidFill>
                  <a:srgbClr val="000000"/>
                </a:solidFill>
              </a:rPr>
              <a:t>Windows allow you to specify an order as part of a calculation, without regard to order of input or final output order</a:t>
            </a:r>
          </a:p>
          <a:p>
            <a:pPr lvl="0"/>
            <a:r>
              <a:rPr lang="en-US" sz="2400" b="0" kern="0" dirty="0">
                <a:solidFill>
                  <a:srgbClr val="000000"/>
                </a:solidFill>
              </a:rPr>
              <a:t>Windows allow partitioning and framing of rows to support functions</a:t>
            </a:r>
          </a:p>
          <a:p>
            <a:pPr lvl="0"/>
            <a:r>
              <a:rPr lang="en-US" sz="2400" b="0" kern="0" dirty="0">
                <a:solidFill>
                  <a:srgbClr val="000000"/>
                </a:solidFill>
              </a:rPr>
              <a:t>Window functions can simplify queries that need to find running totals, moving averages, or gaps in data</a:t>
            </a:r>
          </a:p>
          <a:p>
            <a:pPr lvl="0"/>
            <a:endParaRPr lang="en-US" b="0" kern="0" dirty="0">
              <a:solidFill>
                <a:srgbClr val="000000"/>
              </a:solidFill>
            </a:endParaRPr>
          </a:p>
        </p:txBody>
      </p:sp>
      <p:sp>
        <p:nvSpPr>
          <p:cNvPr id="5" name="AutoShape 3"/>
          <p:cNvSpPr>
            <a:spLocks noChangeArrowheads="1"/>
          </p:cNvSpPr>
          <p:nvPr/>
        </p:nvSpPr>
        <p:spPr bwMode="auto">
          <a:xfrm>
            <a:off x="690465" y="4258867"/>
            <a:ext cx="7763069" cy="2109907"/>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Category</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Qty</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Orderyear</a:t>
            </a:r>
            <a:r>
              <a:rPr lang="en-US" b="0" dirty="0">
                <a:solidFill>
                  <a:srgbClr val="808080"/>
                </a:solidFill>
                <a:latin typeface="Lucida Sans Unicode" panose="020B0602030504020204" pitchFamily="34" charset="0"/>
                <a:cs typeface="Lucida Sans Unicode" panose="020B0602030504020204" pitchFamily="34" charset="0"/>
              </a:rPr>
              <a:t>,</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SUM</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Qty</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OVER </a:t>
            </a:r>
            <a:r>
              <a:rPr lang="en-US" b="0" dirty="0">
                <a:solidFill>
                  <a:srgbClr val="808080"/>
                </a:solidFill>
                <a:latin typeface="Lucida Sans Unicode" panose="020B0602030504020204" pitchFamily="34" charset="0"/>
                <a:cs typeface="Lucida Sans Unicode" panose="020B0602030504020204" pitchFamily="34" charset="0"/>
              </a:rPr>
              <a:t>(</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PARTITION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category</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ORDER</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orderyear</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ROWS</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808080"/>
                </a:solidFill>
                <a:latin typeface="Lucida Sans Unicode" panose="020B0602030504020204" pitchFamily="34" charset="0"/>
                <a:cs typeface="Lucida Sans Unicode" panose="020B0602030504020204" pitchFamily="34" charset="0"/>
              </a:rPr>
              <a:t>BETWEEN</a:t>
            </a:r>
            <a:r>
              <a:rPr lang="en-US" b="0" dirty="0">
                <a:solidFill>
                  <a:prstClr val="black"/>
                </a:solidFill>
                <a:latin typeface="Lucida Sans Unicode" panose="020B0602030504020204" pitchFamily="34" charset="0"/>
                <a:cs typeface="Lucida Sans Unicode" panose="020B0602030504020204" pitchFamily="34" charset="0"/>
              </a:rPr>
              <a:t> UNBOUNDED PRECEDING</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808080"/>
                </a:solidFill>
                <a:latin typeface="Lucida Sans Unicode" panose="020B0602030504020204" pitchFamily="34" charset="0"/>
                <a:cs typeface="Lucida Sans Unicode" panose="020B0602030504020204" pitchFamily="34" charset="0"/>
              </a:rPr>
              <a:t>AND</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CURRENT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ROW</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RunningQty</a:t>
            </a:r>
          </a:p>
          <a:p>
            <a:pPr lvl="0"/>
            <a:r>
              <a:rPr lang="en-US" b="0" dirty="0">
                <a:solidFill>
                  <a:srgbClr val="0000FF"/>
                </a:solidFill>
                <a:latin typeface="Lucida Sans Unicode" panose="020B0602030504020204" pitchFamily="34" charset="0"/>
                <a:cs typeface="Lucida Sans Unicode" panose="020B0602030504020204" pitchFamily="34" charset="0"/>
              </a:rPr>
              <a:t>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CategoryQtyYear</a:t>
            </a:r>
            <a:r>
              <a:rPr lang="en-US"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362459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Windowing Components</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Conceptual relationship between window elements:</a:t>
            </a:r>
          </a:p>
          <a:p>
            <a:endParaRPr lang="en-US" b="0" kern="0" dirty="0"/>
          </a:p>
        </p:txBody>
      </p:sp>
      <p:sp>
        <p:nvSpPr>
          <p:cNvPr id="6" name="Oval 5"/>
          <p:cNvSpPr/>
          <p:nvPr/>
        </p:nvSpPr>
        <p:spPr bwMode="auto">
          <a:xfrm>
            <a:off x="3601613" y="1621855"/>
            <a:ext cx="4231391" cy="4231391"/>
          </a:xfrm>
          <a:prstGeom prst="ellipse">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7" name="TextBox 6"/>
          <p:cNvSpPr txBox="1"/>
          <p:nvPr/>
        </p:nvSpPr>
        <p:spPr>
          <a:xfrm>
            <a:off x="398001" y="2294891"/>
            <a:ext cx="1402948" cy="830997"/>
          </a:xfrm>
          <a:prstGeom prst="rect">
            <a:avLst/>
          </a:prstGeom>
          <a:noFill/>
        </p:spPr>
        <p:txBody>
          <a:bodyPr wrap="none" rtlCol="0">
            <a:spAutoFit/>
          </a:bodyPr>
          <a:lstStyle/>
          <a:p>
            <a:r>
              <a:rPr lang="en-US" sz="2400" b="0" dirty="0">
                <a:latin typeface="Segoe UI Light" panose="020B0502040204020203" pitchFamily="34" charset="0"/>
                <a:cs typeface="Segoe UI Light" panose="020B0502040204020203" pitchFamily="34" charset="0"/>
              </a:rPr>
              <a:t>Result set</a:t>
            </a:r>
          </a:p>
          <a:p>
            <a:r>
              <a:rPr lang="en-US" sz="2400" b="0" dirty="0">
                <a:latin typeface="Segoe UI Light" panose="020B0502040204020203" pitchFamily="34" charset="0"/>
                <a:cs typeface="Segoe UI Light" panose="020B0502040204020203" pitchFamily="34" charset="0"/>
              </a:rPr>
              <a:t>(OVER)</a:t>
            </a:r>
          </a:p>
        </p:txBody>
      </p:sp>
      <p:sp>
        <p:nvSpPr>
          <p:cNvPr id="8" name="TextBox 7"/>
          <p:cNvSpPr txBox="1"/>
          <p:nvPr/>
        </p:nvSpPr>
        <p:spPr>
          <a:xfrm>
            <a:off x="398001" y="3602386"/>
            <a:ext cx="2164567" cy="1200329"/>
          </a:xfrm>
          <a:prstGeom prst="rect">
            <a:avLst/>
          </a:prstGeom>
          <a:noFill/>
        </p:spPr>
        <p:txBody>
          <a:bodyPr wrap="none" rtlCol="0">
            <a:spAutoFit/>
          </a:bodyPr>
          <a:lstStyle/>
          <a:p>
            <a:r>
              <a:rPr lang="en-US" sz="2400" b="0" dirty="0">
                <a:latin typeface="Segoe UI Light" panose="020B0502040204020203" pitchFamily="34" charset="0"/>
                <a:cs typeface="Segoe UI Light" panose="020B0502040204020203" pitchFamily="34" charset="0"/>
              </a:rPr>
              <a:t>Window</a:t>
            </a:r>
            <a:br>
              <a:rPr lang="en-US" sz="2400" b="0" dirty="0">
                <a:latin typeface="Segoe UI Light" panose="020B0502040204020203" pitchFamily="34" charset="0"/>
                <a:cs typeface="Segoe UI Light" panose="020B0502040204020203" pitchFamily="34" charset="0"/>
              </a:rPr>
            </a:br>
            <a:r>
              <a:rPr lang="en-US" sz="2400" b="0" dirty="0">
                <a:latin typeface="Segoe UI Light" panose="020B0502040204020203" pitchFamily="34" charset="0"/>
                <a:cs typeface="Segoe UI Light" panose="020B0502040204020203" pitchFamily="34" charset="0"/>
              </a:rPr>
              <a:t>partition</a:t>
            </a:r>
          </a:p>
          <a:p>
            <a:r>
              <a:rPr lang="en-US" sz="2400" b="0" dirty="0">
                <a:latin typeface="Segoe UI Light" panose="020B0502040204020203" pitchFamily="34" charset="0"/>
                <a:cs typeface="Segoe UI Light" panose="020B0502040204020203" pitchFamily="34" charset="0"/>
              </a:rPr>
              <a:t>(PARTITION BY)</a:t>
            </a:r>
          </a:p>
        </p:txBody>
      </p:sp>
      <p:sp>
        <p:nvSpPr>
          <p:cNvPr id="9" name="TextBox 8"/>
          <p:cNvSpPr txBox="1"/>
          <p:nvPr/>
        </p:nvSpPr>
        <p:spPr>
          <a:xfrm>
            <a:off x="415636" y="5120231"/>
            <a:ext cx="2564356" cy="830997"/>
          </a:xfrm>
          <a:prstGeom prst="rect">
            <a:avLst/>
          </a:prstGeom>
          <a:noFill/>
        </p:spPr>
        <p:txBody>
          <a:bodyPr wrap="none" rtlCol="0">
            <a:spAutoFit/>
          </a:bodyPr>
          <a:lstStyle/>
          <a:p>
            <a:r>
              <a:rPr lang="en-US" sz="2400" b="0" dirty="0">
                <a:latin typeface="Segoe UI Light" panose="020B0502040204020203" pitchFamily="34" charset="0"/>
                <a:cs typeface="Segoe UI Light" panose="020B0502040204020203" pitchFamily="34" charset="0"/>
              </a:rPr>
              <a:t>Frame</a:t>
            </a:r>
            <a:br>
              <a:rPr lang="en-US" sz="2400" b="0" dirty="0">
                <a:latin typeface="Segoe UI Light" panose="020B0502040204020203" pitchFamily="34" charset="0"/>
                <a:cs typeface="Segoe UI Light" panose="020B0502040204020203" pitchFamily="34" charset="0"/>
              </a:rPr>
            </a:br>
            <a:r>
              <a:rPr lang="en-US" sz="2400" b="0" dirty="0">
                <a:latin typeface="Segoe UI Light" panose="020B0502040204020203" pitchFamily="34" charset="0"/>
                <a:cs typeface="Segoe UI Light" panose="020B0502040204020203" pitchFamily="34" charset="0"/>
              </a:rPr>
              <a:t>(ROWS BETWEEN)</a:t>
            </a:r>
          </a:p>
        </p:txBody>
      </p:sp>
      <p:cxnSp>
        <p:nvCxnSpPr>
          <p:cNvPr id="10" name="Straight Arrow Connector 9"/>
          <p:cNvCxnSpPr>
            <a:stCxn id="7" idx="3"/>
          </p:cNvCxnSpPr>
          <p:nvPr/>
        </p:nvCxnSpPr>
        <p:spPr bwMode="auto">
          <a:xfrm flipV="1">
            <a:off x="1800949" y="2030010"/>
            <a:ext cx="3743616" cy="680380"/>
          </a:xfrm>
          <a:prstGeom prst="straightConnector1">
            <a:avLst/>
          </a:prstGeom>
          <a:gradFill rotWithShape="1">
            <a:gsLst>
              <a:gs pos="0">
                <a:srgbClr val="E4CD9A"/>
              </a:gs>
              <a:gs pos="100000">
                <a:srgbClr val="EEEFD7"/>
              </a:gs>
            </a:gsLst>
            <a:lin ang="2700000" scaled="1"/>
          </a:gradFill>
          <a:ln w="19050" cap="flat" cmpd="sng" algn="ctr">
            <a:solidFill>
              <a:srgbClr val="BA141A"/>
            </a:solidFill>
            <a:prstDash val="solid"/>
            <a:round/>
            <a:headEnd type="none" w="med" len="med"/>
            <a:tailEnd type="arrow"/>
          </a:ln>
          <a:effectLst/>
        </p:spPr>
      </p:cxnSp>
      <p:sp>
        <p:nvSpPr>
          <p:cNvPr id="11" name="Oval 10"/>
          <p:cNvSpPr/>
          <p:nvPr/>
        </p:nvSpPr>
        <p:spPr bwMode="auto">
          <a:xfrm>
            <a:off x="4341091" y="2452171"/>
            <a:ext cx="2757541" cy="2601092"/>
          </a:xfrm>
          <a:prstGeom prst="ellipse">
            <a:avLst/>
          </a:prstGeom>
          <a:solidFill>
            <a:srgbClr val="00BCF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12" name="Oval 11"/>
          <p:cNvSpPr/>
          <p:nvPr/>
        </p:nvSpPr>
        <p:spPr bwMode="auto">
          <a:xfrm>
            <a:off x="5052108" y="3084964"/>
            <a:ext cx="1335505" cy="1335505"/>
          </a:xfrm>
          <a:prstGeom prst="ellipse">
            <a:avLst/>
          </a:prstGeom>
          <a:solidFill>
            <a:srgbClr val="0072C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cxnSp>
        <p:nvCxnSpPr>
          <p:cNvPr id="13" name="Straight Arrow Connector 12"/>
          <p:cNvCxnSpPr>
            <a:stCxn id="8" idx="3"/>
          </p:cNvCxnSpPr>
          <p:nvPr/>
        </p:nvCxnSpPr>
        <p:spPr bwMode="auto">
          <a:xfrm flipV="1">
            <a:off x="2562568" y="2801914"/>
            <a:ext cx="2959846" cy="1400637"/>
          </a:xfrm>
          <a:prstGeom prst="straightConnector1">
            <a:avLst/>
          </a:prstGeom>
          <a:gradFill rotWithShape="1">
            <a:gsLst>
              <a:gs pos="0">
                <a:srgbClr val="E4CD9A"/>
              </a:gs>
              <a:gs pos="100000">
                <a:srgbClr val="EEEFD7"/>
              </a:gs>
            </a:gsLst>
            <a:lin ang="2700000" scaled="1"/>
          </a:gradFill>
          <a:ln w="19050" cap="flat" cmpd="sng" algn="ctr">
            <a:solidFill>
              <a:srgbClr val="BA141A"/>
            </a:solidFill>
            <a:prstDash val="solid"/>
            <a:round/>
            <a:headEnd type="none" w="med" len="med"/>
            <a:tailEnd type="arrow"/>
          </a:ln>
          <a:effectLst/>
        </p:spPr>
      </p:cxnSp>
      <p:cxnSp>
        <p:nvCxnSpPr>
          <p:cNvPr id="14" name="Straight Arrow Connector 13"/>
          <p:cNvCxnSpPr>
            <a:stCxn id="9" idx="3"/>
          </p:cNvCxnSpPr>
          <p:nvPr/>
        </p:nvCxnSpPr>
        <p:spPr bwMode="auto">
          <a:xfrm flipV="1">
            <a:off x="2979992" y="3867753"/>
            <a:ext cx="2564573" cy="1667977"/>
          </a:xfrm>
          <a:prstGeom prst="straightConnector1">
            <a:avLst/>
          </a:prstGeom>
          <a:gradFill rotWithShape="1">
            <a:gsLst>
              <a:gs pos="0">
                <a:srgbClr val="E4CD9A"/>
              </a:gs>
              <a:gs pos="100000">
                <a:srgbClr val="EEEFD7"/>
              </a:gs>
            </a:gsLst>
            <a:lin ang="2700000" scaled="1"/>
          </a:gradFill>
          <a:ln w="19050" cap="flat" cmpd="sng" algn="ctr">
            <a:solidFill>
              <a:srgbClr val="BA141A"/>
            </a:solidFill>
            <a:prstDash val="solid"/>
            <a:round/>
            <a:headEnd type="none" w="med" len="med"/>
            <a:tailEnd type="arrow"/>
          </a:ln>
          <a:effectLst/>
        </p:spPr>
      </p:cxnSp>
    </p:spTree>
    <p:custDataLst>
      <p:tags r:id="rId1"/>
    </p:custDataLst>
    <p:extLst>
      <p:ext uri="{BB962C8B-B14F-4D97-AF65-F5344CB8AC3E}">
        <p14:creationId xmlns:p14="http://schemas.microsoft.com/office/powerpoint/2010/main" val="1915233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OVER</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smtClean="0"/>
              <a:t>OVER defines a window, or set, of rows to be used by a window function, including any ordering</a:t>
            </a:r>
          </a:p>
          <a:p>
            <a:r>
              <a:rPr lang="en-US" sz="2400" b="0" kern="0" dirty="0" smtClean="0"/>
              <a:t>With a specified window partition clause, the OVER clause restricts the set of rows to those with the same values in the partitioning elements</a:t>
            </a:r>
          </a:p>
          <a:p>
            <a:r>
              <a:rPr lang="en-US" sz="2400" b="0" kern="0" dirty="0" smtClean="0"/>
              <a:t>By itself, OVER() is unrestricted and includes all rows</a:t>
            </a:r>
          </a:p>
          <a:p>
            <a:r>
              <a:rPr lang="en-US" sz="2400" b="0" kern="0" dirty="0" smtClean="0"/>
              <a:t>Multiple OVER clauses can be used in a single query, each with its own partitioning and ordering, if needed</a:t>
            </a:r>
          </a:p>
          <a:p>
            <a:endParaRPr lang="en-US" b="0" kern="0" dirty="0"/>
          </a:p>
        </p:txBody>
      </p:sp>
      <p:sp>
        <p:nvSpPr>
          <p:cNvPr id="6" name="AutoShape 3"/>
          <p:cNvSpPr>
            <a:spLocks noChangeArrowheads="1"/>
          </p:cNvSpPr>
          <p:nvPr/>
        </p:nvSpPr>
        <p:spPr bwMode="auto">
          <a:xfrm>
            <a:off x="762764" y="4523494"/>
            <a:ext cx="6256338" cy="1569660"/>
          </a:xfrm>
          <a:prstGeom prst="roundRect">
            <a:avLst>
              <a:gd name="adj" fmla="val 0"/>
            </a:avLst>
          </a:prstGeom>
          <a:solidFill>
            <a:srgbClr val="D2D2D2"/>
          </a:solidFill>
          <a:ln w="9525" algn="ctr">
            <a:noFill/>
            <a:round/>
            <a:headEnd/>
            <a:tailEnd/>
          </a:ln>
          <a:effectLst/>
        </p:spPr>
        <p:txBody>
          <a:bodyPr anchor="ctr">
            <a:spAutoFit/>
          </a:bodyPr>
          <a:lstStyle/>
          <a:p>
            <a:r>
              <a:rPr lang="en-US" sz="2400" b="0" dirty="0">
                <a:solidFill>
                  <a:srgbClr val="0000FF"/>
                </a:solidFill>
                <a:latin typeface="Lucida Sans Unicode" panose="020B0602030504020204" pitchFamily="34" charset="0"/>
                <a:cs typeface="Lucida Sans Unicode" panose="020B0602030504020204" pitchFamily="34" charset="0"/>
              </a:rPr>
              <a:t>OVER </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 [ &lt;PARTITION BY clause&gt; ] </a:t>
            </a:r>
          </a:p>
          <a:p>
            <a:r>
              <a:rPr lang="en-US" sz="2400" b="0" dirty="0">
                <a:solidFill>
                  <a:prstClr val="black"/>
                </a:solidFill>
                <a:latin typeface="Lucida Sans Unicode" panose="020B0602030504020204" pitchFamily="34" charset="0"/>
                <a:cs typeface="Lucida Sans Unicode" panose="020B0602030504020204" pitchFamily="34" charset="0"/>
              </a:rPr>
              <a:t>	 [ &lt;ORDER BY clause&gt; ] </a:t>
            </a:r>
          </a:p>
          <a:p>
            <a:r>
              <a:rPr lang="en-US" sz="2400" b="0" dirty="0">
                <a:solidFill>
                  <a:prstClr val="black"/>
                </a:solidFill>
                <a:latin typeface="Lucida Sans Unicode" panose="020B0602030504020204" pitchFamily="34" charset="0"/>
                <a:cs typeface="Lucida Sans Unicode" panose="020B0602030504020204" pitchFamily="34" charset="0"/>
              </a:rPr>
              <a:t>	 [ &lt;ROWS or RANGE clause&gt; ] </a:t>
            </a:r>
          </a:p>
          <a:p>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 </a:t>
            </a:r>
          </a:p>
        </p:txBody>
      </p:sp>
    </p:spTree>
    <p:custDataLst>
      <p:tags r:id="rId1"/>
    </p:custDataLst>
    <p:extLst>
      <p:ext uri="{BB962C8B-B14F-4D97-AF65-F5344CB8AC3E}">
        <p14:creationId xmlns:p14="http://schemas.microsoft.com/office/powerpoint/2010/main" val="1589556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d98dec0-cf90-4ba0-905d-debbfbe0a0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Partitioning Windows</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smtClean="0"/>
              <a:t>Partitioning limits a set to rows with the same value in the partitioning column</a:t>
            </a:r>
          </a:p>
          <a:p>
            <a:r>
              <a:rPr lang="en-US" sz="2400" b="0" kern="0" dirty="0" smtClean="0"/>
              <a:t>Use PARTITION BY in the OVER() clause</a:t>
            </a:r>
          </a:p>
          <a:p>
            <a:r>
              <a:rPr lang="en-US" sz="2400" b="0" kern="0" dirty="0" smtClean="0"/>
              <a:t>Without a PARTITION BY clause defined, OVER() creates a single partition of all rows</a:t>
            </a:r>
          </a:p>
          <a:p>
            <a:endParaRPr lang="en-US" b="0" kern="0" dirty="0"/>
          </a:p>
        </p:txBody>
      </p:sp>
      <p:sp>
        <p:nvSpPr>
          <p:cNvPr id="6" name="AutoShape 3"/>
          <p:cNvSpPr>
            <a:spLocks noChangeArrowheads="1"/>
          </p:cNvSpPr>
          <p:nvPr/>
        </p:nvSpPr>
        <p:spPr bwMode="auto">
          <a:xfrm>
            <a:off x="1043409" y="3135550"/>
            <a:ext cx="7176860" cy="1374636"/>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custid</a:t>
            </a:r>
            <a:r>
              <a:rPr lang="en-US" sz="2000" b="0" dirty="0">
                <a:solidFill>
                  <a:srgbClr val="808080"/>
                </a:solidFill>
                <a:latin typeface="Lucida Sans Unicode" panose="020B0602030504020204" pitchFamily="34" charset="0"/>
                <a:cs typeface="Lucida Sans Unicode" panose="020B0602030504020204" pitchFamily="34" charset="0"/>
              </a:rPr>
              <a:t>, </a:t>
            </a:r>
            <a:r>
              <a:rPr lang="en-US" sz="2000" b="0" dirty="0">
                <a:solidFill>
                  <a:prstClr val="black"/>
                </a:solidFill>
                <a:latin typeface="Lucida Sans Unicode" panose="020B0602030504020204" pitchFamily="34" charset="0"/>
                <a:cs typeface="Lucida Sans Unicode" panose="020B0602030504020204" pitchFamily="34" charset="0"/>
              </a:rPr>
              <a:t>ordermonth</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qty</a:t>
            </a:r>
            <a:r>
              <a:rPr lang="en-US" sz="2000" b="0" dirty="0">
                <a:solidFill>
                  <a:srgbClr val="808080"/>
                </a:solidFill>
                <a:latin typeface="Lucida Sans Unicode" panose="020B0602030504020204" pitchFamily="34" charset="0"/>
                <a:cs typeface="Lucida Sans Unicode" panose="020B0602030504020204" pitchFamily="34" charset="0"/>
              </a:rPr>
              <a:t>,</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SUM</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qty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OVER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0000FF"/>
                </a:solidFill>
                <a:latin typeface="Lucida Sans Unicode" panose="020B0602030504020204" pitchFamily="34" charset="0"/>
                <a:cs typeface="Lucida Sans Unicode" panose="020B0602030504020204" pitchFamily="34" charset="0"/>
              </a:rPr>
              <a:t>PARTITION</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custid</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solidFill>
                <a:prstClr val="black"/>
              </a:solidFill>
              <a:latin typeface="Lucida Sans Unicode" panose="020B0602030504020204" pitchFamily="34" charset="0"/>
              <a:cs typeface="Lucida Sans Unicode" panose="020B0602030504020204" pitchFamily="34" charset="0"/>
            </a:endParaRP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totalbycust</a:t>
            </a:r>
          </a:p>
          <a:p>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CustOrders</a:t>
            </a:r>
            <a:r>
              <a:rPr lang="en-US" sz="2000" b="0" dirty="0">
                <a:solidFill>
                  <a:srgbClr val="808080"/>
                </a:solidFill>
                <a:latin typeface="Lucida Sans Unicode" panose="020B0602030504020204" pitchFamily="34" charset="0"/>
                <a:cs typeface="Lucida Sans Unicode" panose="020B0602030504020204" pitchFamily="34" charset="0"/>
              </a:rPr>
              <a:t>;</a:t>
            </a:r>
          </a:p>
        </p:txBody>
      </p:sp>
      <p:sp>
        <p:nvSpPr>
          <p:cNvPr id="7" name="AutoShape 3"/>
          <p:cNvSpPr>
            <a:spLocks noChangeArrowheads="1"/>
          </p:cNvSpPr>
          <p:nvPr/>
        </p:nvSpPr>
        <p:spPr bwMode="auto">
          <a:xfrm>
            <a:off x="1043409" y="4681464"/>
            <a:ext cx="7176860" cy="1886129"/>
          </a:xfrm>
          <a:prstGeom prst="roundRect">
            <a:avLst>
              <a:gd name="adj" fmla="val 0"/>
            </a:avLst>
          </a:prstGeom>
          <a:solidFill>
            <a:srgbClr val="D2D2D2"/>
          </a:solidFill>
          <a:ln w="9525" algn="ctr">
            <a:noFill/>
            <a:round/>
            <a:headEnd/>
            <a:tailEnd/>
          </a:ln>
          <a:effectLst/>
        </p:spPr>
        <p:txBody>
          <a:bodyPr wrap="square" anchor="ctr">
            <a:spAutoFit/>
          </a:bodyPr>
          <a:lstStyle/>
          <a:p>
            <a:r>
              <a:rPr lang="en-US" sz="1400" b="0" dirty="0">
                <a:latin typeface="Lucida Sans Typewriter" pitchFamily="49" charset="0"/>
              </a:rPr>
              <a:t>custid ordermonth              qty totalbycust</a:t>
            </a:r>
          </a:p>
          <a:p>
            <a:r>
              <a:rPr lang="en-US" sz="1400" b="0" dirty="0">
                <a:latin typeface="Lucida Sans Typewriter" pitchFamily="49" charset="0"/>
              </a:rPr>
              <a:t>------ ----------------------- --- -----------</a:t>
            </a:r>
          </a:p>
          <a:p>
            <a:r>
              <a:rPr lang="en-US" sz="1400" b="0" dirty="0">
                <a:latin typeface="Lucida Sans Typewriter" pitchFamily="49" charset="0"/>
              </a:rPr>
              <a:t>1      2007-08-01 00:00:00.000 38  174</a:t>
            </a:r>
          </a:p>
          <a:p>
            <a:r>
              <a:rPr lang="en-US" sz="1400" b="0" dirty="0">
                <a:latin typeface="Lucida Sans Typewriter" pitchFamily="49" charset="0"/>
              </a:rPr>
              <a:t>1      2007-10-01 00:00:00.000 41  174</a:t>
            </a:r>
          </a:p>
          <a:p>
            <a:r>
              <a:rPr lang="en-US" sz="1400" b="0" dirty="0">
                <a:latin typeface="Lucida Sans Typewriter" pitchFamily="49" charset="0"/>
              </a:rPr>
              <a:t>2      2006-09-01 00:00:00.000 6   63</a:t>
            </a:r>
          </a:p>
          <a:p>
            <a:r>
              <a:rPr lang="en-US" sz="1400" b="0" dirty="0">
                <a:latin typeface="Lucida Sans Typewriter" pitchFamily="49" charset="0"/>
              </a:rPr>
              <a:t>2      2007-08-01 00:00:00.000 18  63</a:t>
            </a:r>
          </a:p>
          <a:p>
            <a:r>
              <a:rPr lang="en-US" sz="1400" b="0" dirty="0">
                <a:latin typeface="Lucida Sans Typewriter" pitchFamily="49" charset="0"/>
              </a:rPr>
              <a:t>3      2006-11-01 00:00:00.000 24  359</a:t>
            </a:r>
          </a:p>
          <a:p>
            <a:r>
              <a:rPr lang="en-US" sz="1400" b="0" dirty="0">
                <a:latin typeface="Lucida Sans Typewriter" pitchFamily="49" charset="0"/>
              </a:rPr>
              <a:t>3      2007-04-01 00:00:00.000 30  359</a:t>
            </a:r>
          </a:p>
        </p:txBody>
      </p:sp>
    </p:spTree>
    <p:custDataLst>
      <p:tags r:id="rId1"/>
    </p:custDataLst>
    <p:extLst>
      <p:ext uri="{BB962C8B-B14F-4D97-AF65-F5344CB8AC3E}">
        <p14:creationId xmlns:p14="http://schemas.microsoft.com/office/powerpoint/2010/main" val="376468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fb8461a-6526-4c55-a16d-cd8b20a494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Ordering and Framing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Window framing allows you to set start and end boundaries within a window partition</a:t>
            </a:r>
          </a:p>
          <a:p>
            <a:pPr lvl="1"/>
            <a:r>
              <a:rPr lang="en-US" b="0" kern="0" dirty="0">
                <a:solidFill>
                  <a:srgbClr val="000000"/>
                </a:solidFill>
              </a:rPr>
              <a:t>UNBOUNDED means go all the way to boundary in direction specified by PRECEDING or FOLLOWING (start or end)</a:t>
            </a:r>
          </a:p>
          <a:p>
            <a:pPr lvl="1"/>
            <a:r>
              <a:rPr lang="en-US" b="0" kern="0" dirty="0">
                <a:solidFill>
                  <a:srgbClr val="000000"/>
                </a:solidFill>
              </a:rPr>
              <a:t>CURRENT ROW indicates start or end at current row in partition</a:t>
            </a:r>
          </a:p>
          <a:p>
            <a:pPr lvl="1"/>
            <a:r>
              <a:rPr lang="en-US" b="0" kern="0" dirty="0">
                <a:solidFill>
                  <a:srgbClr val="000000"/>
                </a:solidFill>
              </a:rPr>
              <a:t>ROWS BETWEEN allows you to define a range of rows between two points</a:t>
            </a:r>
          </a:p>
          <a:p>
            <a:pPr lvl="0"/>
            <a:r>
              <a:rPr lang="en-US" b="0" kern="0" dirty="0">
                <a:solidFill>
                  <a:srgbClr val="000000"/>
                </a:solidFill>
              </a:rPr>
              <a:t>Window ordering provides a context to the frame</a:t>
            </a:r>
          </a:p>
          <a:p>
            <a:pPr lvl="1"/>
            <a:r>
              <a:rPr lang="en-US" b="0" kern="0" dirty="0">
                <a:solidFill>
                  <a:srgbClr val="000000"/>
                </a:solidFill>
              </a:rPr>
              <a:t>Sorting by an attribute enables meaningful position of a boundary</a:t>
            </a:r>
          </a:p>
          <a:p>
            <a:pPr lvl="1"/>
            <a:r>
              <a:rPr lang="en-US" b="0" kern="0" dirty="0">
                <a:solidFill>
                  <a:srgbClr val="000000"/>
                </a:solidFill>
              </a:rPr>
              <a:t>Without ordering, "start at first row" is not useful because a set has no </a:t>
            </a:r>
            <a:r>
              <a:rPr lang="en-US" b="0" kern="0" dirty="0" smtClean="0">
                <a:solidFill>
                  <a:srgbClr val="000000"/>
                </a:solidFill>
              </a:rPr>
              <a:t>order</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02764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6221edc-df20-4dc7-9af9-dfab5aca4c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OVER and Partitioning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OVER, PARTITION BY, and ORDER BY clauses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9090979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5</TotalTime>
  <Words>2559</Words>
  <Application>Microsoft Office PowerPoint</Application>
  <PresentationFormat>On-screen Show (4:3)</PresentationFormat>
  <Paragraphs>305</Paragraphs>
  <Slides>22</Slides>
  <Notes>22</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Segoe UI</vt:lpstr>
      <vt:lpstr>Arial</vt:lpstr>
      <vt:lpstr>Lucida Sans Typewriter</vt:lpstr>
      <vt:lpstr>Lucida Sans Unicode</vt:lpstr>
      <vt:lpstr>Calibri</vt:lpstr>
      <vt:lpstr>Wingdings</vt:lpstr>
      <vt:lpstr>Verdana</vt:lpstr>
      <vt:lpstr>Segoe UI Light</vt:lpstr>
      <vt:lpstr>Times New Roman</vt:lpstr>
      <vt:lpstr>NG_MOC_Core_ModuleNew2</vt:lpstr>
      <vt:lpstr>Module 13</vt:lpstr>
      <vt:lpstr>Module Overview</vt:lpstr>
      <vt:lpstr>Lesson 1: Creating Windows with OVER</vt:lpstr>
      <vt:lpstr>SQL Windowing</vt:lpstr>
      <vt:lpstr>Windowing Components</vt:lpstr>
      <vt:lpstr>Using OVER</vt:lpstr>
      <vt:lpstr>Partitioning Windows</vt:lpstr>
      <vt:lpstr>Ordering and Framing</vt:lpstr>
      <vt:lpstr>Demonstration: Using OVER and Partitioning</vt:lpstr>
      <vt:lpstr>PowerPoint Presentation</vt:lpstr>
      <vt:lpstr>Lesson 2: Exploring Window Functions</vt:lpstr>
      <vt:lpstr>Defining Window Functions</vt:lpstr>
      <vt:lpstr>Window Aggregate Functions</vt:lpstr>
      <vt:lpstr>Window Ranking Functions</vt:lpstr>
      <vt:lpstr>Window Distribution Functions</vt:lpstr>
      <vt:lpstr>Window Offset Functions</vt:lpstr>
      <vt:lpstr>Example: LEAD Offset Window Function</vt:lpstr>
      <vt:lpstr>Demonstration: Exploring Windows Functions</vt:lpstr>
      <vt:lpstr>PowerPoint Presentation</vt:lpstr>
      <vt:lpstr>Lab: Using Window Ranking, Offset, and Aggregate Functions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13</dc:title>
  <dc:creator>Richard Strange</dc:creator>
  <cp:lastModifiedBy>Richard Strange</cp:lastModifiedBy>
  <cp:revision>4</cp:revision>
  <dcterms:created xsi:type="dcterms:W3CDTF">2017-11-17T11:19:50Z</dcterms:created>
  <dcterms:modified xsi:type="dcterms:W3CDTF">2017-11-17T14:28:07Z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DA03B334-74BF-4B62-8BBA-DE6CD57A625F</vt:lpwstr>
  </property>
  <property fmtid="{D5CDD505-2E9C-101B-9397-08002B2CF9AE}" pid="3" name="ArticulatePath">
    <vt:lpwstr>20761C_13</vt:lpwstr>
  </property>
</Properties>
</file>