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4" r:id="rId17"/>
    <p:sldId id="270" r:id="rId18"/>
    <p:sldId id="271" r:id="rId19"/>
    <p:sldId id="272" r:id="rId20"/>
  </p:sldIdLst>
  <p:sldSz cx="9144000" cy="6858000" type="screen4x3"/>
  <p:notesSz cx="6858000" cy="9144000"/>
  <p:embeddedFontLst>
    <p:embeddedFont>
      <p:font typeface="Segoe UI" panose="020B0502040204020203" pitchFamily="34" charset="0"/>
      <p:regular r:id="rId22"/>
      <p:bold r:id="rId23"/>
      <p:italic r:id="rId24"/>
      <p:boldItalic r:id="rId25"/>
    </p:embeddedFont>
    <p:embeddedFont>
      <p:font typeface="Lucida Sans Typewriter" panose="020B0509030504030204" pitchFamily="49" charset="0"/>
      <p:regular r:id="rId26"/>
      <p:bold r:id="rId27"/>
      <p:italic r:id="rId28"/>
      <p:boldItalic r:id="rId29"/>
    </p:embeddedFont>
    <p:embeddedFont>
      <p:font typeface="Lucida Sans Unicode" panose="020B0602030504020204" pitchFamily="34" charset="0"/>
      <p:regular r:id="rId30"/>
    </p:embeddedFont>
    <p:embeddedFont>
      <p:font typeface="Calibri" panose="020F050202020403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Lst>
  <p:custDataLst>
    <p:tags r:id="rId4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7823E-B6A2-482E-9CE0-07F535AAE8BD}"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B4B4F-7043-45FC-8A7C-C1A834BC0C20}" type="slidenum">
              <a:rPr lang="en-GB" smtClean="0"/>
              <a:t>‹#›</a:t>
            </a:fld>
            <a:endParaRPr lang="en-GB" dirty="0"/>
          </a:p>
        </p:txBody>
      </p:sp>
    </p:spTree>
    <p:extLst>
      <p:ext uri="{BB962C8B-B14F-4D97-AF65-F5344CB8AC3E}">
        <p14:creationId xmlns:p14="http://schemas.microsoft.com/office/powerpoint/2010/main" val="68403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microsoft.com/fwlink/?LinkID=402786"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62278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02758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slide shows a GROUPING SETS example.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more information, see GROUPING SETS Equivalents in the SQL Server Technical Documentation: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GROUPING SETS Equivalents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http://go.microsoft.com/fwlink/?LinkID=402786</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CB4B4F-7043-45FC-8A7C-C1A834BC0C2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996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4972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Versions of SQL Server earlier than 2008 used nonstandard CUBE and ROLLUP options that will be deprecated. Use this new version going forward.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these examples are provided in the demonstration script for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is shown for illustration purposes to note the difference between the results of CUBE and ROLLUP. A more realistic example for a ROLLUP would be a hierarchy such as ROLLUP (category, subcategory, product).</a:t>
            </a:r>
          </a:p>
        </p:txBody>
      </p:sp>
      <p:sp>
        <p:nvSpPr>
          <p:cNvPr id="4" name="Slide Number Placeholder 3"/>
          <p:cNvSpPr>
            <a:spLocks noGrp="1"/>
          </p:cNvSpPr>
          <p:nvPr>
            <p:ph type="sldNum" sz="quarter" idx="10"/>
          </p:nvPr>
        </p:nvSpPr>
        <p:spPr/>
        <p:txBody>
          <a:bodyPr/>
          <a:lstStyle/>
          <a:p>
            <a:fld id="{83CB4B4F-7043-45FC-8A7C-C1A834BC0C2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925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 query is provided in the demonstration script for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SQL Server also provides a GROUPING function (not discussed in this lesson), which only accepts one input to return a bit.</a:t>
            </a:r>
          </a:p>
        </p:txBody>
      </p:sp>
      <p:sp>
        <p:nvSpPr>
          <p:cNvPr id="4" name="Slide Number Placeholder 3"/>
          <p:cNvSpPr>
            <a:spLocks noGrp="1"/>
          </p:cNvSpPr>
          <p:nvPr>
            <p:ph type="sldNum" sz="quarter" idx="10"/>
          </p:nvPr>
        </p:nvSpPr>
        <p:spPr/>
        <p:txBody>
          <a:bodyPr/>
          <a:lstStyle/>
          <a:p>
            <a:fld id="{83CB4B4F-7043-45FC-8A7C-C1A834BC0C2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721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CUBE and ROLLUP Subclauses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8</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CB4B4F-7043-45FC-8A7C-C1A834BC0C2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549446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the following query: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e.Department, e.Country, COUNT(EmployeeID) AS Staff</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HumanResources.Employees AS 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find out how many staff are in each country and how many staff are in each department. You also want to find out how many staff are in Sales in the US, and so on, with all departments in all countries where the company operates. Choose the most succinct grouping technique for this query: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GROUPING SETS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CUBE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ROLLUP</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4: You cannot return the required data with GROUPING. Instead, use multiple queries and a UNION element.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CUBE</a:t>
            </a:r>
            <a:endParaRPr lang="en-GB" dirty="0"/>
          </a:p>
        </p:txBody>
      </p:sp>
      <p:sp>
        <p:nvSpPr>
          <p:cNvPr id="4" name="Slide Number Placeholder 3"/>
          <p:cNvSpPr>
            <a:spLocks noGrp="1"/>
          </p:cNvSpPr>
          <p:nvPr>
            <p:ph type="sldNum" sz="quarter" idx="10"/>
          </p:nvPr>
        </p:nvSpPr>
        <p:spPr/>
        <p:txBody>
          <a:bodyPr/>
          <a:lstStyle/>
          <a:p>
            <a:fld id="{83CB4B4F-7043-45FC-8A7C-C1A834BC0C2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570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Important: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Writing Queries That Use the PIVOT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Operator</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sales department would like to have a crosstab report, displaying the number of customers for each customer group and country. They would like to display each customer group as a new column. You will write different SELECT statements using the PIVOT operator to achieve the required result.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Writing Queries That Use the UNPIVOT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Operator</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will now create multiple rows by turning columns into rows.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Writing Queries That Use the GROUPING SETS, CUBE, and ROLLUP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Subclauses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to prepare SELECT statements to retrieve a unified result set with aggregated data for different combinations of columns. First, you have to retrieve the number of customers for all possible combinations of the country and city columns. Instead of using multiple T-SQL statements with a GROUP BY clause and then unifying them with the UNION ALL operator, you will use a more elegant solution using the GROUPING SETS subclause of the GROUP BY clause.</a:t>
            </a:r>
          </a:p>
        </p:txBody>
      </p:sp>
      <p:sp>
        <p:nvSpPr>
          <p:cNvPr id="4" name="Slide Number Placeholder 3"/>
          <p:cNvSpPr>
            <a:spLocks noGrp="1"/>
          </p:cNvSpPr>
          <p:nvPr>
            <p:ph type="sldNum" sz="quarter" idx="10"/>
          </p:nvPr>
        </p:nvSpPr>
        <p:spPr/>
        <p:txBody>
          <a:bodyPr/>
          <a:lstStyle/>
          <a:p>
            <a:fld id="{83CB4B4F-7043-45FC-8A7C-C1A834BC0C2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6167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3CB4B4F-7043-45FC-8A7C-C1A834BC0C2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4276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Once a dataset has been pivoted with aggregation, can the original detail rows be restored with an unpivot operation?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 the original detail is lost during aggregation.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possible sources of NULLs returned by a query using grouping sets to create aggregations?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NULLs might be present in the underlying source data, or may be placeholders for rows that do not participate in the group member.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subclause infers a hierarchy of columns to create meaningful grouping sets?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ROLLUP.</a:t>
            </a:r>
          </a:p>
        </p:txBody>
      </p:sp>
      <p:sp>
        <p:nvSpPr>
          <p:cNvPr id="4" name="Slide Number Placeholder 3"/>
          <p:cNvSpPr>
            <a:spLocks noGrp="1"/>
          </p:cNvSpPr>
          <p:nvPr>
            <p:ph type="sldNum" sz="quarter" idx="10"/>
          </p:nvPr>
        </p:nvSpPr>
        <p:spPr/>
        <p:txBody>
          <a:bodyPr/>
          <a:lstStyle/>
          <a:p>
            <a:fld id="{83CB4B4F-7043-45FC-8A7C-C1A834BC0C2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760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722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335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graphic on the left is a partial result set—the sums on the right will not match.</a:t>
            </a:r>
          </a:p>
        </p:txBody>
      </p:sp>
      <p:sp>
        <p:nvSpPr>
          <p:cNvPr id="4" name="Slide Number Placeholder 3"/>
          <p:cNvSpPr>
            <a:spLocks noGrp="1"/>
          </p:cNvSpPr>
          <p:nvPr>
            <p:ph type="sldNum" sz="quarter" idx="10"/>
          </p:nvPr>
        </p:nvSpPr>
        <p:spPr/>
        <p:txBody>
          <a:bodyPr/>
          <a:lstStyle/>
          <a:p>
            <a:fld id="{83CB4B4F-7043-45FC-8A7C-C1A834BC0C2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712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 explicit GROUP BY clause is needed. PIVOT determines the grouping based on those columns in the input table (produced by the FROM clause) which are not used for aggregation or as spreading elements.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next slide shows an example of a PIVOT query.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a view as the source of the subquery. Source code for the view definition is included in the demonstration script for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VIEW Sales.CategoryQtyYear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c.categoryname AS Category,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od.qty AS Qty,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YEAR(o.orderdate) AS Orderyear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Production.Categories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Production.Products AS p ON c.categoryid=p.categoryid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Sales.OrderDetails AS od ON p.productid=od.productid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Sales.Orders AS o ON od.orderid=o.orderid;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above example, data is returned from the Sales.CategoryQtyYear view (which has been created for this purpose). The source subquery contains only Category, Qty and Orderyear columns. The PIVOT operator will group on Category, sum Qty and use the Orderyear values 2006, 2007 and 2008 as the new column headings. Finally, the results are ordered by Category.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text belongs in the Inotes section of the build slide, which corresponds to the “Pivoting Example” slide.   The topic “Pivoting Example”, therefore, needs to be removed.</a:t>
            </a:r>
          </a:p>
        </p:txBody>
      </p:sp>
      <p:sp>
        <p:nvSpPr>
          <p:cNvPr id="4" name="Slide Number Placeholder 3"/>
          <p:cNvSpPr>
            <a:spLocks noGrp="1"/>
          </p:cNvSpPr>
          <p:nvPr>
            <p:ph type="sldNum" sz="quarter" idx="10"/>
          </p:nvPr>
        </p:nvSpPr>
        <p:spPr/>
        <p:txBody>
          <a:bodyPr/>
          <a:lstStyle/>
          <a:p>
            <a:fld id="{83CB4B4F-7043-45FC-8A7C-C1A834BC0C2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392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CB4B4F-7043-45FC-8A7C-C1A834BC0C2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04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 explicit GROUP BY clause is needed. PIVOT determines the grouping based on those columns in the input table (produced by the FROM clause) that are not used for aggregation or as spreading elements.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example uses a view as the source of the subquery. Source code for the view definition is included in the demonstration script for this lesson: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VIEW Sales.CategoryQtyYear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SELECT  c.categoryname AS Category,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od.qty AS Qty,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YEAR(o.orderdate) AS Orderyear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FROM    Production.Categories AS 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Production.Products AS p ON c.categoryid=p.categoryid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Sales.OrderDetails AS od ON p.productid=od.productid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INNER JOIN Sales.Orders AS o ON od.orderid=o.orderid;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GO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above example, data is returned from the Sales.CategoryQtyYear view (which has been created for this purpose). The source subquery contains only Category, Qty and Orderyear columns. The PIVOT operator will group on Category, and sum Qty, using the Orderyear values 2006, 2007 and 2008 as the new column headings. Finally, the results are ordered by Category.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text belongs in the Inotes section of the build slide corresponding to the “Pivoting Example” slide.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topic “Pivoting Example”, therefore, needs to be removed.</a:t>
            </a:r>
          </a:p>
        </p:txBody>
      </p:sp>
      <p:sp>
        <p:nvSpPr>
          <p:cNvPr id="4" name="Slide Number Placeholder 3"/>
          <p:cNvSpPr>
            <a:spLocks noGrp="1"/>
          </p:cNvSpPr>
          <p:nvPr>
            <p:ph type="sldNum" sz="quarter" idx="10"/>
          </p:nvPr>
        </p:nvSpPr>
        <p:spPr/>
        <p:txBody>
          <a:bodyPr/>
          <a:lstStyle/>
          <a:p>
            <a:fld id="{83CB4B4F-7043-45FC-8A7C-C1A834BC0C2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5037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PIVOT and UNPIVOT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D:\Demofiles\Mod14\Setup.cmd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completes, close the command prompt window.</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 </a:t>
            </a:r>
            <a:r>
              <a:rPr lang="en-US" sz="1000" dirty="0">
                <a:latin typeface="Arial" panose="020B0604020202020204" pitchFamily="34" charset="0"/>
                <a:ea typeface="Times New Roman" panose="02020603050405020304" pitchFamily="18" charset="0"/>
                <a:cs typeface="Times New Roman" panose="02020603050405020304" pitchFamily="18" charset="0"/>
              </a:rPr>
              <a:t>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D:\Demofiles\Mod14\Demo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11 - Demonstration A.sql </a:t>
            </a:r>
            <a:r>
              <a:rPr lang="en-US" sz="1000" dirty="0">
                <a:latin typeface="Arial" panose="020B0604020202020204" pitchFamily="34" charset="0"/>
                <a:ea typeface="Times New Roman" panose="02020603050405020304" pitchFamily="18" charset="0"/>
                <a:cs typeface="Times New Roman" panose="02020603050405020304" pitchFamily="18" charset="0"/>
              </a:rPr>
              <a:t>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3</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5</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7</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CB4B4F-7043-45FC-8A7C-C1A834BC0C2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124462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You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have the following query: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category, qty, orderyear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Sales.PivotedCategorySales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UNPIVOT(qty FOR orderyear) AS unpvt;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query, you have provided a name for the new column that will display the unpivoted values (“qty”). You have also provided a name for the column that will display the names of the unpivoted values (orderyear). What else must you provide for the UNPIVOT query to execute?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must supply the names of the pivoted columns that will be unpivoted by the query.</a:t>
            </a:r>
            <a:endParaRPr lang="en-GB" dirty="0"/>
          </a:p>
        </p:txBody>
      </p:sp>
      <p:sp>
        <p:nvSpPr>
          <p:cNvPr id="4" name="Slide Number Placeholder 3"/>
          <p:cNvSpPr>
            <a:spLocks noGrp="1"/>
          </p:cNvSpPr>
          <p:nvPr>
            <p:ph type="sldNum" sz="quarter" idx="10"/>
          </p:nvPr>
        </p:nvSpPr>
        <p:spPr/>
        <p:txBody>
          <a:bodyPr/>
          <a:lstStyle/>
          <a:p>
            <a:fld id="{83CB4B4F-7043-45FC-8A7C-C1A834BC0C2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14: Pivoting and Grouping Sets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85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3683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648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636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0182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15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49256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7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70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822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645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96244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126876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37859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14</a:t>
            </a:r>
            <a:endParaRPr lang="en-GB" dirty="0"/>
          </a:p>
        </p:txBody>
      </p:sp>
      <p:sp>
        <p:nvSpPr>
          <p:cNvPr id="3" name="Subtitle 2"/>
          <p:cNvSpPr>
            <a:spLocks noGrp="1"/>
          </p:cNvSpPr>
          <p:nvPr>
            <p:ph type="subTitle" sz="quarter" idx="1"/>
          </p:nvPr>
        </p:nvSpPr>
        <p:spPr/>
        <p:txBody>
          <a:bodyPr/>
          <a:lstStyle/>
          <a:p>
            <a:r>
              <a:rPr lang="en-GB" dirty="0" smtClean="0"/>
              <a:t>Pivoting and Grouping Sets
</a:t>
            </a:r>
            <a:endParaRPr lang="en-GB" dirty="0"/>
          </a:p>
        </p:txBody>
      </p:sp>
    </p:spTree>
    <p:custDataLst>
      <p:tags r:id="rId1"/>
    </p:custDataLst>
    <p:extLst>
      <p:ext uri="{BB962C8B-B14F-4D97-AF65-F5344CB8AC3E}">
        <p14:creationId xmlns:p14="http://schemas.microsoft.com/office/powerpoint/2010/main" val="239881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Grouping Sets</a:t>
            </a:r>
            <a:endParaRPr lang="en-GB" dirty="0"/>
          </a:p>
        </p:txBody>
      </p:sp>
      <p:sp>
        <p:nvSpPr>
          <p:cNvPr id="3" name="Text Placeholder 2"/>
          <p:cNvSpPr>
            <a:spLocks noGrp="1"/>
          </p:cNvSpPr>
          <p:nvPr>
            <p:ph type="body" idx="1"/>
          </p:nvPr>
        </p:nvSpPr>
        <p:spPr/>
        <p:txBody>
          <a:bodyPr/>
          <a:lstStyle/>
          <a:p>
            <a:r>
              <a:rPr lang="en-GB" dirty="0" smtClean="0"/>
              <a:t>Writing Queries with Grouping Sets
CUBE and ROLLUP
GROUPING_ID
Demonstration: Using Grouping Sets</a:t>
            </a:r>
            <a:endParaRPr lang="en-GB" dirty="0"/>
          </a:p>
        </p:txBody>
      </p:sp>
    </p:spTree>
    <p:custDataLst>
      <p:tags r:id="rId1"/>
    </p:custDataLst>
    <p:extLst>
      <p:ext uri="{BB962C8B-B14F-4D97-AF65-F5344CB8AC3E}">
        <p14:creationId xmlns:p14="http://schemas.microsoft.com/office/powerpoint/2010/main" val="16364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Grouping Sets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GROUPING SETS subclause builds on T-SQL GROUP BY clause</a:t>
            </a:r>
          </a:p>
          <a:p>
            <a:pPr lvl="0"/>
            <a:r>
              <a:rPr lang="en-US" sz="2400" b="0" kern="0" dirty="0">
                <a:solidFill>
                  <a:srgbClr val="000000"/>
                </a:solidFill>
              </a:rPr>
              <a:t>Allows multiple groupings to be defined in same query</a:t>
            </a:r>
          </a:p>
          <a:p>
            <a:pPr lvl="0"/>
            <a:r>
              <a:rPr lang="en-US" sz="2400" b="0" kern="0" dirty="0">
                <a:solidFill>
                  <a:srgbClr val="000000"/>
                </a:solidFill>
              </a:rPr>
              <a:t>Alternative to use of UNION ALL to combine multiple outputs (each with different GROUP BY) into one result set</a:t>
            </a:r>
          </a:p>
          <a:p>
            <a:pPr lvl="0"/>
            <a:endParaRPr lang="en-US" b="0" kern="0" dirty="0">
              <a:solidFill>
                <a:srgbClr val="000000"/>
              </a:solidFill>
            </a:endParaRPr>
          </a:p>
        </p:txBody>
      </p:sp>
      <p:sp>
        <p:nvSpPr>
          <p:cNvPr id="5" name="AutoShape 3"/>
          <p:cNvSpPr>
            <a:spLocks noChangeArrowheads="1"/>
          </p:cNvSpPr>
          <p:nvPr/>
        </p:nvSpPr>
        <p:spPr bwMode="auto">
          <a:xfrm>
            <a:off x="266069" y="3594893"/>
            <a:ext cx="8504594" cy="2653367"/>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srgbClr val="0000FF"/>
                </a:solidFill>
                <a:latin typeface="Lucida Sans Unicode" panose="020B0602030504020204" pitchFamily="34" charset="0"/>
                <a:cs typeface="Lucida Sans Unicode" panose="020B0602030504020204" pitchFamily="34" charset="0"/>
              </a:rPr>
              <a:t>column</a:t>
            </a:r>
            <a:r>
              <a:rPr lang="en-US" sz="2000" b="0" dirty="0">
                <a:solidFill>
                  <a:prstClr val="black"/>
                </a:solidFill>
                <a:latin typeface="Lucida Sans Unicode" panose="020B0602030504020204" pitchFamily="34" charset="0"/>
                <a:cs typeface="Lucida Sans Unicode" panose="020B0602030504020204" pitchFamily="34" charset="0"/>
              </a:rPr>
              <a:t> list </a:t>
            </a:r>
            <a:r>
              <a:rPr lang="en-US" sz="2000" b="0" dirty="0">
                <a:solidFill>
                  <a:srgbClr val="0000FF"/>
                </a:solidFill>
                <a:latin typeface="Lucida Sans Unicode" panose="020B0602030504020204" pitchFamily="34" charset="0"/>
                <a:cs typeface="Lucida Sans Unicode" panose="020B0602030504020204" pitchFamily="34" charset="0"/>
              </a:rPr>
              <a:t>with</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aggregate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s</a:t>
            </a:r>
            <a:r>
              <a:rPr lang="en-US" sz="2000" b="0" dirty="0">
                <a:solidFill>
                  <a:srgbClr val="808080"/>
                </a:solidFill>
                <a:latin typeface="Lucida Sans Unicode" panose="020B0602030504020204" pitchFamily="34" charset="0"/>
                <a:cs typeface="Lucida Sans Unicode" panose="020B0602030504020204" pitchFamily="34" charset="0"/>
              </a:rPr>
              <a:t>)&gt;</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&lt;source&gt;</a:t>
            </a:r>
          </a:p>
          <a:p>
            <a:pPr lvl="0"/>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p>
          <a:p>
            <a:pPr lvl="0"/>
            <a:r>
              <a:rPr lang="en-US" sz="2000" b="0" dirty="0">
                <a:solidFill>
                  <a:srgbClr val="FF00FF"/>
                </a:solidFill>
                <a:latin typeface="Lucida Sans Unicode" panose="020B0602030504020204" pitchFamily="34" charset="0"/>
                <a:cs typeface="Lucida Sans Unicode" panose="020B0602030504020204" pitchFamily="34" charset="0"/>
              </a:rPr>
              <a:t>GROUPING</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SETS</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solidFill>
                <a:srgbClr val="0000FF"/>
              </a:solidFill>
              <a:latin typeface="Lucida Sans Unicode" panose="020B0602030504020204" pitchFamily="34" charset="0"/>
              <a:cs typeface="Lucida Sans Unicode" panose="020B0602030504020204" pitchFamily="34" charset="0"/>
            </a:endParaRPr>
          </a:p>
          <a:p>
            <a:pPr lvl="0"/>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column_name</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srgbClr val="008000"/>
                </a:solidFill>
                <a:latin typeface="Lucida Sans Unicode" panose="020B0602030504020204" pitchFamily="34" charset="0"/>
                <a:cs typeface="Lucida Sans Unicode" panose="020B0602030504020204" pitchFamily="34" charset="0"/>
              </a:rPr>
              <a:t>--one or more columns</a:t>
            </a:r>
          </a:p>
          <a:p>
            <a:pPr lvl="0"/>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(&lt;</a:t>
            </a:r>
            <a:r>
              <a:rPr lang="en-US" sz="2000" b="0" dirty="0">
                <a:solidFill>
                  <a:prstClr val="black"/>
                </a:solidFill>
                <a:latin typeface="Lucida Sans Unicode" panose="020B0602030504020204" pitchFamily="34" charset="0"/>
                <a:cs typeface="Lucida Sans Unicode" panose="020B0602030504020204" pitchFamily="34" charset="0"/>
              </a:rPr>
              <a:t>column_name</a:t>
            </a:r>
            <a:r>
              <a:rPr lang="en-US" sz="2000" b="0" dirty="0">
                <a:solidFill>
                  <a:srgbClr val="808080"/>
                </a:solidFill>
                <a:latin typeface="Lucida Sans Unicode" panose="020B0602030504020204" pitchFamily="34" charset="0"/>
                <a:cs typeface="Lucida Sans Unicode" panose="020B0602030504020204" pitchFamily="34" charset="0"/>
              </a:rPr>
              <a:t>&gt;),</a:t>
            </a:r>
            <a:r>
              <a:rPr lang="en-US" sz="2000" b="0" dirty="0">
                <a:solidFill>
                  <a:srgbClr val="008000"/>
                </a:solidFill>
                <a:latin typeface="Lucida Sans Unicode" panose="020B0602030504020204" pitchFamily="34" charset="0"/>
                <a:cs typeface="Lucida Sans Unicode" panose="020B0602030504020204" pitchFamily="34" charset="0"/>
              </a:rPr>
              <a:t>--one or more columns</a:t>
            </a:r>
          </a:p>
          <a:p>
            <a:pPr lvl="0"/>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8000"/>
                </a:solidFill>
                <a:latin typeface="Lucida Sans Unicode" panose="020B0602030504020204" pitchFamily="34" charset="0"/>
                <a:cs typeface="Lucida Sans Unicode" panose="020B0602030504020204" pitchFamily="34" charset="0"/>
              </a:rPr>
              <a:t>-- empty parentheses if aggregating all rows</a:t>
            </a:r>
          </a:p>
          <a:p>
            <a:pPr lvl="0"/>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364259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1400061-21ea-4ff2-abf0-8bf9686e51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Grouping Sets</a:t>
            </a:r>
            <a:endParaRPr lang="en-GB" dirty="0"/>
          </a:p>
        </p:txBody>
      </p:sp>
      <p:sp>
        <p:nvSpPr>
          <p:cNvPr id="5" name="AutoShape 3"/>
          <p:cNvSpPr>
            <a:spLocks noChangeArrowheads="1"/>
          </p:cNvSpPr>
          <p:nvPr/>
        </p:nvSpPr>
        <p:spPr bwMode="auto">
          <a:xfrm>
            <a:off x="298212" y="1029672"/>
            <a:ext cx="8504594" cy="137463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TotalQty</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CategorySales</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p>
          <a:p>
            <a:r>
              <a:rPr lang="en-US" sz="2000" b="0" dirty="0">
                <a:solidFill>
                  <a:srgbClr val="FF00FF"/>
                </a:solidFill>
                <a:latin typeface="Lucida Sans Unicode" panose="020B0602030504020204" pitchFamily="34" charset="0"/>
                <a:cs typeface="Lucida Sans Unicode" panose="020B0602030504020204" pitchFamily="34" charset="0"/>
              </a:rPr>
              <a:t>GROUPING</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SETS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298212" y="2679765"/>
            <a:ext cx="8504594" cy="361241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latin typeface="Lucida Sans Typewriter" pitchFamily="49" charset="0"/>
              </a:rPr>
              <a:t>Category        Cust        TotalQty</a:t>
            </a:r>
          </a:p>
          <a:p>
            <a:r>
              <a:rPr lang="en-US" sz="2000" b="0" dirty="0">
                <a:latin typeface="Lucida Sans Typewriter" pitchFamily="49" charset="0"/>
              </a:rPr>
              <a:t>--------------- ----------- -----------</a:t>
            </a:r>
          </a:p>
          <a:p>
            <a:r>
              <a:rPr lang="en-US" sz="2000" b="0" dirty="0">
                <a:latin typeface="Lucida Sans Typewriter" pitchFamily="49" charset="0"/>
              </a:rPr>
              <a:t>NULL            NULL        999</a:t>
            </a:r>
          </a:p>
          <a:p>
            <a:r>
              <a:rPr lang="en-US" sz="2000" b="0" dirty="0">
                <a:latin typeface="Lucida Sans Typewriter" pitchFamily="49" charset="0"/>
              </a:rPr>
              <a:t>NULL            1           80</a:t>
            </a:r>
          </a:p>
          <a:p>
            <a:r>
              <a:rPr lang="en-US" sz="2000" b="0" dirty="0">
                <a:latin typeface="Lucida Sans Typewriter" pitchFamily="49" charset="0"/>
              </a:rPr>
              <a:t>NULL            2           12</a:t>
            </a:r>
          </a:p>
          <a:p>
            <a:r>
              <a:rPr lang="en-US" sz="2000" b="0" dirty="0">
                <a:latin typeface="Lucida Sans Typewriter" pitchFamily="49" charset="0"/>
              </a:rPr>
              <a:t>NULL            3           154</a:t>
            </a:r>
          </a:p>
          <a:p>
            <a:r>
              <a:rPr lang="en-US" sz="2000" b="0" dirty="0">
                <a:latin typeface="Lucida Sans Typewriter" pitchFamily="49" charset="0"/>
              </a:rPr>
              <a:t>NULL            4           241</a:t>
            </a:r>
          </a:p>
          <a:p>
            <a:r>
              <a:rPr lang="en-US" sz="2000" b="0" dirty="0">
                <a:latin typeface="Lucida Sans Typewriter" pitchFamily="49" charset="0"/>
              </a:rPr>
              <a:t>NULL            5           512</a:t>
            </a:r>
          </a:p>
          <a:p>
            <a:r>
              <a:rPr lang="en-US" sz="2000" b="0" dirty="0">
                <a:latin typeface="Lucida Sans Typewriter" pitchFamily="49" charset="0"/>
              </a:rPr>
              <a:t>Beverages       NULL        513</a:t>
            </a:r>
          </a:p>
          <a:p>
            <a:r>
              <a:rPr lang="en-US" sz="2000" b="0" dirty="0">
                <a:latin typeface="Lucida Sans Typewriter" pitchFamily="49" charset="0"/>
              </a:rPr>
              <a:t>Condiments      NULL        114</a:t>
            </a:r>
          </a:p>
          <a:p>
            <a:r>
              <a:rPr lang="en-US" sz="2000" b="0" dirty="0">
                <a:latin typeface="Lucida Sans Typewriter" pitchFamily="49" charset="0"/>
              </a:rPr>
              <a:t>Confections     NULL        372</a:t>
            </a:r>
          </a:p>
        </p:txBody>
      </p:sp>
    </p:spTree>
    <p:custDataLst>
      <p:tags r:id="rId1"/>
    </p:custDataLst>
    <p:extLst>
      <p:ext uri="{BB962C8B-B14F-4D97-AF65-F5344CB8AC3E}">
        <p14:creationId xmlns:p14="http://schemas.microsoft.com/office/powerpoint/2010/main" val="269568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CUBE and ROLLUP</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CUBE provides shortcut for defining grouping sets given a list of columns</a:t>
            </a:r>
          </a:p>
          <a:p>
            <a:pPr lvl="0"/>
            <a:r>
              <a:rPr lang="en-US" sz="2400" b="0" kern="0" dirty="0">
                <a:solidFill>
                  <a:srgbClr val="000000"/>
                </a:solidFill>
              </a:rPr>
              <a:t>All possible combinations of grouping sets created</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ROLLUP provides shortcut for defining grouping sets, creates combinations assuming input columns form a hierarchy</a:t>
            </a:r>
          </a:p>
          <a:p>
            <a:pPr lvl="0"/>
            <a:endParaRPr lang="en-US" b="0" kern="0" dirty="0">
              <a:solidFill>
                <a:srgbClr val="000000"/>
              </a:solidFill>
            </a:endParaRPr>
          </a:p>
        </p:txBody>
      </p:sp>
      <p:sp>
        <p:nvSpPr>
          <p:cNvPr id="5" name="AutoShape 3"/>
          <p:cNvSpPr>
            <a:spLocks noChangeArrowheads="1"/>
          </p:cNvSpPr>
          <p:nvPr/>
        </p:nvSpPr>
        <p:spPr bwMode="auto">
          <a:xfrm>
            <a:off x="431326" y="2320756"/>
            <a:ext cx="7779224"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TotalQty</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CategorySales</a:t>
            </a:r>
          </a:p>
          <a:p>
            <a:pPr lvl="0"/>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CUBE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450376" y="5190310"/>
            <a:ext cx="7779224" cy="137463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TotalQty</a:t>
            </a:r>
          </a:p>
          <a:p>
            <a:pPr lvl="0"/>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CategorySales</a:t>
            </a:r>
          </a:p>
          <a:p>
            <a:pPr lvl="0"/>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ROLLUP</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a:t>
            </a:r>
            <a:r>
              <a:rPr lang="en-US" sz="2000" b="0" dirty="0">
                <a:solidFill>
                  <a:srgbClr val="808080"/>
                </a:solidFill>
                <a:latin typeface="Lucida Sans Unicode" panose="020B0602030504020204" pitchFamily="34" charset="0"/>
                <a:cs typeface="Lucida Sans Unicode" panose="020B0602030504020204" pitchFamily="34" charset="0"/>
              </a:rPr>
              <a:t>)</a:t>
            </a:r>
          </a:p>
          <a:p>
            <a:pPr lvl="0"/>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241760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GROUPING_ID</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Multiple grouping sets present a problem in identifying the source of each row in the result set</a:t>
            </a:r>
          </a:p>
          <a:p>
            <a:r>
              <a:rPr lang="en-US" b="0" kern="0" dirty="0" smtClean="0"/>
              <a:t>NULLs could come from the source data or could be a placeholder in the grouping set</a:t>
            </a:r>
          </a:p>
          <a:p>
            <a:r>
              <a:rPr lang="en-US" b="0" kern="0" dirty="0" smtClean="0"/>
              <a:t>The GROUPING_ID function provides a method to mark a row with a 1 or 0 to identify which grouping set the row is a member of</a:t>
            </a:r>
          </a:p>
          <a:p>
            <a:endParaRPr lang="en-US" b="0" kern="0" dirty="0"/>
          </a:p>
        </p:txBody>
      </p:sp>
      <p:sp>
        <p:nvSpPr>
          <p:cNvPr id="6" name="AutoShape 3"/>
          <p:cNvSpPr>
            <a:spLocks noChangeArrowheads="1"/>
          </p:cNvSpPr>
          <p:nvPr/>
        </p:nvSpPr>
        <p:spPr bwMode="auto">
          <a:xfrm>
            <a:off x="637366" y="4552870"/>
            <a:ext cx="7728711" cy="1938992"/>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GROUPING_ID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grpCat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GROUPING_ID</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grpCust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p>
          <a:p>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TotalQty</a:t>
            </a:r>
          </a:p>
          <a:p>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CategorySales</a:t>
            </a:r>
          </a:p>
          <a:p>
            <a:r>
              <a:rPr lang="en-US" sz="2000" b="0" dirty="0">
                <a:solidFill>
                  <a:srgbClr val="0000FF"/>
                </a:solidFill>
                <a:latin typeface="Lucida Sans Unicode" panose="020B0602030504020204" pitchFamily="34" charset="0"/>
                <a:cs typeface="Lucida Sans Unicode" panose="020B0602030504020204" pitchFamily="34" charset="0"/>
              </a:rPr>
              <a:t>GROUP</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CUBE</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Cust</a:t>
            </a:r>
            <a:r>
              <a:rPr lang="en-US" sz="2000" b="0" dirty="0">
                <a:solidFill>
                  <a:srgbClr val="808080"/>
                </a:solidFill>
                <a:latin typeface="Lucida Sans Unicode" panose="020B0602030504020204" pitchFamily="34" charset="0"/>
                <a:cs typeface="Lucida Sans Unicode" panose="020B0602030504020204" pitchFamily="34" charset="0"/>
              </a:rPr>
              <a:t>)</a:t>
            </a:r>
          </a:p>
          <a:p>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Cust</a:t>
            </a:r>
            <a:r>
              <a:rPr lang="en-US" sz="2000" b="0" dirty="0">
                <a:solidFill>
                  <a:srgbClr val="808080"/>
                </a:solidFill>
                <a:latin typeface="Lucida Sans Unicode" panose="020B0602030504020204" pitchFamily="34" charset="0"/>
                <a:cs typeface="Lucida Sans Unicode" panose="020B0602030504020204" pitchFamily="34" charset="0"/>
              </a:rPr>
              <a:t>;</a:t>
            </a:r>
          </a:p>
        </p:txBody>
      </p:sp>
    </p:spTree>
    <p:custDataLst>
      <p:tags r:id="rId1"/>
    </p:custDataLst>
    <p:extLst>
      <p:ext uri="{BB962C8B-B14F-4D97-AF65-F5344CB8AC3E}">
        <p14:creationId xmlns:p14="http://schemas.microsoft.com/office/powerpoint/2010/main" val="150369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a8e17e-32e4-4e42-b57b-33a263e802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Grouping Sets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the CUBE and ROLLUP subclauses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1726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9719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Pivoting and Grouping Sets</a:t>
            </a:r>
            <a:endParaRPr lang="en-GB" dirty="0"/>
          </a:p>
        </p:txBody>
      </p:sp>
      <p:sp>
        <p:nvSpPr>
          <p:cNvPr id="3" name="Text Placeholder 2"/>
          <p:cNvSpPr>
            <a:spLocks noGrp="1"/>
          </p:cNvSpPr>
          <p:nvPr>
            <p:ph type="body" idx="1"/>
          </p:nvPr>
        </p:nvSpPr>
        <p:spPr/>
        <p:txBody>
          <a:bodyPr/>
          <a:lstStyle/>
          <a:p>
            <a:r>
              <a:rPr lang="en-GB" dirty="0" smtClean="0"/>
              <a:t>Exercise 1: Writing Queries That Use the PIVOT Operator
Exercise 2: Writing Queries That Use the UNPIVOT Operator
Exercise 3: Writing Queries That Use the GROUPING SETS, CUBE, and ROLLUP Subclauses</a:t>
            </a:r>
            <a:endParaRPr lang="en-GB" dirty="0"/>
          </a:p>
        </p:txBody>
      </p:sp>
      <p:sp>
        <p:nvSpPr>
          <p:cNvPr id="4" name="TextBox 3"/>
          <p:cNvSpPr txBox="1"/>
          <p:nvPr/>
        </p:nvSpPr>
        <p:spPr>
          <a:xfrm>
            <a:off x="458788" y="3795943"/>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76943"/>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401711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4832092"/>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You have been given a set of business requirements for data and you will write T-SQL queries to retrieve the specified data from the databases. The business requests are analytical in nature. To fulfill those requests, you will need to provide crosstab reports and multiple aggregates based on different granularities. Therefore, you will need to use pivoting techniques and grouping sets in your T-SQL code.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1242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4941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PIVOT and UNPIVOT
Working with Grouping Sets</a:t>
            </a:r>
            <a:endParaRPr lang="en-GB" dirty="0"/>
          </a:p>
        </p:txBody>
      </p:sp>
    </p:spTree>
    <p:custDataLst>
      <p:tags r:id="rId1"/>
    </p:custDataLst>
    <p:extLst>
      <p:ext uri="{BB962C8B-B14F-4D97-AF65-F5344CB8AC3E}">
        <p14:creationId xmlns:p14="http://schemas.microsoft.com/office/powerpoint/2010/main" val="73142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Queries with PIVOT and UNPIVOT</a:t>
            </a:r>
            <a:endParaRPr lang="en-GB" dirty="0"/>
          </a:p>
        </p:txBody>
      </p:sp>
      <p:sp>
        <p:nvSpPr>
          <p:cNvPr id="3" name="Text Placeholder 2"/>
          <p:cNvSpPr>
            <a:spLocks noGrp="1"/>
          </p:cNvSpPr>
          <p:nvPr>
            <p:ph type="body" idx="1"/>
          </p:nvPr>
        </p:nvSpPr>
        <p:spPr/>
        <p:txBody>
          <a:bodyPr/>
          <a:lstStyle/>
          <a:p>
            <a:r>
              <a:rPr lang="en-GB" dirty="0" smtClean="0"/>
              <a:t>What Is Pivoting?
Elements of PIVOT
Writing Queries with UNPIVOT
Demonstration: Writing Queries with PIVOT and UNPIVOT</a:t>
            </a:r>
            <a:endParaRPr lang="en-GB" dirty="0"/>
          </a:p>
        </p:txBody>
      </p:sp>
    </p:spTree>
    <p:custDataLst>
      <p:tags r:id="rId1"/>
    </p:custDataLst>
    <p:extLst>
      <p:ext uri="{BB962C8B-B14F-4D97-AF65-F5344CB8AC3E}">
        <p14:creationId xmlns:p14="http://schemas.microsoft.com/office/powerpoint/2010/main" val="38885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Pivoting?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Pivoting data is rotating data from a rows-based orientation to a columns-based orientation</a:t>
            </a:r>
          </a:p>
          <a:p>
            <a:pPr lvl="0"/>
            <a:r>
              <a:rPr lang="en-US" sz="2400" b="0" kern="0" dirty="0">
                <a:solidFill>
                  <a:srgbClr val="000000"/>
                </a:solidFill>
              </a:rPr>
              <a:t>Distinct values from a single column are projected across as headings for other columns—may include aggregation</a:t>
            </a:r>
          </a:p>
          <a:p>
            <a:pPr lvl="0"/>
            <a:endParaRPr lang="en-US" b="0" kern="0" dirty="0">
              <a:solidFill>
                <a:srgbClr val="000000"/>
              </a:solidFill>
            </a:endParaRPr>
          </a:p>
        </p:txBody>
      </p:sp>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8276" y="2931059"/>
            <a:ext cx="2381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29213" y="2931059"/>
            <a:ext cx="2714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Up Arrow 6"/>
          <p:cNvSpPr/>
          <p:nvPr/>
        </p:nvSpPr>
        <p:spPr bwMode="auto">
          <a:xfrm>
            <a:off x="4186237" y="5545673"/>
            <a:ext cx="2428875" cy="400050"/>
          </a:xfrm>
          <a:prstGeom prst="bentUpArrow">
            <a:avLst/>
          </a:prstGeom>
          <a:solidFill>
            <a:schemeClr val="tx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8" name="TextBox 7"/>
          <p:cNvSpPr txBox="1"/>
          <p:nvPr/>
        </p:nvSpPr>
        <p:spPr>
          <a:xfrm>
            <a:off x="4633477" y="6112946"/>
            <a:ext cx="1534394" cy="400110"/>
          </a:xfrm>
          <a:prstGeom prst="rect">
            <a:avLst/>
          </a:prstGeom>
          <a:noFill/>
        </p:spPr>
        <p:txBody>
          <a:bodyPr wrap="none" rtlCol="0">
            <a:spAutoFit/>
          </a:bodyPr>
          <a:lstStyle/>
          <a:p>
            <a:pPr lvl="0"/>
            <a:r>
              <a:rPr lang="en-US" sz="2000" b="0" dirty="0">
                <a:solidFill>
                  <a:srgbClr val="000000"/>
                </a:solidFill>
                <a:latin typeface="Segoe UI Light" panose="020B0502040204020203" pitchFamily="34" charset="0"/>
                <a:cs typeface="Segoe UI Light" panose="020B0502040204020203" pitchFamily="34" charset="0"/>
              </a:rPr>
              <a:t>Pivoted data</a:t>
            </a:r>
          </a:p>
        </p:txBody>
      </p:sp>
    </p:spTree>
    <p:custDataLst>
      <p:tags r:id="rId1"/>
    </p:custDataLst>
    <p:extLst>
      <p:ext uri="{BB962C8B-B14F-4D97-AF65-F5344CB8AC3E}">
        <p14:creationId xmlns:p14="http://schemas.microsoft.com/office/powerpoint/2010/main" val="115664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PIVOT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Pivoting includes three phases:</a:t>
            </a:r>
          </a:p>
          <a:p>
            <a:pPr marL="457200" lvl="0" indent="-457200">
              <a:buFont typeface="+mj-lt"/>
              <a:buAutoNum type="arabicPeriod"/>
            </a:pPr>
            <a:r>
              <a:rPr lang="en-US" b="0" kern="0" dirty="0">
                <a:solidFill>
                  <a:srgbClr val="000000"/>
                </a:solidFill>
              </a:rPr>
              <a:t>Grouping determines which element gets a row in the result set </a:t>
            </a:r>
          </a:p>
          <a:p>
            <a:pPr marL="457200" lvl="0" indent="-457200">
              <a:buFont typeface="+mj-lt"/>
              <a:buAutoNum type="arabicPeriod"/>
            </a:pPr>
            <a:r>
              <a:rPr lang="en-US" b="0" kern="0" dirty="0">
                <a:solidFill>
                  <a:srgbClr val="000000"/>
                </a:solidFill>
              </a:rPr>
              <a:t>Spreading provides the distinct values to be pivoted across</a:t>
            </a:r>
          </a:p>
          <a:p>
            <a:pPr marL="457200" lvl="0" indent="-457200">
              <a:buFont typeface="+mj-lt"/>
              <a:buAutoNum type="arabicPeriod"/>
            </a:pPr>
            <a:r>
              <a:rPr lang="en-US" b="0" kern="0" dirty="0">
                <a:solidFill>
                  <a:srgbClr val="000000"/>
                </a:solidFill>
              </a:rPr>
              <a:t>Aggregation performs an aggregation function (such as SUM)</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208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7f97cdb-115a-4970-bee6-d92e92fabb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PIVOT</a:t>
            </a:r>
            <a:endParaRPr lang="en-GB" dirty="0"/>
          </a:p>
        </p:txBody>
      </p:sp>
      <p:sp>
        <p:nvSpPr>
          <p:cNvPr id="5" name="AutoShape 3"/>
          <p:cNvSpPr>
            <a:spLocks noChangeArrowheads="1"/>
          </p:cNvSpPr>
          <p:nvPr/>
        </p:nvSpPr>
        <p:spPr bwMode="auto">
          <a:xfrm>
            <a:off x="415925" y="998546"/>
            <a:ext cx="6256338" cy="2014002"/>
          </a:xfrm>
          <a:prstGeom prst="roundRect">
            <a:avLst>
              <a:gd name="adj" fmla="val 0"/>
            </a:avLst>
          </a:prstGeom>
          <a:solidFill>
            <a:srgbClr val="D2D2D2"/>
          </a:solidFill>
          <a:ln w="9525" algn="ctr">
            <a:noFill/>
            <a:round/>
            <a:headEnd/>
            <a:tailEnd/>
          </a:ln>
          <a:effectLst/>
        </p:spPr>
        <p:txBody>
          <a:bodyPr anchor="ctr">
            <a:spAutoFit/>
          </a:bodyPr>
          <a:lstStyle/>
          <a:p>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[2006]</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[2007]</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[2008]</a:t>
            </a:r>
          </a:p>
          <a:p>
            <a:r>
              <a:rPr lang="en-US" sz="2000" b="0" dirty="0">
                <a:solidFill>
                  <a:srgbClr val="0000FF"/>
                </a:solidFill>
                <a:latin typeface="Lucida Sans Unicode" panose="020B0602030504020204" pitchFamily="34" charset="0"/>
                <a:cs typeface="Lucida Sans Unicode" panose="020B0602030504020204" pitchFamily="34" charset="0"/>
              </a:rPr>
              <a:t>FROM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srgbClr val="0000FF"/>
                </a:solidFill>
                <a:latin typeface="Lucida Sans Unicode" panose="020B0602030504020204" pitchFamily="34" charset="0"/>
                <a:cs typeface="Lucida Sans Unicode" panose="020B0602030504020204" pitchFamily="34" charset="0"/>
              </a:rPr>
              <a:t>SELECT</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Orderyear 	</a:t>
            </a:r>
            <a:r>
              <a:rPr lang="en-US" sz="2000" b="0" dirty="0">
                <a:solidFill>
                  <a:srgbClr val="0000FF"/>
                </a:solidFill>
                <a:latin typeface="Lucida Sans Unicode" panose="020B0602030504020204" pitchFamily="34" charset="0"/>
                <a:cs typeface="Lucida Sans Unicode" panose="020B0602030504020204" pitchFamily="34" charset="0"/>
              </a:rPr>
              <a:t>FROM</a:t>
            </a:r>
            <a:r>
              <a:rPr lang="en-US" sz="2000" b="0" dirty="0">
                <a:solidFill>
                  <a:prstClr val="black"/>
                </a:solidFill>
                <a:latin typeface="Lucida Sans Unicode" panose="020B0602030504020204" pitchFamily="34" charset="0"/>
                <a:cs typeface="Lucida Sans Unicode" panose="020B0602030504020204" pitchFamily="34" charset="0"/>
              </a:rPr>
              <a:t> Sales</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CategoryQtyYear</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D </a:t>
            </a:r>
          </a:p>
          <a:p>
            <a:r>
              <a:rPr lang="en-US" sz="2000" b="0" dirty="0">
                <a:solidFill>
                  <a:srgbClr val="808080"/>
                </a:solidFill>
                <a:latin typeface="Lucida Sans Unicode" panose="020B0602030504020204" pitchFamily="34" charset="0"/>
                <a:cs typeface="Lucida Sans Unicode" panose="020B0602030504020204" pitchFamily="34" charset="0"/>
              </a:rPr>
              <a:t>PIVOT(</a:t>
            </a:r>
            <a:r>
              <a:rPr lang="en-US" sz="2000" b="0" dirty="0">
                <a:solidFill>
                  <a:srgbClr val="FF00FF"/>
                </a:solidFill>
                <a:latin typeface="Lucida Sans Unicode" panose="020B0602030504020204" pitchFamily="34" charset="0"/>
                <a:cs typeface="Lucida Sans Unicode" panose="020B0602030504020204" pitchFamily="34" charset="0"/>
              </a:rPr>
              <a:t>SUM</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QTY</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FOR</a:t>
            </a:r>
            <a:r>
              <a:rPr lang="en-US" sz="2000" b="0" dirty="0">
                <a:solidFill>
                  <a:prstClr val="black"/>
                </a:solidFill>
                <a:latin typeface="Lucida Sans Unicode" panose="020B0602030504020204" pitchFamily="34" charset="0"/>
                <a:cs typeface="Lucida Sans Unicode" panose="020B0602030504020204" pitchFamily="34" charset="0"/>
              </a:rPr>
              <a:t> orderyear </a:t>
            </a:r>
          </a:p>
          <a:p>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IN</a:t>
            </a:r>
            <a:r>
              <a:rPr lang="en-US" sz="2000" b="0" dirty="0">
                <a:solidFill>
                  <a:srgbClr val="0000FF"/>
                </a:solidFill>
                <a:latin typeface="Lucida Sans Unicode" panose="020B0602030504020204" pitchFamily="34" charset="0"/>
                <a:cs typeface="Lucida Sans Unicode" panose="020B0602030504020204" pitchFamily="34" charset="0"/>
              </a:rPr>
              <a:t> </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[2006]</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[2007]</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[2008]</a:t>
            </a:r>
            <a:r>
              <a:rPr lang="en-US" sz="2000" b="0" dirty="0">
                <a:solidFill>
                  <a:srgbClr val="808080"/>
                </a:solidFill>
                <a:latin typeface="Lucida Sans Unicode" panose="020B0602030504020204" pitchFamily="34" charset="0"/>
                <a:cs typeface="Lucida Sans Unicode" panose="020B0602030504020204" pitchFamily="34" charset="0"/>
              </a:rPr>
              <a:t>))</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AS</a:t>
            </a:r>
            <a:r>
              <a:rPr lang="en-US" sz="2000" b="0" dirty="0">
                <a:solidFill>
                  <a:prstClr val="black"/>
                </a:solidFill>
                <a:latin typeface="Lucida Sans Unicode" panose="020B0602030504020204" pitchFamily="34" charset="0"/>
                <a:cs typeface="Lucida Sans Unicode" panose="020B0602030504020204" pitchFamily="34" charset="0"/>
              </a:rPr>
              <a:t> pvt</a:t>
            </a:r>
          </a:p>
          <a:p>
            <a:r>
              <a:rPr lang="en-US" sz="2000" b="0" dirty="0">
                <a:solidFill>
                  <a:srgbClr val="0000FF"/>
                </a:solidFill>
                <a:latin typeface="Lucida Sans Unicode" panose="020B0602030504020204" pitchFamily="34" charset="0"/>
                <a:cs typeface="Lucida Sans Unicode" panose="020B0602030504020204" pitchFamily="34" charset="0"/>
              </a:rPr>
              <a:t>ORDER</a:t>
            </a:r>
            <a:r>
              <a:rPr lang="en-US" sz="2000" b="0" dirty="0">
                <a:solidFill>
                  <a:prstClr val="black"/>
                </a:solidFill>
                <a:latin typeface="Lucida Sans Unicode" panose="020B0602030504020204" pitchFamily="34" charset="0"/>
                <a:cs typeface="Lucida Sans Unicode" panose="020B0602030504020204" pitchFamily="34" charset="0"/>
              </a:rPr>
              <a:t> </a:t>
            </a:r>
            <a:r>
              <a:rPr lang="en-US" sz="2000" b="0" dirty="0">
                <a:solidFill>
                  <a:srgbClr val="0000FF"/>
                </a:solidFill>
                <a:latin typeface="Lucida Sans Unicode" panose="020B0602030504020204" pitchFamily="34" charset="0"/>
                <a:cs typeface="Lucida Sans Unicode" panose="020B0602030504020204" pitchFamily="34" charset="0"/>
              </a:rPr>
              <a:t>BY</a:t>
            </a:r>
            <a:r>
              <a:rPr lang="en-US" sz="2000" b="0" dirty="0">
                <a:solidFill>
                  <a:prstClr val="black"/>
                </a:solidFill>
                <a:latin typeface="Lucida Sans Unicode" panose="020B0602030504020204" pitchFamily="34" charset="0"/>
                <a:cs typeface="Lucida Sans Unicode" panose="020B0602030504020204" pitchFamily="34" charset="0"/>
              </a:rPr>
              <a:t> Category</a:t>
            </a:r>
            <a:r>
              <a:rPr lang="en-US" sz="2000" b="0" dirty="0">
                <a:solidFill>
                  <a:srgbClr val="808080"/>
                </a:solidFill>
                <a:latin typeface="Lucida Sans Unicode" panose="020B0602030504020204" pitchFamily="34" charset="0"/>
                <a:cs typeface="Lucida Sans Unicode" panose="020B0602030504020204" pitchFamily="34" charset="0"/>
              </a:rPr>
              <a:t>;</a:t>
            </a:r>
            <a:endParaRPr lang="en-US" sz="2000" b="0" dirty="0">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2187574" y="3333124"/>
            <a:ext cx="6256338" cy="2973050"/>
          </a:xfrm>
          <a:prstGeom prst="roundRect">
            <a:avLst>
              <a:gd name="adj" fmla="val 0"/>
            </a:avLst>
          </a:prstGeom>
          <a:solidFill>
            <a:srgbClr val="D2D2D2"/>
          </a:solidFill>
          <a:ln w="9525" algn="ctr">
            <a:noFill/>
            <a:round/>
            <a:headEnd/>
            <a:tailEnd/>
          </a:ln>
          <a:effectLst/>
        </p:spPr>
        <p:txBody>
          <a:bodyPr anchor="ctr">
            <a:spAutoFit/>
          </a:bodyPr>
          <a:lstStyle/>
          <a:p>
            <a:r>
              <a:rPr lang="en-US" b="0" dirty="0">
                <a:latin typeface="Lucida Sans Typewriter" pitchFamily="49" charset="0"/>
                <a:cs typeface="+mn-cs"/>
              </a:rPr>
              <a:t>Category       2006 2007 2008</a:t>
            </a:r>
          </a:p>
          <a:p>
            <a:r>
              <a:rPr lang="en-US" b="0" dirty="0">
                <a:latin typeface="Lucida Sans Typewriter" pitchFamily="49" charset="0"/>
                <a:cs typeface="+mn-cs"/>
              </a:rPr>
              <a:t>-------------- ---- ---- ----</a:t>
            </a:r>
          </a:p>
          <a:p>
            <a:r>
              <a:rPr lang="en-US" b="0" dirty="0">
                <a:latin typeface="Lucida Sans Typewriter" pitchFamily="49" charset="0"/>
                <a:cs typeface="+mn-cs"/>
              </a:rPr>
              <a:t>Beverages      1842 3996 3694</a:t>
            </a:r>
          </a:p>
          <a:p>
            <a:r>
              <a:rPr lang="en-US" b="0" dirty="0">
                <a:latin typeface="Lucida Sans Typewriter" pitchFamily="49" charset="0"/>
                <a:cs typeface="+mn-cs"/>
              </a:rPr>
              <a:t>Condiments     962  2895 1441</a:t>
            </a:r>
          </a:p>
          <a:p>
            <a:r>
              <a:rPr lang="en-US" b="0" dirty="0">
                <a:latin typeface="Lucida Sans Typewriter" pitchFamily="49" charset="0"/>
                <a:cs typeface="+mn-cs"/>
              </a:rPr>
              <a:t>Confections    1357 4137 2412</a:t>
            </a:r>
          </a:p>
          <a:p>
            <a:r>
              <a:rPr lang="en-US" b="0" dirty="0">
                <a:latin typeface="Lucida Sans Typewriter" pitchFamily="49" charset="0"/>
                <a:cs typeface="+mn-cs"/>
              </a:rPr>
              <a:t>Dairy Products 2086 4374 2689</a:t>
            </a:r>
          </a:p>
          <a:p>
            <a:r>
              <a:rPr lang="en-US" b="0" dirty="0">
                <a:latin typeface="Lucida Sans Typewriter" pitchFamily="49" charset="0"/>
                <a:cs typeface="+mn-cs"/>
              </a:rPr>
              <a:t>Grains/Cereals 549  2636 1377</a:t>
            </a:r>
          </a:p>
          <a:p>
            <a:r>
              <a:rPr lang="en-US" b="0" dirty="0">
                <a:latin typeface="Lucida Sans Typewriter" pitchFamily="49" charset="0"/>
                <a:cs typeface="+mn-cs"/>
              </a:rPr>
              <a:t>Meat/Poultry   950  2189 1060</a:t>
            </a:r>
          </a:p>
          <a:p>
            <a:r>
              <a:rPr lang="en-US" b="0" dirty="0">
                <a:latin typeface="Lucida Sans Typewriter" pitchFamily="49" charset="0"/>
                <a:cs typeface="+mn-cs"/>
              </a:rPr>
              <a:t>Produce        549  1583 858</a:t>
            </a:r>
          </a:p>
          <a:p>
            <a:r>
              <a:rPr lang="en-US" b="0" dirty="0">
                <a:latin typeface="Lucida Sans Typewriter" pitchFamily="49" charset="0"/>
                <a:cs typeface="+mn-cs"/>
              </a:rPr>
              <a:t>Seafood        1286 3679 2716</a:t>
            </a:r>
          </a:p>
        </p:txBody>
      </p:sp>
    </p:spTree>
    <p:custDataLst>
      <p:tags r:id="rId1"/>
    </p:custDataLst>
    <p:extLst>
      <p:ext uri="{BB962C8B-B14F-4D97-AF65-F5344CB8AC3E}">
        <p14:creationId xmlns:p14="http://schemas.microsoft.com/office/powerpoint/2010/main" val="44691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UNPIVOT</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Unpivoting data is rotating data from a columns-based orientation to a rows-based orientation</a:t>
            </a:r>
          </a:p>
          <a:p>
            <a:r>
              <a:rPr lang="en-US" b="0" kern="0" dirty="0" smtClean="0"/>
              <a:t>Spreads or splits values from one source row into one or more target rows</a:t>
            </a:r>
          </a:p>
          <a:p>
            <a:r>
              <a:rPr lang="en-US" b="0" kern="0" dirty="0" smtClean="0"/>
              <a:t>Each source row becomes one or more rows in result set based on number of columns being pivoted</a:t>
            </a:r>
          </a:p>
          <a:p>
            <a:r>
              <a:rPr lang="en-US" b="0" kern="0" dirty="0" smtClean="0"/>
              <a:t>Unpivoting includes three elements:</a:t>
            </a:r>
          </a:p>
          <a:p>
            <a:pPr lvl="1"/>
            <a:r>
              <a:rPr lang="en-US" b="0" kern="0" dirty="0" smtClean="0"/>
              <a:t>Source columns to be unpivoted</a:t>
            </a:r>
          </a:p>
          <a:p>
            <a:pPr lvl="1"/>
            <a:r>
              <a:rPr lang="en-US" b="0" kern="0" dirty="0" smtClean="0"/>
              <a:t>Name to be assigned to new values column</a:t>
            </a:r>
          </a:p>
          <a:p>
            <a:pPr lvl="1"/>
            <a:r>
              <a:rPr lang="en-US" b="0" kern="0" dirty="0" smtClean="0"/>
              <a:t>Name to be assigned to names columns</a:t>
            </a:r>
          </a:p>
          <a:p>
            <a:endParaRPr lang="en-US" b="0" kern="0" dirty="0"/>
          </a:p>
        </p:txBody>
      </p:sp>
    </p:spTree>
    <p:custDataLst>
      <p:tags r:id="rId1"/>
    </p:custDataLst>
    <p:extLst>
      <p:ext uri="{BB962C8B-B14F-4D97-AF65-F5344CB8AC3E}">
        <p14:creationId xmlns:p14="http://schemas.microsoft.com/office/powerpoint/2010/main" val="125247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0f424bd-8feb-43bb-928d-639b5208ae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Queries with PIVOT and UNPIVOT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PIVOT and UNPIVOT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77789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130705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2434</Words>
  <Application>Microsoft Office PowerPoint</Application>
  <PresentationFormat>On-screen Show (4:3)</PresentationFormat>
  <Paragraphs>287</Paragraphs>
  <Slides>19</Slides>
  <Notes>19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Segoe UI</vt:lpstr>
      <vt:lpstr>Arial</vt:lpstr>
      <vt:lpstr>Lucida Sans Typewriter</vt:lpstr>
      <vt:lpstr>Lucida Sans Unicode</vt:lpstr>
      <vt:lpstr>Calibri</vt:lpstr>
      <vt:lpstr>Wingdings</vt:lpstr>
      <vt:lpstr>Verdana</vt:lpstr>
      <vt:lpstr>Segoe UI Light</vt:lpstr>
      <vt:lpstr>Times New Roman</vt:lpstr>
      <vt:lpstr>NG_MOC_Core_ModuleNew2</vt:lpstr>
      <vt:lpstr>Module 14</vt:lpstr>
      <vt:lpstr>Module Overview</vt:lpstr>
      <vt:lpstr>Lesson 1: Writing Queries with PIVOT and UNPIVOT</vt:lpstr>
      <vt:lpstr>What Is Pivoting?</vt:lpstr>
      <vt:lpstr>Elements of PIVOT</vt:lpstr>
      <vt:lpstr>Elements of PIVOT</vt:lpstr>
      <vt:lpstr>Writing Queries with UNPIVOT</vt:lpstr>
      <vt:lpstr>Demonstration: Writing Queries with PIVOT and UNPIVOT</vt:lpstr>
      <vt:lpstr>PowerPoint Presentation</vt:lpstr>
      <vt:lpstr>Lesson 2: Working with Grouping Sets</vt:lpstr>
      <vt:lpstr>Writing Queries with Grouping Sets</vt:lpstr>
      <vt:lpstr>Writing Queries with Grouping Sets</vt:lpstr>
      <vt:lpstr>CUBE and ROLLUP</vt:lpstr>
      <vt:lpstr>GROUPING_ID</vt:lpstr>
      <vt:lpstr>Demonstration: Using Grouping Sets</vt:lpstr>
      <vt:lpstr>PowerPoint Presentation</vt:lpstr>
      <vt:lpstr>Lab: Pivoting and Grouping Sets</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14</dc:title>
  <dc:creator>Richard Strange</dc:creator>
  <cp:lastModifiedBy>Richard Strange</cp:lastModifiedBy>
  <cp:revision>3</cp:revision>
  <dcterms:created xsi:type="dcterms:W3CDTF">2017-11-17T11:21:16Z</dcterms:created>
  <dcterms:modified xsi:type="dcterms:W3CDTF">2017-11-17T14:40:37Z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B28A9521-A029-41A5-9708-585F061DF5AB</vt:lpwstr>
  </property>
  <property fmtid="{D5CDD505-2E9C-101B-9397-08002B2CF9AE}" pid="3" name="ArticulatePath">
    <vt:lpwstr>20761C_14</vt:lpwstr>
  </property>
</Properties>
</file>