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77" r:id="rId8"/>
    <p:sldId id="262" r:id="rId9"/>
    <p:sldId id="263" r:id="rId10"/>
    <p:sldId id="264" r:id="rId11"/>
    <p:sldId id="265" r:id="rId12"/>
    <p:sldId id="278"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6858000" type="screen4x3"/>
  <p:notesSz cx="6858000" cy="9144000"/>
  <p:embeddedFontLst>
    <p:embeddedFont>
      <p:font typeface="Segoe UI" panose="020B0502040204020203" pitchFamily="34" charset="0"/>
      <p:regular r:id="rId26"/>
      <p:bold r:id="rId27"/>
      <p:italic r:id="rId28"/>
      <p:boldItalic r:id="rId29"/>
    </p:embeddedFont>
    <p:embeddedFont>
      <p:font typeface="Lucida Sans Unicode" panose="020B0602030504020204" pitchFamily="34" charset="0"/>
      <p:regular r:id="rId30"/>
    </p:embeddedFont>
    <p:embeddedFont>
      <p:font typeface="Calibri" panose="020F0502020204030204" pitchFamily="34" charset="0"/>
      <p:regular r:id="rId31"/>
      <p:bold r:id="rId32"/>
      <p:italic r:id="rId33"/>
      <p:boldItalic r:id="rId34"/>
    </p:embeddedFont>
    <p:embeddedFont>
      <p:font typeface="Verdana" panose="020B0604030504040204" pitchFamily="34" charset="0"/>
      <p:regular r:id="rId35"/>
      <p:bold r:id="rId36"/>
      <p:italic r:id="rId37"/>
      <p:boldItalic r:id="rId38"/>
    </p:embeddedFont>
  </p:embeddedFontLst>
  <p:custDataLst>
    <p:tags r:id="rId39"/>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E24CF-C4F3-4411-AE2E-5A220E46480D}" type="datetimeFigureOut">
              <a:rPr lang="en-GB" smtClean="0"/>
              <a:t>17/11/2017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727BC-8CD7-4227-9F8B-080134DC4F62}" type="slidenum">
              <a:rPr lang="en-GB" smtClean="0"/>
              <a:t>‹#›</a:t>
            </a:fld>
            <a:endParaRPr lang="en-GB" dirty="0"/>
          </a:p>
        </p:txBody>
      </p:sp>
    </p:spTree>
    <p:extLst>
      <p:ext uri="{BB962C8B-B14F-4D97-AF65-F5344CB8AC3E}">
        <p14:creationId xmlns:p14="http://schemas.microsoft.com/office/powerpoint/2010/main" val="1930041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is a shorter module, designed to introduce students to accessing data through existing stored procedures. There is also light coverage of how to create basic procedures that include a SELECT statement and parameters. However, this is not designed to go into as much depth as the corresponding modules in course 10776. Topics such as execution plan reuse, compilation, security and the like are explicitly excluded from this module.</a:t>
            </a:r>
          </a:p>
        </p:txBody>
      </p:sp>
      <p:sp>
        <p:nvSpPr>
          <p:cNvPr id="4" name="Slide Number Placeholder 3"/>
          <p:cNvSpPr>
            <a:spLocks noGrp="1"/>
          </p:cNvSpPr>
          <p:nvPr>
            <p:ph type="sldNum" sz="quarter" idx="10"/>
          </p:nvPr>
        </p:nvSpPr>
        <p:spPr/>
        <p:txBody>
          <a:bodyPr/>
          <a:lstStyle/>
          <a:p>
            <a:fld id="{1B2727BC-8CD7-4227-9F8B-080134DC4F62}"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15: Executing Stored Procedures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098657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invoking a stored procedure to return a single value via an output parameter can be much faster than returning a row with a single value.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you have developers in your class, you may want to mention that output parameters behave like pointers or ByRef variables in other languages.</a:t>
            </a:r>
          </a:p>
        </p:txBody>
      </p:sp>
      <p:sp>
        <p:nvSpPr>
          <p:cNvPr id="4" name="Slide Number Placeholder 3"/>
          <p:cNvSpPr>
            <a:spLocks noGrp="1"/>
          </p:cNvSpPr>
          <p:nvPr>
            <p:ph type="sldNum" sz="quarter" idx="10"/>
          </p:nvPr>
        </p:nvSpPr>
        <p:spPr/>
        <p:txBody>
          <a:bodyPr/>
          <a:lstStyle/>
          <a:p>
            <a:fld id="{1B2727BC-8CD7-4227-9F8B-080134DC4F62}"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15: Executing Stored Procedures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26043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Pass Parameters to a Stored Procedure</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Programmability</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Stored Procedures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Expand any procedure,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Parameters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point out list of parameters, data type and direction.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7</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8</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9</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10</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B2727BC-8CD7-4227-9F8B-080134DC4F62}"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15: Executing Stored Procedures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63487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 DBA has created a stored procedure in the HumanResources database by executing the following:</a:t>
            </a:r>
          </a:p>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CREATE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PROCEDURE HumanResources.SkillsForEmployee (@empid AS INT)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SELECT e.ID, e.FirstName, e.LastName, s.SkillName, s.Level</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FROM HumanResources.Employees AS 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JOIN HumanResources.Skills AS s ON e.ID = s.EmployeeID</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WHERE e.ID = @empid</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GO</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call the procedure with the following statement: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EXEC HumanResources.SkillsForEmployee @empid = N'24'</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Your query returns an error. What should you do to fix your query?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1: Pass the @empid parameter as an integer instead of an nvarchar.</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Move the position of the “@” symbol to the correct place.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Add a value for the e.ID parameter to your query.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Instead of using the stored procedure, execute your own SELECT query.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Add the OUTPUT keyword to the @empid parameter.</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1: Pass the @empid parameter as an integer instead of an nvarchar.</a:t>
            </a:r>
            <a:endParaRPr lang="en-GB" dirty="0"/>
          </a:p>
        </p:txBody>
      </p:sp>
      <p:sp>
        <p:nvSpPr>
          <p:cNvPr id="4" name="Slide Number Placeholder 3"/>
          <p:cNvSpPr>
            <a:spLocks noGrp="1"/>
          </p:cNvSpPr>
          <p:nvPr>
            <p:ph type="sldNum" sz="quarter" idx="10"/>
          </p:nvPr>
        </p:nvSpPr>
        <p:spPr/>
        <p:txBody>
          <a:bodyPr/>
          <a:lstStyle/>
          <a:p>
            <a:fld id="{1B2727BC-8CD7-4227-9F8B-080134DC4F62}" type="slidenum">
              <a:rPr lang="en-GB" smtClean="0"/>
              <a:t>12</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15: Executing Stored Procedures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98070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lesson is provided as a very high level overview of creating stored procedures, both to provide students with some background that supports the rest of the module, and to comply with the requirements of the certification exam objective detail. Full coverage of this topic is found in course 10776.</a:t>
            </a:r>
          </a:p>
        </p:txBody>
      </p:sp>
      <p:sp>
        <p:nvSpPr>
          <p:cNvPr id="4" name="Slide Number Placeholder 3"/>
          <p:cNvSpPr>
            <a:spLocks noGrp="1"/>
          </p:cNvSpPr>
          <p:nvPr>
            <p:ph type="sldNum" sz="quarter" idx="10"/>
          </p:nvPr>
        </p:nvSpPr>
        <p:spPr/>
        <p:txBody>
          <a:bodyPr/>
          <a:lstStyle/>
          <a:p>
            <a:fld id="{1B2727BC-8CD7-4227-9F8B-080134DC4F62}"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15: Executing Stored Procedures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80304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B2727BC-8CD7-4227-9F8B-080134DC4F62}"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15: Executing Stored Procedures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35933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B2727BC-8CD7-4227-9F8B-080134DC4F62}"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15: Executing Stored Procedures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26547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Stored Procedure</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31 - Demonstration C.sql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HumanResources.SkillLevelsForDepartment stored procedure is a popular procedure that ensures skills data can be examined in an anonymous form. You have been asked to add a new parameter to the stored procedure. Why should you use ALTER PROCEDURE instead of DROP PROCEDURE followed by CREATE PROCEDURE.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Because permissions assigned to the stored procedure will be maintained if you use ALTER PROCEDURE.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B2727BC-8CD7-4227-9F8B-080134DC4F62}"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15: Executing Stored Procedures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771662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B2727BC-8CD7-4227-9F8B-080134DC4F62}"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15: Executing Stored Procedures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97546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See the section </a:t>
            </a:r>
            <a:r>
              <a:rPr lang="en-GB" sz="1000" i="1" dirty="0">
                <a:latin typeface="Arial" panose="020B0604020202020204" pitchFamily="34" charset="0"/>
                <a:ea typeface="Calibri" panose="020F0502020204030204" pitchFamily="34" charset="0"/>
                <a:cs typeface="Times New Roman" panose="02020603050405020304" pitchFamily="18" charset="0"/>
              </a:rPr>
              <a:t>Using EXECUTE with a Character String</a:t>
            </a:r>
            <a:r>
              <a:rPr lang="en-GB" sz="1000" dirty="0">
                <a:latin typeface="Arial" panose="020B0604020202020204" pitchFamily="34" charset="0"/>
                <a:ea typeface="Calibri" panose="020F0502020204030204" pitchFamily="34" charset="0"/>
                <a:cs typeface="Times New Roman" panose="02020603050405020304" pitchFamily="18" charset="0"/>
              </a:rPr>
              <a:t> in the SQL Server Technical Documentation: http://go.microsoft.com/fwlink/?LinkId=233911.  </a:t>
            </a:r>
          </a:p>
        </p:txBody>
      </p:sp>
      <p:sp>
        <p:nvSpPr>
          <p:cNvPr id="4" name="Slide Number Placeholder 3"/>
          <p:cNvSpPr>
            <a:spLocks noGrp="1"/>
          </p:cNvSpPr>
          <p:nvPr>
            <p:ph type="sldNum" sz="quarter" idx="10"/>
          </p:nvPr>
        </p:nvSpPr>
        <p:spPr/>
        <p:txBody>
          <a:bodyPr/>
          <a:lstStyle/>
          <a:p>
            <a:fld id="{1B2727BC-8CD7-4227-9F8B-080134DC4F62}"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15: Executing Stored Procedures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8015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B2727BC-8CD7-4227-9F8B-080134DC4F62}"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15: Executing Stored Procedures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386426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B2727BC-8CD7-4227-9F8B-080134DC4F62}"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15: Executing Stored Procedures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12865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Execute Dynamic SQL Queries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41 - Demonstration D.sql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want to execute dynamic SQL with a single parameter named @skillname. In addition to the parameter itself, what other parameters should you send to sp_executesql?</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@statement and @params.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B2727BC-8CD7-4227-9F8B-080134DC4F62}"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15: Executing Stored Procedures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51932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Important: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Using the EXECUTE Statement to Invoke Stored Procedures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IT department has supplied T-SQL code to create a stored procedure to retrieve the top 10 customers by the total sales amount. You will practice how to execute a stored procedure.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Passing Parameters to Stored Procedures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IT department supplied you with additional modifications of the stored procedure in task 1. The modified stored procedure lets you pass parameters that specify the order year and number of customers to retrieve. You will practice how to execute the stored procedure with a parameter.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Executing System Stored Procedures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the previous module, you learned how to query the system catalog. Now you will practice how to execute some of the most commonly used system-stored procedures to retrieve information about tables and columns.</a:t>
            </a:r>
          </a:p>
        </p:txBody>
      </p:sp>
      <p:sp>
        <p:nvSpPr>
          <p:cNvPr id="4" name="Slide Number Placeholder 3"/>
          <p:cNvSpPr>
            <a:spLocks noGrp="1"/>
          </p:cNvSpPr>
          <p:nvPr>
            <p:ph type="sldNum" sz="quarter" idx="10"/>
          </p:nvPr>
        </p:nvSpPr>
        <p:spPr/>
        <p:txBody>
          <a:bodyPr/>
          <a:lstStyle/>
          <a:p>
            <a:fld id="{1B2727BC-8CD7-4227-9F8B-080134DC4F62}"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15: Executing Stored Procedures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51475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1B2727BC-8CD7-4227-9F8B-080134DC4F62}"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15: Executing Stored Procedures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72083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benefits do stored procedures provide for data retrieval that views do not?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Answers may vary, but ability to accept parameters is a correct answer.</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form should parameter and value pairs take when passed to a stored procedure in the EXECUTE statement?  </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@NAME = VALUE.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method for constructing dynamic SQL allows parameters to be passed at runtime?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Using sp_executesql.</a:t>
            </a:r>
          </a:p>
        </p:txBody>
      </p:sp>
      <p:sp>
        <p:nvSpPr>
          <p:cNvPr id="4" name="Slide Number Placeholder 3"/>
          <p:cNvSpPr>
            <a:spLocks noGrp="1"/>
          </p:cNvSpPr>
          <p:nvPr>
            <p:ph type="sldNum" sz="quarter" idx="10"/>
          </p:nvPr>
        </p:nvSpPr>
        <p:spPr/>
        <p:txBody>
          <a:bodyPr/>
          <a:lstStyle/>
          <a:p>
            <a:fld id="{1B2727BC-8CD7-4227-9F8B-080134DC4F62}"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15: Executing Stored Procedures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84246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B2727BC-8CD7-4227-9F8B-080134DC4F62}"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15: Executing Stored Procedures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356858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B2727BC-8CD7-4227-9F8B-080134DC4F62}"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15: Executing Stored Procedures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833433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your class is suitably advanced, you may wish to introduce the new WITH RESULT SETS option for the EXEC statement in SQL Server, which defines the format of the results.</a:t>
            </a:r>
          </a:p>
        </p:txBody>
      </p:sp>
      <p:sp>
        <p:nvSpPr>
          <p:cNvPr id="4" name="Slide Number Placeholder 3"/>
          <p:cNvSpPr>
            <a:spLocks noGrp="1"/>
          </p:cNvSpPr>
          <p:nvPr>
            <p:ph type="sldNum" sz="quarter" idx="10"/>
          </p:nvPr>
        </p:nvSpPr>
        <p:spPr/>
        <p:txBody>
          <a:bodyPr/>
          <a:lstStyle/>
          <a:p>
            <a:fld id="{1B2727BC-8CD7-4227-9F8B-080134DC4F62}"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15: Executing Stored Procedures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37253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20761C-MIA-DC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20761C-MIA-SQL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Stored Procedures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both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D:\Demofiles\Mod15\Setup.cmd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as an administrator.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At the command prompt,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y</a:t>
            </a:r>
            <a:r>
              <a:rPr lang="en-US" sz="1000" dirty="0">
                <a:latin typeface="Arial" panose="020B0604020202020204" pitchFamily="34" charset="0"/>
                <a:ea typeface="Times New Roman" panose="02020603050405020304" pitchFamily="18" charset="0"/>
                <a:cs typeface="Times New Roman" panose="02020603050405020304" pitchFamily="18" charset="0"/>
              </a:rPr>
              <a:t>, and press Enter.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Wait until the script completes, and then press Enter.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D:\Demofiles\Mod15\Demo</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B2727BC-8CD7-4227-9F8B-080134DC4F62}"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15: Executing Stored Procedures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86913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the following query, which is intended to call a stored procedure </a:t>
            </a:r>
            <a:r>
              <a:rPr lang="en-GB" sz="1000" dirty="0" smtClean="0">
                <a:latin typeface="Arial" panose="020B0604020202020204" pitchFamily="34" charset="0"/>
                <a:ea typeface="Calibri" panose="020F0502020204030204" pitchFamily="34" charset="0"/>
                <a:cs typeface="Times New Roman" panose="02020603050405020304" pitchFamily="18" charset="0"/>
              </a:rPr>
              <a:t>called </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HumanResources.FilteredSkills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EXEC HumanResources.FilteredSkills </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departmentid = @1, skilllevel = @4;</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Your query returns an error. What should you do to resolve the error?</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must use the correct syntax to pass the two parameters.</a:t>
            </a:r>
            <a:endParaRPr lang="en-GB" dirty="0"/>
          </a:p>
        </p:txBody>
      </p:sp>
      <p:sp>
        <p:nvSpPr>
          <p:cNvPr id="4" name="Slide Number Placeholder 3"/>
          <p:cNvSpPr>
            <a:spLocks noGrp="1"/>
          </p:cNvSpPr>
          <p:nvPr>
            <p:ph type="sldNum" sz="quarter" idx="10"/>
          </p:nvPr>
        </p:nvSpPr>
        <p:spPr/>
        <p:txBody>
          <a:bodyPr/>
          <a:lstStyle/>
          <a:p>
            <a:fld id="{1B2727BC-8CD7-4227-9F8B-080134DC4F62}"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15: Executing Stored Procedures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29201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B2727BC-8CD7-4227-9F8B-080134DC4F62}"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15: Executing Stored Procedures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16788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there is a sample script for querying the system catalog to discover parameters in the demonstration file for this lesson.</a:t>
            </a:r>
          </a:p>
        </p:txBody>
      </p:sp>
      <p:sp>
        <p:nvSpPr>
          <p:cNvPr id="4" name="Slide Number Placeholder 3"/>
          <p:cNvSpPr>
            <a:spLocks noGrp="1"/>
          </p:cNvSpPr>
          <p:nvPr>
            <p:ph type="sldNum" sz="quarter" idx="10"/>
          </p:nvPr>
        </p:nvSpPr>
        <p:spPr/>
        <p:txBody>
          <a:bodyPr/>
          <a:lstStyle/>
          <a:p>
            <a:fld id="{1B2727BC-8CD7-4227-9F8B-080134DC4F62}"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15: Executing Stored Procedures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59215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01654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9320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5231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40681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671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484632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0758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8589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5750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757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17799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85748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45425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15</a:t>
            </a:r>
            <a:endParaRPr lang="en-GB" dirty="0"/>
          </a:p>
        </p:txBody>
      </p:sp>
      <p:sp>
        <p:nvSpPr>
          <p:cNvPr id="3" name="Subtitle 2"/>
          <p:cNvSpPr>
            <a:spLocks noGrp="1"/>
          </p:cNvSpPr>
          <p:nvPr>
            <p:ph type="subTitle" sz="quarter" idx="1"/>
          </p:nvPr>
        </p:nvSpPr>
        <p:spPr/>
        <p:txBody>
          <a:bodyPr/>
          <a:lstStyle/>
          <a:p>
            <a:r>
              <a:rPr lang="en-GB" dirty="0" smtClean="0"/>
              <a:t>Executing Stored Procedures
</a:t>
            </a:r>
            <a:endParaRPr lang="en-GB" dirty="0"/>
          </a:p>
        </p:txBody>
      </p:sp>
    </p:spTree>
    <p:custDataLst>
      <p:tags r:id="rId1"/>
    </p:custDataLst>
    <p:extLst>
      <p:ext uri="{BB962C8B-B14F-4D97-AF65-F5344CB8AC3E}">
        <p14:creationId xmlns:p14="http://schemas.microsoft.com/office/powerpoint/2010/main" val="1951300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OUTPUT Parameters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Output parameters allow you to return values from a stored procedure</a:t>
            </a:r>
          </a:p>
          <a:p>
            <a:pPr lvl="1"/>
            <a:r>
              <a:rPr lang="en-US" b="0" kern="0" dirty="0">
                <a:solidFill>
                  <a:srgbClr val="000000"/>
                </a:solidFill>
              </a:rPr>
              <a:t>Compare with returning a result set</a:t>
            </a:r>
          </a:p>
          <a:p>
            <a:pPr lvl="0"/>
            <a:r>
              <a:rPr lang="en-US" b="0" kern="0" dirty="0">
                <a:solidFill>
                  <a:srgbClr val="000000"/>
                </a:solidFill>
              </a:rPr>
              <a:t>Parameter marked for output in procedure header and in calling query</a:t>
            </a:r>
          </a:p>
          <a:p>
            <a:pPr lvl="0"/>
            <a:endParaRPr lang="en-US" b="0" kern="0" dirty="0">
              <a:solidFill>
                <a:srgbClr val="000000"/>
              </a:solidFill>
            </a:endParaRPr>
          </a:p>
        </p:txBody>
      </p:sp>
      <p:sp>
        <p:nvSpPr>
          <p:cNvPr id="5" name="AutoShape 3"/>
          <p:cNvSpPr>
            <a:spLocks noChangeArrowheads="1"/>
          </p:cNvSpPr>
          <p:nvPr/>
        </p:nvSpPr>
        <p:spPr bwMode="auto">
          <a:xfrm>
            <a:off x="701674" y="3356671"/>
            <a:ext cx="7345045" cy="1374636"/>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CREATE</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PROCEDURE</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prstClr val="black"/>
                </a:solidFill>
                <a:latin typeface="Lucida Sans Unicode" panose="020B0602030504020204" pitchFamily="34" charset="0"/>
                <a:cs typeface="Lucida Sans Unicode" panose="020B0602030504020204" pitchFamily="34" charset="0"/>
              </a:rPr>
              <a:t>proc_name</a:t>
            </a:r>
            <a:r>
              <a:rPr lang="en-US" sz="2000" b="0" dirty="0">
                <a:solidFill>
                  <a:srgbClr val="808080"/>
                </a:solidFill>
                <a:latin typeface="Lucida Sans Unicode" panose="020B0602030504020204" pitchFamily="34" charset="0"/>
                <a:cs typeface="Lucida Sans Unicode" panose="020B0602030504020204" pitchFamily="34" charset="0"/>
              </a:rPr>
              <a:t>&gt;</a:t>
            </a:r>
          </a:p>
          <a:p>
            <a:pPr lvl="0"/>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prstClr val="black"/>
                </a:solidFill>
                <a:latin typeface="Lucida Sans Unicode" panose="020B0602030504020204" pitchFamily="34" charset="0"/>
                <a:cs typeface="Lucida Sans Unicode" panose="020B0602030504020204" pitchFamily="34" charset="0"/>
              </a:rPr>
              <a:t>input_param</a:t>
            </a:r>
            <a:r>
              <a:rPr lang="en-US" sz="2000" b="0" dirty="0">
                <a:solidFill>
                  <a:srgbClr val="808080"/>
                </a:solidFill>
                <a:latin typeface="Lucida Sans Unicode" panose="020B0602030504020204" pitchFamily="34" charset="0"/>
                <a:cs typeface="Lucida Sans Unicode" panose="020B0602030504020204" pitchFamily="34" charset="0"/>
              </a:rPr>
              <a:t>&gt;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srgbClr val="0000FF"/>
                </a:solidFill>
                <a:latin typeface="Lucida Sans Unicode" panose="020B0602030504020204" pitchFamily="34" charset="0"/>
                <a:cs typeface="Lucida Sans Unicode" panose="020B0602030504020204" pitchFamily="34" charset="0"/>
              </a:rPr>
              <a:t>type</a:t>
            </a:r>
            <a:r>
              <a:rPr lang="en-US" sz="2000" b="0" dirty="0">
                <a:solidFill>
                  <a:srgbClr val="808080"/>
                </a:solidFill>
                <a:latin typeface="Lucida Sans Unicode" panose="020B0602030504020204" pitchFamily="34" charset="0"/>
                <a:cs typeface="Lucida Sans Unicode" panose="020B0602030504020204" pitchFamily="34" charset="0"/>
              </a:rPr>
              <a:t>&gt;,</a:t>
            </a:r>
          </a:p>
          <a:p>
            <a:pPr lvl="0"/>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prstClr val="black"/>
                </a:solidFill>
                <a:latin typeface="Lucida Sans Unicode" panose="020B0602030504020204" pitchFamily="34" charset="0"/>
                <a:cs typeface="Lucida Sans Unicode" panose="020B0602030504020204" pitchFamily="34" charset="0"/>
              </a:rPr>
              <a:t>output_param</a:t>
            </a:r>
            <a:r>
              <a:rPr lang="en-US" sz="2000" b="0" dirty="0">
                <a:solidFill>
                  <a:srgbClr val="808080"/>
                </a:solidFill>
                <a:latin typeface="Lucida Sans Unicode" panose="020B0602030504020204" pitchFamily="34" charset="0"/>
                <a:cs typeface="Lucida Sans Unicode" panose="020B0602030504020204" pitchFamily="34" charset="0"/>
              </a:rPr>
              <a:t>&gt;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srgbClr val="0000FF"/>
                </a:solidFill>
                <a:latin typeface="Lucida Sans Unicode" panose="020B0602030504020204" pitchFamily="34" charset="0"/>
                <a:cs typeface="Lucida Sans Unicode" panose="020B0602030504020204" pitchFamily="34" charset="0"/>
              </a:rPr>
              <a:t>type</a:t>
            </a:r>
            <a:r>
              <a:rPr lang="en-US" sz="2000" b="0" dirty="0">
                <a:solidFill>
                  <a:srgbClr val="808080"/>
                </a:solidFill>
                <a:latin typeface="Lucida Sans Unicode" panose="020B0602030504020204" pitchFamily="34" charset="0"/>
                <a:cs typeface="Lucida Sans Unicode" panose="020B0602030504020204" pitchFamily="34" charset="0"/>
              </a:rPr>
              <a:t>&gt;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OUTPUT</a:t>
            </a:r>
            <a:r>
              <a:rPr lang="en-US" sz="2000" b="0" dirty="0">
                <a:solidFill>
                  <a:srgbClr val="808080"/>
                </a:solidFill>
                <a:latin typeface="Lucida Sans Unicode" panose="020B0602030504020204" pitchFamily="34" charset="0"/>
                <a:cs typeface="Lucida Sans Unicode" panose="020B0602030504020204" pitchFamily="34" charset="0"/>
              </a:rPr>
              <a:t>)</a:t>
            </a:r>
          </a:p>
          <a:p>
            <a:pPr lvl="0"/>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a:t>
            </a:r>
            <a:endParaRPr lang="en-US" sz="2000" b="0"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701673" y="4975522"/>
            <a:ext cx="7345045" cy="1374636"/>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DECLARE</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prstClr val="black"/>
                </a:solidFill>
                <a:latin typeface="Lucida Sans Unicode" panose="020B0602030504020204" pitchFamily="34" charset="0"/>
                <a:cs typeface="Lucida Sans Unicode" panose="020B0602030504020204" pitchFamily="34" charset="0"/>
              </a:rPr>
              <a:t>output_param</a:t>
            </a:r>
            <a:r>
              <a:rPr lang="en-US" sz="2000" b="0" dirty="0">
                <a:solidFill>
                  <a:srgbClr val="808080"/>
                </a:solidFill>
                <a:latin typeface="Lucida Sans Unicode" panose="020B0602030504020204" pitchFamily="34" charset="0"/>
                <a:cs typeface="Lucida Sans Unicode" panose="020B0602030504020204" pitchFamily="34" charset="0"/>
              </a:rPr>
              <a:t>&gt;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srgbClr val="0000FF"/>
                </a:solidFill>
                <a:latin typeface="Lucida Sans Unicode" panose="020B0602030504020204" pitchFamily="34" charset="0"/>
                <a:cs typeface="Lucida Sans Unicode" panose="020B0602030504020204" pitchFamily="34" charset="0"/>
              </a:rPr>
              <a:t>type</a:t>
            </a:r>
            <a:r>
              <a:rPr lang="en-US" sz="2000" b="0" dirty="0">
                <a:solidFill>
                  <a:srgbClr val="808080"/>
                </a:solidFill>
                <a:latin typeface="Lucida Sans Unicode" panose="020B0602030504020204" pitchFamily="34" charset="0"/>
                <a:cs typeface="Lucida Sans Unicode" panose="020B0602030504020204" pitchFamily="34" charset="0"/>
              </a:rPr>
              <a:t>&gt;;</a:t>
            </a:r>
          </a:p>
          <a:p>
            <a:pPr lvl="0"/>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EXEC</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prstClr val="black"/>
                </a:solidFill>
                <a:latin typeface="Lucida Sans Unicode" panose="020B0602030504020204" pitchFamily="34" charset="0"/>
                <a:cs typeface="Lucida Sans Unicode" panose="020B0602030504020204" pitchFamily="34" charset="0"/>
              </a:rPr>
              <a:t>proc_name</a:t>
            </a:r>
            <a:r>
              <a:rPr lang="en-US" sz="2000" b="0" dirty="0">
                <a:solidFill>
                  <a:srgbClr val="808080"/>
                </a:solidFill>
                <a:latin typeface="Lucida Sans Unicode" panose="020B0602030504020204" pitchFamily="34" charset="0"/>
                <a:cs typeface="Lucida Sans Unicode" panose="020B0602030504020204" pitchFamily="34" charset="0"/>
              </a:rPr>
              <a:t>&gt;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prstClr val="black"/>
                </a:solidFill>
                <a:latin typeface="Lucida Sans Unicode" panose="020B0602030504020204" pitchFamily="34" charset="0"/>
                <a:cs typeface="Lucida Sans Unicode" panose="020B0602030504020204" pitchFamily="34" charset="0"/>
              </a:rPr>
              <a:t>input_parameter_list</a:t>
            </a:r>
            <a:r>
              <a:rPr lang="en-US" sz="2000" b="0" dirty="0">
                <a:solidFill>
                  <a:srgbClr val="808080"/>
                </a:solidFill>
                <a:latin typeface="Lucida Sans Unicode" panose="020B0602030504020204" pitchFamily="34" charset="0"/>
                <a:cs typeface="Lucida Sans Unicode" panose="020B0602030504020204" pitchFamily="34" charset="0"/>
              </a:rPr>
              <a:t>&gt;,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prstClr val="black"/>
                </a:solidFill>
                <a:latin typeface="Lucida Sans Unicode" panose="020B0602030504020204" pitchFamily="34" charset="0"/>
                <a:cs typeface="Lucida Sans Unicode" panose="020B0602030504020204" pitchFamily="34" charset="0"/>
              </a:rPr>
              <a:t>output_param</a:t>
            </a:r>
            <a:r>
              <a:rPr lang="en-US" sz="2000" b="0" dirty="0">
                <a:solidFill>
                  <a:srgbClr val="808080"/>
                </a:solidFill>
                <a:latin typeface="Lucida Sans Unicode" panose="020B0602030504020204" pitchFamily="34" charset="0"/>
                <a:cs typeface="Lucida Sans Unicode" panose="020B0602030504020204" pitchFamily="34" charset="0"/>
              </a:rPr>
              <a:t>&gt;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OUTPUT</a:t>
            </a:r>
            <a:r>
              <a:rPr lang="en-US" sz="2000" b="0" dirty="0">
                <a:solidFill>
                  <a:srgbClr val="808080"/>
                </a:solidFill>
                <a:latin typeface="Lucida Sans Unicode" panose="020B0602030504020204" pitchFamily="34" charset="0"/>
                <a:cs typeface="Lucida Sans Unicode" panose="020B0602030504020204" pitchFamily="34" charset="0"/>
              </a:rPr>
              <a:t>;</a:t>
            </a:r>
          </a:p>
          <a:p>
            <a:pPr lvl="0"/>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@output_param</a:t>
            </a:r>
            <a:r>
              <a:rPr lang="en-US" sz="2000" b="0" dirty="0">
                <a:solidFill>
                  <a:srgbClr val="808080"/>
                </a:solidFill>
                <a:latin typeface="Lucida Sans Unicode" panose="020B0602030504020204" pitchFamily="34" charset="0"/>
                <a:cs typeface="Lucida Sans Unicode" panose="020B0602030504020204" pitchFamily="34" charset="0"/>
              </a:rPr>
              <a:t>;</a:t>
            </a:r>
            <a:endParaRPr lang="en-US" sz="2000" b="0" dirty="0">
              <a:solidFill>
                <a:srgbClr val="000000"/>
              </a:solidFill>
              <a:latin typeface="Lucida Sans Unicode" panose="020B0602030504020204" pitchFamily="34" charset="0"/>
              <a:cs typeface="Lucida Sans Unicode" panose="020B0602030504020204" pitchFamily="34" charset="0"/>
            </a:endParaRPr>
          </a:p>
        </p:txBody>
      </p:sp>
    </p:spTree>
    <p:custDataLst>
      <p:tags r:id="rId1"/>
    </p:custDataLst>
    <p:extLst>
      <p:ext uri="{BB962C8B-B14F-4D97-AF65-F5344CB8AC3E}">
        <p14:creationId xmlns:p14="http://schemas.microsoft.com/office/powerpoint/2010/main" val="834191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3fa0253-393d-4fde-a033-5548a7b821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Passing Parameters to Stored Procedures</a:t>
            </a:r>
            <a:endParaRPr lang="en-GB" dirty="0"/>
          </a:p>
        </p:txBody>
      </p:sp>
      <p:sp>
        <p:nvSpPr>
          <p:cNvPr id="4" name="Text Placeholder 3"/>
          <p:cNvSpPr>
            <a:spLocks noGrp="1"/>
          </p:cNvSpPr>
          <p:nvPr>
            <p:ph type="body" idx="1"/>
          </p:nvPr>
        </p:nvSpPr>
        <p:spPr/>
        <p:txBody>
          <a:bodyPr/>
          <a:lstStyle/>
          <a:p>
            <a:pPr marL="0" indent="0">
              <a:buNone/>
            </a:pPr>
            <a:r>
              <a:rPr lang="en-US" dirty="0"/>
              <a:t>In this demonstration, you will see how to:</a:t>
            </a:r>
          </a:p>
          <a:p>
            <a:r>
              <a:rPr lang="en-US" dirty="0"/>
              <a:t>Pass parameters to a stored procedure</a:t>
            </a:r>
          </a:p>
          <a:p>
            <a:endParaRPr lang="en-GB" dirty="0"/>
          </a:p>
        </p:txBody>
      </p:sp>
    </p:spTree>
    <p:custDataLst>
      <p:tags r:id="rId1"/>
    </p:custDataLst>
    <p:extLst>
      <p:ext uri="{BB962C8B-B14F-4D97-AF65-F5344CB8AC3E}">
        <p14:creationId xmlns:p14="http://schemas.microsoft.com/office/powerpoint/2010/main" val="600116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95372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Creating Simple Stored Procedures</a:t>
            </a:r>
            <a:endParaRPr lang="en-GB" dirty="0"/>
          </a:p>
        </p:txBody>
      </p:sp>
      <p:sp>
        <p:nvSpPr>
          <p:cNvPr id="3" name="Text Placeholder 2"/>
          <p:cNvSpPr>
            <a:spLocks noGrp="1"/>
          </p:cNvSpPr>
          <p:nvPr>
            <p:ph type="body" idx="1"/>
          </p:nvPr>
        </p:nvSpPr>
        <p:spPr/>
        <p:txBody>
          <a:bodyPr/>
          <a:lstStyle/>
          <a:p>
            <a:r>
              <a:rPr lang="en-GB" dirty="0" smtClean="0"/>
              <a:t>Creating Procedures to Return Rows
Creating Procedures That Accept Parameters
Demonstration: Creating Simple Stored Procedures</a:t>
            </a:r>
            <a:endParaRPr lang="en-GB" dirty="0"/>
          </a:p>
        </p:txBody>
      </p:sp>
    </p:spTree>
    <p:custDataLst>
      <p:tags r:id="rId1"/>
    </p:custDataLst>
    <p:extLst>
      <p:ext uri="{BB962C8B-B14F-4D97-AF65-F5344CB8AC3E}">
        <p14:creationId xmlns:p14="http://schemas.microsoft.com/office/powerpoint/2010/main" val="218838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Procedures to Return Rows</a:t>
            </a:r>
            <a:endParaRPr lang="en-GB" dirty="0"/>
          </a:p>
        </p:txBody>
      </p:sp>
      <p:sp>
        <p:nvSpPr>
          <p:cNvPr id="4" name="Content Placeholder 2"/>
          <p:cNvSpPr txBox="1">
            <a:spLocks/>
          </p:cNvSpPr>
          <p:nvPr/>
        </p:nvSpPr>
        <p:spPr>
          <a:xfrm>
            <a:off x="458788" y="1021214"/>
            <a:ext cx="8119156" cy="572642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5750" lvl="0" indent="-285750"/>
            <a:r>
              <a:rPr lang="en-US" b="0" kern="0" dirty="0">
                <a:solidFill>
                  <a:srgbClr val="000000"/>
                </a:solidFill>
              </a:rPr>
              <a:t>Stored procedures can be wrappers for simple or complex SELECT statements</a:t>
            </a:r>
          </a:p>
          <a:p>
            <a:pPr marL="285750" lvl="0" indent="-285750"/>
            <a:r>
              <a:rPr lang="en-US" b="0" kern="0" dirty="0">
                <a:solidFill>
                  <a:srgbClr val="000000"/>
                </a:solidFill>
              </a:rPr>
              <a:t>Procedures may include input and output parameters in addition to return values</a:t>
            </a:r>
          </a:p>
          <a:p>
            <a:pPr marL="285750" lvl="0" indent="-285750"/>
            <a:r>
              <a:rPr lang="en-US" b="0" kern="0" dirty="0">
                <a:solidFill>
                  <a:srgbClr val="000000"/>
                </a:solidFill>
              </a:rPr>
              <a:t>Use CREATE PROCEDURE statement:</a:t>
            </a:r>
          </a:p>
          <a:p>
            <a:pPr marL="285750" lvl="0" indent="-285750"/>
            <a:endParaRPr lang="en-US" b="0" kern="0" dirty="0">
              <a:solidFill>
                <a:srgbClr val="000000"/>
              </a:solidFill>
            </a:endParaRPr>
          </a:p>
          <a:p>
            <a:pPr marL="285750" lvl="0" indent="-285750"/>
            <a:endParaRPr lang="en-US" b="0" kern="0" dirty="0">
              <a:solidFill>
                <a:srgbClr val="000000"/>
              </a:solidFill>
            </a:endParaRPr>
          </a:p>
          <a:p>
            <a:pPr marL="285750" lvl="0" indent="-285750">
              <a:buNone/>
            </a:pPr>
            <a:endParaRPr lang="en-US" b="0" kern="0" dirty="0">
              <a:solidFill>
                <a:srgbClr val="000000"/>
              </a:solidFill>
            </a:endParaRPr>
          </a:p>
          <a:p>
            <a:pPr marL="285750" lvl="0" indent="-285750"/>
            <a:r>
              <a:rPr lang="en-US" b="0" kern="0" dirty="0">
                <a:solidFill>
                  <a:srgbClr val="000000"/>
                </a:solidFill>
              </a:rPr>
              <a:t>Modify design of procedure with ALTER PROCEDURE statement</a:t>
            </a:r>
          </a:p>
          <a:p>
            <a:pPr marL="569913" lvl="1" indent="-285750"/>
            <a:r>
              <a:rPr lang="en-US" b="0" kern="0" dirty="0">
                <a:solidFill>
                  <a:srgbClr val="000000"/>
                </a:solidFill>
              </a:rPr>
              <a:t>No need to drop, recreate</a:t>
            </a:r>
          </a:p>
        </p:txBody>
      </p:sp>
      <p:sp>
        <p:nvSpPr>
          <p:cNvPr id="5" name="AutoShape 3"/>
          <p:cNvSpPr>
            <a:spLocks noChangeArrowheads="1"/>
          </p:cNvSpPr>
          <p:nvPr/>
        </p:nvSpPr>
        <p:spPr bwMode="auto">
          <a:xfrm>
            <a:off x="701674" y="3409718"/>
            <a:ext cx="7345045" cy="1323439"/>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CREATE</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PROCEDURE</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srgbClr val="FF00FF"/>
                </a:solidFill>
                <a:latin typeface="Lucida Sans Unicode" panose="020B0602030504020204" pitchFamily="34" charset="0"/>
                <a:cs typeface="Lucida Sans Unicode" panose="020B0602030504020204" pitchFamily="34" charset="0"/>
              </a:rPr>
              <a:t>schema_name</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proc_name</a:t>
            </a:r>
            <a:r>
              <a:rPr lang="en-US" sz="2000" b="0" dirty="0">
                <a:solidFill>
                  <a:srgbClr val="808080"/>
                </a:solidFill>
                <a:latin typeface="Lucida Sans Unicode" panose="020B0602030504020204" pitchFamily="34" charset="0"/>
                <a:cs typeface="Lucida Sans Unicode" panose="020B0602030504020204" pitchFamily="34" charset="0"/>
              </a:rPr>
              <a:t>&gt;</a:t>
            </a:r>
          </a:p>
          <a:p>
            <a:pPr lvl="0"/>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prstClr val="black"/>
                </a:solidFill>
                <a:latin typeface="Lucida Sans Unicode" panose="020B0602030504020204" pitchFamily="34" charset="0"/>
                <a:cs typeface="Lucida Sans Unicode" panose="020B0602030504020204" pitchFamily="34" charset="0"/>
              </a:rPr>
              <a:t>parameter_list</a:t>
            </a:r>
            <a:r>
              <a:rPr lang="en-US" sz="2000" b="0" dirty="0">
                <a:solidFill>
                  <a:srgbClr val="808080"/>
                </a:solidFill>
                <a:latin typeface="Lucida Sans Unicode" panose="020B0602030504020204" pitchFamily="34" charset="0"/>
                <a:cs typeface="Lucida Sans Unicode" panose="020B0602030504020204" pitchFamily="34" charset="0"/>
              </a:rPr>
              <a:t>)</a:t>
            </a:r>
          </a:p>
          <a:p>
            <a:pPr lvl="0"/>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p>
          <a:p>
            <a:pPr lvl="0"/>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prstClr val="black"/>
                </a:solidFill>
                <a:latin typeface="Lucida Sans Unicode" panose="020B0602030504020204" pitchFamily="34" charset="0"/>
                <a:cs typeface="Lucida Sans Unicode" panose="020B0602030504020204" pitchFamily="34" charset="0"/>
              </a:rPr>
              <a:t>body </a:t>
            </a:r>
            <a:r>
              <a:rPr lang="en-US" sz="2000" b="0" dirty="0">
                <a:solidFill>
                  <a:srgbClr val="0000FF"/>
                </a:solidFill>
                <a:latin typeface="Lucida Sans Unicode" panose="020B0602030504020204" pitchFamily="34" charset="0"/>
                <a:cs typeface="Lucida Sans Unicode" panose="020B0602030504020204" pitchFamily="34" charset="0"/>
              </a:rPr>
              <a:t>of</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statement</a:t>
            </a:r>
            <a:r>
              <a:rPr lang="en-US" sz="2000" b="0" dirty="0">
                <a:solidFill>
                  <a:srgbClr val="808080"/>
                </a:solidFill>
                <a:latin typeface="Lucida Sans Unicode" panose="020B0602030504020204" pitchFamily="34" charset="0"/>
                <a:cs typeface="Lucida Sans Unicode" panose="020B0602030504020204" pitchFamily="34" charset="0"/>
              </a:rPr>
              <a:t>&gt;;</a:t>
            </a:r>
          </a:p>
        </p:txBody>
      </p:sp>
    </p:spTree>
    <p:custDataLst>
      <p:tags r:id="rId1"/>
    </p:custDataLst>
    <p:extLst>
      <p:ext uri="{BB962C8B-B14F-4D97-AF65-F5344CB8AC3E}">
        <p14:creationId xmlns:p14="http://schemas.microsoft.com/office/powerpoint/2010/main" val="110530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Procedures That Accept Parameters</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Input parameters passed to procedure logically behave like local variables within procedure code</a:t>
            </a:r>
          </a:p>
          <a:p>
            <a:r>
              <a:rPr lang="en-US" b="0" kern="0" dirty="0" smtClean="0"/>
              <a:t>Assign name with @ prefix, data type in procedure header</a:t>
            </a:r>
          </a:p>
          <a:p>
            <a:r>
              <a:rPr lang="en-US" b="0" kern="0" dirty="0" smtClean="0"/>
              <a:t>Refer to parameter in body of procedure</a:t>
            </a:r>
          </a:p>
          <a:p>
            <a:endParaRPr lang="en-US" b="0" kern="0" dirty="0"/>
          </a:p>
        </p:txBody>
      </p:sp>
      <p:sp>
        <p:nvSpPr>
          <p:cNvPr id="6" name="AutoShape 3"/>
          <p:cNvSpPr>
            <a:spLocks noChangeArrowheads="1"/>
          </p:cNvSpPr>
          <p:nvPr/>
        </p:nvSpPr>
        <p:spPr bwMode="auto">
          <a:xfrm>
            <a:off x="701674" y="3967408"/>
            <a:ext cx="7345045" cy="2246769"/>
          </a:xfrm>
          <a:prstGeom prst="roundRect">
            <a:avLst>
              <a:gd name="adj" fmla="val 0"/>
            </a:avLst>
          </a:prstGeom>
          <a:solidFill>
            <a:srgbClr val="D2D2D2"/>
          </a:solidFill>
          <a:ln w="9525" algn="ctr">
            <a:noFill/>
            <a:round/>
            <a:headEnd/>
            <a:tailEnd/>
          </a:ln>
          <a:effectLst/>
        </p:spPr>
        <p:txBody>
          <a:bodyPr wrap="square" anchor="ctr">
            <a:spAutoFit/>
          </a:bodyPr>
          <a:lstStyle/>
          <a:p>
            <a:r>
              <a:rPr lang="en-US" sz="2000" b="0" dirty="0">
                <a:solidFill>
                  <a:srgbClr val="0000FF"/>
                </a:solidFill>
                <a:latin typeface="Lucida Sans Unicode" panose="020B0602030504020204" pitchFamily="34" charset="0"/>
                <a:cs typeface="Lucida Sans Unicode" panose="020B0602030504020204" pitchFamily="34" charset="0"/>
              </a:rPr>
              <a:t>CREATE</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PROCEDURE</a:t>
            </a:r>
            <a:r>
              <a:rPr lang="en-US" sz="2000" b="0" dirty="0">
                <a:solidFill>
                  <a:prstClr val="black"/>
                </a:solidFill>
                <a:latin typeface="Lucida Sans Unicode" panose="020B0602030504020204" pitchFamily="34" charset="0"/>
                <a:cs typeface="Lucida Sans Unicode" panose="020B0602030504020204" pitchFamily="34" charset="0"/>
              </a:rPr>
              <a:t> Production</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ProdsByCategory</a:t>
            </a:r>
          </a:p>
          <a:p>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@numrows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int</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@catid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int</a:t>
            </a:r>
            <a:r>
              <a:rPr lang="en-US" sz="2000" b="0" dirty="0">
                <a:solidFill>
                  <a:srgbClr val="808080"/>
                </a:solidFill>
                <a:latin typeface="Lucida Sans Unicode" panose="020B0602030504020204" pitchFamily="34" charset="0"/>
                <a:cs typeface="Lucida Sans Unicode" panose="020B0602030504020204" pitchFamily="34" charset="0"/>
              </a:rPr>
              <a:t>)</a:t>
            </a:r>
          </a:p>
          <a:p>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p>
          <a:p>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TOP</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@numrows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productid</a:t>
            </a:r>
            <a:r>
              <a:rPr lang="en-US" sz="2000" b="0" dirty="0">
                <a:solidFill>
                  <a:srgbClr val="808080"/>
                </a:solidFill>
                <a:latin typeface="Lucida Sans Unicode" panose="020B0602030504020204" pitchFamily="34" charset="0"/>
                <a:cs typeface="Lucida Sans Unicode" panose="020B0602030504020204" pitchFamily="34" charset="0"/>
              </a:rPr>
              <a:t>,</a:t>
            </a:r>
            <a:endParaRPr lang="en-US" sz="2000" b="0" dirty="0">
              <a:solidFill>
                <a:prstClr val="black"/>
              </a:solidFill>
              <a:latin typeface="Lucida Sans Unicode" panose="020B0602030504020204" pitchFamily="34" charset="0"/>
              <a:cs typeface="Lucida Sans Unicode" panose="020B0602030504020204" pitchFamily="34" charset="0"/>
            </a:endParaRPr>
          </a:p>
          <a:p>
            <a:r>
              <a:rPr lang="en-US" sz="2000" b="0" dirty="0">
                <a:solidFill>
                  <a:prstClr val="black"/>
                </a:solidFill>
                <a:latin typeface="Lucida Sans Unicode" panose="020B0602030504020204" pitchFamily="34" charset="0"/>
                <a:cs typeface="Lucida Sans Unicode" panose="020B0602030504020204" pitchFamily="34" charset="0"/>
              </a:rPr>
              <a:t>	productname</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unitprice</a:t>
            </a:r>
          </a:p>
          <a:p>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Production</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Products</a:t>
            </a:r>
          </a:p>
          <a:p>
            <a:r>
              <a:rPr lang="en-US" sz="2000" b="0" dirty="0">
                <a:solidFill>
                  <a:srgbClr val="0000FF"/>
                </a:solidFill>
                <a:latin typeface="Lucida Sans Unicode" panose="020B0602030504020204" pitchFamily="34" charset="0"/>
                <a:cs typeface="Lucida Sans Unicode" panose="020B0602030504020204" pitchFamily="34" charset="0"/>
              </a:rPr>
              <a:t>WHERE</a:t>
            </a:r>
            <a:r>
              <a:rPr lang="en-US" sz="2000" b="0" dirty="0">
                <a:solidFill>
                  <a:prstClr val="black"/>
                </a:solidFill>
                <a:latin typeface="Lucida Sans Unicode" panose="020B0602030504020204" pitchFamily="34" charset="0"/>
                <a:cs typeface="Lucida Sans Unicode" panose="020B0602030504020204" pitchFamily="34" charset="0"/>
              </a:rPr>
              <a:t> 	categoryid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@catid</a:t>
            </a:r>
            <a:r>
              <a:rPr lang="en-US" sz="2000"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222801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9fefeb3-e0f1-4c4e-bf85-bb7bd9bdcf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Simple Stored Procedures</a:t>
            </a:r>
            <a:endParaRPr lang="en-GB" dirty="0"/>
          </a:p>
        </p:txBody>
      </p:sp>
      <p:sp>
        <p:nvSpPr>
          <p:cNvPr id="4" name="Text Placeholder 3"/>
          <p:cNvSpPr>
            <a:spLocks noGrp="1"/>
          </p:cNvSpPr>
          <p:nvPr>
            <p:ph type="body" idx="1"/>
          </p:nvPr>
        </p:nvSpPr>
        <p:spPr/>
        <p:txBody>
          <a:bodyPr/>
          <a:lstStyle/>
          <a:p>
            <a:pPr marL="0" indent="0">
              <a:buNone/>
            </a:pPr>
            <a:r>
              <a:rPr lang="en-US" dirty="0"/>
              <a:t>In this demonstration, you will see how to:</a:t>
            </a:r>
          </a:p>
          <a:p>
            <a:r>
              <a:rPr lang="en-US" dirty="0"/>
              <a:t>Create a stored procedure</a:t>
            </a:r>
          </a:p>
          <a:p>
            <a:endParaRPr lang="en-GB" dirty="0"/>
          </a:p>
        </p:txBody>
      </p:sp>
    </p:spTree>
    <p:custDataLst>
      <p:tags r:id="rId1"/>
    </p:custDataLst>
    <p:extLst>
      <p:ext uri="{BB962C8B-B14F-4D97-AF65-F5344CB8AC3E}">
        <p14:creationId xmlns:p14="http://schemas.microsoft.com/office/powerpoint/2010/main" val="770316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799ece27-3ad5-4e9c-a286-342be05e1be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Working with Dynamic SQL</a:t>
            </a:r>
            <a:endParaRPr lang="en-GB" dirty="0"/>
          </a:p>
        </p:txBody>
      </p:sp>
      <p:sp>
        <p:nvSpPr>
          <p:cNvPr id="3" name="Text Placeholder 2"/>
          <p:cNvSpPr>
            <a:spLocks noGrp="1"/>
          </p:cNvSpPr>
          <p:nvPr>
            <p:ph type="body" idx="1"/>
          </p:nvPr>
        </p:nvSpPr>
        <p:spPr/>
        <p:txBody>
          <a:bodyPr/>
          <a:lstStyle/>
          <a:p>
            <a:r>
              <a:rPr lang="en-GB" dirty="0" smtClean="0"/>
              <a:t>Constructing Dynamic SQL
Writing Queries with Dynamic SQL
Demonstration: Working with Dynamic SQL</a:t>
            </a:r>
            <a:endParaRPr lang="en-GB" dirty="0"/>
          </a:p>
        </p:txBody>
      </p:sp>
    </p:spTree>
    <p:custDataLst>
      <p:tags r:id="rId1"/>
    </p:custDataLst>
    <p:extLst>
      <p:ext uri="{BB962C8B-B14F-4D97-AF65-F5344CB8AC3E}">
        <p14:creationId xmlns:p14="http://schemas.microsoft.com/office/powerpoint/2010/main" val="1679271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d44a7bf2-12be-478f-ba29-8653e5a352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Constructing Dynamic SQL</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Dynamic SQL is T-SQL code assembled into a character string, interpreted as a command, and executed</a:t>
            </a:r>
          </a:p>
          <a:p>
            <a:r>
              <a:rPr lang="en-US" b="0" kern="0" dirty="0" smtClean="0"/>
              <a:t>Dynamic SQL provides flexibility for administrative and programming tasks</a:t>
            </a:r>
          </a:p>
          <a:p>
            <a:r>
              <a:rPr lang="en-US" b="0" kern="0" dirty="0" smtClean="0"/>
              <a:t>Two methods for dynamically executing SQL statements:</a:t>
            </a:r>
          </a:p>
          <a:p>
            <a:pPr lvl="1"/>
            <a:r>
              <a:rPr lang="en-US" b="0" kern="0" dirty="0" smtClean="0"/>
              <a:t>EXEC command can accept a string as input in parentheses; no parameters may be passed in</a:t>
            </a:r>
          </a:p>
          <a:p>
            <a:pPr lvl="1"/>
            <a:r>
              <a:rPr lang="en-US" b="0" kern="0" dirty="0" smtClean="0"/>
              <a:t>System-stored procedure sp_executesql (preferred) supports parameters</a:t>
            </a:r>
          </a:p>
          <a:p>
            <a:r>
              <a:rPr lang="en-US" b="0" kern="0" dirty="0" smtClean="0"/>
              <a:t>Beware of risks from unvalidated inputs in dynamic SQL</a:t>
            </a:r>
          </a:p>
        </p:txBody>
      </p:sp>
    </p:spTree>
    <p:custDataLst>
      <p:tags r:id="rId1"/>
    </p:custDataLst>
    <p:extLst>
      <p:ext uri="{BB962C8B-B14F-4D97-AF65-F5344CB8AC3E}">
        <p14:creationId xmlns:p14="http://schemas.microsoft.com/office/powerpoint/2010/main" val="3844137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f178b3b-f0cb-41f6-b3ad-768a6a2f148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Queries with Dynamic SQL</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Using sp_executesql</a:t>
            </a:r>
          </a:p>
          <a:p>
            <a:pPr lvl="1"/>
            <a:r>
              <a:rPr lang="en-US" b="0" kern="0" dirty="0">
                <a:solidFill>
                  <a:srgbClr val="000000"/>
                </a:solidFill>
              </a:rPr>
              <a:t>Accepts string as code to be run</a:t>
            </a:r>
          </a:p>
          <a:p>
            <a:pPr lvl="1"/>
            <a:r>
              <a:rPr lang="en-US" b="0" kern="0" dirty="0">
                <a:solidFill>
                  <a:srgbClr val="000000"/>
                </a:solidFill>
              </a:rPr>
              <a:t>Supports input, output parameters for query</a:t>
            </a:r>
          </a:p>
          <a:p>
            <a:pPr lvl="1"/>
            <a:r>
              <a:rPr lang="en-US" b="0" kern="0" dirty="0">
                <a:solidFill>
                  <a:srgbClr val="000000"/>
                </a:solidFill>
              </a:rPr>
              <a:t>Allows parameterized code while minimizing risk of SQL injection</a:t>
            </a:r>
          </a:p>
          <a:p>
            <a:pPr lvl="1"/>
            <a:r>
              <a:rPr lang="en-US" b="0" kern="0" dirty="0">
                <a:solidFill>
                  <a:srgbClr val="000000"/>
                </a:solidFill>
              </a:rPr>
              <a:t>Can perform better than EXEC due to query plan reuse</a:t>
            </a:r>
          </a:p>
          <a:p>
            <a:pPr lvl="0"/>
            <a:endParaRPr lang="en-US" b="0" kern="0" dirty="0">
              <a:solidFill>
                <a:srgbClr val="000000"/>
              </a:solidFill>
            </a:endParaRPr>
          </a:p>
        </p:txBody>
      </p:sp>
      <p:sp>
        <p:nvSpPr>
          <p:cNvPr id="5" name="AutoShape 3"/>
          <p:cNvSpPr>
            <a:spLocks noChangeArrowheads="1"/>
          </p:cNvSpPr>
          <p:nvPr/>
        </p:nvSpPr>
        <p:spPr bwMode="auto">
          <a:xfrm>
            <a:off x="701672" y="4137631"/>
            <a:ext cx="7345045" cy="1054953"/>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DECLARE</a:t>
            </a:r>
            <a:r>
              <a:rPr lang="en-US" sz="2000" b="0" dirty="0">
                <a:solidFill>
                  <a:prstClr val="black"/>
                </a:solidFill>
                <a:latin typeface="Lucida Sans Unicode" panose="020B0602030504020204" pitchFamily="34" charset="0"/>
                <a:cs typeface="Lucida Sans Unicode" panose="020B0602030504020204" pitchFamily="34" charset="0"/>
              </a:rPr>
              <a:t> @sqlcode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NVARCHAR</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256</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FF0000"/>
                </a:solidFill>
                <a:latin typeface="Lucida Sans Unicode" panose="020B0602030504020204" pitchFamily="34" charset="0"/>
                <a:cs typeface="Lucida Sans Unicode" panose="020B0602030504020204" pitchFamily="34" charset="0"/>
              </a:rPr>
              <a:t>N'&lt;code_to_run&gt;'</a:t>
            </a:r>
            <a:r>
              <a:rPr lang="en-US" sz="2000" b="0" dirty="0">
                <a:solidFill>
                  <a:srgbClr val="808080"/>
                </a:solidFill>
                <a:latin typeface="Lucida Sans Unicode" panose="020B0602030504020204" pitchFamily="34" charset="0"/>
                <a:cs typeface="Lucida Sans Unicode" panose="020B0602030504020204" pitchFamily="34" charset="0"/>
              </a:rPr>
              <a:t>;</a:t>
            </a:r>
          </a:p>
          <a:p>
            <a:pPr lvl="0"/>
            <a:r>
              <a:rPr lang="en-US" sz="2000" b="0" dirty="0">
                <a:solidFill>
                  <a:srgbClr val="0000FF"/>
                </a:solidFill>
                <a:latin typeface="Lucida Sans Unicode" panose="020B0602030504020204" pitchFamily="34" charset="0"/>
                <a:cs typeface="Lucida Sans Unicode" panose="020B0602030504020204" pitchFamily="34" charset="0"/>
              </a:rPr>
              <a:t>EXEC</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8000"/>
                </a:solidFill>
                <a:latin typeface="Lucida Sans Unicode" panose="020B0602030504020204" pitchFamily="34" charset="0"/>
                <a:cs typeface="Lucida Sans Unicode" panose="020B0602030504020204" pitchFamily="34" charset="0"/>
              </a:rPr>
              <a:t>sys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srgbClr val="800000"/>
                </a:solidFill>
                <a:latin typeface="Lucida Sans Unicode" panose="020B0602030504020204" pitchFamily="34" charset="0"/>
                <a:cs typeface="Lucida Sans Unicode" panose="020B0602030504020204" pitchFamily="34" charset="0"/>
              </a:rPr>
              <a:t>sp_executesql</a:t>
            </a:r>
            <a:r>
              <a:rPr lang="en-US" sz="2000" b="0" dirty="0">
                <a:solidFill>
                  <a:srgbClr val="0000FF"/>
                </a:solidFill>
                <a:latin typeface="Lucida Sans Unicode" panose="020B0602030504020204" pitchFamily="34" charset="0"/>
                <a:cs typeface="Lucida Sans Unicode" panose="020B0602030504020204" pitchFamily="34" charset="0"/>
              </a:rPr>
              <a:t> </a:t>
            </a:r>
            <a:r>
              <a:rPr lang="en-US" sz="2000" b="0" dirty="0">
                <a:solidFill>
                  <a:prstClr val="black"/>
                </a:solidFill>
                <a:latin typeface="Lucida Sans Unicode" panose="020B0602030504020204" pitchFamily="34" charset="0"/>
                <a:cs typeface="Lucida Sans Unicode" panose="020B0602030504020204" pitchFamily="34" charset="0"/>
              </a:rPr>
              <a:t>@statement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@sqlcode</a:t>
            </a:r>
            <a:r>
              <a:rPr lang="en-US" sz="2000" b="0" dirty="0">
                <a:solidFill>
                  <a:srgbClr val="808080"/>
                </a:solidFill>
                <a:latin typeface="Lucida Sans Unicode" panose="020B0602030504020204" pitchFamily="34" charset="0"/>
                <a:cs typeface="Lucida Sans Unicode" panose="020B0602030504020204" pitchFamily="34" charset="0"/>
              </a:rPr>
              <a:t>;</a:t>
            </a:r>
            <a:endParaRPr lang="en-US" sz="2000" b="0"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701673" y="5464169"/>
            <a:ext cx="7345045" cy="1054953"/>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DECLARE</a:t>
            </a:r>
            <a:r>
              <a:rPr lang="en-US" sz="2000" b="0" dirty="0">
                <a:solidFill>
                  <a:prstClr val="black"/>
                </a:solidFill>
                <a:latin typeface="Lucida Sans Unicode" panose="020B0602030504020204" pitchFamily="34" charset="0"/>
                <a:cs typeface="Lucida Sans Unicode" panose="020B0602030504020204" pitchFamily="34" charset="0"/>
              </a:rPr>
              <a:t> @sqlcode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NVARCHAR</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256</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p>
          <a:p>
            <a:pPr lvl="0"/>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FF0000"/>
                </a:solidFill>
                <a:latin typeface="Lucida Sans Unicode" panose="020B0602030504020204" pitchFamily="34" charset="0"/>
                <a:cs typeface="Lucida Sans Unicode" panose="020B0602030504020204" pitchFamily="34" charset="0"/>
              </a:rPr>
              <a:t>N'SELECT GETDATE() AS dt'</a:t>
            </a:r>
            <a:r>
              <a:rPr lang="en-US" sz="2000" b="0" dirty="0">
                <a:solidFill>
                  <a:srgbClr val="808080"/>
                </a:solidFill>
                <a:latin typeface="Lucida Sans Unicode" panose="020B0602030504020204" pitchFamily="34" charset="0"/>
                <a:cs typeface="Lucida Sans Unicode" panose="020B0602030504020204" pitchFamily="34" charset="0"/>
              </a:rPr>
              <a:t>;</a:t>
            </a:r>
          </a:p>
          <a:p>
            <a:pPr lvl="0"/>
            <a:r>
              <a:rPr lang="en-US" sz="2000" b="0" dirty="0">
                <a:solidFill>
                  <a:srgbClr val="0000FF"/>
                </a:solidFill>
                <a:latin typeface="Lucida Sans Unicode" panose="020B0602030504020204" pitchFamily="34" charset="0"/>
                <a:cs typeface="Lucida Sans Unicode" panose="020B0602030504020204" pitchFamily="34" charset="0"/>
              </a:rPr>
              <a:t>EXEC</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8000"/>
                </a:solidFill>
                <a:latin typeface="Lucida Sans Unicode" panose="020B0602030504020204" pitchFamily="34" charset="0"/>
                <a:cs typeface="Lucida Sans Unicode" panose="020B0602030504020204" pitchFamily="34" charset="0"/>
              </a:rPr>
              <a:t>sys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srgbClr val="800000"/>
                </a:solidFill>
                <a:latin typeface="Lucida Sans Unicode" panose="020B0602030504020204" pitchFamily="34" charset="0"/>
                <a:cs typeface="Lucida Sans Unicode" panose="020B0602030504020204" pitchFamily="34" charset="0"/>
              </a:rPr>
              <a:t>sp_executesql</a:t>
            </a:r>
            <a:r>
              <a:rPr lang="en-US" sz="2000" b="0" dirty="0">
                <a:solidFill>
                  <a:srgbClr val="0000FF"/>
                </a:solidFill>
                <a:latin typeface="Lucida Sans Unicode" panose="020B0602030504020204" pitchFamily="34" charset="0"/>
                <a:cs typeface="Lucida Sans Unicode" panose="020B0602030504020204" pitchFamily="34" charset="0"/>
              </a:rPr>
              <a:t> </a:t>
            </a:r>
            <a:r>
              <a:rPr lang="en-US" sz="2000" b="0" dirty="0">
                <a:solidFill>
                  <a:prstClr val="black"/>
                </a:solidFill>
                <a:latin typeface="Lucida Sans Unicode" panose="020B0602030504020204" pitchFamily="34" charset="0"/>
                <a:cs typeface="Lucida Sans Unicode" panose="020B0602030504020204" pitchFamily="34" charset="0"/>
              </a:rPr>
              <a:t>@statement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@sqlcode</a:t>
            </a:r>
            <a:r>
              <a:rPr lang="en-US" sz="2000" b="0" dirty="0">
                <a:solidFill>
                  <a:srgbClr val="808080"/>
                </a:solidFill>
                <a:latin typeface="Lucida Sans Unicode" panose="020B0602030504020204" pitchFamily="34" charset="0"/>
                <a:cs typeface="Lucida Sans Unicode" panose="020B0602030504020204" pitchFamily="34" charset="0"/>
              </a:rPr>
              <a:t>;</a:t>
            </a:r>
            <a:endParaRPr lang="en-US" sz="2000" b="0" dirty="0">
              <a:solidFill>
                <a:srgbClr val="000000"/>
              </a:solidFill>
              <a:latin typeface="Lucida Sans Unicode" panose="020B0602030504020204" pitchFamily="34" charset="0"/>
              <a:cs typeface="Lucida Sans Unicode" panose="020B0602030504020204" pitchFamily="34" charset="0"/>
            </a:endParaRPr>
          </a:p>
        </p:txBody>
      </p:sp>
    </p:spTree>
    <p:custDataLst>
      <p:tags r:id="rId1"/>
    </p:custDataLst>
    <p:extLst>
      <p:ext uri="{BB962C8B-B14F-4D97-AF65-F5344CB8AC3E}">
        <p14:creationId xmlns:p14="http://schemas.microsoft.com/office/powerpoint/2010/main" val="1894475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Querying Data with Stored Procedures
Passing Parameters to Stored Procedures
Creating Simple Stored Procedures
Working with Dynamic SQL</a:t>
            </a:r>
            <a:endParaRPr lang="en-GB" dirty="0"/>
          </a:p>
        </p:txBody>
      </p:sp>
    </p:spTree>
    <p:custDataLst>
      <p:tags r:id="rId1"/>
    </p:custDataLst>
    <p:extLst>
      <p:ext uri="{BB962C8B-B14F-4D97-AF65-F5344CB8AC3E}">
        <p14:creationId xmlns:p14="http://schemas.microsoft.com/office/powerpoint/2010/main" val="271515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94ed8310-69c3-448d-8d09-1daa66f8448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Working with Dynamic SQL</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Execute dynamic SQL queries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586166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Executing Stored Procedures</a:t>
            </a:r>
            <a:endParaRPr lang="en-GB" dirty="0"/>
          </a:p>
        </p:txBody>
      </p:sp>
      <p:sp>
        <p:nvSpPr>
          <p:cNvPr id="3" name="Text Placeholder 2"/>
          <p:cNvSpPr>
            <a:spLocks noGrp="1"/>
          </p:cNvSpPr>
          <p:nvPr>
            <p:ph type="body" idx="1"/>
          </p:nvPr>
        </p:nvSpPr>
        <p:spPr/>
        <p:txBody>
          <a:bodyPr/>
          <a:lstStyle/>
          <a:p>
            <a:r>
              <a:rPr lang="en-GB" dirty="0" smtClean="0"/>
              <a:t>Exercise 1: Using the EXECUTE Statement to Invoke Stored Procedures
Exercise 2: Passing Parameters to Stored Procedures
Exercise 3: Executing System Stored Procedures</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30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3419665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4401205"/>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As a business analyst for Adventure Works, you will be writing reports using corporate databases stored in SQL Server. You have been given a set of business requirements for data and will write T-SQL queries to retrieve the specified data from the databases. You have learned that some of the data can only be accessed via stored procedures instead of directly querying the tables. Additionally, some of the procedures require parameters in order to interact with them.</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601849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2006494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Querying Data with Stored Procedures</a:t>
            </a:r>
            <a:endParaRPr lang="en-GB" dirty="0"/>
          </a:p>
        </p:txBody>
      </p:sp>
      <p:sp>
        <p:nvSpPr>
          <p:cNvPr id="3" name="Text Placeholder 2"/>
          <p:cNvSpPr>
            <a:spLocks noGrp="1"/>
          </p:cNvSpPr>
          <p:nvPr>
            <p:ph type="body" idx="1"/>
          </p:nvPr>
        </p:nvSpPr>
        <p:spPr/>
        <p:txBody>
          <a:bodyPr/>
          <a:lstStyle/>
          <a:p>
            <a:r>
              <a:rPr lang="en-GB" dirty="0" smtClean="0"/>
              <a:t>Examining Stored Procedures
Executing Stored Procedures
Demonstration: Querying Data with Stored Procedures</a:t>
            </a:r>
            <a:endParaRPr lang="en-GB" dirty="0"/>
          </a:p>
        </p:txBody>
      </p:sp>
    </p:spTree>
    <p:custDataLst>
      <p:tags r:id="rId1"/>
    </p:custDataLst>
    <p:extLst>
      <p:ext uri="{BB962C8B-B14F-4D97-AF65-F5344CB8AC3E}">
        <p14:creationId xmlns:p14="http://schemas.microsoft.com/office/powerpoint/2010/main" val="2862747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Examining Stored Procedures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600" b="0" kern="0" dirty="0">
                <a:solidFill>
                  <a:srgbClr val="000000"/>
                </a:solidFill>
              </a:rPr>
              <a:t>Stored procedures are collections of T-SQL statements stored in a database</a:t>
            </a:r>
          </a:p>
          <a:p>
            <a:pPr lvl="0"/>
            <a:r>
              <a:rPr lang="en-US" sz="2600" b="0" kern="0" dirty="0">
                <a:solidFill>
                  <a:srgbClr val="000000"/>
                </a:solidFill>
              </a:rPr>
              <a:t>Procedures can return results, manipulate data, and perform administrative actions on the server</a:t>
            </a:r>
          </a:p>
          <a:p>
            <a:pPr lvl="0"/>
            <a:r>
              <a:rPr lang="en-US" sz="2600" b="0" kern="0" dirty="0">
                <a:solidFill>
                  <a:srgbClr val="000000"/>
                </a:solidFill>
              </a:rPr>
              <a:t>With other objects, procedures can provide a trusted application programming interface to a database, insulating applications from database structure changes</a:t>
            </a:r>
          </a:p>
          <a:p>
            <a:pPr lvl="1"/>
            <a:r>
              <a:rPr lang="en-US" sz="2600" b="0" kern="0" dirty="0">
                <a:solidFill>
                  <a:srgbClr val="000000"/>
                </a:solidFill>
              </a:rPr>
              <a:t>Use views, functions, and procedures to return data</a:t>
            </a:r>
          </a:p>
          <a:p>
            <a:pPr lvl="1"/>
            <a:r>
              <a:rPr lang="en-US" sz="2600" b="0" kern="0" dirty="0">
                <a:solidFill>
                  <a:srgbClr val="000000"/>
                </a:solidFill>
              </a:rPr>
              <a:t>Use procedures to modify and add new data</a:t>
            </a:r>
          </a:p>
          <a:p>
            <a:pPr lvl="1"/>
            <a:r>
              <a:rPr lang="en-US" sz="2600" b="0" kern="0" dirty="0">
                <a:solidFill>
                  <a:srgbClr val="000000"/>
                </a:solidFill>
              </a:rPr>
              <a:t>Alter procedure definition in one place, rather than update application </a:t>
            </a:r>
            <a:r>
              <a:rPr lang="en-US" sz="2600" b="0" kern="0" dirty="0" smtClean="0">
                <a:solidFill>
                  <a:srgbClr val="000000"/>
                </a:solidFill>
              </a:rPr>
              <a:t>code</a:t>
            </a:r>
            <a:endParaRPr lang="en-US" sz="2600" b="0" kern="0" dirty="0">
              <a:solidFill>
                <a:srgbClr val="000000"/>
              </a:solidFill>
            </a:endParaRPr>
          </a:p>
        </p:txBody>
      </p:sp>
    </p:spTree>
    <p:custDataLst>
      <p:tags r:id="rId1"/>
    </p:custDataLst>
    <p:extLst>
      <p:ext uri="{BB962C8B-B14F-4D97-AF65-F5344CB8AC3E}">
        <p14:creationId xmlns:p14="http://schemas.microsoft.com/office/powerpoint/2010/main" val="349374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Executing Stored Procedures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Invoke a stored procedure using EXECUTE or EXEC</a:t>
            </a:r>
          </a:p>
          <a:p>
            <a:pPr lvl="0"/>
            <a:r>
              <a:rPr lang="en-US" b="0" kern="0" dirty="0">
                <a:solidFill>
                  <a:srgbClr val="000000"/>
                </a:solidFill>
              </a:rPr>
              <a:t>Call procedure with two-part name</a:t>
            </a:r>
          </a:p>
          <a:p>
            <a:pPr lvl="0"/>
            <a:r>
              <a:rPr lang="en-US" b="0" kern="0" dirty="0">
                <a:solidFill>
                  <a:srgbClr val="000000"/>
                </a:solidFill>
              </a:rPr>
              <a:t>Pass parameters in @name=value form, using appropriate data type</a:t>
            </a:r>
          </a:p>
          <a:p>
            <a:pPr lvl="0"/>
            <a:endParaRPr lang="en-US" b="0" kern="0" dirty="0">
              <a:solidFill>
                <a:srgbClr val="000000"/>
              </a:solidFill>
            </a:endParaRPr>
          </a:p>
        </p:txBody>
      </p:sp>
      <p:sp>
        <p:nvSpPr>
          <p:cNvPr id="5" name="AutoShape 3"/>
          <p:cNvSpPr>
            <a:spLocks noChangeArrowheads="1"/>
          </p:cNvSpPr>
          <p:nvPr/>
        </p:nvSpPr>
        <p:spPr bwMode="auto">
          <a:xfrm>
            <a:off x="701674" y="3676574"/>
            <a:ext cx="7345045" cy="796010"/>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400" b="0" dirty="0">
                <a:solidFill>
                  <a:srgbClr val="0000FF"/>
                </a:solidFill>
                <a:latin typeface="Lucida Sans Unicode" panose="020B0602030504020204" pitchFamily="34" charset="0"/>
                <a:cs typeface="Lucida Sans Unicode" panose="020B0602030504020204" pitchFamily="34" charset="0"/>
              </a:rPr>
              <a:t>EXEC</a:t>
            </a:r>
            <a:r>
              <a:rPr lang="en-US" sz="2400" b="0" dirty="0">
                <a:solidFill>
                  <a:prstClr val="black"/>
                </a:solidFill>
                <a:latin typeface="Lucida Sans Unicode" panose="020B0602030504020204" pitchFamily="34" charset="0"/>
                <a:cs typeface="Lucida Sans Unicode" panose="020B0602030504020204" pitchFamily="34" charset="0"/>
              </a:rPr>
              <a:t> Production</a:t>
            </a:r>
            <a:r>
              <a:rPr lang="en-US" sz="2400" b="0" dirty="0">
                <a:solidFill>
                  <a:srgbClr val="808080"/>
                </a:solidFill>
                <a:latin typeface="Lucida Sans Unicode" panose="020B0602030504020204" pitchFamily="34" charset="0"/>
                <a:cs typeface="Lucida Sans Unicode" panose="020B0602030504020204" pitchFamily="34" charset="0"/>
              </a:rPr>
              <a:t>.</a:t>
            </a:r>
            <a:r>
              <a:rPr lang="en-US" sz="2400" b="0" dirty="0">
                <a:solidFill>
                  <a:prstClr val="black"/>
                </a:solidFill>
                <a:latin typeface="Lucida Sans Unicode" panose="020B0602030504020204" pitchFamily="34" charset="0"/>
                <a:cs typeface="Lucida Sans Unicode" panose="020B0602030504020204" pitchFamily="34" charset="0"/>
              </a:rPr>
              <a:t>ProductsbySuppliers</a:t>
            </a:r>
            <a:r>
              <a:rPr lang="en-US" sz="2400" b="0" dirty="0">
                <a:solidFill>
                  <a:srgbClr val="0000FF"/>
                </a:solidFill>
                <a:latin typeface="Lucida Sans Unicode" panose="020B0602030504020204" pitchFamily="34" charset="0"/>
                <a:cs typeface="Lucida Sans Unicode" panose="020B0602030504020204" pitchFamily="34" charset="0"/>
              </a:rPr>
              <a:t> </a:t>
            </a:r>
          </a:p>
          <a:p>
            <a:pPr lvl="0" defTabSz="457200">
              <a:tabLst>
                <a:tab pos="457200" algn="l"/>
              </a:tabLst>
              <a:defRPr/>
            </a:pPr>
            <a:r>
              <a:rPr lang="en-US" sz="2400" b="0" dirty="0">
                <a:solidFill>
                  <a:srgbClr val="0000FF"/>
                </a:solidFill>
                <a:latin typeface="Lucida Sans Unicode" panose="020B0602030504020204" pitchFamily="34" charset="0"/>
                <a:cs typeface="Lucida Sans Unicode" panose="020B0602030504020204" pitchFamily="34" charset="0"/>
              </a:rPr>
              <a:t>	</a:t>
            </a:r>
            <a:r>
              <a:rPr lang="en-US" sz="2400" b="0" dirty="0">
                <a:solidFill>
                  <a:prstClr val="black"/>
                </a:solidFill>
                <a:latin typeface="Lucida Sans Unicode" panose="020B0602030504020204" pitchFamily="34" charset="0"/>
                <a:cs typeface="Lucida Sans Unicode" panose="020B0602030504020204" pitchFamily="34" charset="0"/>
              </a:rPr>
              <a:t>@supplierid </a:t>
            </a:r>
            <a:r>
              <a:rPr lang="en-US" sz="2400" b="0" dirty="0">
                <a:solidFill>
                  <a:srgbClr val="808080"/>
                </a:solidFill>
                <a:latin typeface="Lucida Sans Unicode" panose="020B0602030504020204" pitchFamily="34" charset="0"/>
                <a:cs typeface="Lucida Sans Unicode" panose="020B0602030504020204" pitchFamily="34" charset="0"/>
              </a:rPr>
              <a:t>=</a:t>
            </a:r>
            <a:r>
              <a:rPr lang="en-US" sz="2400" b="0" dirty="0">
                <a:solidFill>
                  <a:prstClr val="black"/>
                </a:solidFill>
                <a:latin typeface="Lucida Sans Unicode" panose="020B0602030504020204" pitchFamily="34" charset="0"/>
                <a:cs typeface="Lucida Sans Unicode" panose="020B0602030504020204" pitchFamily="34" charset="0"/>
              </a:rPr>
              <a:t> 1;</a:t>
            </a:r>
            <a:endParaRPr lang="en-US" sz="2400" b="0"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701674" y="5110880"/>
            <a:ext cx="7345045" cy="796010"/>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tabLst>
                <a:tab pos="457200" algn="l"/>
              </a:tabLst>
              <a:defRPr/>
            </a:pPr>
            <a:r>
              <a:rPr lang="en-US" sz="2400" b="0" dirty="0">
                <a:solidFill>
                  <a:srgbClr val="0000FF"/>
                </a:solidFill>
                <a:latin typeface="Lucida Sans Unicode" panose="020B0602030504020204" pitchFamily="34" charset="0"/>
                <a:cs typeface="Lucida Sans Unicode" panose="020B0602030504020204" pitchFamily="34" charset="0"/>
              </a:rPr>
              <a:t>EXEC</a:t>
            </a:r>
            <a:r>
              <a:rPr lang="en-US" sz="2400" b="0" dirty="0">
                <a:solidFill>
                  <a:prstClr val="black"/>
                </a:solidFill>
                <a:latin typeface="Lucida Sans Unicode" panose="020B0602030504020204" pitchFamily="34" charset="0"/>
                <a:cs typeface="Lucida Sans Unicode" panose="020B0602030504020204" pitchFamily="34" charset="0"/>
              </a:rPr>
              <a:t> Production</a:t>
            </a:r>
            <a:r>
              <a:rPr lang="en-US" sz="2400" b="0" dirty="0">
                <a:solidFill>
                  <a:srgbClr val="808080"/>
                </a:solidFill>
                <a:latin typeface="Lucida Sans Unicode" panose="020B0602030504020204" pitchFamily="34" charset="0"/>
                <a:cs typeface="Lucida Sans Unicode" panose="020B0602030504020204" pitchFamily="34" charset="0"/>
              </a:rPr>
              <a:t>.</a:t>
            </a:r>
            <a:r>
              <a:rPr lang="en-US" sz="2400" b="0" dirty="0">
                <a:solidFill>
                  <a:prstClr val="black"/>
                </a:solidFill>
                <a:latin typeface="Lucida Sans Unicode" panose="020B0602030504020204" pitchFamily="34" charset="0"/>
                <a:cs typeface="Lucida Sans Unicode" panose="020B0602030504020204" pitchFamily="34" charset="0"/>
              </a:rPr>
              <a:t>ProductsbySuppliers</a:t>
            </a:r>
            <a:r>
              <a:rPr lang="en-US" sz="2400" b="0" dirty="0">
                <a:solidFill>
                  <a:srgbClr val="0000FF"/>
                </a:solidFill>
                <a:latin typeface="Lucida Sans Unicode" panose="020B0602030504020204" pitchFamily="34" charset="0"/>
                <a:cs typeface="Lucida Sans Unicode" panose="020B0602030504020204" pitchFamily="34" charset="0"/>
              </a:rPr>
              <a:t> </a:t>
            </a:r>
          </a:p>
          <a:p>
            <a:pPr lvl="0" defTabSz="457200">
              <a:lnSpc>
                <a:spcPct val="90000"/>
              </a:lnSpc>
              <a:tabLst>
                <a:tab pos="457200" algn="l"/>
              </a:tabLst>
              <a:defRPr/>
            </a:pPr>
            <a:r>
              <a:rPr lang="en-US" sz="2400" b="0" dirty="0">
                <a:solidFill>
                  <a:srgbClr val="0000FF"/>
                </a:solidFill>
                <a:latin typeface="Lucida Sans Unicode" panose="020B0602030504020204" pitchFamily="34" charset="0"/>
                <a:cs typeface="Lucida Sans Unicode" panose="020B0602030504020204" pitchFamily="34" charset="0"/>
              </a:rPr>
              <a:t>	</a:t>
            </a:r>
            <a:r>
              <a:rPr lang="en-US" sz="2400" b="0" dirty="0">
                <a:solidFill>
                  <a:prstClr val="black"/>
                </a:solidFill>
                <a:latin typeface="Lucida Sans Unicode" panose="020B0602030504020204" pitchFamily="34" charset="0"/>
                <a:cs typeface="Lucida Sans Unicode" panose="020B0602030504020204" pitchFamily="34" charset="0"/>
              </a:rPr>
              <a:t>@supplierid </a:t>
            </a:r>
            <a:r>
              <a:rPr lang="en-US" sz="2400" b="0" dirty="0">
                <a:solidFill>
                  <a:srgbClr val="808080"/>
                </a:solidFill>
                <a:latin typeface="Lucida Sans Unicode" panose="020B0602030504020204" pitchFamily="34" charset="0"/>
                <a:cs typeface="Lucida Sans Unicode" panose="020B0602030504020204" pitchFamily="34" charset="0"/>
              </a:rPr>
              <a:t>=</a:t>
            </a:r>
            <a:r>
              <a:rPr lang="en-US" sz="2400" b="0" dirty="0">
                <a:solidFill>
                  <a:prstClr val="black"/>
                </a:solidFill>
                <a:latin typeface="Lucida Sans Unicode" panose="020B0602030504020204" pitchFamily="34" charset="0"/>
                <a:cs typeface="Lucida Sans Unicode" panose="020B0602030504020204" pitchFamily="34" charset="0"/>
              </a:rPr>
              <a:t> 1</a:t>
            </a:r>
            <a:r>
              <a:rPr lang="en-US" sz="2400" b="0" dirty="0">
                <a:solidFill>
                  <a:srgbClr val="808080"/>
                </a:solidFill>
                <a:latin typeface="Lucida Sans Unicode" panose="020B0602030504020204" pitchFamily="34" charset="0"/>
                <a:cs typeface="Lucida Sans Unicode" panose="020B0602030504020204" pitchFamily="34" charset="0"/>
              </a:rPr>
              <a:t>,</a:t>
            </a:r>
            <a:r>
              <a:rPr lang="en-US" sz="2400" b="0" dirty="0">
                <a:solidFill>
                  <a:prstClr val="black"/>
                </a:solidFill>
                <a:latin typeface="Lucida Sans Unicode" panose="020B0602030504020204" pitchFamily="34" charset="0"/>
                <a:cs typeface="Lucida Sans Unicode" panose="020B0602030504020204" pitchFamily="34" charset="0"/>
              </a:rPr>
              <a:t> @numrows </a:t>
            </a:r>
            <a:r>
              <a:rPr lang="en-US" sz="2400" b="0" dirty="0">
                <a:solidFill>
                  <a:srgbClr val="808080"/>
                </a:solidFill>
                <a:latin typeface="Lucida Sans Unicode" panose="020B0602030504020204" pitchFamily="34" charset="0"/>
                <a:cs typeface="Lucida Sans Unicode" panose="020B0602030504020204" pitchFamily="34" charset="0"/>
              </a:rPr>
              <a:t>=</a:t>
            </a:r>
            <a:r>
              <a:rPr lang="en-US" sz="2400" b="0" dirty="0">
                <a:solidFill>
                  <a:prstClr val="black"/>
                </a:solidFill>
                <a:latin typeface="Lucida Sans Unicode" panose="020B0602030504020204" pitchFamily="34" charset="0"/>
                <a:cs typeface="Lucida Sans Unicode" panose="020B0602030504020204" pitchFamily="34" charset="0"/>
              </a:rPr>
              <a:t> 2;</a:t>
            </a:r>
            <a:endParaRPr lang="en-US" sz="2400" b="0" dirty="0">
              <a:solidFill>
                <a:srgbClr val="000000"/>
              </a:solidFill>
              <a:latin typeface="Lucida Sans Unicode" panose="020B0602030504020204" pitchFamily="34" charset="0"/>
              <a:cs typeface="Lucida Sans Unicode" panose="020B0602030504020204" pitchFamily="34" charset="0"/>
            </a:endParaRPr>
          </a:p>
        </p:txBody>
      </p:sp>
    </p:spTree>
    <p:custDataLst>
      <p:tags r:id="rId1"/>
    </p:custDataLst>
    <p:extLst>
      <p:ext uri="{BB962C8B-B14F-4D97-AF65-F5344CB8AC3E}">
        <p14:creationId xmlns:p14="http://schemas.microsoft.com/office/powerpoint/2010/main" val="545366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b8638642-21a4-4d06-b85b-3163378560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Querying Data with Stored Procedures</a:t>
            </a:r>
            <a:endParaRPr lang="en-GB" dirty="0"/>
          </a:p>
        </p:txBody>
      </p:sp>
      <p:sp>
        <p:nvSpPr>
          <p:cNvPr id="4" name="Text Placeholder 3"/>
          <p:cNvSpPr>
            <a:spLocks noGrp="1"/>
          </p:cNvSpPr>
          <p:nvPr>
            <p:ph type="body" idx="1"/>
          </p:nvPr>
        </p:nvSpPr>
        <p:spPr/>
        <p:txBody>
          <a:bodyPr/>
          <a:lstStyle/>
          <a:p>
            <a:pPr marL="0" indent="0">
              <a:buNone/>
            </a:pPr>
            <a:r>
              <a:rPr lang="en-US" dirty="0"/>
              <a:t>In this demonstration, you will see how to:</a:t>
            </a:r>
          </a:p>
          <a:p>
            <a:r>
              <a:rPr lang="en-US" dirty="0"/>
              <a:t>Use stored procedures</a:t>
            </a:r>
          </a:p>
          <a:p>
            <a:endParaRPr lang="en-GB" dirty="0"/>
          </a:p>
        </p:txBody>
      </p:sp>
    </p:spTree>
    <p:custDataLst>
      <p:tags r:id="rId1"/>
    </p:custDataLst>
    <p:extLst>
      <p:ext uri="{BB962C8B-B14F-4D97-AF65-F5344CB8AC3E}">
        <p14:creationId xmlns:p14="http://schemas.microsoft.com/office/powerpoint/2010/main" val="820592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900889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Passing Parameters to Stored Procedures</a:t>
            </a:r>
            <a:endParaRPr lang="en-GB" dirty="0"/>
          </a:p>
        </p:txBody>
      </p:sp>
      <p:sp>
        <p:nvSpPr>
          <p:cNvPr id="3" name="Text Placeholder 2"/>
          <p:cNvSpPr>
            <a:spLocks noGrp="1"/>
          </p:cNvSpPr>
          <p:nvPr>
            <p:ph type="body" idx="1"/>
          </p:nvPr>
        </p:nvSpPr>
        <p:spPr/>
        <p:txBody>
          <a:bodyPr/>
          <a:lstStyle/>
          <a:p>
            <a:r>
              <a:rPr lang="en-GB" dirty="0" smtClean="0"/>
              <a:t>Passing Input Parameters to Stored Procedures
Working with OUTPUT Parameters
Demonstration: Passing Parameters to Stored Procedures</a:t>
            </a:r>
            <a:endParaRPr lang="en-GB" dirty="0"/>
          </a:p>
        </p:txBody>
      </p:sp>
    </p:spTree>
    <p:custDataLst>
      <p:tags r:id="rId1"/>
    </p:custDataLst>
    <p:extLst>
      <p:ext uri="{BB962C8B-B14F-4D97-AF65-F5344CB8AC3E}">
        <p14:creationId xmlns:p14="http://schemas.microsoft.com/office/powerpoint/2010/main" val="3998145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Passing Input Parameters to Stored Procedures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Parameters are defined in the header of the procedure code, including name, data type and direction (input is default)</a:t>
            </a:r>
          </a:p>
          <a:p>
            <a:pPr lvl="0"/>
            <a:r>
              <a:rPr lang="en-US" b="0" kern="0" dirty="0">
                <a:solidFill>
                  <a:srgbClr val="000000"/>
                </a:solidFill>
              </a:rPr>
              <a:t>Parameters are discoverable using SQL Server Management Studio and the sys.parameters view</a:t>
            </a:r>
          </a:p>
          <a:p>
            <a:pPr lvl="0"/>
            <a:r>
              <a:rPr lang="en-US" b="0" kern="0" dirty="0">
                <a:solidFill>
                  <a:srgbClr val="000000"/>
                </a:solidFill>
              </a:rPr>
              <a:t>To pass parameters in an EXEC statement, use names defined in procedure</a:t>
            </a:r>
          </a:p>
          <a:p>
            <a:pPr lvl="0"/>
            <a:endParaRPr lang="en-US" b="0" kern="0" dirty="0">
              <a:solidFill>
                <a:srgbClr val="000000"/>
              </a:solidFill>
            </a:endParaRPr>
          </a:p>
        </p:txBody>
      </p:sp>
      <p:sp>
        <p:nvSpPr>
          <p:cNvPr id="5" name="AutoShape 3"/>
          <p:cNvSpPr>
            <a:spLocks noChangeArrowheads="1"/>
          </p:cNvSpPr>
          <p:nvPr/>
        </p:nvSpPr>
        <p:spPr bwMode="auto">
          <a:xfrm>
            <a:off x="701674" y="4476958"/>
            <a:ext cx="7345045" cy="1054953"/>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CREATE</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PROCEDURE</a:t>
            </a:r>
            <a:r>
              <a:rPr lang="en-US" sz="2000" b="0" dirty="0">
                <a:solidFill>
                  <a:prstClr val="black"/>
                </a:solidFill>
                <a:latin typeface="Lucida Sans Unicode" panose="020B0602030504020204" pitchFamily="34" charset="0"/>
                <a:cs typeface="Lucida Sans Unicode" panose="020B0602030504020204" pitchFamily="34" charset="0"/>
              </a:rPr>
              <a:t> Production</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ProductsbySuppliers</a:t>
            </a:r>
          </a:p>
          <a:p>
            <a:pPr lvl="0"/>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@supplierid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INT</a:t>
            </a:r>
            <a:r>
              <a:rPr lang="en-US" sz="2000" b="0" dirty="0">
                <a:solidFill>
                  <a:srgbClr val="808080"/>
                </a:solidFill>
                <a:latin typeface="Lucida Sans Unicode" panose="020B0602030504020204" pitchFamily="34" charset="0"/>
                <a:cs typeface="Lucida Sans Unicode" panose="020B0602030504020204" pitchFamily="34" charset="0"/>
              </a:rPr>
              <a:t>)</a:t>
            </a:r>
          </a:p>
          <a:p>
            <a:pPr lvl="0"/>
            <a:r>
              <a:rPr lang="en-US" sz="2000" b="0" dirty="0">
                <a:solidFill>
                  <a:srgbClr val="0000FF"/>
                </a:solidFill>
                <a:latin typeface="Lucida Sans Unicode" panose="020B0602030504020204" pitchFamily="34" charset="0"/>
                <a:cs typeface="Lucida Sans Unicode" panose="020B0602030504020204" pitchFamily="34" charset="0"/>
              </a:rPr>
              <a:t>AS ...</a:t>
            </a:r>
          </a:p>
        </p:txBody>
      </p:sp>
      <p:sp>
        <p:nvSpPr>
          <p:cNvPr id="6" name="AutoShape 3"/>
          <p:cNvSpPr>
            <a:spLocks noChangeArrowheads="1"/>
          </p:cNvSpPr>
          <p:nvPr/>
        </p:nvSpPr>
        <p:spPr bwMode="auto">
          <a:xfrm>
            <a:off x="701673" y="5664248"/>
            <a:ext cx="7345045" cy="671334"/>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EXEC</a:t>
            </a:r>
            <a:r>
              <a:rPr lang="en-US" sz="2000" b="0" dirty="0">
                <a:solidFill>
                  <a:prstClr val="black"/>
                </a:solidFill>
                <a:latin typeface="Lucida Sans Unicode" panose="020B0602030504020204" pitchFamily="34" charset="0"/>
                <a:cs typeface="Lucida Sans Unicode" panose="020B0602030504020204" pitchFamily="34" charset="0"/>
              </a:rPr>
              <a:t> Production</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ProductsbySuppliers</a:t>
            </a:r>
            <a:r>
              <a:rPr lang="en-US" sz="2000" b="0" dirty="0">
                <a:solidFill>
                  <a:srgbClr val="0000FF"/>
                </a:solidFill>
                <a:latin typeface="Lucida Sans Unicode" panose="020B0602030504020204" pitchFamily="34" charset="0"/>
                <a:cs typeface="Lucida Sans Unicode" panose="020B0602030504020204" pitchFamily="34" charset="0"/>
              </a:rPr>
              <a:t> </a:t>
            </a:r>
          </a:p>
          <a:p>
            <a:pPr lvl="0"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	</a:t>
            </a:r>
            <a:r>
              <a:rPr lang="en-US" sz="2000" b="0" dirty="0">
                <a:solidFill>
                  <a:prstClr val="black"/>
                </a:solidFill>
                <a:latin typeface="Lucida Sans Unicode" panose="020B0602030504020204" pitchFamily="34" charset="0"/>
                <a:cs typeface="Lucida Sans Unicode" panose="020B0602030504020204" pitchFamily="34" charset="0"/>
              </a:rPr>
              <a:t>@supplierid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1;</a:t>
            </a:r>
            <a:endParaRPr lang="en-US" sz="2000" b="0" dirty="0">
              <a:solidFill>
                <a:srgbClr val="000000"/>
              </a:solidFill>
              <a:latin typeface="Lucida Sans Unicode" panose="020B0602030504020204" pitchFamily="34" charset="0"/>
              <a:cs typeface="Lucida Sans Unicode" panose="020B0602030504020204" pitchFamily="34" charset="0"/>
            </a:endParaRPr>
          </a:p>
        </p:txBody>
      </p:sp>
    </p:spTree>
    <p:custDataLst>
      <p:tags r:id="rId1"/>
    </p:custDataLst>
    <p:extLst>
      <p:ext uri="{BB962C8B-B14F-4D97-AF65-F5344CB8AC3E}">
        <p14:creationId xmlns:p14="http://schemas.microsoft.com/office/powerpoint/2010/main" val="21923663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21</TotalTime>
  <Words>2465</Words>
  <Application>Microsoft Office PowerPoint</Application>
  <PresentationFormat>On-screen Show (4:3)</PresentationFormat>
  <Paragraphs>309</Paragraphs>
  <Slides>23</Slides>
  <Notes>23</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Segoe UI</vt:lpstr>
      <vt:lpstr>Arial</vt:lpstr>
      <vt:lpstr>Lucida Sans Unicode</vt:lpstr>
      <vt:lpstr>Calibri</vt:lpstr>
      <vt:lpstr>Wingdings</vt:lpstr>
      <vt:lpstr>Verdana</vt:lpstr>
      <vt:lpstr>Times New Roman</vt:lpstr>
      <vt:lpstr>NG_MOC_Core_ModuleNew2</vt:lpstr>
      <vt:lpstr>Module 15</vt:lpstr>
      <vt:lpstr>Module Overview</vt:lpstr>
      <vt:lpstr>Lesson 1: Querying Data with Stored Procedures</vt:lpstr>
      <vt:lpstr>Examining Stored Procedures</vt:lpstr>
      <vt:lpstr>Executing Stored Procedures</vt:lpstr>
      <vt:lpstr>Demonstration: Querying Data with Stored Procedures</vt:lpstr>
      <vt:lpstr>PowerPoint Presentation</vt:lpstr>
      <vt:lpstr>Lesson 2: Passing Parameters to Stored Procedures</vt:lpstr>
      <vt:lpstr>Passing Input Parameters to Stored Procedures</vt:lpstr>
      <vt:lpstr>Working with OUTPUT Parameters</vt:lpstr>
      <vt:lpstr>Demonstration: Passing Parameters to Stored Procedures</vt:lpstr>
      <vt:lpstr>PowerPoint Presentation</vt:lpstr>
      <vt:lpstr>Lesson 3: Creating Simple Stored Procedures</vt:lpstr>
      <vt:lpstr>Creating Procedures to Return Rows</vt:lpstr>
      <vt:lpstr>Creating Procedures That Accept Parameters</vt:lpstr>
      <vt:lpstr>Demonstration: Creating Simple Stored Procedures</vt:lpstr>
      <vt:lpstr>Lesson 4: Working with Dynamic SQL</vt:lpstr>
      <vt:lpstr>Constructing Dynamic SQL</vt:lpstr>
      <vt:lpstr>Writing Queries with Dynamic SQL</vt:lpstr>
      <vt:lpstr>Demonstration: Working with Dynamic SQL</vt:lpstr>
      <vt:lpstr>Lab: Executing Stored Procedures</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15</dc:title>
  <dc:creator>Richard Strange</dc:creator>
  <cp:lastModifiedBy>Richard Strange</cp:lastModifiedBy>
  <cp:revision>4</cp:revision>
  <dcterms:created xsi:type="dcterms:W3CDTF">2017-11-17T11:26:36Z</dcterms:created>
  <dcterms:modified xsi:type="dcterms:W3CDTF">2017-11-17T15:03:15Z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4DA0DD6D-BF5A-400A-8BF2-BA3617EAD661</vt:lpwstr>
  </property>
  <property fmtid="{D5CDD505-2E9C-101B-9397-08002B2CF9AE}" pid="3" name="ArticulatePath">
    <vt:lpwstr>20761C_15</vt:lpwstr>
  </property>
</Properties>
</file>