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3" r:id="rId11"/>
    <p:sldId id="274" r:id="rId12"/>
    <p:sldId id="265" r:id="rId13"/>
    <p:sldId id="266" r:id="rId14"/>
    <p:sldId id="267" r:id="rId15"/>
    <p:sldId id="268" r:id="rId16"/>
    <p:sldId id="269" r:id="rId17"/>
    <p:sldId id="270" r:id="rId18"/>
    <p:sldId id="271" r:id="rId19"/>
    <p:sldId id="272" r:id="rId20"/>
  </p:sldIdLst>
  <p:sldSz cx="9144000" cy="6858000" type="screen4x3"/>
  <p:notesSz cx="6858000" cy="9144000"/>
  <p:embeddedFontLst>
    <p:embeddedFont>
      <p:font typeface="Segoe UI" panose="020B0502040204020203" pitchFamily="34" charset="0"/>
      <p:regular r:id="rId22"/>
      <p:bold r:id="rId23"/>
      <p:italic r:id="rId24"/>
      <p:boldItalic r:id="rId25"/>
    </p:embeddedFont>
    <p:embeddedFont>
      <p:font typeface="Lucida Sans Unicode" panose="020B0602030504020204" pitchFamily="34" charset="0"/>
      <p:regular r:id="rId26"/>
    </p:embeddedFont>
    <p:embeddedFont>
      <p:font typeface="Calibri" panose="020F0502020204030204"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custDataLst>
    <p:tags r:id="rId35"/>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0EDE4-377C-4F37-B373-B2E8968EC99A}"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D205B-4BA6-436B-B1DD-EE2C97C3634D}" type="slidenum">
              <a:rPr lang="en-GB" smtClean="0"/>
              <a:t>‹#›</a:t>
            </a:fld>
            <a:endParaRPr lang="en-GB" dirty="0"/>
          </a:p>
        </p:txBody>
      </p:sp>
    </p:spTree>
    <p:extLst>
      <p:ext uri="{BB962C8B-B14F-4D97-AF65-F5344CB8AC3E}">
        <p14:creationId xmlns:p14="http://schemas.microsoft.com/office/powerpoint/2010/main" val="226297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99D205B-4BA6-436B-B1DD-EE2C97C3634D}"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05432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Show that the batch was successful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that no rows were inserted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following batch in its entirety to show the choices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Declare a parameter to search for 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Test it locally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9</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10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11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9D205B-4BA6-436B-B1DD-EE2C97C3634D}" type="slidenum">
              <a:rPr lang="en-GB" smtClean="0"/>
              <a:t>10</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99672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the following T-SQL script: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INSERT INTO HumanResources.PossibleSkills (SkillName, Category, Credit)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VALUES('Database Administration', 'IT Professional', 5);</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INSERT INTO HumanResources.PossibleSkills (SkillName, Category, Credit) </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VALUES('C#.NET', 'Developer', 4);</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INSERT INTO HumanResources.PossibleSkills (SkillName, Category, Credit)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VALUES('Project Management', 'Management', 'Two');</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GO</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script generates an error on the third INSERT statement. How many new rows do you expect to find in the PossibleSkills table after this error?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Two new rows.</a:t>
            </a:r>
            <a:endParaRPr lang="en-GB" dirty="0"/>
          </a:p>
        </p:txBody>
      </p:sp>
      <p:sp>
        <p:nvSpPr>
          <p:cNvPr id="4" name="Slide Number Placeholder 3"/>
          <p:cNvSpPr>
            <a:spLocks noGrp="1"/>
          </p:cNvSpPr>
          <p:nvPr>
            <p:ph type="sldNum" sz="quarter" idx="10"/>
          </p:nvPr>
        </p:nvSpPr>
        <p:spPr/>
        <p:txBody>
          <a:bodyPr/>
          <a:lstStyle/>
          <a:p>
            <a:fld id="{799D205B-4BA6-436B-B1DD-EE2C97C3634D}"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25726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99D205B-4BA6-436B-B1DD-EE2C97C3634D}"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52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99D205B-4BA6-436B-B1DD-EE2C97C3634D}"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07763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99D205B-4BA6-436B-B1DD-EE2C97C3634D}"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3716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the use of the increment operator, added in SQL Server 2008.</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T-SQL does not support FOR, FOREACH or DO loops.</a:t>
            </a:r>
          </a:p>
        </p:txBody>
      </p:sp>
      <p:sp>
        <p:nvSpPr>
          <p:cNvPr id="4" name="Slide Number Placeholder 3"/>
          <p:cNvSpPr>
            <a:spLocks noGrp="1"/>
          </p:cNvSpPr>
          <p:nvPr>
            <p:ph type="sldNum" sz="quarter" idx="10"/>
          </p:nvPr>
        </p:nvSpPr>
        <p:spPr/>
        <p:txBody>
          <a:bodyPr/>
          <a:lstStyle/>
          <a:p>
            <a:fld id="{799D205B-4BA6-436B-B1DD-EE2C97C3634D}"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324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Control the Flow of Execution</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populate a table by creating 15 new rows. Before you create the rows, you need to check that the table exists. From the following T-SQL keywords, choose the one that you will NOT need to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IF</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WHILE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BEGIN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END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INSERT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WHILE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9D205B-4BA6-436B-B1DD-EE2C97C3634D}"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5503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1: Declaring Variables and Delimiting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Batches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will practice how to declare variables, retrieve their values, and use them in a SELECT statement to return specific employee information.</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2: Using Control-of-Flow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Elements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would like to include conditional logic in your T-SQL code to control the flow of elements by setting different values to a variable using the IF statement.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3: Using Variables in a Dynamic SQL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Statement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will practice how to invoke dynamic SQL code and how to pass variables to it.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4: Using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Synonyms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will practice how to create a synonym for a table inside the AdventureWorks2008R2 database and how to write a query against it.</a:t>
            </a:r>
          </a:p>
        </p:txBody>
      </p:sp>
      <p:sp>
        <p:nvSpPr>
          <p:cNvPr id="4" name="Slide Number Placeholder 3"/>
          <p:cNvSpPr>
            <a:spLocks noGrp="1"/>
          </p:cNvSpPr>
          <p:nvPr>
            <p:ph type="sldNum" sz="quarter" idx="10"/>
          </p:nvPr>
        </p:nvSpPr>
        <p:spPr/>
        <p:txBody>
          <a:bodyPr/>
          <a:lstStyle/>
          <a:p>
            <a:fld id="{799D205B-4BA6-436B-B1DD-EE2C97C3634D}"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49146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99D205B-4BA6-436B-B1DD-EE2C97C3634D}"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52116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you declare a variable in one batch and reference it in multiple batches?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 variables are local to the batch in which they are declared.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you create a synonym that references an object that does not yet exist?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 resolution doesn't occur until the synonym is used.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Will a WHILE loop exit when the predicate evaluates to NULL?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a:t>
            </a:r>
          </a:p>
        </p:txBody>
      </p:sp>
      <p:sp>
        <p:nvSpPr>
          <p:cNvPr id="4" name="Slide Number Placeholder 3"/>
          <p:cNvSpPr>
            <a:spLocks noGrp="1"/>
          </p:cNvSpPr>
          <p:nvPr>
            <p:ph type="sldNum" sz="quarter" idx="10"/>
          </p:nvPr>
        </p:nvSpPr>
        <p:spPr/>
        <p:txBody>
          <a:bodyPr/>
          <a:lstStyle/>
          <a:p>
            <a:fld id="{799D205B-4BA6-436B-B1DD-EE2C97C3634D}"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83889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99D205B-4BA6-436B-B1DD-EE2C97C3634D}"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0674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99D205B-4BA6-436B-B1DD-EE2C97C3634D}"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36842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GO is not a T-SQL keyword, but is recognized by client tools (SSMS, SQLCMD, and so 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students that, while they can set a custom batch delimiter in SSMS: Tools...Options...Query Execution...SQL Server...Batch Separator, this is not a best practice.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a fun demo, show the use of an integer value following GO: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PRINT 'Repeating commands with GO';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 10</a:t>
            </a:r>
          </a:p>
        </p:txBody>
      </p:sp>
      <p:sp>
        <p:nvSpPr>
          <p:cNvPr id="4" name="Slide Number Placeholder 3"/>
          <p:cNvSpPr>
            <a:spLocks noGrp="1"/>
          </p:cNvSpPr>
          <p:nvPr>
            <p:ph type="sldNum" sz="quarter" idx="10"/>
          </p:nvPr>
        </p:nvSpPr>
        <p:spPr/>
        <p:txBody>
          <a:bodyPr/>
          <a:lstStyle/>
          <a:p>
            <a:fld id="{799D205B-4BA6-436B-B1DD-EE2C97C3634D}"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06937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Compare a batch to a query, which is a single statement.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INSERT statements are used in the sample rather than SELECT because modification (and data definition language—DDL) statements are more often grouped in batches than SELECT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Transactions and error handling will be introduced in a later module.</a:t>
            </a:r>
          </a:p>
        </p:txBody>
      </p:sp>
      <p:sp>
        <p:nvSpPr>
          <p:cNvPr id="4" name="Slide Number Placeholder 3"/>
          <p:cNvSpPr>
            <a:spLocks noGrp="1"/>
          </p:cNvSpPr>
          <p:nvPr>
            <p:ph type="sldNum" sz="quarter" idx="10"/>
          </p:nvPr>
        </p:nvSpPr>
        <p:spPr/>
        <p:txBody>
          <a:bodyPr/>
          <a:lstStyle/>
          <a:p>
            <a:fld id="{799D205B-4BA6-436B-B1DD-EE2C97C3634D}"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708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99D205B-4BA6-436B-B1DD-EE2C97C3634D}"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1507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99D205B-4BA6-436B-B1DD-EE2C97C3634D}"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41012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topic appears in the course to comply with the objective domain. Keep it at a high level because most students will not have the permissions (nor the need) to create synonyms.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create a synonym, the user must have CREATE SYNONYM permission and either own or have ALTER SCHEMA in the destination schema.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synonym is an "empty" object that is resolved to the source object when referenced at runtime.</a:t>
            </a:r>
          </a:p>
        </p:txBody>
      </p:sp>
      <p:sp>
        <p:nvSpPr>
          <p:cNvPr id="4" name="Slide Number Placeholder 3"/>
          <p:cNvSpPr>
            <a:spLocks noGrp="1"/>
          </p:cNvSpPr>
          <p:nvPr>
            <p:ph type="sldNum" sz="quarter" idx="10"/>
          </p:nvPr>
        </p:nvSpPr>
        <p:spPr/>
        <p:txBody>
          <a:bodyPr/>
          <a:lstStyle/>
          <a:p>
            <a:fld id="{799D205B-4BA6-436B-B1DD-EE2C97C3634D}"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193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Open file 11 - Demonstration A.sql and follow the comments.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Control Batch Execution and Variable Usage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D:\Demofiles\Mod16\Setup.cmd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the script completes, press any key to continue.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D:\Demofiles\Mod16\Demo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Queries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double-click the query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Create a proc to search for category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Set up table for batch demos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9D205B-4BA6-436B-B1DD-EE2C97C3634D}"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16: Programming with T-SQL</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21457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7546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805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5740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6605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88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58875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336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66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373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29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91891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98654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54489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16</a:t>
            </a:r>
            <a:endParaRPr lang="en-GB" dirty="0"/>
          </a:p>
        </p:txBody>
      </p:sp>
      <p:sp>
        <p:nvSpPr>
          <p:cNvPr id="3" name="Subtitle 2"/>
          <p:cNvSpPr>
            <a:spLocks noGrp="1"/>
          </p:cNvSpPr>
          <p:nvPr>
            <p:ph type="subTitle" sz="quarter" idx="1"/>
          </p:nvPr>
        </p:nvSpPr>
        <p:spPr/>
        <p:txBody>
          <a:bodyPr/>
          <a:lstStyle/>
          <a:p>
            <a:r>
              <a:rPr lang="en-GB" dirty="0" smtClean="0"/>
              <a:t>Programming with T-SQL
</a:t>
            </a:r>
            <a:endParaRPr lang="en-GB" dirty="0"/>
          </a:p>
        </p:txBody>
      </p:sp>
    </p:spTree>
    <p:custDataLst>
      <p:tags r:id="rId1"/>
    </p:custDataLst>
    <p:extLst>
      <p:ext uri="{BB962C8B-B14F-4D97-AF65-F5344CB8AC3E}">
        <p14:creationId xmlns:p14="http://schemas.microsoft.com/office/powerpoint/2010/main" val="362885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57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274547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Controlling Program Flow</a:t>
            </a:r>
            <a:endParaRPr lang="en-GB" dirty="0"/>
          </a:p>
        </p:txBody>
      </p:sp>
      <p:sp>
        <p:nvSpPr>
          <p:cNvPr id="3" name="Text Placeholder 2"/>
          <p:cNvSpPr>
            <a:spLocks noGrp="1"/>
          </p:cNvSpPr>
          <p:nvPr>
            <p:ph type="body" idx="1"/>
          </p:nvPr>
        </p:nvSpPr>
        <p:spPr/>
        <p:txBody>
          <a:bodyPr/>
          <a:lstStyle/>
          <a:p>
            <a:r>
              <a:rPr lang="en-GB" dirty="0" smtClean="0"/>
              <a:t>Understanding T-SQL Control-of-Flow Language
Working with IF…ELSE
Working with WHILE
Demonstration: Controlling Program Flow</a:t>
            </a:r>
            <a:endParaRPr lang="en-GB" dirty="0"/>
          </a:p>
        </p:txBody>
      </p:sp>
    </p:spTree>
    <p:custDataLst>
      <p:tags r:id="rId1"/>
    </p:custDataLst>
    <p:extLst>
      <p:ext uri="{BB962C8B-B14F-4D97-AF65-F5344CB8AC3E}">
        <p14:creationId xmlns:p14="http://schemas.microsoft.com/office/powerpoint/2010/main" val="296242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T-SQL Control-of-Flow Language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provides additional language elements that control the flow of execution of T-SQL statements</a:t>
            </a:r>
          </a:p>
          <a:p>
            <a:pPr lvl="1"/>
            <a:r>
              <a:rPr lang="en-US" b="0" kern="0" dirty="0">
                <a:solidFill>
                  <a:srgbClr val="000000"/>
                </a:solidFill>
              </a:rPr>
              <a:t>Used in batches, stored procedures, and multistatement functions</a:t>
            </a:r>
          </a:p>
          <a:p>
            <a:pPr lvl="0"/>
            <a:r>
              <a:rPr lang="en-US" b="0" kern="0" dirty="0">
                <a:solidFill>
                  <a:srgbClr val="000000"/>
                </a:solidFill>
              </a:rPr>
              <a:t>Control-of-flow elements allow statements to be performed in a specified order or not at all</a:t>
            </a:r>
          </a:p>
          <a:p>
            <a:pPr lvl="1"/>
            <a:r>
              <a:rPr lang="en-US" b="0" kern="0" dirty="0">
                <a:solidFill>
                  <a:srgbClr val="000000"/>
                </a:solidFill>
              </a:rPr>
              <a:t>The default is for statements to execute sequentially</a:t>
            </a:r>
          </a:p>
          <a:p>
            <a:pPr lvl="0"/>
            <a:r>
              <a:rPr lang="en-US" b="0" kern="0" dirty="0">
                <a:solidFill>
                  <a:srgbClr val="000000"/>
                </a:solidFill>
              </a:rPr>
              <a:t>Includes IF…ELSE, BEGIN…END, WHILE, RETURN, and others</a:t>
            </a:r>
          </a:p>
          <a:p>
            <a:pPr lvl="0"/>
            <a:endParaRPr lang="en-US" b="0" kern="0" dirty="0">
              <a:solidFill>
                <a:srgbClr val="000000"/>
              </a:solidFill>
            </a:endParaRPr>
          </a:p>
        </p:txBody>
      </p:sp>
      <p:sp>
        <p:nvSpPr>
          <p:cNvPr id="5" name="AutoShape 3"/>
          <p:cNvSpPr>
            <a:spLocks noChangeArrowheads="1"/>
          </p:cNvSpPr>
          <p:nvPr/>
        </p:nvSpPr>
        <p:spPr bwMode="auto">
          <a:xfrm>
            <a:off x="644578" y="5533959"/>
            <a:ext cx="7749914" cy="105495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IF</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OBJECT_ID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FF0000"/>
                </a:solidFill>
                <a:latin typeface="Lucida Sans Unicode" panose="020B0602030504020204" pitchFamily="34" charset="0"/>
                <a:cs typeface="Lucida Sans Unicode" panose="020B0602030504020204" pitchFamily="34" charset="0"/>
              </a:rPr>
              <a:t>'dbo.t1'</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IS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NOT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NULL</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DROP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TABLE</a:t>
            </a:r>
            <a:r>
              <a:rPr lang="en-US" sz="2000" b="0" dirty="0">
                <a:solidFill>
                  <a:prstClr val="black"/>
                </a:solidFill>
                <a:latin typeface="Lucida Sans Unicode" panose="020B0602030504020204" pitchFamily="34" charset="0"/>
                <a:cs typeface="Lucida Sans Unicode" panose="020B0602030504020204" pitchFamily="34" charset="0"/>
              </a:rPr>
              <a:t> dbo.t1</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GO</a:t>
            </a:r>
            <a:endParaRPr lang="en-US" sz="2000" b="0" dirty="0">
              <a:solidFill>
                <a:srgbClr val="80808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145574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IF…ELSE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IF…ELSE uses a predicate to determine the flow of the code</a:t>
            </a:r>
          </a:p>
          <a:p>
            <a:pPr lvl="1"/>
            <a:r>
              <a:rPr lang="en-US" b="0" kern="0" dirty="0">
                <a:solidFill>
                  <a:srgbClr val="000000"/>
                </a:solidFill>
              </a:rPr>
              <a:t>The code in the IF block is executed if the predicate evaluates to TRUE </a:t>
            </a:r>
          </a:p>
          <a:p>
            <a:pPr lvl="1"/>
            <a:r>
              <a:rPr lang="en-US" b="0" kern="0" dirty="0">
                <a:solidFill>
                  <a:srgbClr val="000000"/>
                </a:solidFill>
              </a:rPr>
              <a:t>The code in the ELSE block is executed if the predicate evaluates to FALSE or UNKNOWN</a:t>
            </a:r>
          </a:p>
          <a:p>
            <a:pPr lvl="0"/>
            <a:r>
              <a:rPr lang="en-US" b="0" kern="0" dirty="0">
                <a:solidFill>
                  <a:srgbClr val="000000"/>
                </a:solidFill>
              </a:rPr>
              <a:t>Very useful when combined with the EXISTS operator</a:t>
            </a:r>
          </a:p>
          <a:p>
            <a:pPr lvl="0"/>
            <a:endParaRPr lang="en-US" b="0" kern="0" dirty="0">
              <a:solidFill>
                <a:srgbClr val="000000"/>
              </a:solidFill>
            </a:endParaRPr>
          </a:p>
        </p:txBody>
      </p:sp>
      <p:sp>
        <p:nvSpPr>
          <p:cNvPr id="5" name="AutoShape 3"/>
          <p:cNvSpPr>
            <a:spLocks noChangeArrowheads="1"/>
          </p:cNvSpPr>
          <p:nvPr/>
        </p:nvSpPr>
        <p:spPr bwMode="auto">
          <a:xfrm>
            <a:off x="940321" y="4733833"/>
            <a:ext cx="7270229" cy="1785104"/>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200" b="0" dirty="0">
                <a:solidFill>
                  <a:srgbClr val="0000FF"/>
                </a:solidFill>
                <a:latin typeface="Lucida Sans Unicode" panose="020B0602030504020204" pitchFamily="34" charset="0"/>
                <a:cs typeface="Lucida Sans Unicode" panose="020B0602030504020204" pitchFamily="34" charset="0"/>
              </a:rPr>
              <a:t>IF</a:t>
            </a:r>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FF00FF"/>
                </a:solidFill>
                <a:latin typeface="Lucida Sans Unicode" panose="020B0602030504020204" pitchFamily="34" charset="0"/>
                <a:cs typeface="Lucida Sans Unicode" panose="020B0602030504020204" pitchFamily="34" charset="0"/>
              </a:rPr>
              <a:t>OBJECT_ID</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srgbClr val="FF0000"/>
                </a:solidFill>
                <a:latin typeface="Lucida Sans Unicode" panose="020B0602030504020204" pitchFamily="34" charset="0"/>
                <a:cs typeface="Lucida Sans Unicode" panose="020B0602030504020204" pitchFamily="34" charset="0"/>
              </a:rPr>
              <a:t>'dbo.t1'</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808080"/>
                </a:solidFill>
                <a:latin typeface="Lucida Sans Unicode" panose="020B0602030504020204" pitchFamily="34" charset="0"/>
                <a:cs typeface="Lucida Sans Unicode" panose="020B0602030504020204" pitchFamily="34" charset="0"/>
              </a:rPr>
              <a:t>IS</a:t>
            </a:r>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808080"/>
                </a:solidFill>
                <a:latin typeface="Lucida Sans Unicode" panose="020B0602030504020204" pitchFamily="34" charset="0"/>
                <a:cs typeface="Lucida Sans Unicode" panose="020B0602030504020204" pitchFamily="34" charset="0"/>
              </a:rPr>
              <a:t>NULL</a:t>
            </a:r>
          </a:p>
          <a:p>
            <a:pPr lvl="0"/>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0000FF"/>
                </a:solidFill>
                <a:latin typeface="Lucida Sans Unicode" panose="020B0602030504020204" pitchFamily="34" charset="0"/>
                <a:cs typeface="Lucida Sans Unicode" panose="020B0602030504020204" pitchFamily="34" charset="0"/>
              </a:rPr>
              <a:t>PRINT</a:t>
            </a:r>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FF0000"/>
                </a:solidFill>
                <a:latin typeface="Lucida Sans Unicode" panose="020B0602030504020204" pitchFamily="34" charset="0"/>
                <a:cs typeface="Lucida Sans Unicode" panose="020B0602030504020204" pitchFamily="34" charset="0"/>
              </a:rPr>
              <a:t>'Object does not exist'</a:t>
            </a:r>
            <a:r>
              <a:rPr lang="en-US" sz="2200" b="0" dirty="0">
                <a:solidFill>
                  <a:srgbClr val="808080"/>
                </a:solidFill>
                <a:latin typeface="Lucida Sans Unicode" panose="020B0602030504020204" pitchFamily="34" charset="0"/>
                <a:cs typeface="Lucida Sans Unicode" panose="020B0602030504020204" pitchFamily="34" charset="0"/>
              </a:rPr>
              <a:t>;</a:t>
            </a:r>
            <a:endParaRPr lang="en-US" sz="2200" b="0" dirty="0">
              <a:solidFill>
                <a:srgbClr val="FF0000"/>
              </a:solidFill>
              <a:latin typeface="Lucida Sans Unicode" panose="020B0602030504020204" pitchFamily="34" charset="0"/>
              <a:cs typeface="Lucida Sans Unicode" panose="020B0602030504020204" pitchFamily="34" charset="0"/>
            </a:endParaRPr>
          </a:p>
          <a:p>
            <a:pPr lvl="0"/>
            <a:r>
              <a:rPr lang="en-US" sz="2200" b="0" dirty="0">
                <a:solidFill>
                  <a:srgbClr val="0000FF"/>
                </a:solidFill>
                <a:latin typeface="Lucida Sans Unicode" panose="020B0602030504020204" pitchFamily="34" charset="0"/>
                <a:cs typeface="Lucida Sans Unicode" panose="020B0602030504020204" pitchFamily="34" charset="0"/>
              </a:rPr>
              <a:t>ELSE</a:t>
            </a:r>
          </a:p>
          <a:p>
            <a:pPr lvl="0"/>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0000FF"/>
                </a:solidFill>
                <a:latin typeface="Lucida Sans Unicode" panose="020B0602030504020204" pitchFamily="34" charset="0"/>
                <a:cs typeface="Lucida Sans Unicode" panose="020B0602030504020204" pitchFamily="34" charset="0"/>
              </a:rPr>
              <a:t>DROP</a:t>
            </a:r>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0000FF"/>
                </a:solidFill>
                <a:latin typeface="Lucida Sans Unicode" panose="020B0602030504020204" pitchFamily="34" charset="0"/>
                <a:cs typeface="Lucida Sans Unicode" panose="020B0602030504020204" pitchFamily="34" charset="0"/>
              </a:rPr>
              <a:t>TABLE</a:t>
            </a:r>
            <a:r>
              <a:rPr lang="en-US" sz="2200" b="0" dirty="0">
                <a:solidFill>
                  <a:prstClr val="black"/>
                </a:solidFill>
                <a:latin typeface="Lucida Sans Unicode" panose="020B0602030504020204" pitchFamily="34" charset="0"/>
                <a:cs typeface="Lucida Sans Unicode" panose="020B0602030504020204" pitchFamily="34" charset="0"/>
              </a:rPr>
              <a:t> dbo.t1</a:t>
            </a:r>
            <a:r>
              <a:rPr lang="en-US" sz="2200" b="0" dirty="0">
                <a:solidFill>
                  <a:srgbClr val="808080"/>
                </a:solidFill>
                <a:latin typeface="Lucida Sans Unicode" panose="020B0602030504020204" pitchFamily="34" charset="0"/>
                <a:cs typeface="Lucida Sans Unicode" panose="020B0602030504020204" pitchFamily="34" charset="0"/>
              </a:rPr>
              <a:t>;</a:t>
            </a:r>
          </a:p>
          <a:p>
            <a:pPr lvl="0"/>
            <a:r>
              <a:rPr lang="en-US" sz="2200" b="0" dirty="0">
                <a:solidFill>
                  <a:srgbClr val="0000FF"/>
                </a:solidFill>
                <a:latin typeface="Lucida Sans Unicode" panose="020B0602030504020204" pitchFamily="34" charset="0"/>
                <a:cs typeface="Lucida Sans Unicode" panose="020B0602030504020204" pitchFamily="34" charset="0"/>
              </a:rPr>
              <a:t>GO</a:t>
            </a:r>
          </a:p>
        </p:txBody>
      </p:sp>
    </p:spTree>
    <p:custDataLst>
      <p:tags r:id="rId1"/>
    </p:custDataLst>
    <p:extLst>
      <p:ext uri="{BB962C8B-B14F-4D97-AF65-F5344CB8AC3E}">
        <p14:creationId xmlns:p14="http://schemas.microsoft.com/office/powerpoint/2010/main" val="376880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WHILE</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WHILE enables code to execute in a loop</a:t>
            </a:r>
          </a:p>
          <a:p>
            <a:r>
              <a:rPr lang="en-US" b="0" kern="0" dirty="0" smtClean="0"/>
              <a:t>Statements in the WHILE block repeat as the predicate evaluates to TRUE</a:t>
            </a:r>
          </a:p>
          <a:p>
            <a:r>
              <a:rPr lang="en-US" b="0" kern="0" dirty="0" smtClean="0"/>
              <a:t>The loop ends when the predicate evaluates to FALSE or UNKNOWN</a:t>
            </a:r>
          </a:p>
          <a:p>
            <a:r>
              <a:rPr lang="en-US" b="0" kern="0" dirty="0" smtClean="0"/>
              <a:t>Execution can be altered by BREAK or CONTINUE</a:t>
            </a:r>
          </a:p>
        </p:txBody>
      </p:sp>
      <p:sp>
        <p:nvSpPr>
          <p:cNvPr id="6" name="AutoShape 3"/>
          <p:cNvSpPr>
            <a:spLocks noChangeArrowheads="1"/>
          </p:cNvSpPr>
          <p:nvPr/>
        </p:nvSpPr>
        <p:spPr bwMode="auto">
          <a:xfrm>
            <a:off x="479680" y="3918774"/>
            <a:ext cx="7959781" cy="2653367"/>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DECLARE</a:t>
            </a:r>
            <a:r>
              <a:rPr lang="en-US" sz="2000" b="0" dirty="0">
                <a:solidFill>
                  <a:prstClr val="black"/>
                </a:solidFill>
                <a:latin typeface="Lucida Sans Unicode" panose="020B0602030504020204" pitchFamily="34" charset="0"/>
                <a:cs typeface="Lucida Sans Unicode" panose="020B0602030504020204" pitchFamily="34" charset="0"/>
              </a:rPr>
              <a:t> @empid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INT = 1</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@lname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NVARCHAR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20</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WHILE</a:t>
            </a:r>
            <a:r>
              <a:rPr lang="en-US" sz="2000" b="0" dirty="0">
                <a:solidFill>
                  <a:prstClr val="black"/>
                </a:solidFill>
                <a:latin typeface="Lucida Sans Unicode" panose="020B0602030504020204" pitchFamily="34" charset="0"/>
                <a:cs typeface="Lucida Sans Unicode" panose="020B0602030504020204" pitchFamily="34" charset="0"/>
              </a:rPr>
              <a:t> @empid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5</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BEGIN</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@lname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lastname </a:t>
            </a: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HR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Employees</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prstClr val="black"/>
                </a:solidFill>
                <a:latin typeface="Lucida Sans Unicode" panose="020B0602030504020204" pitchFamily="34" charset="0"/>
                <a:cs typeface="Lucida Sans Unicode" panose="020B0602030504020204" pitchFamily="34" charset="0"/>
              </a:rPr>
              <a:t> empid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@empid</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PRINT</a:t>
            </a:r>
            <a:r>
              <a:rPr lang="en-US" sz="2000" b="0" dirty="0">
                <a:solidFill>
                  <a:prstClr val="black"/>
                </a:solidFill>
                <a:latin typeface="Lucida Sans Unicode" panose="020B0602030504020204" pitchFamily="34" charset="0"/>
                <a:cs typeface="Lucida Sans Unicode" panose="020B0602030504020204" pitchFamily="34" charset="0"/>
              </a:rPr>
              <a:t> @lname</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SET</a:t>
            </a:r>
            <a:r>
              <a:rPr lang="en-US" sz="2000" b="0" dirty="0">
                <a:solidFill>
                  <a:prstClr val="black"/>
                </a:solidFill>
                <a:latin typeface="Lucida Sans Unicode" panose="020B0602030504020204" pitchFamily="34" charset="0"/>
                <a:cs typeface="Lucida Sans Unicode" panose="020B0602030504020204" pitchFamily="34" charset="0"/>
              </a:rPr>
              <a:t> @empid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1</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END</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srgbClr val="0000FF"/>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15639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e12090-6ea8-494a-b8fc-4395fd645c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Controlling Program Flow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Control the flow of execution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602340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Programming with T-SQL</a:t>
            </a:r>
            <a:endParaRPr lang="en-GB" dirty="0"/>
          </a:p>
        </p:txBody>
      </p:sp>
      <p:sp>
        <p:nvSpPr>
          <p:cNvPr id="3" name="Text Placeholder 2"/>
          <p:cNvSpPr>
            <a:spLocks noGrp="1"/>
          </p:cNvSpPr>
          <p:nvPr>
            <p:ph type="body" idx="1"/>
          </p:nvPr>
        </p:nvSpPr>
        <p:spPr/>
        <p:txBody>
          <a:bodyPr/>
          <a:lstStyle/>
          <a:p>
            <a:r>
              <a:rPr lang="en-GB" dirty="0" smtClean="0"/>
              <a:t>Exercise 1: Declaring Variables and Delimiting Batches
Exercise 2: Using Control-of-Flow Elements
Exercise 3: Using Variables in a Dynamic SQL Statement
Exercise 4: Using Synonyms</a:t>
            </a:r>
            <a:endParaRPr lang="en-GB" dirty="0"/>
          </a:p>
        </p:txBody>
      </p:sp>
      <p:sp>
        <p:nvSpPr>
          <p:cNvPr id="4" name="TextBox 3"/>
          <p:cNvSpPr txBox="1"/>
          <p:nvPr/>
        </p:nvSpPr>
        <p:spPr>
          <a:xfrm>
            <a:off x="458788" y="3863677"/>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44677"/>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719660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2246769"/>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junior database developer for Adventure Works, you have so far focused on writing reports using corporate databases stored in SQL Server. To prepare for upcoming tasks, you will be working with some basic T-SQL programming objects.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8486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69649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T-SQL Programming Elements
Controlling Program Flow</a:t>
            </a:r>
            <a:endParaRPr lang="en-GB" dirty="0"/>
          </a:p>
        </p:txBody>
      </p:sp>
    </p:spTree>
    <p:custDataLst>
      <p:tags r:id="rId1"/>
    </p:custDataLst>
    <p:extLst>
      <p:ext uri="{BB962C8B-B14F-4D97-AF65-F5344CB8AC3E}">
        <p14:creationId xmlns:p14="http://schemas.microsoft.com/office/powerpoint/2010/main" val="4620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Lesson 1: T-SQL Programming Elements</a:t>
            </a:r>
            <a:endParaRPr lang="en-GB" dirty="0"/>
          </a:p>
        </p:txBody>
      </p:sp>
      <p:sp>
        <p:nvSpPr>
          <p:cNvPr id="3" name="Text Placeholder 2"/>
          <p:cNvSpPr>
            <a:spLocks noGrp="1"/>
          </p:cNvSpPr>
          <p:nvPr>
            <p:ph type="body" idx="1"/>
          </p:nvPr>
        </p:nvSpPr>
        <p:spPr/>
        <p:txBody>
          <a:bodyPr/>
          <a:lstStyle/>
          <a:p>
            <a:r>
              <a:rPr lang="en-GB" dirty="0" smtClean="0"/>
              <a:t>Introducing T-SQL Batches
Working with Batches
Introducing T-SQL Variables
Working with Variables
Working with Synonyms
Demonstration: T-SQL Programming Elements</a:t>
            </a:r>
            <a:endParaRPr lang="en-GB" dirty="0"/>
          </a:p>
        </p:txBody>
      </p:sp>
    </p:spTree>
    <p:custDataLst>
      <p:tags r:id="rId1"/>
    </p:custDataLst>
    <p:extLst>
      <p:ext uri="{BB962C8B-B14F-4D97-AF65-F5344CB8AC3E}">
        <p14:creationId xmlns:p14="http://schemas.microsoft.com/office/powerpoint/2010/main" val="1692166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T-SQL Batches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T-SQL batches are collections of one or more T-SQL statements sent to SQL Server as a unit for parsing, optimization, and execution</a:t>
            </a:r>
          </a:p>
          <a:p>
            <a:pPr lvl="0"/>
            <a:r>
              <a:rPr lang="en-US" sz="2400" b="0" kern="0" dirty="0">
                <a:solidFill>
                  <a:srgbClr val="000000"/>
                </a:solidFill>
              </a:rPr>
              <a:t>Batches are terminated with GO by default</a:t>
            </a:r>
          </a:p>
          <a:p>
            <a:pPr lvl="0"/>
            <a:r>
              <a:rPr lang="en-US" sz="2400" b="0" kern="0" dirty="0">
                <a:solidFill>
                  <a:srgbClr val="000000"/>
                </a:solidFill>
              </a:rPr>
              <a:t>Batches are boundaries for variable scope</a:t>
            </a:r>
          </a:p>
          <a:p>
            <a:pPr lvl="0"/>
            <a:r>
              <a:rPr lang="en-US" sz="2400" b="0" kern="0" dirty="0">
                <a:solidFill>
                  <a:srgbClr val="000000"/>
                </a:solidFill>
              </a:rPr>
              <a:t>Some statements (for example, CREATE FUNCTION, CREATE PROCEDURE, CREATE VIEW) may not be combined with others in the same </a:t>
            </a:r>
            <a:r>
              <a:rPr lang="en-US" sz="2400" b="0" kern="0" dirty="0" smtClean="0">
                <a:solidFill>
                  <a:srgbClr val="000000"/>
                </a:solidFill>
              </a:rPr>
              <a:t>batch</a:t>
            </a:r>
            <a:endParaRPr lang="en-US" sz="2400" b="0" kern="0" dirty="0">
              <a:solidFill>
                <a:srgbClr val="000000"/>
              </a:solidFill>
            </a:endParaRPr>
          </a:p>
        </p:txBody>
      </p:sp>
      <p:sp>
        <p:nvSpPr>
          <p:cNvPr id="5" name="AutoShape 3"/>
          <p:cNvSpPr>
            <a:spLocks noChangeArrowheads="1"/>
          </p:cNvSpPr>
          <p:nvPr/>
        </p:nvSpPr>
        <p:spPr bwMode="auto">
          <a:xfrm>
            <a:off x="584614" y="4315190"/>
            <a:ext cx="7270229" cy="2014002"/>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VIEW</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view_name</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GO</a:t>
            </a:r>
          </a:p>
          <a:p>
            <a:pPr lvl="0"/>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PROCEDURE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srgbClr val="000000"/>
                </a:solidFill>
                <a:latin typeface="Lucida Sans Unicode" panose="020B0602030504020204" pitchFamily="34" charset="0"/>
                <a:cs typeface="Lucida Sans Unicode" panose="020B0602030504020204" pitchFamily="34" charset="0"/>
              </a:rPr>
              <a:t>procedure_name</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GO</a:t>
            </a:r>
          </a:p>
        </p:txBody>
      </p:sp>
    </p:spTree>
    <p:custDataLst>
      <p:tags r:id="rId1"/>
    </p:custDataLst>
    <p:extLst>
      <p:ext uri="{BB962C8B-B14F-4D97-AF65-F5344CB8AC3E}">
        <p14:creationId xmlns:p14="http://schemas.microsoft.com/office/powerpoint/2010/main" val="218354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Batches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Batches are parsed for syntax as a unit</a:t>
            </a:r>
          </a:p>
          <a:p>
            <a:pPr lvl="1"/>
            <a:r>
              <a:rPr lang="en-US" b="0" kern="0" dirty="0" smtClean="0"/>
              <a:t>Syntax errors cause the entire batch to be rejected</a:t>
            </a:r>
          </a:p>
          <a:p>
            <a:pPr lvl="1"/>
            <a:r>
              <a:rPr lang="en-US" b="0" kern="0" dirty="0" smtClean="0"/>
              <a:t>Runtime errors may allow the batch to continue after failure, by default</a:t>
            </a:r>
          </a:p>
          <a:p>
            <a:endParaRPr lang="en-US" b="0" kern="0" dirty="0" smtClean="0"/>
          </a:p>
          <a:p>
            <a:endParaRPr lang="en-US" b="0" kern="0" dirty="0" smtClean="0"/>
          </a:p>
          <a:p>
            <a:endParaRPr lang="en-US" b="0" kern="0" dirty="0" smtClean="0"/>
          </a:p>
          <a:p>
            <a:endParaRPr lang="en-US" b="0" kern="0" dirty="0" smtClean="0"/>
          </a:p>
          <a:p>
            <a:endParaRPr lang="en-US" b="0" kern="0" dirty="0" smtClean="0"/>
          </a:p>
          <a:p>
            <a:endParaRPr lang="en-US" b="0" kern="0" dirty="0" smtClean="0"/>
          </a:p>
          <a:p>
            <a:r>
              <a:rPr lang="en-US" b="0" kern="0" dirty="0" smtClean="0"/>
              <a:t>Batches can contain error-handling code</a:t>
            </a:r>
          </a:p>
          <a:p>
            <a:endParaRPr lang="en-US" b="0" kern="0" dirty="0"/>
          </a:p>
        </p:txBody>
      </p:sp>
      <p:sp>
        <p:nvSpPr>
          <p:cNvPr id="6" name="AutoShape 3"/>
          <p:cNvSpPr>
            <a:spLocks noChangeArrowheads="1"/>
          </p:cNvSpPr>
          <p:nvPr/>
        </p:nvSpPr>
        <p:spPr bwMode="auto">
          <a:xfrm>
            <a:off x="734515" y="2908106"/>
            <a:ext cx="7270229" cy="2653367"/>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8000"/>
                </a:solidFill>
                <a:latin typeface="Lucida Sans Unicode" panose="020B0602030504020204" pitchFamily="34" charset="0"/>
                <a:cs typeface="Lucida Sans Unicode" panose="020B0602030504020204" pitchFamily="34" charset="0"/>
              </a:rPr>
              <a:t>--Valid batch</a:t>
            </a:r>
          </a:p>
          <a:p>
            <a:r>
              <a:rPr lang="en-US" sz="2000" b="0" dirty="0">
                <a:solidFill>
                  <a:srgbClr val="0000FF"/>
                </a:solidFill>
                <a:latin typeface="Lucida Sans Unicode" panose="020B0602030504020204" pitchFamily="34" charset="0"/>
                <a:cs typeface="Lucida Sans Unicode" panose="020B0602030504020204" pitchFamily="34" charset="0"/>
              </a:rPr>
              <a:t>INSERT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INTO</a:t>
            </a:r>
            <a:r>
              <a:rPr lang="en-US" sz="2000" b="0" dirty="0">
                <a:solidFill>
                  <a:prstClr val="black"/>
                </a:solidFill>
                <a:latin typeface="Lucida Sans Unicode" panose="020B0602030504020204" pitchFamily="34" charset="0"/>
                <a:cs typeface="Lucida Sans Unicode" panose="020B0602030504020204" pitchFamily="34" charset="0"/>
              </a:rPr>
              <a:t> dbo</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t1 </a:t>
            </a:r>
            <a:r>
              <a:rPr lang="en-US" sz="2000" b="0" dirty="0">
                <a:solidFill>
                  <a:srgbClr val="0000FF"/>
                </a:solidFill>
                <a:latin typeface="Lucida Sans Unicode" panose="020B0602030504020204" pitchFamily="34" charset="0"/>
                <a:cs typeface="Lucida Sans Unicode" panose="020B0602030504020204" pitchFamily="34" charset="0"/>
              </a:rPr>
              <a:t>VALUES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1</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FF0000"/>
                </a:solidFill>
                <a:latin typeface="Lucida Sans Unicode" panose="020B0602030504020204" pitchFamily="34" charset="0"/>
                <a:cs typeface="Lucida Sans Unicode" panose="020B0602030504020204" pitchFamily="34" charset="0"/>
              </a:rPr>
              <a:t>N'abc'</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INSERT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INTO</a:t>
            </a:r>
            <a:r>
              <a:rPr lang="en-US" sz="2000" b="0" dirty="0">
                <a:solidFill>
                  <a:prstClr val="black"/>
                </a:solidFill>
                <a:latin typeface="Lucida Sans Unicode" panose="020B0602030504020204" pitchFamily="34" charset="0"/>
                <a:cs typeface="Lucida Sans Unicode" panose="020B0602030504020204" pitchFamily="34" charset="0"/>
              </a:rPr>
              <a:t> dbo</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t1 </a:t>
            </a:r>
            <a:r>
              <a:rPr lang="en-US" sz="2000" b="0" dirty="0">
                <a:solidFill>
                  <a:srgbClr val="0000FF"/>
                </a:solidFill>
                <a:latin typeface="Lucida Sans Unicode" panose="020B0602030504020204" pitchFamily="34" charset="0"/>
                <a:cs typeface="Lucida Sans Unicode" panose="020B0602030504020204" pitchFamily="34" charset="0"/>
              </a:rPr>
              <a:t>VALUES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3</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FF0000"/>
                </a:solidFill>
                <a:latin typeface="Lucida Sans Unicode" panose="020B0602030504020204" pitchFamily="34" charset="0"/>
                <a:cs typeface="Lucida Sans Unicode" panose="020B0602030504020204" pitchFamily="34" charset="0"/>
              </a:rPr>
              <a:t>N'def'</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GO</a:t>
            </a:r>
          </a:p>
          <a:p>
            <a:r>
              <a:rPr lang="en-US" sz="2000" b="0" dirty="0">
                <a:solidFill>
                  <a:srgbClr val="008000"/>
                </a:solidFill>
                <a:latin typeface="Lucida Sans Unicode" panose="020B0602030504020204" pitchFamily="34" charset="0"/>
                <a:cs typeface="Lucida Sans Unicode" panose="020B0602030504020204" pitchFamily="34" charset="0"/>
              </a:rPr>
              <a:t>--invalid batch</a:t>
            </a:r>
          </a:p>
          <a:p>
            <a:r>
              <a:rPr lang="en-US" sz="2000" b="0" dirty="0">
                <a:solidFill>
                  <a:srgbClr val="0000FF"/>
                </a:solidFill>
                <a:latin typeface="Lucida Sans Unicode" panose="020B0602030504020204" pitchFamily="34" charset="0"/>
                <a:cs typeface="Lucida Sans Unicode" panose="020B0602030504020204" pitchFamily="34" charset="0"/>
              </a:rPr>
              <a:t>INSERT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INTO</a:t>
            </a:r>
            <a:r>
              <a:rPr lang="en-US" sz="2000" b="0" dirty="0">
                <a:solidFill>
                  <a:prstClr val="black"/>
                </a:solidFill>
                <a:latin typeface="Lucida Sans Unicode" panose="020B0602030504020204" pitchFamily="34" charset="0"/>
                <a:cs typeface="Lucida Sans Unicode" panose="020B0602030504020204" pitchFamily="34" charset="0"/>
              </a:rPr>
              <a:t> dbo</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t1 VALUE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1</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FF0000"/>
                </a:solidFill>
                <a:latin typeface="Lucida Sans Unicode" panose="020B0602030504020204" pitchFamily="34" charset="0"/>
                <a:cs typeface="Lucida Sans Unicode" panose="020B0602030504020204" pitchFamily="34" charset="0"/>
              </a:rPr>
              <a:t>N'abc'</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INSERT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INTO</a:t>
            </a:r>
            <a:r>
              <a:rPr lang="en-US" sz="2000" b="0" dirty="0">
                <a:solidFill>
                  <a:prstClr val="black"/>
                </a:solidFill>
                <a:latin typeface="Lucida Sans Unicode" panose="020B0602030504020204" pitchFamily="34" charset="0"/>
                <a:cs typeface="Lucida Sans Unicode" panose="020B0602030504020204" pitchFamily="34" charset="0"/>
              </a:rPr>
              <a:t> dbo</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t1 </a:t>
            </a:r>
            <a:r>
              <a:rPr lang="en-US" sz="2000" b="0" dirty="0">
                <a:solidFill>
                  <a:srgbClr val="0000FF"/>
                </a:solidFill>
                <a:latin typeface="Lucida Sans Unicode" panose="020B0602030504020204" pitchFamily="34" charset="0"/>
                <a:cs typeface="Lucida Sans Unicode" panose="020B0602030504020204" pitchFamily="34" charset="0"/>
              </a:rPr>
              <a:t>VALUES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3</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FF0000"/>
                </a:solidFill>
                <a:latin typeface="Lucida Sans Unicode" panose="020B0602030504020204" pitchFamily="34" charset="0"/>
                <a:cs typeface="Lucida Sans Unicode" panose="020B0602030504020204" pitchFamily="34" charset="0"/>
              </a:rPr>
              <a:t>N'def'</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GO</a:t>
            </a:r>
          </a:p>
        </p:txBody>
      </p:sp>
    </p:spTree>
    <p:custDataLst>
      <p:tags r:id="rId1"/>
    </p:custDataLst>
    <p:extLst>
      <p:ext uri="{BB962C8B-B14F-4D97-AF65-F5344CB8AC3E}">
        <p14:creationId xmlns:p14="http://schemas.microsoft.com/office/powerpoint/2010/main" val="173065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T-SQL Variables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Variables are objects that allow storage of a value for use later in the same batch</a:t>
            </a:r>
          </a:p>
          <a:p>
            <a:r>
              <a:rPr lang="en-US" sz="2400" b="0" kern="0" dirty="0" smtClean="0"/>
              <a:t>Variables are defined with the DECLARE keyword</a:t>
            </a:r>
          </a:p>
          <a:p>
            <a:pPr lvl="1"/>
            <a:r>
              <a:rPr lang="en-US" sz="2000" b="0" kern="0" dirty="0" smtClean="0"/>
              <a:t>In SQL Server 2008 and later, variables can be declared and initialized in the same statement</a:t>
            </a:r>
          </a:p>
          <a:p>
            <a:r>
              <a:rPr lang="en-US" sz="2400" b="0" kern="0" dirty="0" smtClean="0"/>
              <a:t>Variables are always local to the batch in which they're declared and go out of scope when the batch ends</a:t>
            </a:r>
          </a:p>
          <a:p>
            <a:endParaRPr lang="en-US" b="0" kern="0" dirty="0"/>
          </a:p>
        </p:txBody>
      </p:sp>
      <p:sp>
        <p:nvSpPr>
          <p:cNvPr id="6" name="AutoShape 3"/>
          <p:cNvSpPr>
            <a:spLocks noChangeArrowheads="1"/>
          </p:cNvSpPr>
          <p:nvPr/>
        </p:nvSpPr>
        <p:spPr bwMode="auto">
          <a:xfrm>
            <a:off x="839446" y="3949904"/>
            <a:ext cx="7270229" cy="2123658"/>
          </a:xfrm>
          <a:prstGeom prst="roundRect">
            <a:avLst>
              <a:gd name="adj" fmla="val 0"/>
            </a:avLst>
          </a:prstGeom>
          <a:solidFill>
            <a:srgbClr val="D2D2D2"/>
          </a:solidFill>
          <a:ln w="9525" algn="ctr">
            <a:noFill/>
            <a:round/>
            <a:headEnd/>
            <a:tailEnd/>
          </a:ln>
          <a:effectLst/>
        </p:spPr>
        <p:txBody>
          <a:bodyPr wrap="square" anchor="ctr">
            <a:spAutoFit/>
          </a:bodyPr>
          <a:lstStyle/>
          <a:p>
            <a:r>
              <a:rPr lang="en-US" sz="2200" b="0" dirty="0">
                <a:solidFill>
                  <a:srgbClr val="008000"/>
                </a:solidFill>
                <a:latin typeface="Lucida Sans Unicode" panose="020B0602030504020204" pitchFamily="34" charset="0"/>
                <a:cs typeface="Lucida Sans Unicode" panose="020B0602030504020204" pitchFamily="34" charset="0"/>
              </a:rPr>
              <a:t>--Declare and initialize variables</a:t>
            </a:r>
          </a:p>
          <a:p>
            <a:r>
              <a:rPr lang="en-US" sz="2200" b="0" dirty="0">
                <a:solidFill>
                  <a:srgbClr val="0000FF"/>
                </a:solidFill>
                <a:latin typeface="Lucida Sans Unicode" panose="020B0602030504020204" pitchFamily="34" charset="0"/>
                <a:cs typeface="Lucida Sans Unicode" panose="020B0602030504020204" pitchFamily="34" charset="0"/>
              </a:rPr>
              <a:t>DECLARE</a:t>
            </a:r>
            <a:r>
              <a:rPr lang="en-US" sz="2200" b="0" dirty="0">
                <a:solidFill>
                  <a:prstClr val="black"/>
                </a:solidFill>
                <a:latin typeface="Lucida Sans Unicode" panose="020B0602030504020204" pitchFamily="34" charset="0"/>
                <a:cs typeface="Lucida Sans Unicode" panose="020B0602030504020204" pitchFamily="34" charset="0"/>
              </a:rPr>
              <a:t> @numrows </a:t>
            </a:r>
            <a:r>
              <a:rPr lang="en-US" sz="2200" b="0" dirty="0">
                <a:solidFill>
                  <a:srgbClr val="0000FF"/>
                </a:solidFill>
                <a:latin typeface="Lucida Sans Unicode" panose="020B0602030504020204" pitchFamily="34" charset="0"/>
                <a:cs typeface="Lucida Sans Unicode" panose="020B0602030504020204" pitchFamily="34" charset="0"/>
              </a:rPr>
              <a:t>INT</a:t>
            </a:r>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3</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@catid </a:t>
            </a:r>
            <a:r>
              <a:rPr lang="en-US" sz="2200" b="0" dirty="0">
                <a:solidFill>
                  <a:srgbClr val="0000FF"/>
                </a:solidFill>
                <a:latin typeface="Lucida Sans Unicode" panose="020B0602030504020204" pitchFamily="34" charset="0"/>
                <a:cs typeface="Lucida Sans Unicode" panose="020B0602030504020204" pitchFamily="34" charset="0"/>
              </a:rPr>
              <a:t>INT</a:t>
            </a:r>
            <a:r>
              <a:rPr lang="en-US" sz="2200" b="0" dirty="0">
                <a:solidFill>
                  <a:prstClr val="black"/>
                </a:solidFill>
                <a:latin typeface="Lucida Sans Unicode" panose="020B0602030504020204" pitchFamily="34" charset="0"/>
                <a:cs typeface="Lucida Sans Unicode" panose="020B0602030504020204" pitchFamily="34" charset="0"/>
              </a:rPr>
              <a:t> </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2</a:t>
            </a:r>
            <a:r>
              <a:rPr lang="en-US" sz="2200" b="0" dirty="0">
                <a:solidFill>
                  <a:srgbClr val="808080"/>
                </a:solidFill>
                <a:latin typeface="Lucida Sans Unicode" panose="020B0602030504020204" pitchFamily="34" charset="0"/>
                <a:cs typeface="Lucida Sans Unicode" panose="020B0602030504020204" pitchFamily="34" charset="0"/>
              </a:rPr>
              <a:t>;</a:t>
            </a:r>
          </a:p>
          <a:p>
            <a:r>
              <a:rPr lang="en-US" sz="2200" b="0" dirty="0">
                <a:solidFill>
                  <a:srgbClr val="008000"/>
                </a:solidFill>
                <a:latin typeface="Lucida Sans Unicode" panose="020B0602030504020204" pitchFamily="34" charset="0"/>
                <a:cs typeface="Lucida Sans Unicode" panose="020B0602030504020204" pitchFamily="34" charset="0"/>
              </a:rPr>
              <a:t>--Use variables to pass parameters to procedure</a:t>
            </a:r>
          </a:p>
          <a:p>
            <a:r>
              <a:rPr lang="en-US" sz="2200" b="0" dirty="0">
                <a:solidFill>
                  <a:srgbClr val="0000FF"/>
                </a:solidFill>
                <a:latin typeface="Lucida Sans Unicode" panose="020B0602030504020204" pitchFamily="34" charset="0"/>
                <a:cs typeface="Lucida Sans Unicode" panose="020B0602030504020204" pitchFamily="34" charset="0"/>
              </a:rPr>
              <a:t>EXEC</a:t>
            </a:r>
            <a:r>
              <a:rPr lang="en-US" sz="2200" b="0" dirty="0">
                <a:solidFill>
                  <a:prstClr val="black"/>
                </a:solidFill>
                <a:latin typeface="Lucida Sans Unicode" panose="020B0602030504020204" pitchFamily="34" charset="0"/>
                <a:cs typeface="Lucida Sans Unicode" panose="020B0602030504020204" pitchFamily="34" charset="0"/>
              </a:rPr>
              <a:t> Production</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ProdsByCategory</a:t>
            </a:r>
            <a:r>
              <a:rPr lang="en-US" sz="2200" b="0" dirty="0">
                <a:solidFill>
                  <a:srgbClr val="0000FF"/>
                </a:solidFill>
                <a:latin typeface="Lucida Sans Unicode" panose="020B0602030504020204" pitchFamily="34" charset="0"/>
                <a:cs typeface="Lucida Sans Unicode" panose="020B0602030504020204" pitchFamily="34" charset="0"/>
              </a:rPr>
              <a:t> </a:t>
            </a:r>
          </a:p>
          <a:p>
            <a:r>
              <a:rPr lang="en-US" sz="2200" b="0" dirty="0">
                <a:solidFill>
                  <a:srgbClr val="0000FF"/>
                </a:solidFill>
                <a:latin typeface="Lucida Sans Unicode" panose="020B0602030504020204" pitchFamily="34" charset="0"/>
                <a:cs typeface="Lucida Sans Unicode" panose="020B0602030504020204" pitchFamily="34" charset="0"/>
              </a:rPr>
              <a:t>	</a:t>
            </a:r>
            <a:r>
              <a:rPr lang="en-US" sz="2200" b="0" dirty="0">
                <a:solidFill>
                  <a:prstClr val="black"/>
                </a:solidFill>
                <a:latin typeface="Lucida Sans Unicode" panose="020B0602030504020204" pitchFamily="34" charset="0"/>
                <a:cs typeface="Lucida Sans Unicode" panose="020B0602030504020204" pitchFamily="34" charset="0"/>
              </a:rPr>
              <a:t>@numrows </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@numrows</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@catid </a:t>
            </a:r>
            <a:r>
              <a:rPr lang="en-US" sz="2200" b="0" dirty="0">
                <a:solidFill>
                  <a:srgbClr val="808080"/>
                </a:solidFill>
                <a:latin typeface="Lucida Sans Unicode" panose="020B0602030504020204" pitchFamily="34" charset="0"/>
                <a:cs typeface="Lucida Sans Unicode" panose="020B0602030504020204" pitchFamily="34" charset="0"/>
              </a:rPr>
              <a:t>=</a:t>
            </a:r>
            <a:r>
              <a:rPr lang="en-US" sz="2200" b="0" dirty="0">
                <a:solidFill>
                  <a:prstClr val="black"/>
                </a:solidFill>
                <a:latin typeface="Lucida Sans Unicode" panose="020B0602030504020204" pitchFamily="34" charset="0"/>
                <a:cs typeface="Lucida Sans Unicode" panose="020B0602030504020204" pitchFamily="34" charset="0"/>
              </a:rPr>
              <a:t> @catid</a:t>
            </a:r>
            <a:r>
              <a:rPr lang="en-US" sz="2200" b="0" dirty="0">
                <a:solidFill>
                  <a:srgbClr val="808080"/>
                </a:solidFill>
                <a:latin typeface="Lucida Sans Unicode" panose="020B0602030504020204" pitchFamily="34" charset="0"/>
                <a:cs typeface="Lucida Sans Unicode" panose="020B0602030504020204" pitchFamily="34" charset="0"/>
              </a:rPr>
              <a:t>;</a:t>
            </a:r>
          </a:p>
          <a:p>
            <a:r>
              <a:rPr lang="en-US" sz="2200" b="0" dirty="0">
                <a:solidFill>
                  <a:srgbClr val="0000FF"/>
                </a:solidFill>
                <a:latin typeface="Lucida Sans Unicode" panose="020B0602030504020204" pitchFamily="34" charset="0"/>
                <a:cs typeface="Lucida Sans Unicode" panose="020B0602030504020204" pitchFamily="34" charset="0"/>
              </a:rPr>
              <a:t>GO</a:t>
            </a:r>
          </a:p>
        </p:txBody>
      </p:sp>
    </p:spTree>
    <p:custDataLst>
      <p:tags r:id="rId1"/>
    </p:custDataLst>
    <p:extLst>
      <p:ext uri="{BB962C8B-B14F-4D97-AF65-F5344CB8AC3E}">
        <p14:creationId xmlns:p14="http://schemas.microsoft.com/office/powerpoint/2010/main" val="373802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93a496c-5617-4304-85f8-49b17ad0a9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Variables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Initialize a variable using the DECLARE statement</a:t>
            </a:r>
          </a:p>
          <a:p>
            <a:pPr lvl="0"/>
            <a:endParaRPr lang="en-GB" b="0" kern="0" dirty="0">
              <a:solidFill>
                <a:srgbClr val="000000"/>
              </a:solidFill>
            </a:endParaRPr>
          </a:p>
          <a:p>
            <a:pPr lvl="0"/>
            <a:r>
              <a:rPr lang="en-US" b="0" kern="0" dirty="0">
                <a:solidFill>
                  <a:srgbClr val="000000"/>
                </a:solidFill>
              </a:rPr>
              <a:t>Assign a single (scalar) value using the SET statement</a:t>
            </a:r>
          </a:p>
          <a:p>
            <a:pPr lvl="0"/>
            <a:endParaRPr lang="en-GB" b="0" kern="0" dirty="0">
              <a:solidFill>
                <a:srgbClr val="000000"/>
              </a:solidFill>
            </a:endParaRPr>
          </a:p>
          <a:p>
            <a:pPr lvl="0"/>
            <a:r>
              <a:rPr lang="en-US" b="0" kern="0" dirty="0">
                <a:solidFill>
                  <a:srgbClr val="000000"/>
                </a:solidFill>
              </a:rPr>
              <a:t>Assign a value to a variable using a SELECT statement</a:t>
            </a:r>
          </a:p>
          <a:p>
            <a:pPr lvl="1"/>
            <a:r>
              <a:rPr lang="en-US" b="0" kern="0" dirty="0">
                <a:solidFill>
                  <a:srgbClr val="000000"/>
                </a:solidFill>
              </a:rPr>
              <a:t>Be sure that the SELECT statement returns exactly one row</a:t>
            </a:r>
          </a:p>
          <a:p>
            <a:pPr lvl="0"/>
            <a:endParaRPr lang="en-US" b="0" kern="0" dirty="0">
              <a:solidFill>
                <a:srgbClr val="000000"/>
              </a:solidFill>
            </a:endParaRPr>
          </a:p>
        </p:txBody>
      </p:sp>
      <p:sp>
        <p:nvSpPr>
          <p:cNvPr id="5" name="TextBox 4"/>
          <p:cNvSpPr txBox="1"/>
          <p:nvPr/>
        </p:nvSpPr>
        <p:spPr>
          <a:xfrm>
            <a:off x="679269" y="1560777"/>
            <a:ext cx="7962356" cy="400110"/>
          </a:xfrm>
          <a:prstGeom prst="rect">
            <a:avLst/>
          </a:prstGeom>
          <a:solidFill>
            <a:srgbClr val="D2D2D2"/>
          </a:solidFill>
          <a:ln>
            <a:noFill/>
          </a:ln>
          <a:effectLst/>
        </p:spPr>
        <p:txBody>
          <a:bodyPr wrap="square" rtlCol="0">
            <a:spAutoFit/>
          </a:bodyPr>
          <a:lstStyle/>
          <a:p>
            <a:pPr lvl="0"/>
            <a:r>
              <a:rPr lang="en-GB" sz="2000" b="0" dirty="0">
                <a:solidFill>
                  <a:srgbClr val="000000"/>
                </a:solidFill>
                <a:latin typeface="Lucida Sans Unicode" panose="020B0602030504020204" pitchFamily="34" charset="0"/>
                <a:cs typeface="Lucida Sans Unicode" panose="020B0602030504020204" pitchFamily="34" charset="0"/>
              </a:rPr>
              <a:t>DECLARE @i INT = 0;</a:t>
            </a:r>
          </a:p>
        </p:txBody>
      </p:sp>
      <p:sp>
        <p:nvSpPr>
          <p:cNvPr id="6" name="TextBox 5"/>
          <p:cNvSpPr txBox="1"/>
          <p:nvPr/>
        </p:nvSpPr>
        <p:spPr>
          <a:xfrm>
            <a:off x="674913" y="3032524"/>
            <a:ext cx="7962356" cy="400110"/>
          </a:xfrm>
          <a:prstGeom prst="rect">
            <a:avLst/>
          </a:prstGeom>
          <a:solidFill>
            <a:srgbClr val="D2D2D2"/>
          </a:solidFill>
          <a:ln>
            <a:noFill/>
          </a:ln>
          <a:effectLst/>
        </p:spPr>
        <p:txBody>
          <a:bodyPr wrap="square" rtlCol="0">
            <a:spAutoFit/>
          </a:bodyPr>
          <a:lstStyle/>
          <a:p>
            <a:pPr lvl="0"/>
            <a:r>
              <a:rPr lang="en-GB" sz="2000" b="0" dirty="0">
                <a:solidFill>
                  <a:srgbClr val="000000"/>
                </a:solidFill>
                <a:latin typeface="Lucida Sans Unicode" panose="020B0602030504020204" pitchFamily="34" charset="0"/>
                <a:cs typeface="Lucida Sans Unicode" panose="020B0602030504020204" pitchFamily="34" charset="0"/>
              </a:rPr>
              <a:t>SET @i = 1;</a:t>
            </a:r>
          </a:p>
        </p:txBody>
      </p:sp>
      <p:sp>
        <p:nvSpPr>
          <p:cNvPr id="7" name="TextBox 6"/>
          <p:cNvSpPr txBox="1"/>
          <p:nvPr/>
        </p:nvSpPr>
        <p:spPr>
          <a:xfrm>
            <a:off x="670557" y="5209664"/>
            <a:ext cx="7962356" cy="400110"/>
          </a:xfrm>
          <a:prstGeom prst="rect">
            <a:avLst/>
          </a:prstGeom>
          <a:solidFill>
            <a:srgbClr val="D2D2D2"/>
          </a:solidFill>
          <a:ln>
            <a:noFill/>
          </a:ln>
          <a:effectLst/>
        </p:spPr>
        <p:txBody>
          <a:bodyPr wrap="square" rtlCol="0">
            <a:spAutoFit/>
          </a:bodyPr>
          <a:lstStyle/>
          <a:p>
            <a:pPr lvl="0"/>
            <a:r>
              <a:rPr lang="en-GB" sz="2000" b="0" dirty="0">
                <a:solidFill>
                  <a:srgbClr val="000000"/>
                </a:solidFill>
                <a:latin typeface="Lucida Sans Unicode" panose="020B0602030504020204" pitchFamily="34" charset="0"/>
                <a:cs typeface="Lucida Sans Unicode" panose="020B0602030504020204" pitchFamily="34" charset="0"/>
              </a:rPr>
              <a:t>SELECT @i = COUNT(*) FROM Sales.SalesOrderHeader;</a:t>
            </a:r>
          </a:p>
        </p:txBody>
      </p:sp>
    </p:spTree>
    <p:custDataLst>
      <p:tags r:id="rId1"/>
    </p:custDataLst>
    <p:extLst>
      <p:ext uri="{BB962C8B-B14F-4D97-AF65-F5344CB8AC3E}">
        <p14:creationId xmlns:p14="http://schemas.microsoft.com/office/powerpoint/2010/main" val="145454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d21d2a7-2787-44d9-bfdc-4b5833ee2f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Synonyms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A synonym is an alias or link to an object stored either on the same SQL Server instance or on a linked server</a:t>
            </a:r>
          </a:p>
          <a:p>
            <a:pPr lvl="1"/>
            <a:r>
              <a:rPr lang="en-US" sz="2000" b="0" kern="0" dirty="0" smtClean="0"/>
              <a:t>Synonyms can point to tables, views, procedures, and functions</a:t>
            </a:r>
          </a:p>
          <a:p>
            <a:r>
              <a:rPr lang="en-US" sz="2400" b="0" kern="0" dirty="0" smtClean="0"/>
              <a:t>Synonyms can be used for referencing remote objects as though they were located locally, or for providing alternative names to other local objects</a:t>
            </a:r>
          </a:p>
          <a:p>
            <a:r>
              <a:rPr lang="en-US" sz="2400" b="0" kern="0" dirty="0" smtClean="0"/>
              <a:t>Use the CREATE and DROP commands to manage synonyms</a:t>
            </a:r>
          </a:p>
          <a:p>
            <a:endParaRPr lang="en-US" b="0" kern="0" dirty="0"/>
          </a:p>
        </p:txBody>
      </p:sp>
      <p:sp>
        <p:nvSpPr>
          <p:cNvPr id="6" name="AutoShape 3"/>
          <p:cNvSpPr>
            <a:spLocks noChangeArrowheads="1"/>
          </p:cNvSpPr>
          <p:nvPr/>
        </p:nvSpPr>
        <p:spPr bwMode="auto">
          <a:xfrm>
            <a:off x="476716" y="4219624"/>
            <a:ext cx="7749914" cy="2333685"/>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USE</a:t>
            </a:r>
            <a:r>
              <a:rPr lang="en-US" sz="2000" b="0" dirty="0">
                <a:solidFill>
                  <a:prstClr val="black"/>
                </a:solidFill>
                <a:latin typeface="Lucida Sans Unicode" panose="020B0602030504020204" pitchFamily="34" charset="0"/>
                <a:cs typeface="Lucida Sans Unicode" panose="020B0602030504020204" pitchFamily="34" charset="0"/>
              </a:rPr>
              <a:t> tempdb</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GO</a:t>
            </a:r>
          </a:p>
          <a:p>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SYNONYM</a:t>
            </a:r>
            <a:r>
              <a:rPr lang="en-US" sz="2000" b="0" dirty="0">
                <a:solidFill>
                  <a:prstClr val="black"/>
                </a:solidFill>
                <a:latin typeface="Lucida Sans Unicode" panose="020B0602030504020204" pitchFamily="34" charset="0"/>
                <a:cs typeface="Lucida Sans Unicode" panose="020B0602030504020204" pitchFamily="34" charset="0"/>
              </a:rPr>
              <a:t> dbo</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ProdsByCategory </a:t>
            </a:r>
            <a:r>
              <a:rPr lang="en-US" sz="2000" b="0" dirty="0">
                <a:solidFill>
                  <a:srgbClr val="0000FF"/>
                </a:solidFill>
                <a:latin typeface="Lucida Sans Unicode" panose="020B0602030504020204" pitchFamily="34" charset="0"/>
                <a:cs typeface="Lucida Sans Unicode" panose="020B0602030504020204" pitchFamily="34" charset="0"/>
              </a:rPr>
              <a:t>FOR</a:t>
            </a:r>
            <a:r>
              <a:rPr lang="en-US" sz="2000" b="0" dirty="0">
                <a:solidFill>
                  <a:prstClr val="black"/>
                </a:solidFill>
                <a:latin typeface="Lucida Sans Unicode" panose="020B0602030504020204" pitchFamily="34" charset="0"/>
                <a:cs typeface="Lucida Sans Unicode" panose="020B0602030504020204" pitchFamily="34" charset="0"/>
              </a:rPr>
              <a:t> 	TSQL</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Production</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ProdsByCategory</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GO</a:t>
            </a:r>
          </a:p>
          <a:p>
            <a:r>
              <a:rPr lang="en-US" sz="2000" b="0" dirty="0">
                <a:solidFill>
                  <a:srgbClr val="0000FF"/>
                </a:solidFill>
                <a:latin typeface="Lucida Sans Unicode" panose="020B0602030504020204" pitchFamily="34" charset="0"/>
                <a:cs typeface="Lucida Sans Unicode" panose="020B0602030504020204" pitchFamily="34" charset="0"/>
              </a:rPr>
              <a:t>EXEC</a:t>
            </a:r>
            <a:r>
              <a:rPr lang="en-US" sz="2000" b="0" dirty="0">
                <a:solidFill>
                  <a:prstClr val="black"/>
                </a:solidFill>
                <a:latin typeface="Lucida Sans Unicode" panose="020B0602030504020204" pitchFamily="34" charset="0"/>
                <a:cs typeface="Lucida Sans Unicode" panose="020B0602030504020204" pitchFamily="34" charset="0"/>
              </a:rPr>
              <a:t> dbo</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ProdsByCategory</a:t>
            </a:r>
            <a:r>
              <a:rPr lang="en-US" sz="2000" b="0" dirty="0">
                <a:solidFill>
                  <a:srgbClr val="0000FF"/>
                </a:solidFill>
                <a:latin typeface="Lucida Sans Unicode" panose="020B0602030504020204" pitchFamily="34" charset="0"/>
                <a:cs typeface="Lucida Sans Unicode" panose="020B0602030504020204" pitchFamily="34" charset="0"/>
              </a:rPr>
              <a:t> </a:t>
            </a:r>
          </a:p>
          <a:p>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prstClr val="black"/>
                </a:solidFill>
                <a:latin typeface="Lucida Sans Unicode" panose="020B0602030504020204" pitchFamily="34" charset="0"/>
                <a:cs typeface="Lucida Sans Unicode" panose="020B0602030504020204" pitchFamily="34" charset="0"/>
              </a:rPr>
              <a:t>@numrows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3</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@catid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2</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97458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40801db-cf7b-4e74-8d6e-10621751e2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T-SQL Programming Elements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Control batch execution and variable usage </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362292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5</TotalTime>
  <Words>2147</Words>
  <Application>Microsoft Office PowerPoint</Application>
  <PresentationFormat>On-screen Show (4:3)</PresentationFormat>
  <Paragraphs>284</Paragraphs>
  <Slides>19</Slides>
  <Notes>19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Segoe UI</vt:lpstr>
      <vt:lpstr>Arial</vt:lpstr>
      <vt:lpstr>Lucida Sans Unicode</vt:lpstr>
      <vt:lpstr>Calibri</vt:lpstr>
      <vt:lpstr>Wingdings</vt:lpstr>
      <vt:lpstr>Verdana</vt:lpstr>
      <vt:lpstr>Times New Roman</vt:lpstr>
      <vt:lpstr>NG_MOC_Core_ModuleNew2</vt:lpstr>
      <vt:lpstr>Module 16</vt:lpstr>
      <vt:lpstr>Module Overview</vt:lpstr>
      <vt:lpstr>Lesson 1: T-SQL Programming Elements</vt:lpstr>
      <vt:lpstr>Introducing T-SQL Batches</vt:lpstr>
      <vt:lpstr>Working with Batches</vt:lpstr>
      <vt:lpstr>Introducing T-SQL Variables</vt:lpstr>
      <vt:lpstr>Working with Variables</vt:lpstr>
      <vt:lpstr>Working with Synonyms</vt:lpstr>
      <vt:lpstr>Demonstration: T-SQL Programming Elements</vt:lpstr>
      <vt:lpstr>PowerPoint Presentation</vt:lpstr>
      <vt:lpstr>PowerPoint Presentation</vt:lpstr>
      <vt:lpstr>Lesson 2: Controlling Program Flow</vt:lpstr>
      <vt:lpstr>Understanding T-SQL Control-of-Flow Language</vt:lpstr>
      <vt:lpstr>Working with IF…ELSE</vt:lpstr>
      <vt:lpstr>Working with WHILE</vt:lpstr>
      <vt:lpstr>Demonstration: Controlling Program Flow</vt:lpstr>
      <vt:lpstr>Lab: Programming with T-SQL</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16</dc:title>
  <dc:creator>Richard Strange</dc:creator>
  <cp:lastModifiedBy>Richard Strange</cp:lastModifiedBy>
  <cp:revision>3</cp:revision>
  <dcterms:created xsi:type="dcterms:W3CDTF">2017-11-17T11:30:48Z</dcterms:created>
  <dcterms:modified xsi:type="dcterms:W3CDTF">2017-11-17T15:08:58Z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0A671F6C-A8D6-4D6F-A695-B072829452ED</vt:lpwstr>
  </property>
  <property fmtid="{D5CDD505-2E9C-101B-9397-08002B2CF9AE}" pid="3" name="ArticulatePath">
    <vt:lpwstr>20761C_16</vt:lpwstr>
  </property>
</Properties>
</file>