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5" r:id="rId17"/>
    <p:sldId id="270" r:id="rId18"/>
    <p:sldId id="271" r:id="rId19"/>
    <p:sldId id="272" r:id="rId20"/>
    <p:sldId id="273"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Lucida Sans Unicode" panose="020B0602030504020204" pitchFamily="34" charset="0"/>
      <p:regular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Segoe UI Light" panose="020B0502040204020203" pitchFamily="34" charset="0"/>
      <p:regular r:id="rId36"/>
      <p:italic r:id="rId37"/>
    </p:embeddedFont>
  </p:embeddedFontLst>
  <p:custDataLst>
    <p:tags r:id="rId38"/>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14" y="67"/>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14EA8-A707-45D8-98B7-B2CF87BE0A4B}"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C4F19-996A-4783-9755-03C07219CC67}" type="slidenum">
              <a:rPr lang="en-GB" smtClean="0"/>
              <a:t>‹#›</a:t>
            </a:fld>
            <a:endParaRPr lang="en-GB" dirty="0"/>
          </a:p>
        </p:txBody>
      </p:sp>
    </p:spTree>
    <p:extLst>
      <p:ext uri="{BB962C8B-B14F-4D97-AF65-F5344CB8AC3E}">
        <p14:creationId xmlns:p14="http://schemas.microsoft.com/office/powerpoint/2010/main" val="4000459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40285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is provided for compliance with the certification exam objective domain. It is designed to provide a brief introduction to transactions. Much detail is omitted and left for course 20762C to cover properly. Trainers may wish to review the relevant portions of course 20762C before teaching this module.</a:t>
            </a:r>
          </a:p>
        </p:txBody>
      </p:sp>
      <p:sp>
        <p:nvSpPr>
          <p:cNvPr id="4" name="Slide Number Placeholder 3"/>
          <p:cNvSpPr>
            <a:spLocks noGrp="1"/>
          </p:cNvSpPr>
          <p:nvPr>
            <p:ph type="sldNum" sz="quarter" idx="10"/>
          </p:nvPr>
        </p:nvSpPr>
        <p:spPr/>
        <p:txBody>
          <a:bodyPr/>
          <a:lstStyle/>
          <a:p>
            <a:fld id="{5FAC4F19-996A-4783-9755-03C07219CC6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2051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FAC4F19-996A-4783-9755-03C07219CC6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07858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Conceptually, the code on this slide continues on the next two slides.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transactions may be nested, but restrictions prevent this from being useful, and it is not a best practice to write code which depends on nested transactions. Note this extract from the SQL Server Technical Documentation: “If a ROLLBACK WORK or ROLLBACK TRANSACTION statement without a transaction_name parameter is executed at any level of a set of nested transactions, it rolls back all of the nested transactions, including the outermost transaction.”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http://go.microsoft.com/fwlink/?LinkId=243003.</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discussion on the use of transaction marks is beyond the scope of this course.</a:t>
            </a:r>
          </a:p>
        </p:txBody>
      </p:sp>
      <p:sp>
        <p:nvSpPr>
          <p:cNvPr id="4" name="Slide Number Placeholder 3"/>
          <p:cNvSpPr>
            <a:spLocks noGrp="1"/>
          </p:cNvSpPr>
          <p:nvPr>
            <p:ph type="sldNum" sz="quarter" idx="10"/>
          </p:nvPr>
        </p:nvSpPr>
        <p:spPr/>
        <p:txBody>
          <a:bodyPr/>
          <a:lstStyle/>
          <a:p>
            <a:fld id="{5FAC4F19-996A-4783-9755-03C07219CC6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9926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FAC4F19-996A-4783-9755-03C07219CC6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393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ROLLBACK can also revert to a save point within a transaction, but discussion of save points is beyond the scope of this course.</a:t>
            </a:r>
          </a:p>
        </p:txBody>
      </p:sp>
      <p:sp>
        <p:nvSpPr>
          <p:cNvPr id="4" name="Slide Number Placeholder 3"/>
          <p:cNvSpPr>
            <a:spLocks noGrp="1"/>
          </p:cNvSpPr>
          <p:nvPr>
            <p:ph type="sldNum" sz="quarter" idx="10"/>
          </p:nvPr>
        </p:nvSpPr>
        <p:spPr/>
        <p:txBody>
          <a:bodyPr/>
          <a:lstStyle/>
          <a:p>
            <a:fld id="{5FAC4F19-996A-4783-9755-03C07219CC6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440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XACT_ABORT is ON by default in triggers.</a:t>
            </a:r>
          </a:p>
        </p:txBody>
      </p:sp>
      <p:sp>
        <p:nvSpPr>
          <p:cNvPr id="4" name="Slide Number Placeholder 3"/>
          <p:cNvSpPr>
            <a:spLocks noGrp="1"/>
          </p:cNvSpPr>
          <p:nvPr>
            <p:ph type="sldNum" sz="quarter" idx="10"/>
          </p:nvPr>
        </p:nvSpPr>
        <p:spPr/>
        <p:txBody>
          <a:bodyPr/>
          <a:lstStyle/>
          <a:p>
            <a:fld id="{5FAC4F19-996A-4783-9755-03C07219CC6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5317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Transactions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FAC4F19-996A-4783-9755-03C07219CC6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315577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executed the following batch of T-SQL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BEGIN 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BEGIN TRANSACTION;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INSERT INTO dbo.SimpleOrders(custid, empid, orderdate)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VALUES (68,9,'2006-07-12');</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INSERT INTO dbo.SimpleOrderDetails(orderid,productid,unitprice,qty)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VALUES (1, 2,15.20,20);</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END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BEGIN CATCH</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SELECT ERROR_NUMBER() AS ErrNum, ERROR_MESSAGE() AS ErrMsg;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ROLLBACK TRANSACTION;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END CATCH;</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fellow query writer is now receiving errors resulting from locks on database records. What can you do to troubleshoot this problem?</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Issue a COMMIT TRANSACTION statement.</a:t>
            </a:r>
            <a:endParaRPr lang="en-GB" dirty="0"/>
          </a:p>
        </p:txBody>
      </p:sp>
      <p:sp>
        <p:nvSpPr>
          <p:cNvPr id="4" name="Slide Number Placeholder 3"/>
          <p:cNvSpPr>
            <a:spLocks noGrp="1"/>
          </p:cNvSpPr>
          <p:nvPr>
            <p:ph type="sldNum" sz="quarter" idx="10"/>
          </p:nvPr>
        </p:nvSpPr>
        <p:spPr/>
        <p:txBody>
          <a:bodyPr/>
          <a:lstStyle/>
          <a:p>
            <a:fld id="{5FAC4F19-996A-4783-9755-03C07219CC6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1408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Controlling Transactions with BEGIN, COMMIT, and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ROLLBACK</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IT department has supplied different examples of INSERT statements to practice executing multiple statements inside one transaction. You will practice how to start a transaction, commit or abort it, and return the database to its state before the transaction.</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Adding Error Handling to a CATCH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Block</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In </a:t>
            </a:r>
            <a:r>
              <a:rPr lang="en-GB" sz="1000" dirty="0">
                <a:latin typeface="Arial" panose="020B0604020202020204" pitchFamily="34" charset="0"/>
                <a:ea typeface="Calibri" panose="020F0502020204030204" pitchFamily="34" charset="0"/>
                <a:cs typeface="Times New Roman" panose="02020603050405020304" pitchFamily="18" charset="0"/>
              </a:rPr>
              <a:t>the previous module, you learned how to add error handling to T-SQL code. Now you will practice how to properly control a transaction by testing to see if an error occurred.    </a:t>
            </a:r>
          </a:p>
        </p:txBody>
      </p:sp>
      <p:sp>
        <p:nvSpPr>
          <p:cNvPr id="4" name="Slide Number Placeholder 3"/>
          <p:cNvSpPr>
            <a:spLocks noGrp="1"/>
          </p:cNvSpPr>
          <p:nvPr>
            <p:ph type="sldNum" sz="quarter" idx="10"/>
          </p:nvPr>
        </p:nvSpPr>
        <p:spPr/>
        <p:txBody>
          <a:bodyPr/>
          <a:lstStyle/>
          <a:p>
            <a:fld id="{5FAC4F19-996A-4783-9755-03C07219CC6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6880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5FAC4F19-996A-4783-9755-03C07219CC6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1946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happens to a nested transaction when the outer transaction is rolled back?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inner transaction is also rolled back, so nested transactions are not typically useful in user code.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a runtime error occurs in a transaction and SET XACT_ABORT is ON, is the transaction always automatically rolled back?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not if the error occurs within a TRY block.</a:t>
            </a:r>
          </a:p>
        </p:txBody>
      </p:sp>
      <p:sp>
        <p:nvSpPr>
          <p:cNvPr id="4" name="Slide Number Placeholder 3"/>
          <p:cNvSpPr>
            <a:spLocks noGrp="1"/>
          </p:cNvSpPr>
          <p:nvPr>
            <p:ph type="sldNum" sz="quarter" idx="10"/>
          </p:nvPr>
        </p:nvSpPr>
        <p:spPr/>
        <p:txBody>
          <a:bodyPr/>
          <a:lstStyle/>
          <a:p>
            <a:fld id="{5FAC4F19-996A-4783-9755-03C07219CC6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3129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FAC4F19-996A-4783-9755-03C07219CC6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4458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dirty="0" smtClean="0">
                <a:solidFill>
                  <a:srgbClr val="336699"/>
                </a:solidFill>
                <a:latin typeface="Arial" panose="020B0604020202020204" pitchFamily="34" charset="0"/>
              </a:rPr>
              <a:t>18: Implementing Transactions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dirty="0" smtClean="0">
                <a:solidFill>
                  <a:srgbClr val="000000"/>
                </a:solidFill>
                <a:latin typeface="Arial" panose="020B0604020202020204" pitchFamily="34" charset="0"/>
              </a:rPr>
              <a:t>20761C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20</a:t>
            </a:fld>
            <a:endParaRPr lang="en-US" dirty="0" smtClean="0"/>
          </a:p>
        </p:txBody>
      </p:sp>
      <p:sp>
        <p:nvSpPr>
          <p:cNvPr id="33797" name="Rectangle 2"/>
          <p:cNvSpPr>
            <a:spLocks noGrp="1" noRot="1" noChangeAspect="1" noChangeArrowheads="1" noTextEdit="1"/>
          </p:cNvSpPr>
          <p:nvPr>
            <p:ph type="sldImg"/>
          </p:nvPr>
        </p:nvSpPr>
        <p:spPr>
          <a:xfrm>
            <a:off x="4361872" y="72881"/>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50" dirty="0" smtClean="0">
                <a:latin typeface="Arial" panose="020B0604020202020204" pitchFamily="34" charset="0"/>
                <a:ea typeface="굴림" pitchFamily="34" charset="-127"/>
                <a:cs typeface="Arial" panose="020B0604020202020204" pitchFamily="34" charset="0"/>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FAC4F19-996A-4783-9755-03C07219CC6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3164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Ask the students what would be wrong with one of the statements in the code sample succeeding, while the other failed.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usage of BEGIN/COMMIT/ROLLBACK TRANSACTION will be covered in Lesson 2.</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more information on autocommit transactions, go to Autocommit Transactions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Autocommit Transactions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http://go.microsoft.com/fwlink/?LinkID=402855</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FAC4F19-996A-4783-9755-03C07219CC6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4737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this additional slide to illustrate the concept of transactions as atomic operations that succeed or fail as one unit. In the diagram on the left, there is no transaction. If the insertion of a payment fails, the database could have an inconsistency—for example, a completed order with no recorded payment. In the diagram on the right, by using a transaction to group the two insertions, no such inconsistency is possible.</a:t>
            </a:r>
          </a:p>
        </p:txBody>
      </p:sp>
      <p:sp>
        <p:nvSpPr>
          <p:cNvPr id="4" name="Slide Number Placeholder 3"/>
          <p:cNvSpPr>
            <a:spLocks noGrp="1"/>
          </p:cNvSpPr>
          <p:nvPr>
            <p:ph type="sldNum" sz="quarter" idx="10"/>
          </p:nvPr>
        </p:nvSpPr>
        <p:spPr/>
        <p:txBody>
          <a:bodyPr/>
          <a:lstStyle/>
          <a:p>
            <a:fld id="{5FAC4F19-996A-4783-9755-03C07219CC6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7251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slide is intended to provide a more complete example of batch behavior when errors occur, in the absence of explicit transaction management. Use this in conjunction with the next slide to compare a batch to a transaction.</a:t>
            </a:r>
          </a:p>
        </p:txBody>
      </p:sp>
      <p:sp>
        <p:nvSpPr>
          <p:cNvPr id="4" name="Slide Number Placeholder 3"/>
          <p:cNvSpPr>
            <a:spLocks noGrp="1"/>
          </p:cNvSpPr>
          <p:nvPr>
            <p:ph type="sldNum" sz="quarter" idx="10"/>
          </p:nvPr>
        </p:nvSpPr>
        <p:spPr/>
        <p:txBody>
          <a:bodyPr/>
          <a:lstStyle/>
          <a:p>
            <a:fld id="{5FAC4F19-996A-4783-9755-03C07219CC6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5298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addition of BEGIN/COMMIT/ROLLBACK transaction logic to the batch structure.</a:t>
            </a:r>
          </a:p>
        </p:txBody>
      </p:sp>
      <p:sp>
        <p:nvSpPr>
          <p:cNvPr id="4" name="Slide Number Placeholder 3"/>
          <p:cNvSpPr>
            <a:spLocks noGrp="1"/>
          </p:cNvSpPr>
          <p:nvPr>
            <p:ph type="sldNum" sz="quarter" idx="10"/>
          </p:nvPr>
        </p:nvSpPr>
        <p:spPr/>
        <p:txBody>
          <a:bodyPr/>
          <a:lstStyle/>
          <a:p>
            <a:fld id="{5FAC4F19-996A-4783-9755-03C07219CC6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7559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watch for the error in the SELECT statement within the CATCH block.</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Transactions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D:\Demofiles\Mod18\Setup.cmd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any key to continue.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D:\Demofiles\Mod18\Demo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in the Queries folder,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FAC4F19-996A-4783-9755-03C07219CC6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14356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Place each T-SQL keyword into the appropriate category. Indicate your answer by writing the category number to the right of each item.</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TCL</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(1)BEGIN TRANSACTION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(2)COMMIT TRANSACTION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(3)END TRANSACTION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(4)ROLLBACK TRANSACTION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Non-TCL</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(1)BEGIN TRY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(2)END TRY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(3)BEGIN CATCH</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(4)END CATCH</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(5)INSERT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(6)RAISERROR</a:t>
            </a:r>
            <a:endParaRPr lang="en-GB" dirty="0"/>
          </a:p>
        </p:txBody>
      </p:sp>
      <p:sp>
        <p:nvSpPr>
          <p:cNvPr id="4" name="Slide Number Placeholder 3"/>
          <p:cNvSpPr>
            <a:spLocks noGrp="1"/>
          </p:cNvSpPr>
          <p:nvPr>
            <p:ph type="sldNum" sz="quarter" idx="10"/>
          </p:nvPr>
        </p:nvSpPr>
        <p:spPr/>
        <p:txBody>
          <a:bodyPr/>
          <a:lstStyle/>
          <a:p>
            <a:fld id="{5FAC4F19-996A-4783-9755-03C07219CC67}"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18: Implementing Transactions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152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8840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41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442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2382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353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3007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48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639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282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79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442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87221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5606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18</a:t>
            </a:r>
            <a:endParaRPr lang="en-GB" dirty="0"/>
          </a:p>
        </p:txBody>
      </p:sp>
      <p:sp>
        <p:nvSpPr>
          <p:cNvPr id="3" name="Subtitle 2"/>
          <p:cNvSpPr>
            <a:spLocks noGrp="1"/>
          </p:cNvSpPr>
          <p:nvPr>
            <p:ph type="subTitle" sz="quarter" idx="1"/>
          </p:nvPr>
        </p:nvSpPr>
        <p:spPr/>
        <p:txBody>
          <a:bodyPr/>
          <a:lstStyle/>
          <a:p>
            <a:r>
              <a:rPr lang="en-GB" dirty="0" smtClean="0"/>
              <a:t>Implementing Transactions
</a:t>
            </a:r>
            <a:endParaRPr lang="en-GB" dirty="0"/>
          </a:p>
        </p:txBody>
      </p:sp>
    </p:spTree>
    <p:custDataLst>
      <p:tags r:id="rId1"/>
    </p:custDataLst>
    <p:extLst>
      <p:ext uri="{BB962C8B-B14F-4D97-AF65-F5344CB8AC3E}">
        <p14:creationId xmlns:p14="http://schemas.microsoft.com/office/powerpoint/2010/main" val="328302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Controlling Transactions</a:t>
            </a:r>
            <a:endParaRPr lang="en-GB" dirty="0"/>
          </a:p>
        </p:txBody>
      </p:sp>
      <p:sp>
        <p:nvSpPr>
          <p:cNvPr id="3" name="Text Placeholder 2"/>
          <p:cNvSpPr>
            <a:spLocks noGrp="1"/>
          </p:cNvSpPr>
          <p:nvPr>
            <p:ph type="body" idx="1"/>
          </p:nvPr>
        </p:nvSpPr>
        <p:spPr/>
        <p:txBody>
          <a:bodyPr/>
          <a:lstStyle/>
          <a:p>
            <a:r>
              <a:rPr lang="en-GB" dirty="0" smtClean="0"/>
              <a:t>BEGIN TRANSACTION
COMMIT TRANSACTION
ROLLBACK TRANSACTION
Using XACT_ABORT
Demonstration: Controlling Transactions</a:t>
            </a:r>
            <a:endParaRPr lang="en-GB" dirty="0"/>
          </a:p>
        </p:txBody>
      </p:sp>
    </p:spTree>
    <p:custDataLst>
      <p:tags r:id="rId1"/>
    </p:custDataLst>
    <p:extLst>
      <p:ext uri="{BB962C8B-B14F-4D97-AF65-F5344CB8AC3E}">
        <p14:creationId xmlns:p14="http://schemas.microsoft.com/office/powerpoint/2010/main" val="45886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BEGIN TRANSACTION</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BEGIN TRANSACTION marks the starting point of an explicit, user-defined transaction </a:t>
            </a:r>
          </a:p>
          <a:p>
            <a:r>
              <a:rPr lang="en-US" sz="2400" b="0" kern="0" dirty="0" smtClean="0"/>
              <a:t>Transactions last until a COMMIT statement is issued, a ROLLBACK is manually issued, or the connection is broken and the system issues a ROLLBACK</a:t>
            </a:r>
          </a:p>
          <a:p>
            <a:r>
              <a:rPr lang="en-US" sz="2400" b="0" kern="0" dirty="0" smtClean="0"/>
              <a:t>Transactions are local to a connection and cannot span connections</a:t>
            </a:r>
          </a:p>
          <a:p>
            <a:r>
              <a:rPr lang="en-US" sz="2400" b="0" kern="0" dirty="0" smtClean="0"/>
              <a:t>In your T-SQL code, mark the start of the transaction's work:</a:t>
            </a:r>
          </a:p>
          <a:p>
            <a:endParaRPr lang="en-US" b="0" kern="0" dirty="0"/>
          </a:p>
        </p:txBody>
      </p:sp>
      <p:sp>
        <p:nvSpPr>
          <p:cNvPr id="6" name="AutoShape 3"/>
          <p:cNvSpPr>
            <a:spLocks noChangeArrowheads="1"/>
          </p:cNvSpPr>
          <p:nvPr/>
        </p:nvSpPr>
        <p:spPr bwMode="auto">
          <a:xfrm>
            <a:off x="685799" y="4655124"/>
            <a:ext cx="7971818" cy="1477328"/>
          </a:xfrm>
          <a:prstGeom prst="roundRect">
            <a:avLst>
              <a:gd name="adj" fmla="val 0"/>
            </a:avLst>
          </a:prstGeom>
          <a:solidFill>
            <a:srgbClr val="D2D2D2"/>
          </a:solidFill>
          <a:ln w="9525" algn="ctr">
            <a:noFill/>
            <a:round/>
            <a:headEnd/>
            <a:tailEnd/>
          </a:ln>
          <a:effectLst/>
        </p:spPr>
        <p:txBody>
          <a:bodyPr wrap="square" anchor="ctr">
            <a:spAutoFit/>
          </a:bodyPr>
          <a:lstStyle/>
          <a:p>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p>
          <a:p>
            <a:r>
              <a:rPr lang="en-US" b="0" dirty="0">
                <a:solidFill>
                  <a:srgbClr val="0000FF"/>
                </a:solidFill>
                <a:latin typeface="Lucida Sans Unicode" panose="020B0602030504020204" pitchFamily="34" charset="0"/>
                <a:cs typeface="Lucida Sans Unicode" panose="020B0602030504020204" pitchFamily="34" charset="0"/>
              </a:rPr>
              <a:t>	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TRANSACTION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 marks beginning of work</a:t>
            </a:r>
          </a:p>
          <a:p>
            <a:r>
              <a:rPr lang="en-US" b="0" dirty="0">
                <a:solidFill>
                  <a:srgbClr val="0000FF"/>
                </a:solidFill>
                <a:latin typeface="Lucida Sans Unicode" panose="020B0602030504020204" pitchFamily="34" charset="0"/>
                <a:cs typeface="Lucida Sans Unicode" panose="020B0602030504020204" pitchFamily="34" charset="0"/>
              </a:rPr>
              <a:t>		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–-transacted work</a:t>
            </a:r>
          </a:p>
          <a:p>
            <a:r>
              <a:rPr lang="en-US" b="0" dirty="0">
                <a:solidFill>
                  <a:srgbClr val="0000FF"/>
                </a:solidFill>
                <a:latin typeface="Lucida Sans Unicode" panose="020B0602030504020204" pitchFamily="34" charset="0"/>
                <a:cs typeface="Lucida Sans Unicode" panose="020B0602030504020204" pitchFamily="34" charset="0"/>
              </a:rPr>
              <a:t>		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OrderDetails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–-transacted work</a:t>
            </a:r>
          </a:p>
          <a:p>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64999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COMMIT TRANSACTION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COMMIT ensures all of the transaction's modifications are made a permanent part of the database</a:t>
            </a:r>
          </a:p>
          <a:p>
            <a:pPr lvl="0"/>
            <a:r>
              <a:rPr lang="en-US" b="0" kern="0" dirty="0">
                <a:solidFill>
                  <a:srgbClr val="000000"/>
                </a:solidFill>
              </a:rPr>
              <a:t>COMMIT frees resources, such as locks, used by the transaction</a:t>
            </a:r>
          </a:p>
          <a:p>
            <a:pPr lvl="0"/>
            <a:r>
              <a:rPr lang="en-US" b="0" kern="0" dirty="0">
                <a:solidFill>
                  <a:srgbClr val="000000"/>
                </a:solidFill>
              </a:rPr>
              <a:t>In your T-SQL code, if a transaction is successful, commit it</a:t>
            </a:r>
          </a:p>
          <a:p>
            <a:pPr lvl="0"/>
            <a:endParaRPr lang="en-US" b="0" kern="0" dirty="0">
              <a:solidFill>
                <a:srgbClr val="000000"/>
              </a:solidFill>
            </a:endParaRPr>
          </a:p>
        </p:txBody>
      </p:sp>
      <p:sp>
        <p:nvSpPr>
          <p:cNvPr id="5" name="AutoShape 3"/>
          <p:cNvSpPr>
            <a:spLocks noChangeArrowheads="1"/>
          </p:cNvSpPr>
          <p:nvPr/>
        </p:nvSpPr>
        <p:spPr bwMode="auto">
          <a:xfrm>
            <a:off x="626409" y="4467354"/>
            <a:ext cx="7584141" cy="182219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 marks beginning of work</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OrderDetails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COMMIT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 mark the work as complete</a:t>
            </a:r>
          </a:p>
          <a:p>
            <a:pPr lvl="0"/>
            <a:r>
              <a:rPr lang="en-US" b="0" dirty="0">
                <a:solidFill>
                  <a:srgbClr val="0000FF"/>
                </a:solidFill>
                <a:latin typeface="Lucida Sans Unicode" panose="020B0602030504020204" pitchFamily="34" charset="0"/>
                <a:cs typeface="Lucida Sans Unicode" panose="020B0602030504020204" pitchFamily="34" charset="0"/>
              </a:rPr>
              <a:t>END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endParaRPr lang="en-US" b="0" dirty="0">
              <a:solidFill>
                <a:srgbClr val="80808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721544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ROLLBACK TRANSACTION</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A ROLLBACK statement undoes all modifications made in the transaction by reverting the data to the state it was in at the beginning of the transaction </a:t>
            </a:r>
          </a:p>
          <a:p>
            <a:r>
              <a:rPr lang="en-US" sz="2400" b="0" kern="0" dirty="0" smtClean="0"/>
              <a:t>ROLLBACK frees resources, such as locks, held by the transaction</a:t>
            </a:r>
          </a:p>
          <a:p>
            <a:r>
              <a:rPr lang="en-US" sz="2400" b="0" kern="0" dirty="0" smtClean="0"/>
              <a:t>Before rolling back, you can test the state of the transaction with the XACT_STATE function</a:t>
            </a:r>
          </a:p>
          <a:p>
            <a:r>
              <a:rPr lang="en-US" sz="2400" b="0" kern="0" dirty="0" smtClean="0"/>
              <a:t>In your T-SQL code, if an error occurs, ROLLBACK to the point of the BEGIN TRANSACTION statement</a:t>
            </a:r>
          </a:p>
          <a:p>
            <a:endParaRPr lang="en-US" b="0" kern="0" dirty="0"/>
          </a:p>
        </p:txBody>
      </p:sp>
      <p:sp>
        <p:nvSpPr>
          <p:cNvPr id="6" name="AutoShape 3"/>
          <p:cNvSpPr>
            <a:spLocks noChangeArrowheads="1"/>
          </p:cNvSpPr>
          <p:nvPr/>
        </p:nvSpPr>
        <p:spPr bwMode="auto">
          <a:xfrm>
            <a:off x="685797" y="4744370"/>
            <a:ext cx="7584141" cy="1246763"/>
          </a:xfrm>
          <a:prstGeom prst="roundRect">
            <a:avLst>
              <a:gd name="adj" fmla="val 0"/>
            </a:avLst>
          </a:prstGeom>
          <a:solidFill>
            <a:srgbClr val="D2D2D2"/>
          </a:solidFill>
          <a:ln w="9525" algn="ctr">
            <a:noFill/>
            <a:round/>
            <a:headEnd/>
            <a:tailEnd/>
          </a:ln>
          <a:effectLst/>
        </p:spPr>
        <p:txBody>
          <a:bodyPr wrap="square" anchor="ctr">
            <a:spAutoFit/>
          </a:bodyPr>
          <a:lstStyle/>
          <a:p>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CATCH</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ERROR_NUMBER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--sample error handling</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ROLLBACK</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a:t>
            </a:r>
          </a:p>
          <a:p>
            <a:r>
              <a:rPr lang="en-US" b="0" dirty="0">
                <a:solidFill>
                  <a:srgbClr val="0000FF"/>
                </a:solidFill>
                <a:latin typeface="Lucida Sans Unicode" panose="020B0602030504020204" pitchFamily="34" charset="0"/>
                <a:cs typeface="Lucida Sans Unicode" panose="020B0602030504020204" pitchFamily="34" charset="0"/>
              </a:rPr>
              <a:t>END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CATCH</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79742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93ebd52-e61c-4d59-9eb2-d9df15ff57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XACT_ABORT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SQL Server does not automatically roll back transactions when errors occur</a:t>
            </a:r>
          </a:p>
          <a:p>
            <a:pPr lvl="0"/>
            <a:r>
              <a:rPr lang="en-US" sz="2400" b="0" kern="0" dirty="0">
                <a:solidFill>
                  <a:srgbClr val="000000"/>
                </a:solidFill>
              </a:rPr>
              <a:t>To roll back, either use ROLLBACK statements in error-handling logic or enable XACT_ABORT</a:t>
            </a:r>
          </a:p>
          <a:p>
            <a:pPr lvl="0"/>
            <a:r>
              <a:rPr lang="en-US" sz="2400" b="0" kern="0" dirty="0">
                <a:solidFill>
                  <a:srgbClr val="000000"/>
                </a:solidFill>
              </a:rPr>
              <a:t>XACT_ABORT specifies whether SQL Server automatically rolls back the current transaction when a runtime error occurs</a:t>
            </a:r>
          </a:p>
          <a:p>
            <a:pPr lvl="1"/>
            <a:r>
              <a:rPr lang="en-US" sz="2000" b="0" kern="0" dirty="0">
                <a:solidFill>
                  <a:srgbClr val="000000"/>
                </a:solidFill>
              </a:rPr>
              <a:t>When SET XACT_ABORT is ON, the entire transaction is terminated and rolled back on error, unless occurring in TRY block</a:t>
            </a:r>
          </a:p>
          <a:p>
            <a:pPr lvl="1"/>
            <a:r>
              <a:rPr lang="en-US" sz="2000" b="0" kern="0" dirty="0">
                <a:solidFill>
                  <a:srgbClr val="000000"/>
                </a:solidFill>
              </a:rPr>
              <a:t>SET XACT_ABORT OFF is the default setting</a:t>
            </a:r>
          </a:p>
          <a:p>
            <a:pPr lvl="0"/>
            <a:r>
              <a:rPr lang="en-US" sz="2400" b="0" kern="0" dirty="0">
                <a:solidFill>
                  <a:srgbClr val="000000"/>
                </a:solidFill>
              </a:rPr>
              <a:t>Change XACT_ABORT value with the SET command:</a:t>
            </a:r>
          </a:p>
          <a:p>
            <a:pPr lvl="0"/>
            <a:endParaRPr lang="en-US" b="0" kern="0" dirty="0">
              <a:solidFill>
                <a:srgbClr val="000000"/>
              </a:solidFill>
            </a:endParaRPr>
          </a:p>
        </p:txBody>
      </p:sp>
      <p:sp>
        <p:nvSpPr>
          <p:cNvPr id="5" name="AutoShape 3"/>
          <p:cNvSpPr>
            <a:spLocks noChangeArrowheads="1"/>
          </p:cNvSpPr>
          <p:nvPr/>
        </p:nvSpPr>
        <p:spPr bwMode="auto">
          <a:xfrm>
            <a:off x="731134" y="5642599"/>
            <a:ext cx="7581418" cy="415588"/>
          </a:xfrm>
          <a:prstGeom prst="roundRect">
            <a:avLst>
              <a:gd name="adj" fmla="val 7093"/>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XACT_ABORT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FF"/>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112073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fd057f7-ffdd-45ef-b26d-692a069e7c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Controlling Transactions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GB" b="0" kern="0" dirty="0">
                <a:solidFill>
                  <a:srgbClr val="000000"/>
                </a:solidFill>
              </a:rPr>
              <a:t>Control transactions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1495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62326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Transactions</a:t>
            </a:r>
            <a:endParaRPr lang="en-GB" dirty="0"/>
          </a:p>
        </p:txBody>
      </p:sp>
      <p:sp>
        <p:nvSpPr>
          <p:cNvPr id="3" name="Text Placeholder 2"/>
          <p:cNvSpPr>
            <a:spLocks noGrp="1"/>
          </p:cNvSpPr>
          <p:nvPr>
            <p:ph type="body" idx="1"/>
          </p:nvPr>
        </p:nvSpPr>
        <p:spPr/>
        <p:txBody>
          <a:bodyPr/>
          <a:lstStyle/>
          <a:p>
            <a:r>
              <a:rPr lang="en-GB" dirty="0" smtClean="0"/>
              <a:t>Exercise 1: Controlling Transactions with BEGIN, COMMIT, and ROLLBACK
Exercise 2: Adding Error Handling to a CATCH Block</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69314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246769"/>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junior database developer for Adventure Works, you will be creating stored procedures using corporate databases stored in SQL Server. To create more robust procedures, you will be implementing transactions in your code.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3359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39538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Transactions and the Database Engine
Controlling Transactions</a:t>
            </a:r>
            <a:endParaRPr lang="en-GB" dirty="0"/>
          </a:p>
        </p:txBody>
      </p:sp>
    </p:spTree>
    <p:custDataLst>
      <p:tags r:id="rId1"/>
    </p:custDataLst>
    <p:extLst>
      <p:ext uri="{BB962C8B-B14F-4D97-AF65-F5344CB8AC3E}">
        <p14:creationId xmlns:p14="http://schemas.microsoft.com/office/powerpoint/2010/main" val="2925434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Transactions and the Database Engine</a:t>
            </a:r>
            <a:endParaRPr lang="en-GB" dirty="0"/>
          </a:p>
        </p:txBody>
      </p:sp>
      <p:sp>
        <p:nvSpPr>
          <p:cNvPr id="3" name="Text Placeholder 2"/>
          <p:cNvSpPr>
            <a:spLocks noGrp="1"/>
          </p:cNvSpPr>
          <p:nvPr>
            <p:ph type="body" idx="1"/>
          </p:nvPr>
        </p:nvSpPr>
        <p:spPr/>
        <p:txBody>
          <a:bodyPr/>
          <a:lstStyle/>
          <a:p>
            <a:r>
              <a:rPr lang="en-GB" dirty="0" smtClean="0"/>
              <a:t>Defining Transactions
The Need for Transactions: Issues with Batches
Transactions Extend Batches
Demonstration: Transactions and the Database Engine</a:t>
            </a:r>
            <a:endParaRPr lang="en-GB" dirty="0"/>
          </a:p>
        </p:txBody>
      </p:sp>
    </p:spTree>
    <p:custDataLst>
      <p:tags r:id="rId1"/>
    </p:custDataLst>
    <p:extLst>
      <p:ext uri="{BB962C8B-B14F-4D97-AF65-F5344CB8AC3E}">
        <p14:creationId xmlns:p14="http://schemas.microsoft.com/office/powerpoint/2010/main" val="39938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Transactions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 transaction is a group of tasks defining a unit of work</a:t>
            </a:r>
          </a:p>
          <a:p>
            <a:pPr lvl="0"/>
            <a:r>
              <a:rPr lang="en-US" sz="2400" b="0" kern="0" dirty="0">
                <a:solidFill>
                  <a:srgbClr val="000000"/>
                </a:solidFill>
              </a:rPr>
              <a:t>The entire unit must succeed or fail together—no partial completion is permitted</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Individual data modification statements are automatically treated as stand-alone transactions</a:t>
            </a:r>
          </a:p>
          <a:p>
            <a:pPr lvl="0"/>
            <a:r>
              <a:rPr lang="en-US" sz="2400" b="0" kern="0" dirty="0">
                <a:solidFill>
                  <a:srgbClr val="000000"/>
                </a:solidFill>
              </a:rPr>
              <a:t>User transactions can be managed with T-SQL commands:</a:t>
            </a:r>
          </a:p>
          <a:p>
            <a:pPr lvl="1"/>
            <a:r>
              <a:rPr lang="en-US" sz="2000" b="0" kern="0" dirty="0">
                <a:solidFill>
                  <a:srgbClr val="000000"/>
                </a:solidFill>
              </a:rPr>
              <a:t>BEGIN/ COMMIT/ROLLBACK TRANSACTION</a:t>
            </a:r>
          </a:p>
          <a:p>
            <a:pPr lvl="0"/>
            <a:r>
              <a:rPr lang="en-US" sz="2400" b="0" kern="0" dirty="0">
                <a:solidFill>
                  <a:srgbClr val="000000"/>
                </a:solidFill>
              </a:rPr>
              <a:t>SQL Server uses locking mechanisms and the transaction log to support transactions </a:t>
            </a:r>
          </a:p>
        </p:txBody>
      </p:sp>
      <p:sp>
        <p:nvSpPr>
          <p:cNvPr id="5" name="AutoShape 3"/>
          <p:cNvSpPr>
            <a:spLocks noChangeArrowheads="1"/>
          </p:cNvSpPr>
          <p:nvPr/>
        </p:nvSpPr>
        <p:spPr bwMode="auto">
          <a:xfrm>
            <a:off x="1169043" y="2317405"/>
            <a:ext cx="6531920"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8000"/>
                </a:solidFill>
                <a:latin typeface="Segoe UI Light" panose="020B0502040204020203" pitchFamily="34" charset="0"/>
                <a:cs typeface="Segoe UI Light" panose="020B0502040204020203" pitchFamily="34" charset="0"/>
              </a:rPr>
              <a:t>--Two tasks that make up a unit of work </a:t>
            </a:r>
          </a:p>
          <a:p>
            <a:pPr lvl="0"/>
            <a:r>
              <a:rPr lang="en-US" sz="2000" b="0" dirty="0">
                <a:solidFill>
                  <a:srgbClr val="0000FF"/>
                </a:solidFill>
                <a:latin typeface="Segoe UI Light" panose="020B0502040204020203" pitchFamily="34" charset="0"/>
                <a:cs typeface="Segoe UI Light" panose="020B0502040204020203" pitchFamily="34" charset="0"/>
              </a:rPr>
              <a:t>INSERT</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INTO</a:t>
            </a:r>
            <a:r>
              <a:rPr lang="en-US" sz="2000" b="0" dirty="0">
                <a:solidFill>
                  <a:prstClr val="black"/>
                </a:solidFill>
                <a:latin typeface="Segoe UI Light" panose="020B0502040204020203" pitchFamily="34" charset="0"/>
                <a:cs typeface="Segoe UI Light" panose="020B0502040204020203" pitchFamily="34" charset="0"/>
              </a:rPr>
              <a:t> Sales</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Orders </a:t>
            </a:r>
            <a:r>
              <a:rPr lang="en-US" sz="2000" b="0" dirty="0">
                <a:solidFill>
                  <a:srgbClr val="808080"/>
                </a:solidFill>
                <a:latin typeface="Segoe UI Light" panose="020B0502040204020203" pitchFamily="34" charset="0"/>
                <a:cs typeface="Segoe UI Light" panose="020B0502040204020203" pitchFamily="34" charset="0"/>
              </a:rPr>
              <a:t>...</a:t>
            </a:r>
          </a:p>
          <a:p>
            <a:pPr lvl="0"/>
            <a:r>
              <a:rPr lang="en-US" sz="2000" b="0" dirty="0">
                <a:solidFill>
                  <a:srgbClr val="0000FF"/>
                </a:solidFill>
                <a:latin typeface="Segoe UI Light" panose="020B0502040204020203" pitchFamily="34" charset="0"/>
                <a:cs typeface="Segoe UI Light" panose="020B0502040204020203" pitchFamily="34" charset="0"/>
              </a:rPr>
              <a:t>INSERT</a:t>
            </a:r>
            <a:r>
              <a:rPr lang="en-US" sz="2000" b="0" dirty="0">
                <a:solidFill>
                  <a:prstClr val="black"/>
                </a:solidFill>
                <a:latin typeface="Segoe UI Light" panose="020B0502040204020203" pitchFamily="34" charset="0"/>
                <a:cs typeface="Segoe UI Light" panose="020B0502040204020203" pitchFamily="34" charset="0"/>
              </a:rPr>
              <a:t> </a:t>
            </a:r>
            <a:r>
              <a:rPr lang="en-US" sz="2000" b="0" dirty="0">
                <a:solidFill>
                  <a:srgbClr val="0000FF"/>
                </a:solidFill>
                <a:latin typeface="Segoe UI Light" panose="020B0502040204020203" pitchFamily="34" charset="0"/>
                <a:cs typeface="Segoe UI Light" panose="020B0502040204020203" pitchFamily="34" charset="0"/>
              </a:rPr>
              <a:t>INTO</a:t>
            </a:r>
            <a:r>
              <a:rPr lang="en-US" sz="2000" b="0" dirty="0">
                <a:solidFill>
                  <a:prstClr val="black"/>
                </a:solidFill>
                <a:latin typeface="Segoe UI Light" panose="020B0502040204020203" pitchFamily="34" charset="0"/>
                <a:cs typeface="Segoe UI Light" panose="020B0502040204020203" pitchFamily="34" charset="0"/>
              </a:rPr>
              <a:t> Sales</a:t>
            </a:r>
            <a:r>
              <a:rPr lang="en-US" sz="2000" b="0" dirty="0">
                <a:solidFill>
                  <a:srgbClr val="808080"/>
                </a:solidFill>
                <a:latin typeface="Segoe UI Light" panose="020B0502040204020203" pitchFamily="34" charset="0"/>
                <a:cs typeface="Segoe UI Light" panose="020B0502040204020203" pitchFamily="34" charset="0"/>
              </a:rPr>
              <a:t>.</a:t>
            </a:r>
            <a:r>
              <a:rPr lang="en-US" sz="2000" b="0" dirty="0">
                <a:solidFill>
                  <a:prstClr val="black"/>
                </a:solidFill>
                <a:latin typeface="Segoe UI Light" panose="020B0502040204020203" pitchFamily="34" charset="0"/>
                <a:cs typeface="Segoe UI Light" panose="020B0502040204020203" pitchFamily="34" charset="0"/>
              </a:rPr>
              <a:t>OrderDetails </a:t>
            </a:r>
            <a:r>
              <a:rPr lang="en-US" sz="2000" b="0" dirty="0">
                <a:solidFill>
                  <a:srgbClr val="808080"/>
                </a:solidFill>
                <a:latin typeface="Segoe UI Light" panose="020B0502040204020203" pitchFamily="34" charset="0"/>
                <a:cs typeface="Segoe UI Light" panose="020B0502040204020203" pitchFamily="34" charset="0"/>
              </a:rPr>
              <a:t>...</a:t>
            </a:r>
            <a:endParaRPr lang="en-US" sz="2000" b="0" dirty="0">
              <a:solidFill>
                <a:srgbClr val="000000"/>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117503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76cf05b-f5c3-4a54-912e-cdb3a1ed7c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Transactions</a:t>
            </a:r>
            <a:endParaRPr lang="en-GB" dirty="0"/>
          </a:p>
        </p:txBody>
      </p:sp>
      <p:grpSp>
        <p:nvGrpSpPr>
          <p:cNvPr id="5" name="Group 4" descr="The slide illustrates the atomic nature of transactions. By grouping related operations into a single transaction, you ensure that that group succeeds or fails as a single unit."/>
          <p:cNvGrpSpPr/>
          <p:nvPr/>
        </p:nvGrpSpPr>
        <p:grpSpPr>
          <a:xfrm>
            <a:off x="537981" y="1082550"/>
            <a:ext cx="8178363" cy="5577712"/>
            <a:chOff x="537981" y="1082550"/>
            <a:chExt cx="8178363" cy="5577712"/>
          </a:xfrm>
        </p:grpSpPr>
        <p:sp>
          <p:nvSpPr>
            <p:cNvPr id="6" name="Rectangle 5"/>
            <p:cNvSpPr/>
            <p:nvPr/>
          </p:nvSpPr>
          <p:spPr bwMode="auto">
            <a:xfrm>
              <a:off x="607635"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INSERT</a:t>
              </a: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 INTO</a:t>
              </a:r>
              <a:b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b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Orders</a:t>
              </a: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grpSp>
          <p:nvGrpSpPr>
            <p:cNvPr id="7" name="Group 6"/>
            <p:cNvGrpSpPr/>
            <p:nvPr/>
          </p:nvGrpSpPr>
          <p:grpSpPr>
            <a:xfrm>
              <a:off x="866499" y="1897261"/>
              <a:ext cx="1544320" cy="1741441"/>
              <a:chOff x="863817" y="1295454"/>
              <a:chExt cx="1544320" cy="1741441"/>
            </a:xfrm>
          </p:grpSpPr>
          <p:pic>
            <p:nvPicPr>
              <p:cNvPr id="26" name="Picture 25"/>
              <p:cNvPicPr>
                <a:picLocks noChangeAspect="1"/>
              </p:cNvPicPr>
              <p:nvPr/>
            </p:nvPicPr>
            <p:blipFill>
              <a:blip r:embed="rId4"/>
              <a:stretch>
                <a:fillRect/>
              </a:stretch>
            </p:blipFill>
            <p:spPr>
              <a:xfrm>
                <a:off x="863817" y="1295454"/>
                <a:ext cx="822744" cy="1548693"/>
              </a:xfrm>
              <a:prstGeom prst="rect">
                <a:avLst/>
              </a:prstGeom>
            </p:spPr>
          </p:pic>
          <p:sp>
            <p:nvSpPr>
              <p:cNvPr id="27" name="Flowchart: Magnetic Disk 26"/>
              <p:cNvSpPr/>
              <p:nvPr/>
            </p:nvSpPr>
            <p:spPr bwMode="auto">
              <a:xfrm>
                <a:off x="1412458" y="2285055"/>
                <a:ext cx="995679" cy="751840"/>
              </a:xfrm>
              <a:prstGeom prst="flowChartMagneticDisk">
                <a:avLst/>
              </a:prstGeom>
              <a:solidFill>
                <a:srgbClr val="008A00"/>
              </a:solidFill>
              <a:ln w="9525" cap="flat" cmpd="sng" algn="ctr">
                <a:solidFill>
                  <a:srgbClr val="BBD90A"/>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sp>
          <p:nvSpPr>
            <p:cNvPr id="8" name="Rectangle 7"/>
            <p:cNvSpPr/>
            <p:nvPr/>
          </p:nvSpPr>
          <p:spPr bwMode="auto">
            <a:xfrm>
              <a:off x="2426058"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INSERT</a:t>
              </a: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 INTO</a:t>
              </a:r>
              <a:b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b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Payments</a:t>
              </a: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cxnSp>
          <p:nvCxnSpPr>
            <p:cNvPr id="9" name="Straight Arrow Connector 8"/>
            <p:cNvCxnSpPr>
              <a:stCxn id="8" idx="0"/>
            </p:cNvCxnSpPr>
            <p:nvPr/>
          </p:nvCxnSpPr>
          <p:spPr bwMode="auto">
            <a:xfrm flipH="1" flipV="1">
              <a:off x="2121259" y="3863487"/>
              <a:ext cx="1127543"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cxnSp>
          <p:nvCxnSpPr>
            <p:cNvPr id="10" name="Straight Arrow Connector 9"/>
            <p:cNvCxnSpPr>
              <a:stCxn id="6" idx="0"/>
            </p:cNvCxnSpPr>
            <p:nvPr/>
          </p:nvCxnSpPr>
          <p:spPr bwMode="auto">
            <a:xfrm flipH="1" flipV="1">
              <a:off x="1415140" y="3863487"/>
              <a:ext cx="15239"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sp>
          <p:nvSpPr>
            <p:cNvPr id="11" name="Explosion 2 10"/>
            <p:cNvSpPr/>
            <p:nvPr/>
          </p:nvSpPr>
          <p:spPr bwMode="auto">
            <a:xfrm>
              <a:off x="2253123" y="3963250"/>
              <a:ext cx="2006058" cy="972766"/>
            </a:xfrm>
            <a:prstGeom prst="irregularSeal2">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Error</a:t>
              </a:r>
            </a:p>
          </p:txBody>
        </p:sp>
        <p:sp>
          <p:nvSpPr>
            <p:cNvPr id="12" name="TextBox 11"/>
            <p:cNvSpPr txBox="1"/>
            <p:nvPr/>
          </p:nvSpPr>
          <p:spPr>
            <a:xfrm>
              <a:off x="589714" y="1082550"/>
              <a:ext cx="2918876" cy="461665"/>
            </a:xfrm>
            <a:prstGeom prst="rect">
              <a:avLst/>
            </a:prstGeom>
            <a:noFill/>
          </p:spPr>
          <p:txBody>
            <a:bodyPr wrap="none" rtlCol="0">
              <a:spAutoFit/>
            </a:bodyPr>
            <a:lstStyle/>
            <a:p>
              <a:r>
                <a:rPr lang="en-GB" sz="2400" b="0" dirty="0">
                  <a:latin typeface="Segoe UI Light" panose="020B0502040204020203" pitchFamily="34" charset="0"/>
                  <a:cs typeface="Segoe UI Light" panose="020B0502040204020203" pitchFamily="34" charset="0"/>
                </a:rPr>
                <a:t>Without Transactions:</a:t>
              </a:r>
            </a:p>
          </p:txBody>
        </p:sp>
        <p:sp>
          <p:nvSpPr>
            <p:cNvPr id="13" name="TextBox 12"/>
            <p:cNvSpPr txBox="1"/>
            <p:nvPr/>
          </p:nvSpPr>
          <p:spPr>
            <a:xfrm>
              <a:off x="537981" y="6260152"/>
              <a:ext cx="3446777" cy="400110"/>
            </a:xfrm>
            <a:prstGeom prst="rect">
              <a:avLst/>
            </a:prstGeom>
            <a:noFill/>
          </p:spPr>
          <p:txBody>
            <a:bodyPr wrap="none" rtlCol="0">
              <a:spAutoFit/>
            </a:bodyPr>
            <a:lstStyle/>
            <a:p>
              <a:r>
                <a:rPr lang="en-GB" sz="2000" b="0" dirty="0">
                  <a:latin typeface="Segoe UI Light" panose="020B0502040204020203" pitchFamily="34" charset="0"/>
                  <a:cs typeface="Segoe UI Light" panose="020B0502040204020203" pitchFamily="34" charset="0"/>
                </a:rPr>
                <a:t>Result: Order with no Payment</a:t>
              </a:r>
            </a:p>
          </p:txBody>
        </p:sp>
        <p:sp>
          <p:nvSpPr>
            <p:cNvPr id="14" name="Rectangle 13"/>
            <p:cNvSpPr/>
            <p:nvPr/>
          </p:nvSpPr>
          <p:spPr bwMode="auto">
            <a:xfrm>
              <a:off x="4946590"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INSERT</a:t>
              </a: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 INTO</a:t>
              </a:r>
              <a:b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b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Orders</a:t>
              </a: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grpSp>
          <p:nvGrpSpPr>
            <p:cNvPr id="15" name="Group 14"/>
            <p:cNvGrpSpPr/>
            <p:nvPr/>
          </p:nvGrpSpPr>
          <p:grpSpPr>
            <a:xfrm>
              <a:off x="5205454" y="1897261"/>
              <a:ext cx="1544320" cy="1741441"/>
              <a:chOff x="863817" y="1295454"/>
              <a:chExt cx="1544320" cy="1741441"/>
            </a:xfrm>
          </p:grpSpPr>
          <p:pic>
            <p:nvPicPr>
              <p:cNvPr id="24" name="Picture 23"/>
              <p:cNvPicPr>
                <a:picLocks noChangeAspect="1"/>
              </p:cNvPicPr>
              <p:nvPr/>
            </p:nvPicPr>
            <p:blipFill>
              <a:blip r:embed="rId4"/>
              <a:stretch>
                <a:fillRect/>
              </a:stretch>
            </p:blipFill>
            <p:spPr>
              <a:xfrm>
                <a:off x="863817" y="1295454"/>
                <a:ext cx="822744" cy="1548693"/>
              </a:xfrm>
              <a:prstGeom prst="rect">
                <a:avLst/>
              </a:prstGeom>
            </p:spPr>
          </p:pic>
          <p:sp>
            <p:nvSpPr>
              <p:cNvPr id="25" name="Flowchart: Magnetic Disk 24"/>
              <p:cNvSpPr/>
              <p:nvPr/>
            </p:nvSpPr>
            <p:spPr bwMode="auto">
              <a:xfrm>
                <a:off x="1412458" y="2285055"/>
                <a:ext cx="995679" cy="751840"/>
              </a:xfrm>
              <a:prstGeom prst="flowChartMagneticDisk">
                <a:avLst/>
              </a:prstGeom>
              <a:solidFill>
                <a:srgbClr val="008A00"/>
              </a:solidFill>
              <a:ln w="9525" cap="flat" cmpd="sng" algn="ctr">
                <a:solidFill>
                  <a:srgbClr val="BBD90A"/>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sp>
          <p:nvSpPr>
            <p:cNvPr id="16" name="Rectangle 15"/>
            <p:cNvSpPr/>
            <p:nvPr/>
          </p:nvSpPr>
          <p:spPr bwMode="auto">
            <a:xfrm>
              <a:off x="6765013" y="5133332"/>
              <a:ext cx="1645488" cy="848684"/>
            </a:xfrm>
            <a:prstGeom prst="rect">
              <a:avLst/>
            </a:prstGeom>
            <a:solidFill>
              <a:srgbClr val="00188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INSERT</a:t>
              </a: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 INTO</a:t>
              </a:r>
              <a:b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br>
              <a:r>
                <a:rPr kumimoji="0" lang="en-GB" sz="1800" b="0" i="0" u="none" strike="noStrike" cap="none" normalizeH="0" dirty="0">
                  <a:ln>
                    <a:noFill/>
                  </a:ln>
                  <a:solidFill>
                    <a:schemeClr val="bg1"/>
                  </a:solidFill>
                  <a:effectLst/>
                  <a:latin typeface="Segoe UI Light" panose="020B0502040204020203" pitchFamily="34" charset="0"/>
                  <a:cs typeface="Segoe UI Light" panose="020B0502040204020203" pitchFamily="34" charset="0"/>
                </a:rPr>
                <a:t>Payments</a:t>
              </a: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cxnSp>
          <p:nvCxnSpPr>
            <p:cNvPr id="17" name="Straight Arrow Connector 16"/>
            <p:cNvCxnSpPr>
              <a:stCxn id="16" idx="0"/>
            </p:cNvCxnSpPr>
            <p:nvPr/>
          </p:nvCxnSpPr>
          <p:spPr bwMode="auto">
            <a:xfrm flipH="1" flipV="1">
              <a:off x="6460214" y="3863487"/>
              <a:ext cx="1127543"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cxnSp>
          <p:nvCxnSpPr>
            <p:cNvPr id="18" name="Straight Arrow Connector 17"/>
            <p:cNvCxnSpPr>
              <a:stCxn id="14" idx="0"/>
            </p:cNvCxnSpPr>
            <p:nvPr/>
          </p:nvCxnSpPr>
          <p:spPr bwMode="auto">
            <a:xfrm flipH="1" flipV="1">
              <a:off x="5754095" y="3863487"/>
              <a:ext cx="15239" cy="1269845"/>
            </a:xfrm>
            <a:prstGeom prst="straightConnector1">
              <a:avLst/>
            </a:prstGeom>
            <a:gradFill rotWithShape="1">
              <a:gsLst>
                <a:gs pos="0">
                  <a:srgbClr val="E4CD9A"/>
                </a:gs>
                <a:gs pos="100000">
                  <a:srgbClr val="EEEFD7"/>
                </a:gs>
              </a:gsLst>
              <a:lin ang="2700000" scaled="1"/>
            </a:gradFill>
            <a:ln w="19050" cap="flat" cmpd="sng" algn="ctr">
              <a:solidFill>
                <a:srgbClr val="D61220"/>
              </a:solidFill>
              <a:prstDash val="solid"/>
              <a:round/>
              <a:headEnd type="none" w="med" len="med"/>
              <a:tailEnd type="triangle" w="lg" len="lg"/>
            </a:ln>
            <a:effectLst/>
          </p:spPr>
        </p:cxnSp>
        <p:sp>
          <p:nvSpPr>
            <p:cNvPr id="19" name="TextBox 18"/>
            <p:cNvSpPr txBox="1"/>
            <p:nvPr/>
          </p:nvSpPr>
          <p:spPr>
            <a:xfrm>
              <a:off x="4928669" y="1082550"/>
              <a:ext cx="2489271" cy="461665"/>
            </a:xfrm>
            <a:prstGeom prst="rect">
              <a:avLst/>
            </a:prstGeom>
            <a:noFill/>
          </p:spPr>
          <p:txBody>
            <a:bodyPr wrap="none" rtlCol="0">
              <a:spAutoFit/>
            </a:bodyPr>
            <a:lstStyle/>
            <a:p>
              <a:r>
                <a:rPr lang="en-GB" sz="2400" b="0" dirty="0">
                  <a:latin typeface="Segoe UI Light" panose="020B0502040204020203" pitchFamily="34" charset="0"/>
                  <a:cs typeface="Segoe UI Light" panose="020B0502040204020203" pitchFamily="34" charset="0"/>
                </a:rPr>
                <a:t>With Transactions:</a:t>
              </a:r>
            </a:p>
          </p:txBody>
        </p:sp>
        <p:sp>
          <p:nvSpPr>
            <p:cNvPr id="20" name="TextBox 19"/>
            <p:cNvSpPr txBox="1"/>
            <p:nvPr/>
          </p:nvSpPr>
          <p:spPr>
            <a:xfrm>
              <a:off x="4876936" y="6260152"/>
              <a:ext cx="3810659" cy="400110"/>
            </a:xfrm>
            <a:prstGeom prst="rect">
              <a:avLst/>
            </a:prstGeom>
            <a:noFill/>
          </p:spPr>
          <p:txBody>
            <a:bodyPr wrap="none" rtlCol="0">
              <a:spAutoFit/>
            </a:bodyPr>
            <a:lstStyle/>
            <a:p>
              <a:r>
                <a:rPr lang="en-GB" sz="2000" b="0" dirty="0">
                  <a:latin typeface="Segoe UI Light" panose="020B0502040204020203" pitchFamily="34" charset="0"/>
                  <a:cs typeface="Segoe UI Light" panose="020B0502040204020203" pitchFamily="34" charset="0"/>
                </a:rPr>
                <a:t>Result: No Order and no Payment</a:t>
              </a:r>
            </a:p>
          </p:txBody>
        </p:sp>
        <p:sp>
          <p:nvSpPr>
            <p:cNvPr id="21" name="Rectangle 20"/>
            <p:cNvSpPr/>
            <p:nvPr/>
          </p:nvSpPr>
          <p:spPr bwMode="auto">
            <a:xfrm>
              <a:off x="4697391" y="4052681"/>
              <a:ext cx="3951311" cy="2126651"/>
            </a:xfrm>
            <a:prstGeom prst="rect">
              <a:avLst/>
            </a:prstGeom>
            <a:noFill/>
            <a:ln w="19050" cap="flat" cmpd="sng" algn="ctr">
              <a:solidFill>
                <a:srgbClr val="6DC2E9"/>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22" name="Explosion 2 21"/>
            <p:cNvSpPr/>
            <p:nvPr/>
          </p:nvSpPr>
          <p:spPr bwMode="auto">
            <a:xfrm>
              <a:off x="6419408" y="4059587"/>
              <a:ext cx="2006058" cy="972766"/>
            </a:xfrm>
            <a:prstGeom prst="irregularSeal2">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Error</a:t>
              </a:r>
            </a:p>
          </p:txBody>
        </p:sp>
        <p:sp>
          <p:nvSpPr>
            <p:cNvPr id="23" name="TextBox 22"/>
            <p:cNvSpPr txBox="1"/>
            <p:nvPr/>
          </p:nvSpPr>
          <p:spPr>
            <a:xfrm>
              <a:off x="7332760" y="3612161"/>
              <a:ext cx="1383584" cy="400110"/>
            </a:xfrm>
            <a:prstGeom prst="rect">
              <a:avLst/>
            </a:prstGeom>
            <a:noFill/>
          </p:spPr>
          <p:txBody>
            <a:bodyPr wrap="none" rtlCol="0">
              <a:spAutoFit/>
            </a:bodyPr>
            <a:lstStyle/>
            <a:p>
              <a:r>
                <a:rPr lang="en-GB" sz="2000" b="0" dirty="0">
                  <a:latin typeface="Segoe UI Light" panose="020B0502040204020203" pitchFamily="34" charset="0"/>
                  <a:cs typeface="Segoe UI Light" panose="020B0502040204020203" pitchFamily="34" charset="0"/>
                </a:rPr>
                <a:t>Transaction</a:t>
              </a:r>
            </a:p>
          </p:txBody>
        </p:sp>
      </p:grpSp>
    </p:spTree>
    <p:custDataLst>
      <p:tags r:id="rId1"/>
    </p:custDataLst>
    <p:extLst>
      <p:ext uri="{BB962C8B-B14F-4D97-AF65-F5344CB8AC3E}">
        <p14:creationId xmlns:p14="http://schemas.microsoft.com/office/powerpoint/2010/main" val="68830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Transactions: Issues with Batches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To work around this situation, you will need to direct SQL Server to treat the batch as a transaction; you will learn more about creating transactions in the next topic</a:t>
            </a:r>
          </a:p>
          <a:p>
            <a:endParaRPr lang="en-US" b="0" kern="0" dirty="0"/>
          </a:p>
        </p:txBody>
      </p:sp>
      <p:sp>
        <p:nvSpPr>
          <p:cNvPr id="6" name="AutoShape 3"/>
          <p:cNvSpPr>
            <a:spLocks noChangeArrowheads="1"/>
          </p:cNvSpPr>
          <p:nvPr/>
        </p:nvSpPr>
        <p:spPr bwMode="auto">
          <a:xfrm>
            <a:off x="769230" y="3339584"/>
            <a:ext cx="7581418" cy="2973050"/>
          </a:xfrm>
          <a:prstGeom prst="roundRect">
            <a:avLst>
              <a:gd name="adj" fmla="val 0"/>
            </a:avLst>
          </a:prstGeom>
          <a:solidFill>
            <a:srgbClr val="D2D2D2"/>
          </a:solidFill>
          <a:ln w="9525" algn="ctr">
            <a:noFill/>
            <a:round/>
            <a:headEnd/>
            <a:tailEnd/>
          </a:ln>
          <a:effectLst/>
        </p:spPr>
        <p:txBody>
          <a:bodyPr wrap="square" anchor="ctr">
            <a:spAutoFit/>
          </a:bodyPr>
          <a:lstStyle/>
          <a:p>
            <a:r>
              <a:rPr lang="en-US" b="0" dirty="0">
                <a:solidFill>
                  <a:srgbClr val="008000"/>
                </a:solidFill>
                <a:latin typeface="Lucida Sans Unicode" panose="020B0602030504020204" pitchFamily="34" charset="0"/>
                <a:cs typeface="Lucida Sans Unicode" panose="020B0602030504020204" pitchFamily="34" charset="0"/>
              </a:rPr>
              <a:t>--Batch without transaction management</a:t>
            </a:r>
          </a:p>
          <a:p>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p>
          <a:p>
            <a:r>
              <a:rPr lang="en-US" b="0" dirty="0">
                <a:solidFill>
                  <a:srgbClr val="0000FF"/>
                </a:solidFill>
                <a:latin typeface="Lucida Sans Unicode" panose="020B0602030504020204" pitchFamily="34" charset="0"/>
                <a:cs typeface="Lucida Sans Unicode" panose="020B0602030504020204" pitchFamily="34" charset="0"/>
              </a:rPr>
              <a:t>	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--Insert succeeds</a:t>
            </a:r>
          </a:p>
          <a:p>
            <a:r>
              <a:rPr lang="en-US" b="0" dirty="0">
                <a:solidFill>
                  <a:srgbClr val="0000FF"/>
                </a:solidFill>
                <a:latin typeface="Lucida Sans Unicode" panose="020B0602030504020204" pitchFamily="34" charset="0"/>
                <a:cs typeface="Lucida Sans Unicode" panose="020B0602030504020204" pitchFamily="34" charset="0"/>
              </a:rPr>
              <a:t>	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OrderDetails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--Insert fails</a:t>
            </a:r>
          </a:p>
          <a:p>
            <a:r>
              <a:rPr lang="en-US" b="0" dirty="0">
                <a:solidFill>
                  <a:srgbClr val="0000FF"/>
                </a:solidFill>
                <a:latin typeface="Lucida Sans Unicode" panose="020B0602030504020204" pitchFamily="34" charset="0"/>
                <a:cs typeface="Lucida Sans Unicode" panose="020B0602030504020204" pitchFamily="34" charset="0"/>
              </a:rPr>
              <a:t>END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p>
          <a:p>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CATCH</a:t>
            </a:r>
          </a:p>
          <a:p>
            <a:r>
              <a:rPr lang="en-US" b="0" dirty="0">
                <a:solidFill>
                  <a:srgbClr val="008000"/>
                </a:solidFill>
                <a:latin typeface="Lucida Sans Unicode" panose="020B0602030504020204" pitchFamily="34" charset="0"/>
                <a:cs typeface="Lucida Sans Unicode" panose="020B0602030504020204" pitchFamily="34" charset="0"/>
              </a:rPr>
              <a:t>	--Inserted rows still exist in Sales.Orders Table</a:t>
            </a:r>
          </a:p>
          <a:p>
            <a:r>
              <a:rPr lang="en-US" b="0" dirty="0">
                <a:solidFill>
                  <a:srgbClr val="0000FF"/>
                </a:solidFill>
                <a:latin typeface="Lucida Sans Unicode" panose="020B0602030504020204" pitchFamily="34" charset="0"/>
                <a:cs typeface="Lucida Sans Unicode" panose="020B0602030504020204" pitchFamily="34" charset="0"/>
              </a:rPr>
              <a:t>	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ERROR_NUMBER</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srgbClr val="0000FF"/>
                </a:solidFill>
                <a:latin typeface="Lucida Sans Unicode" panose="020B0602030504020204" pitchFamily="34" charset="0"/>
                <a:cs typeface="Lucida Sans Unicode" panose="020B0602030504020204" pitchFamily="34" charset="0"/>
              </a:rPr>
              <a:t>END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CATCH;</a:t>
            </a:r>
          </a:p>
        </p:txBody>
      </p:sp>
    </p:spTree>
    <p:custDataLst>
      <p:tags r:id="rId1"/>
    </p:custDataLst>
    <p:extLst>
      <p:ext uri="{BB962C8B-B14F-4D97-AF65-F5344CB8AC3E}">
        <p14:creationId xmlns:p14="http://schemas.microsoft.com/office/powerpoint/2010/main" val="385432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 Extend Batches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Transaction commands identify blocks of code that must succeed or fail together and provide points where the database engine can roll back, or undo, operations:</a:t>
            </a:r>
          </a:p>
          <a:p>
            <a:endParaRPr lang="en-US" b="0" kern="0" dirty="0"/>
          </a:p>
        </p:txBody>
      </p:sp>
      <p:sp>
        <p:nvSpPr>
          <p:cNvPr id="6" name="AutoShape 3"/>
          <p:cNvSpPr>
            <a:spLocks noChangeArrowheads="1"/>
          </p:cNvSpPr>
          <p:nvPr/>
        </p:nvSpPr>
        <p:spPr bwMode="auto">
          <a:xfrm>
            <a:off x="731134" y="2875481"/>
            <a:ext cx="7581418" cy="3416320"/>
          </a:xfrm>
          <a:prstGeom prst="roundRect">
            <a:avLst>
              <a:gd name="adj" fmla="val 0"/>
            </a:avLst>
          </a:prstGeom>
          <a:solidFill>
            <a:srgbClr val="D2D2D2"/>
          </a:solidFill>
          <a:ln w="9525" algn="ctr">
            <a:noFill/>
            <a:round/>
            <a:headEnd/>
            <a:tailEnd/>
          </a:ln>
          <a:effectLst/>
        </p:spPr>
        <p:txBody>
          <a:bodyPr wrap="square" anchor="ctr">
            <a:spAutoFit/>
          </a:bodyPr>
          <a:lstStyle/>
          <a:p>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p>
          <a:p>
            <a:r>
              <a:rPr lang="en-US" b="0" dirty="0">
                <a:solidFill>
                  <a:srgbClr val="0000FF"/>
                </a:solidFill>
                <a:latin typeface="Lucida Sans Unicode" panose="020B0602030504020204" pitchFamily="34" charset="0"/>
                <a:cs typeface="Lucida Sans Unicode" panose="020B0602030504020204" pitchFamily="34" charset="0"/>
              </a:rPr>
              <a:t>	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TRANSACTION</a:t>
            </a:r>
            <a:r>
              <a:rPr lang="en-US" b="0" dirty="0">
                <a:solidFill>
                  <a:prstClr val="black"/>
                </a:solidFill>
                <a:latin typeface="Lucida Sans Unicode" panose="020B0602030504020204" pitchFamily="34" charset="0"/>
                <a:cs typeface="Lucida Sans Unicode" panose="020B0602030504020204" pitchFamily="34" charset="0"/>
              </a:rPr>
              <a:t> </a:t>
            </a:r>
            <a:endParaRPr lang="en-US" b="0" dirty="0">
              <a:solidFill>
                <a:srgbClr val="0000FF"/>
              </a:solidFill>
              <a:latin typeface="Lucida Sans Unicode" panose="020B0602030504020204" pitchFamily="34" charset="0"/>
              <a:cs typeface="Lucida Sans Unicode" panose="020B0602030504020204" pitchFamily="34" charset="0"/>
            </a:endParaRP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--Insert succeeds</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INSERT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INTO</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OrderDetails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--Insert fails</a:t>
            </a:r>
          </a:p>
          <a:p>
            <a:r>
              <a:rPr lang="en-US" b="0" dirty="0">
                <a:solidFill>
                  <a:srgbClr val="0000FF"/>
                </a:solidFill>
                <a:latin typeface="Lucida Sans Unicode" panose="020B0602030504020204" pitchFamily="34" charset="0"/>
                <a:cs typeface="Lucida Sans Unicode" panose="020B0602030504020204" pitchFamily="34" charset="0"/>
              </a:rPr>
              <a:t>	COMMIT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TRANSACTION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 If no errors, transaction	-- completes</a:t>
            </a:r>
          </a:p>
          <a:p>
            <a:r>
              <a:rPr lang="en-US" b="0" dirty="0">
                <a:solidFill>
                  <a:srgbClr val="0000FF"/>
                </a:solidFill>
                <a:latin typeface="Lucida Sans Unicode" panose="020B0602030504020204" pitchFamily="34" charset="0"/>
                <a:cs typeface="Lucida Sans Unicode" panose="020B0602030504020204" pitchFamily="34" charset="0"/>
              </a:rPr>
              <a:t>END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TRY</a:t>
            </a:r>
          </a:p>
          <a:p>
            <a:r>
              <a:rPr lang="en-US" b="0" dirty="0">
                <a:solidFill>
                  <a:srgbClr val="0000FF"/>
                </a:solidFill>
                <a:latin typeface="Lucida Sans Unicode" panose="020B0602030504020204" pitchFamily="34" charset="0"/>
                <a:cs typeface="Lucida Sans Unicode" panose="020B0602030504020204" pitchFamily="34" charset="0"/>
              </a:rPr>
              <a:t>BEGIN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CATCH</a:t>
            </a:r>
          </a:p>
          <a:p>
            <a:pPr lvl="1"/>
            <a:r>
              <a:rPr lang="en-US" b="0" dirty="0">
                <a:solidFill>
                  <a:srgbClr val="008000"/>
                </a:solidFill>
                <a:latin typeface="Lucida Sans Unicode" panose="020B0602030504020204" pitchFamily="34" charset="0"/>
                <a:cs typeface="Lucida Sans Unicode" panose="020B0602030504020204" pitchFamily="34" charset="0"/>
              </a:rPr>
              <a:t> --Inserted rows still exist in Sales.Orders Table</a:t>
            </a:r>
          </a:p>
          <a:p>
            <a:pPr lvl="1"/>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ERROR_NUMBER</a:t>
            </a:r>
            <a:r>
              <a:rPr lang="en-US" b="0" dirty="0">
                <a:solidFill>
                  <a:srgbClr val="808080"/>
                </a:solidFill>
                <a:latin typeface="Lucida Sans Unicode" panose="020B0602030504020204" pitchFamily="34" charset="0"/>
                <a:cs typeface="Lucida Sans Unicode" panose="020B0602030504020204" pitchFamily="34" charset="0"/>
              </a:rPr>
              <a:t>()</a:t>
            </a:r>
          </a:p>
          <a:p>
            <a:pPr lvl="1"/>
            <a:r>
              <a:rPr lang="en-US" b="0" dirty="0">
                <a:solidFill>
                  <a:srgbClr val="0000FF"/>
                </a:solidFill>
                <a:latin typeface="Lucida Sans Unicode" panose="020B0602030504020204" pitchFamily="34" charset="0"/>
                <a:cs typeface="Lucida Sans Unicode" panose="020B0602030504020204" pitchFamily="34" charset="0"/>
              </a:rPr>
              <a:t>ROLLBACK</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TRANSACTION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8000"/>
                </a:solidFill>
                <a:latin typeface="Lucida Sans Unicode" panose="020B0602030504020204" pitchFamily="34" charset="0"/>
                <a:cs typeface="Lucida Sans Unicode" panose="020B0602030504020204" pitchFamily="34" charset="0"/>
              </a:rPr>
              <a:t>--Any transaction work undone</a:t>
            </a:r>
          </a:p>
          <a:p>
            <a:r>
              <a:rPr lang="en-US" b="0" dirty="0">
                <a:solidFill>
                  <a:srgbClr val="0000FF"/>
                </a:solidFill>
                <a:latin typeface="Lucida Sans Unicode" panose="020B0602030504020204" pitchFamily="34" charset="0"/>
                <a:cs typeface="Lucida Sans Unicode" panose="020B0602030504020204" pitchFamily="34" charset="0"/>
              </a:rPr>
              <a:t>END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CATCH;</a:t>
            </a:r>
          </a:p>
        </p:txBody>
      </p:sp>
    </p:spTree>
    <p:custDataLst>
      <p:tags r:id="rId1"/>
    </p:custDataLst>
    <p:extLst>
      <p:ext uri="{BB962C8B-B14F-4D97-AF65-F5344CB8AC3E}">
        <p14:creationId xmlns:p14="http://schemas.microsoft.com/office/powerpoint/2010/main" val="82759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fdc5abf-5275-47f1-8422-8b9149dbe0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Transactions and the Database Engine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transactions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71627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33049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2017</Words>
  <Application>Microsoft Office PowerPoint</Application>
  <PresentationFormat>On-screen Show (4:3)</PresentationFormat>
  <Paragraphs>276</Paragraphs>
  <Slides>20</Slides>
  <Notes>20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Segoe UI</vt:lpstr>
      <vt:lpstr>Arial</vt:lpstr>
      <vt:lpstr>굴림</vt:lpstr>
      <vt:lpstr>Lucida Sans Unicode</vt:lpstr>
      <vt:lpstr>Calibri</vt:lpstr>
      <vt:lpstr>Wingdings</vt:lpstr>
      <vt:lpstr>Verdana</vt:lpstr>
      <vt:lpstr>Segoe UI Light</vt:lpstr>
      <vt:lpstr>Times New Roman</vt:lpstr>
      <vt:lpstr>NG_MOC_Core_ModuleNew2</vt:lpstr>
      <vt:lpstr>Module 18</vt:lpstr>
      <vt:lpstr>Module Overview</vt:lpstr>
      <vt:lpstr>Lesson 1: Transactions and the Database Engine</vt:lpstr>
      <vt:lpstr>Defining Transactions</vt:lpstr>
      <vt:lpstr>Understanding Transactions</vt:lpstr>
      <vt:lpstr>The Need for Transactions: Issues with Batches</vt:lpstr>
      <vt:lpstr>Transactions Extend Batches</vt:lpstr>
      <vt:lpstr>Demonstration: Transactions and the Database Engine</vt:lpstr>
      <vt:lpstr>PowerPoint Presentation</vt:lpstr>
      <vt:lpstr>Lesson 2: Controlling Transactions</vt:lpstr>
      <vt:lpstr>BEGIN TRANSACTION</vt:lpstr>
      <vt:lpstr>COMMIT TRANSACTION</vt:lpstr>
      <vt:lpstr>ROLLBACK TRANSACTION</vt:lpstr>
      <vt:lpstr>Using XACT_ABORT</vt:lpstr>
      <vt:lpstr>Demonstration: Controlling Transactions</vt:lpstr>
      <vt:lpstr>PowerPoint Presentation</vt:lpstr>
      <vt:lpstr>Lab: Implementing Transactions</vt:lpstr>
      <vt:lpstr>Lab Scenario</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18</dc:title>
  <dc:creator>Richard Strange</dc:creator>
  <cp:lastModifiedBy>Richard Strange</cp:lastModifiedBy>
  <cp:revision>3</cp:revision>
  <dcterms:created xsi:type="dcterms:W3CDTF">2017-11-17T11:37:49Z</dcterms:created>
  <dcterms:modified xsi:type="dcterms:W3CDTF">2017-11-17T15:26:58Z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7396219B-EE75-4E40-B09D-B0E540F6325D</vt:lpwstr>
  </property>
  <property fmtid="{D5CDD505-2E9C-101B-9397-08002B2CF9AE}" pid="3" name="ArticulatePath">
    <vt:lpwstr>20761C_18</vt:lpwstr>
  </property>
</Properties>
</file>