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72" r:id="rId3"/>
    <p:sldId id="273" r:id="rId4"/>
    <p:sldId id="257" r:id="rId5"/>
    <p:sldId id="258" r:id="rId6"/>
    <p:sldId id="259" r:id="rId7"/>
    <p:sldId id="260" r:id="rId8"/>
    <p:sldId id="261" r:id="rId9"/>
    <p:sldId id="262" r:id="rId10"/>
    <p:sldId id="263" r:id="rId11"/>
    <p:sldId id="264" r:id="rId12"/>
    <p:sldId id="265" r:id="rId13"/>
    <p:sldId id="266" r:id="rId14"/>
    <p:sldId id="268" r:id="rId15"/>
    <p:sldId id="267" r:id="rId16"/>
    <p:sldId id="269" r:id="rId17"/>
    <p:sldId id="270" r:id="rId18"/>
    <p:sldId id="271"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9006" autoAdjust="0"/>
  </p:normalViewPr>
  <p:slideViewPr>
    <p:cSldViewPr snapToGrid="0">
      <p:cViewPr varScale="1">
        <p:scale>
          <a:sx n="102" d="100"/>
          <a:sy n="102" d="100"/>
        </p:scale>
        <p:origin x="66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01A91F-2A13-4811-B6CF-596BEDB95FC3}" type="datetimeFigureOut">
              <a:rPr lang="en-NL" smtClean="0"/>
              <a:t>12/09/2023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6547DB-C020-4A9B-A385-805FC657BAEF}" type="slidenum">
              <a:rPr lang="en-NL" smtClean="0"/>
              <a:t>‹#›</a:t>
            </a:fld>
            <a:endParaRPr lang="en-NL"/>
          </a:p>
        </p:txBody>
      </p:sp>
    </p:spTree>
    <p:extLst>
      <p:ext uri="{BB962C8B-B14F-4D97-AF65-F5344CB8AC3E}">
        <p14:creationId xmlns:p14="http://schemas.microsoft.com/office/powerpoint/2010/main" val="2101217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https://minikube.sigs.k8s.io/docs/start/</a:t>
            </a:r>
          </a:p>
          <a:p>
            <a:r>
              <a:rPr lang="nl-NL"/>
              <a:t>https://kubernetes.io/docs/tutorials/</a:t>
            </a:r>
            <a:endParaRPr lang="en-NL" dirty="0"/>
          </a:p>
        </p:txBody>
      </p:sp>
      <p:sp>
        <p:nvSpPr>
          <p:cNvPr id="4" name="Slide Number Placeholder 3"/>
          <p:cNvSpPr>
            <a:spLocks noGrp="1"/>
          </p:cNvSpPr>
          <p:nvPr>
            <p:ph type="sldNum" sz="quarter" idx="5"/>
          </p:nvPr>
        </p:nvSpPr>
        <p:spPr/>
        <p:txBody>
          <a:bodyPr/>
          <a:lstStyle/>
          <a:p>
            <a:fld id="{3B6547DB-C020-4A9B-A385-805FC657BAEF}" type="slidenum">
              <a:rPr lang="en-NL" smtClean="0"/>
              <a:t>4</a:t>
            </a:fld>
            <a:endParaRPr lang="en-NL"/>
          </a:p>
        </p:txBody>
      </p:sp>
    </p:spTree>
    <p:extLst>
      <p:ext uri="{BB962C8B-B14F-4D97-AF65-F5344CB8AC3E}">
        <p14:creationId xmlns:p14="http://schemas.microsoft.com/office/powerpoint/2010/main" val="1448106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111F63D-5915-4997-8822-9E093F6F4CAF}" type="datetimeFigureOut">
              <a:rPr lang="en-NL" smtClean="0"/>
              <a:t>10/09/2023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E5DAC7C1-EAC2-454D-A2CF-3C5180ADCCBF}"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52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1F63D-5915-4997-8822-9E093F6F4CAF}" type="datetimeFigureOut">
              <a:rPr lang="en-NL" smtClean="0"/>
              <a:t>10/09/2023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E5DAC7C1-EAC2-454D-A2CF-3C5180ADCCBF}" type="slidenum">
              <a:rPr lang="en-NL" smtClean="0"/>
              <a:t>‹#›</a:t>
            </a:fld>
            <a:endParaRPr lang="en-NL"/>
          </a:p>
        </p:txBody>
      </p:sp>
    </p:spTree>
    <p:extLst>
      <p:ext uri="{BB962C8B-B14F-4D97-AF65-F5344CB8AC3E}">
        <p14:creationId xmlns:p14="http://schemas.microsoft.com/office/powerpoint/2010/main" val="2261038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1F63D-5915-4997-8822-9E093F6F4CAF}" type="datetimeFigureOut">
              <a:rPr lang="en-NL" smtClean="0"/>
              <a:t>10/09/2023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E5DAC7C1-EAC2-454D-A2CF-3C5180ADCCBF}" type="slidenum">
              <a:rPr lang="en-NL" smtClean="0"/>
              <a:t>‹#›</a:t>
            </a:fld>
            <a:endParaRPr lang="en-N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784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1F63D-5915-4997-8822-9E093F6F4CAF}" type="datetimeFigureOut">
              <a:rPr lang="en-NL" smtClean="0"/>
              <a:t>10/09/2023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E5DAC7C1-EAC2-454D-A2CF-3C5180ADCCBF}" type="slidenum">
              <a:rPr lang="en-NL" smtClean="0"/>
              <a:t>‹#›</a:t>
            </a:fld>
            <a:endParaRPr lang="en-NL"/>
          </a:p>
        </p:txBody>
      </p:sp>
    </p:spTree>
    <p:extLst>
      <p:ext uri="{BB962C8B-B14F-4D97-AF65-F5344CB8AC3E}">
        <p14:creationId xmlns:p14="http://schemas.microsoft.com/office/powerpoint/2010/main" val="2000483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11F63D-5915-4997-8822-9E093F6F4CAF}" type="datetimeFigureOut">
              <a:rPr lang="en-NL" smtClean="0"/>
              <a:t>10/09/2023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E5DAC7C1-EAC2-454D-A2CF-3C5180ADCCBF}"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554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11F63D-5915-4997-8822-9E093F6F4CAF}" type="datetimeFigureOut">
              <a:rPr lang="en-NL" smtClean="0"/>
              <a:t>10/09/2023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E5DAC7C1-EAC2-454D-A2CF-3C5180ADCCBF}" type="slidenum">
              <a:rPr lang="en-NL" smtClean="0"/>
              <a:t>‹#›</a:t>
            </a:fld>
            <a:endParaRPr lang="en-NL"/>
          </a:p>
        </p:txBody>
      </p:sp>
    </p:spTree>
    <p:extLst>
      <p:ext uri="{BB962C8B-B14F-4D97-AF65-F5344CB8AC3E}">
        <p14:creationId xmlns:p14="http://schemas.microsoft.com/office/powerpoint/2010/main" val="1799325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11F63D-5915-4997-8822-9E093F6F4CAF}" type="datetimeFigureOut">
              <a:rPr lang="en-NL" smtClean="0"/>
              <a:t>10/09/2023</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E5DAC7C1-EAC2-454D-A2CF-3C5180ADCCBF}" type="slidenum">
              <a:rPr lang="en-NL" smtClean="0"/>
              <a:t>‹#›</a:t>
            </a:fld>
            <a:endParaRPr lang="en-NL"/>
          </a:p>
        </p:txBody>
      </p:sp>
    </p:spTree>
    <p:extLst>
      <p:ext uri="{BB962C8B-B14F-4D97-AF65-F5344CB8AC3E}">
        <p14:creationId xmlns:p14="http://schemas.microsoft.com/office/powerpoint/2010/main" val="140913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11F63D-5915-4997-8822-9E093F6F4CAF}" type="datetimeFigureOut">
              <a:rPr lang="en-NL" smtClean="0"/>
              <a:t>10/09/2023</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E5DAC7C1-EAC2-454D-A2CF-3C5180ADCCBF}" type="slidenum">
              <a:rPr lang="en-NL" smtClean="0"/>
              <a:t>‹#›</a:t>
            </a:fld>
            <a:endParaRPr lang="en-NL"/>
          </a:p>
        </p:txBody>
      </p:sp>
    </p:spTree>
    <p:extLst>
      <p:ext uri="{BB962C8B-B14F-4D97-AF65-F5344CB8AC3E}">
        <p14:creationId xmlns:p14="http://schemas.microsoft.com/office/powerpoint/2010/main" val="295683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11F63D-5915-4997-8822-9E093F6F4CAF}" type="datetimeFigureOut">
              <a:rPr lang="en-NL" smtClean="0"/>
              <a:t>10/09/2023</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E5DAC7C1-EAC2-454D-A2CF-3C5180ADCCBF}" type="slidenum">
              <a:rPr lang="en-NL" smtClean="0"/>
              <a:t>‹#›</a:t>
            </a:fld>
            <a:endParaRPr lang="en-NL"/>
          </a:p>
        </p:txBody>
      </p:sp>
    </p:spTree>
    <p:extLst>
      <p:ext uri="{BB962C8B-B14F-4D97-AF65-F5344CB8AC3E}">
        <p14:creationId xmlns:p14="http://schemas.microsoft.com/office/powerpoint/2010/main" val="1615165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11F63D-5915-4997-8822-9E093F6F4CAF}" type="datetimeFigureOut">
              <a:rPr lang="en-NL" smtClean="0"/>
              <a:t>10/09/2023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E5DAC7C1-EAC2-454D-A2CF-3C5180ADCCBF}" type="slidenum">
              <a:rPr lang="en-NL" smtClean="0"/>
              <a:t>‹#›</a:t>
            </a:fld>
            <a:endParaRPr lang="en-NL"/>
          </a:p>
        </p:txBody>
      </p:sp>
    </p:spTree>
    <p:extLst>
      <p:ext uri="{BB962C8B-B14F-4D97-AF65-F5344CB8AC3E}">
        <p14:creationId xmlns:p14="http://schemas.microsoft.com/office/powerpoint/2010/main" val="1910506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11F63D-5915-4997-8822-9E093F6F4CAF}" type="datetimeFigureOut">
              <a:rPr lang="en-NL" smtClean="0"/>
              <a:t>10/09/2023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E5DAC7C1-EAC2-454D-A2CF-3C5180ADCCBF}"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4943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111F63D-5915-4997-8822-9E093F6F4CAF}" type="datetimeFigureOut">
              <a:rPr lang="en-NL" smtClean="0"/>
              <a:t>10/09/2023</a:t>
            </a:fld>
            <a:endParaRPr lang="en-N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N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5DAC7C1-EAC2-454D-A2CF-3C5180ADCCBF}" type="slidenum">
              <a:rPr lang="en-NL" smtClean="0"/>
              <a:t>‹#›</a:t>
            </a:fld>
            <a:endParaRPr lang="en-NL"/>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908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ryanstutorials.net/linuxtutori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inikube.sigs.k8s.io/docs/driver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1FCE-328F-7008-E440-7B8B3F028784}"/>
              </a:ext>
            </a:extLst>
          </p:cNvPr>
          <p:cNvSpPr>
            <a:spLocks noGrp="1"/>
          </p:cNvSpPr>
          <p:nvPr>
            <p:ph type="ctrTitle"/>
          </p:nvPr>
        </p:nvSpPr>
        <p:spPr/>
        <p:txBody>
          <a:bodyPr/>
          <a:lstStyle/>
          <a:p>
            <a:r>
              <a:rPr lang="en-US" dirty="0"/>
              <a:t>Kubernetes</a:t>
            </a:r>
            <a:endParaRPr lang="en-NL" dirty="0"/>
          </a:p>
        </p:txBody>
      </p:sp>
      <p:sp>
        <p:nvSpPr>
          <p:cNvPr id="3" name="Subtitle 2">
            <a:extLst>
              <a:ext uri="{FF2B5EF4-FFF2-40B4-BE49-F238E27FC236}">
                <a16:creationId xmlns:a16="http://schemas.microsoft.com/office/drawing/2014/main" id="{9E3CF7F5-B6FF-8E83-1903-61E067FC7B73}"/>
              </a:ext>
            </a:extLst>
          </p:cNvPr>
          <p:cNvSpPr>
            <a:spLocks noGrp="1"/>
          </p:cNvSpPr>
          <p:nvPr>
            <p:ph type="subTitle" idx="1"/>
          </p:nvPr>
        </p:nvSpPr>
        <p:spPr/>
        <p:txBody>
          <a:bodyPr/>
          <a:lstStyle/>
          <a:p>
            <a:r>
              <a:rPr lang="en-US" dirty="0"/>
              <a:t>Rode </a:t>
            </a:r>
            <a:r>
              <a:rPr lang="en-US" dirty="0" err="1"/>
              <a:t>Kruis</a:t>
            </a:r>
            <a:r>
              <a:rPr lang="en-US" dirty="0"/>
              <a:t> </a:t>
            </a:r>
            <a:r>
              <a:rPr lang="en-US" dirty="0" err="1"/>
              <a:t>Ziekenhuis</a:t>
            </a:r>
            <a:endParaRPr lang="en-US" dirty="0"/>
          </a:p>
          <a:p>
            <a:r>
              <a:rPr lang="en-US" dirty="0" err="1"/>
              <a:t>Beverwijk</a:t>
            </a:r>
            <a:endParaRPr lang="en-NL" dirty="0"/>
          </a:p>
        </p:txBody>
      </p:sp>
    </p:spTree>
    <p:extLst>
      <p:ext uri="{BB962C8B-B14F-4D97-AF65-F5344CB8AC3E}">
        <p14:creationId xmlns:p14="http://schemas.microsoft.com/office/powerpoint/2010/main" val="2377795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C1F9-40A3-5A6D-BAF2-2B75C71E32A3}"/>
              </a:ext>
            </a:extLst>
          </p:cNvPr>
          <p:cNvSpPr>
            <a:spLocks noGrp="1"/>
          </p:cNvSpPr>
          <p:nvPr>
            <p:ph type="title"/>
          </p:nvPr>
        </p:nvSpPr>
        <p:spPr/>
        <p:txBody>
          <a:bodyPr/>
          <a:lstStyle/>
          <a:p>
            <a:r>
              <a:rPr lang="en-US" dirty="0"/>
              <a:t>Create a service</a:t>
            </a:r>
            <a:endParaRPr lang="en-NL" dirty="0"/>
          </a:p>
        </p:txBody>
      </p:sp>
      <p:sp>
        <p:nvSpPr>
          <p:cNvPr id="3" name="Content Placeholder 2">
            <a:extLst>
              <a:ext uri="{FF2B5EF4-FFF2-40B4-BE49-F238E27FC236}">
                <a16:creationId xmlns:a16="http://schemas.microsoft.com/office/drawing/2014/main" id="{65489188-941A-A53A-1E5F-5CF1CBB37096}"/>
              </a:ext>
            </a:extLst>
          </p:cNvPr>
          <p:cNvSpPr>
            <a:spLocks noGrp="1"/>
          </p:cNvSpPr>
          <p:nvPr>
            <p:ph idx="1"/>
          </p:nvPr>
        </p:nvSpPr>
        <p:spPr/>
        <p:txBody>
          <a:bodyPr/>
          <a:lstStyle/>
          <a:p>
            <a:r>
              <a:rPr lang="en-US" dirty="0"/>
              <a:t>By default, the Pod is only accessible by its internal IP address within the Kubernetes cluster. To make the hello-node Container accessible from outside the Kubernetes virtual network, you have to expose the Pod as a Kubernetes Service.</a:t>
            </a:r>
          </a:p>
          <a:p>
            <a:r>
              <a:rPr lang="en-US" dirty="0"/>
              <a:t>Expose the Pod to the public internet using the </a:t>
            </a:r>
            <a:r>
              <a:rPr lang="en-US" dirty="0" err="1"/>
              <a:t>kubectl</a:t>
            </a:r>
            <a:r>
              <a:rPr lang="en-US" dirty="0"/>
              <a:t> expose command:</a:t>
            </a:r>
          </a:p>
          <a:p>
            <a:r>
              <a:rPr lang="nl-NL" sz="1600" dirty="0">
                <a:latin typeface="Courier New" panose="02070309020205020404" pitchFamily="49" charset="0"/>
                <a:cs typeface="Courier New" panose="02070309020205020404" pitchFamily="49" charset="0"/>
              </a:rPr>
              <a:t>kubectl expose deployment hello-node --type=LoadBalancer --port=8080</a:t>
            </a:r>
          </a:p>
          <a:p>
            <a:r>
              <a:rPr lang="en-US" dirty="0"/>
              <a:t>The </a:t>
            </a:r>
            <a:r>
              <a:rPr lang="en-US" sz="1600" dirty="0">
                <a:latin typeface="Courier New" panose="02070309020205020404" pitchFamily="49" charset="0"/>
                <a:cs typeface="Courier New" panose="02070309020205020404" pitchFamily="49" charset="0"/>
              </a:rPr>
              <a:t>--type=</a:t>
            </a:r>
            <a:r>
              <a:rPr lang="en-US" sz="1600" dirty="0" err="1">
                <a:latin typeface="Courier New" panose="02070309020205020404" pitchFamily="49" charset="0"/>
                <a:cs typeface="Courier New" panose="02070309020205020404" pitchFamily="49" charset="0"/>
              </a:rPr>
              <a:t>LoadBalancer</a:t>
            </a:r>
            <a:r>
              <a:rPr lang="en-US" sz="1600" dirty="0">
                <a:latin typeface="Courier New" panose="02070309020205020404" pitchFamily="49" charset="0"/>
                <a:cs typeface="Courier New" panose="02070309020205020404" pitchFamily="49" charset="0"/>
              </a:rPr>
              <a:t> </a:t>
            </a:r>
            <a:r>
              <a:rPr lang="en-US" dirty="0"/>
              <a:t>flag indicates that you want to expose your Service outside of the cluster.</a:t>
            </a:r>
          </a:p>
          <a:p>
            <a:r>
              <a:rPr lang="en-US" dirty="0"/>
              <a:t>The application code inside the test image only listens on TCP port 8080. If you used </a:t>
            </a:r>
            <a:r>
              <a:rPr lang="en-US" sz="1600" dirty="0" err="1">
                <a:latin typeface="Courier New" panose="02070309020205020404" pitchFamily="49" charset="0"/>
                <a:cs typeface="Courier New" panose="02070309020205020404" pitchFamily="49" charset="0"/>
              </a:rPr>
              <a:t>kubectl</a:t>
            </a:r>
            <a:r>
              <a:rPr lang="en-US" sz="1600" dirty="0">
                <a:latin typeface="Courier New" panose="02070309020205020404" pitchFamily="49" charset="0"/>
                <a:cs typeface="Courier New" panose="02070309020205020404" pitchFamily="49" charset="0"/>
              </a:rPr>
              <a:t> expose </a:t>
            </a:r>
            <a:r>
              <a:rPr lang="en-US" dirty="0"/>
              <a:t>to expose a different port, clients could not connect to that other port.</a:t>
            </a:r>
            <a:endParaRPr lang="en-NL" dirty="0"/>
          </a:p>
        </p:txBody>
      </p:sp>
    </p:spTree>
    <p:extLst>
      <p:ext uri="{BB962C8B-B14F-4D97-AF65-F5344CB8AC3E}">
        <p14:creationId xmlns:p14="http://schemas.microsoft.com/office/powerpoint/2010/main" val="894070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5FA28-3595-B00E-6854-BDFBEC7BB4E5}"/>
              </a:ext>
            </a:extLst>
          </p:cNvPr>
          <p:cNvSpPr>
            <a:spLocks noGrp="1"/>
          </p:cNvSpPr>
          <p:nvPr>
            <p:ph type="title"/>
          </p:nvPr>
        </p:nvSpPr>
        <p:spPr/>
        <p:txBody>
          <a:bodyPr/>
          <a:lstStyle/>
          <a:p>
            <a:r>
              <a:rPr lang="en-US" dirty="0"/>
              <a:t>View the service</a:t>
            </a:r>
            <a:endParaRPr lang="en-NL" dirty="0"/>
          </a:p>
        </p:txBody>
      </p:sp>
      <p:sp>
        <p:nvSpPr>
          <p:cNvPr id="3" name="Content Placeholder 2">
            <a:extLst>
              <a:ext uri="{FF2B5EF4-FFF2-40B4-BE49-F238E27FC236}">
                <a16:creationId xmlns:a16="http://schemas.microsoft.com/office/drawing/2014/main" id="{5ED1218C-E2E3-1A1B-5428-4533F1D7B621}"/>
              </a:ext>
            </a:extLst>
          </p:cNvPr>
          <p:cNvSpPr>
            <a:spLocks noGrp="1"/>
          </p:cNvSpPr>
          <p:nvPr>
            <p:ph idx="1"/>
          </p:nvPr>
        </p:nvSpPr>
        <p:spPr/>
        <p:txBody>
          <a:bodyPr/>
          <a:lstStyle/>
          <a:p>
            <a:r>
              <a:rPr lang="en-US" sz="1600" dirty="0" err="1">
                <a:latin typeface="Courier New" panose="02070309020205020404" pitchFamily="49" charset="0"/>
                <a:cs typeface="Courier New" panose="02070309020205020404" pitchFamily="49" charset="0"/>
              </a:rPr>
              <a:t>kubectl</a:t>
            </a:r>
            <a:r>
              <a:rPr lang="en-US" sz="1600" dirty="0">
                <a:latin typeface="Courier New" panose="02070309020205020404" pitchFamily="49" charset="0"/>
                <a:cs typeface="Courier New" panose="02070309020205020404" pitchFamily="49" charset="0"/>
              </a:rPr>
              <a:t> get services</a:t>
            </a:r>
          </a:p>
          <a:p>
            <a:r>
              <a:rPr lang="en-US" dirty="0"/>
              <a:t>The output is similar to:</a:t>
            </a:r>
          </a:p>
          <a:p>
            <a:endParaRPr lang="en-US" dirty="0"/>
          </a:p>
          <a:p>
            <a:endParaRPr lang="en-US" dirty="0"/>
          </a:p>
          <a:p>
            <a:r>
              <a:rPr lang="en-US" dirty="0"/>
              <a:t>On cloud providers that support load balancers, an external IP address would be provisioned to access the Service. On </a:t>
            </a:r>
            <a:r>
              <a:rPr lang="en-US" dirty="0" err="1"/>
              <a:t>minikube</a:t>
            </a:r>
            <a:r>
              <a:rPr lang="en-US" dirty="0"/>
              <a:t>, the </a:t>
            </a:r>
            <a:r>
              <a:rPr lang="en-US" sz="1600" dirty="0" err="1">
                <a:latin typeface="Courier New" panose="02070309020205020404" pitchFamily="49" charset="0"/>
                <a:cs typeface="Courier New" panose="02070309020205020404" pitchFamily="49" charset="0"/>
              </a:rPr>
              <a:t>LoadBalancer</a:t>
            </a:r>
            <a:r>
              <a:rPr lang="en-US" dirty="0"/>
              <a:t> type makes the Service accessible through the </a:t>
            </a:r>
            <a:r>
              <a:rPr lang="en-US" sz="1600" dirty="0" err="1">
                <a:latin typeface="Courier New" panose="02070309020205020404" pitchFamily="49" charset="0"/>
                <a:cs typeface="Courier New" panose="02070309020205020404" pitchFamily="49" charset="0"/>
              </a:rPr>
              <a:t>minikube</a:t>
            </a:r>
            <a:r>
              <a:rPr lang="en-US" sz="1600" dirty="0">
                <a:latin typeface="Courier New" panose="02070309020205020404" pitchFamily="49" charset="0"/>
                <a:cs typeface="Courier New" panose="02070309020205020404" pitchFamily="49" charset="0"/>
              </a:rPr>
              <a:t> service </a:t>
            </a:r>
            <a:r>
              <a:rPr lang="en-US" dirty="0"/>
              <a:t>command.</a:t>
            </a:r>
          </a:p>
          <a:p>
            <a:r>
              <a:rPr lang="en-US" sz="1600" dirty="0" err="1">
                <a:latin typeface="Courier New" panose="02070309020205020404" pitchFamily="49" charset="0"/>
                <a:cs typeface="Courier New" panose="02070309020205020404" pitchFamily="49" charset="0"/>
              </a:rPr>
              <a:t>minikube</a:t>
            </a:r>
            <a:r>
              <a:rPr lang="en-US" sz="1600" dirty="0">
                <a:latin typeface="Courier New" panose="02070309020205020404" pitchFamily="49" charset="0"/>
                <a:cs typeface="Courier New" panose="02070309020205020404" pitchFamily="49" charset="0"/>
              </a:rPr>
              <a:t> service hello-node</a:t>
            </a:r>
          </a:p>
          <a:p>
            <a:r>
              <a:rPr lang="en-US" dirty="0"/>
              <a:t>This opens up a browser window that serves your app and shows the app's response.</a:t>
            </a:r>
            <a:endParaRPr lang="en-NL" dirty="0"/>
          </a:p>
        </p:txBody>
      </p:sp>
      <p:pic>
        <p:nvPicPr>
          <p:cNvPr id="5" name="Picture 4">
            <a:extLst>
              <a:ext uri="{FF2B5EF4-FFF2-40B4-BE49-F238E27FC236}">
                <a16:creationId xmlns:a16="http://schemas.microsoft.com/office/drawing/2014/main" id="{0B4B55C1-FB1F-DC0C-70CA-9D514B523A3F}"/>
              </a:ext>
            </a:extLst>
          </p:cNvPr>
          <p:cNvPicPr>
            <a:picLocks noChangeAspect="1"/>
          </p:cNvPicPr>
          <p:nvPr/>
        </p:nvPicPr>
        <p:blipFill>
          <a:blip r:embed="rId2"/>
          <a:stretch>
            <a:fillRect/>
          </a:stretch>
        </p:blipFill>
        <p:spPr>
          <a:xfrm>
            <a:off x="1024128" y="3160465"/>
            <a:ext cx="5686425" cy="704850"/>
          </a:xfrm>
          <a:prstGeom prst="rect">
            <a:avLst/>
          </a:prstGeom>
        </p:spPr>
      </p:pic>
    </p:spTree>
    <p:extLst>
      <p:ext uri="{BB962C8B-B14F-4D97-AF65-F5344CB8AC3E}">
        <p14:creationId xmlns:p14="http://schemas.microsoft.com/office/powerpoint/2010/main" val="1062289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4B3A-5693-0244-3C6A-EF7AE06F4237}"/>
              </a:ext>
            </a:extLst>
          </p:cNvPr>
          <p:cNvSpPr>
            <a:spLocks noGrp="1"/>
          </p:cNvSpPr>
          <p:nvPr>
            <p:ph type="title"/>
          </p:nvPr>
        </p:nvSpPr>
        <p:spPr/>
        <p:txBody>
          <a:bodyPr/>
          <a:lstStyle/>
          <a:p>
            <a:r>
              <a:rPr lang="en-US" dirty="0"/>
              <a:t>Enable addons</a:t>
            </a:r>
            <a:endParaRPr lang="en-NL" dirty="0"/>
          </a:p>
        </p:txBody>
      </p:sp>
      <p:sp>
        <p:nvSpPr>
          <p:cNvPr id="3" name="Content Placeholder 2">
            <a:extLst>
              <a:ext uri="{FF2B5EF4-FFF2-40B4-BE49-F238E27FC236}">
                <a16:creationId xmlns:a16="http://schemas.microsoft.com/office/drawing/2014/main" id="{4C5D332E-C54E-13D6-BA31-0C1A570850D7}"/>
              </a:ext>
            </a:extLst>
          </p:cNvPr>
          <p:cNvSpPr>
            <a:spLocks noGrp="1"/>
          </p:cNvSpPr>
          <p:nvPr>
            <p:ph idx="1"/>
          </p:nvPr>
        </p:nvSpPr>
        <p:spPr/>
        <p:txBody>
          <a:bodyPr/>
          <a:lstStyle/>
          <a:p>
            <a:r>
              <a:rPr lang="en-US" dirty="0"/>
              <a:t>The </a:t>
            </a:r>
            <a:r>
              <a:rPr lang="en-US" dirty="0" err="1"/>
              <a:t>minikube</a:t>
            </a:r>
            <a:r>
              <a:rPr lang="en-US" dirty="0"/>
              <a:t> tool includes a set of built-in addons that can be enabled, disabled and opened in the local Kubernetes environment.</a:t>
            </a:r>
          </a:p>
          <a:p>
            <a:r>
              <a:rPr lang="en-US" sz="1600" dirty="0" err="1">
                <a:latin typeface="Courier New" panose="02070309020205020404" pitchFamily="49" charset="0"/>
                <a:cs typeface="Courier New" panose="02070309020205020404" pitchFamily="49" charset="0"/>
              </a:rPr>
              <a:t>minikube</a:t>
            </a:r>
            <a:r>
              <a:rPr lang="en-US" sz="1600" dirty="0">
                <a:latin typeface="Courier New" panose="02070309020205020404" pitchFamily="49" charset="0"/>
                <a:cs typeface="Courier New" panose="02070309020205020404" pitchFamily="49" charset="0"/>
              </a:rPr>
              <a:t> addons list</a:t>
            </a:r>
          </a:p>
          <a:p>
            <a:r>
              <a:rPr lang="en-US" dirty="0"/>
              <a:t>The output is similar to:</a:t>
            </a:r>
          </a:p>
          <a:p>
            <a:endParaRPr lang="en-NL" dirty="0"/>
          </a:p>
        </p:txBody>
      </p:sp>
      <p:pic>
        <p:nvPicPr>
          <p:cNvPr id="5" name="Picture 4">
            <a:extLst>
              <a:ext uri="{FF2B5EF4-FFF2-40B4-BE49-F238E27FC236}">
                <a16:creationId xmlns:a16="http://schemas.microsoft.com/office/drawing/2014/main" id="{6D3B5DB8-5292-1319-B5E2-D629CB9DE16E}"/>
              </a:ext>
            </a:extLst>
          </p:cNvPr>
          <p:cNvPicPr>
            <a:picLocks noChangeAspect="1"/>
          </p:cNvPicPr>
          <p:nvPr/>
        </p:nvPicPr>
        <p:blipFill>
          <a:blip r:embed="rId2"/>
          <a:stretch>
            <a:fillRect/>
          </a:stretch>
        </p:blipFill>
        <p:spPr>
          <a:xfrm>
            <a:off x="1174983" y="4008495"/>
            <a:ext cx="2476500" cy="2028825"/>
          </a:xfrm>
          <a:prstGeom prst="rect">
            <a:avLst/>
          </a:prstGeom>
        </p:spPr>
      </p:pic>
    </p:spTree>
    <p:extLst>
      <p:ext uri="{BB962C8B-B14F-4D97-AF65-F5344CB8AC3E}">
        <p14:creationId xmlns:p14="http://schemas.microsoft.com/office/powerpoint/2010/main" val="2938757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F5718-4529-8DC2-53B2-61288DF31AF6}"/>
              </a:ext>
            </a:extLst>
          </p:cNvPr>
          <p:cNvSpPr>
            <a:spLocks noGrp="1"/>
          </p:cNvSpPr>
          <p:nvPr>
            <p:ph type="title"/>
          </p:nvPr>
        </p:nvSpPr>
        <p:spPr/>
        <p:txBody>
          <a:bodyPr/>
          <a:lstStyle/>
          <a:p>
            <a:r>
              <a:rPr lang="en-US" dirty="0"/>
              <a:t>Enable addons</a:t>
            </a:r>
            <a:endParaRPr lang="en-NL" dirty="0"/>
          </a:p>
        </p:txBody>
      </p:sp>
      <p:sp>
        <p:nvSpPr>
          <p:cNvPr id="3" name="Content Placeholder 2">
            <a:extLst>
              <a:ext uri="{FF2B5EF4-FFF2-40B4-BE49-F238E27FC236}">
                <a16:creationId xmlns:a16="http://schemas.microsoft.com/office/drawing/2014/main" id="{3CCBAE6D-7440-90CD-FDB4-5E4F7B8942B0}"/>
              </a:ext>
            </a:extLst>
          </p:cNvPr>
          <p:cNvSpPr>
            <a:spLocks noGrp="1"/>
          </p:cNvSpPr>
          <p:nvPr>
            <p:ph idx="1"/>
          </p:nvPr>
        </p:nvSpPr>
        <p:spPr/>
        <p:txBody>
          <a:bodyPr/>
          <a:lstStyle/>
          <a:p>
            <a:r>
              <a:rPr lang="en-US" dirty="0"/>
              <a:t>Enable an addon, for example, </a:t>
            </a:r>
            <a:r>
              <a:rPr lang="en-US" sz="1600" dirty="0">
                <a:latin typeface="Courier New" panose="02070309020205020404" pitchFamily="49" charset="0"/>
                <a:cs typeface="Courier New" panose="02070309020205020404" pitchFamily="49" charset="0"/>
              </a:rPr>
              <a:t>metrics-server</a:t>
            </a:r>
            <a:r>
              <a:rPr lang="en-US" dirty="0"/>
              <a:t>:</a:t>
            </a:r>
          </a:p>
          <a:p>
            <a:r>
              <a:rPr lang="nl-NL" sz="1600" dirty="0">
                <a:latin typeface="Courier New" panose="02070309020205020404" pitchFamily="49" charset="0"/>
                <a:cs typeface="Courier New" panose="02070309020205020404" pitchFamily="49" charset="0"/>
              </a:rPr>
              <a:t>minikube addons enable metrics-server</a:t>
            </a:r>
          </a:p>
          <a:p>
            <a:r>
              <a:rPr lang="en-US" dirty="0"/>
              <a:t>The output is similar to:</a:t>
            </a:r>
          </a:p>
          <a:p>
            <a:r>
              <a:rPr lang="en-US" sz="1600" dirty="0">
                <a:latin typeface="Courier New" panose="02070309020205020404" pitchFamily="49" charset="0"/>
                <a:cs typeface="Courier New" panose="02070309020205020404" pitchFamily="49" charset="0"/>
              </a:rPr>
              <a:t>The 'metrics-server' addon is enabled</a:t>
            </a:r>
          </a:p>
          <a:p>
            <a:r>
              <a:rPr lang="en-US" dirty="0"/>
              <a:t>View the Pod and Service you created by installing that addon:</a:t>
            </a:r>
          </a:p>
          <a:p>
            <a:r>
              <a:rPr lang="nl-NL" sz="1600" dirty="0">
                <a:latin typeface="Courier New" panose="02070309020205020404" pitchFamily="49" charset="0"/>
                <a:cs typeface="Courier New" panose="02070309020205020404" pitchFamily="49" charset="0"/>
              </a:rPr>
              <a:t>kubectl get pod,svc -n kube-system</a:t>
            </a:r>
            <a:endParaRPr lang="en-NL" sz="1600"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A9266A71-E606-DB8F-E2D3-04099C349B81}"/>
              </a:ext>
            </a:extLst>
          </p:cNvPr>
          <p:cNvPicPr>
            <a:picLocks noChangeAspect="1"/>
          </p:cNvPicPr>
          <p:nvPr/>
        </p:nvPicPr>
        <p:blipFill>
          <a:blip r:embed="rId2"/>
          <a:stretch>
            <a:fillRect/>
          </a:stretch>
        </p:blipFill>
        <p:spPr>
          <a:xfrm>
            <a:off x="1024128" y="5185410"/>
            <a:ext cx="5638800" cy="1123950"/>
          </a:xfrm>
          <a:prstGeom prst="rect">
            <a:avLst/>
          </a:prstGeom>
        </p:spPr>
      </p:pic>
    </p:spTree>
    <p:extLst>
      <p:ext uri="{BB962C8B-B14F-4D97-AF65-F5344CB8AC3E}">
        <p14:creationId xmlns:p14="http://schemas.microsoft.com/office/powerpoint/2010/main" val="1191762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78935-B619-6F3B-DBC6-44547914EB08}"/>
              </a:ext>
            </a:extLst>
          </p:cNvPr>
          <p:cNvSpPr>
            <a:spLocks noGrp="1"/>
          </p:cNvSpPr>
          <p:nvPr>
            <p:ph type="title"/>
          </p:nvPr>
        </p:nvSpPr>
        <p:spPr/>
        <p:txBody>
          <a:bodyPr/>
          <a:lstStyle/>
          <a:p>
            <a:r>
              <a:rPr lang="en-US" dirty="0"/>
              <a:t>Disable addons</a:t>
            </a:r>
            <a:endParaRPr lang="en-NL" dirty="0"/>
          </a:p>
        </p:txBody>
      </p:sp>
      <p:sp>
        <p:nvSpPr>
          <p:cNvPr id="3" name="Content Placeholder 2">
            <a:extLst>
              <a:ext uri="{FF2B5EF4-FFF2-40B4-BE49-F238E27FC236}">
                <a16:creationId xmlns:a16="http://schemas.microsoft.com/office/drawing/2014/main" id="{6A618801-1189-CA55-C49D-15B0C08ED970}"/>
              </a:ext>
            </a:extLst>
          </p:cNvPr>
          <p:cNvSpPr>
            <a:spLocks noGrp="1"/>
          </p:cNvSpPr>
          <p:nvPr>
            <p:ph idx="1"/>
          </p:nvPr>
        </p:nvSpPr>
        <p:spPr/>
        <p:txBody>
          <a:bodyPr/>
          <a:lstStyle/>
          <a:p>
            <a:r>
              <a:rPr lang="nl-NL" dirty="0"/>
              <a:t>Disable </a:t>
            </a:r>
            <a:r>
              <a:rPr lang="nl-NL" sz="1600" dirty="0">
                <a:latin typeface="Courier New" panose="02070309020205020404" pitchFamily="49" charset="0"/>
                <a:cs typeface="Courier New" panose="02070309020205020404" pitchFamily="49" charset="0"/>
              </a:rPr>
              <a:t>metrics-server</a:t>
            </a:r>
            <a:r>
              <a:rPr lang="nl-NL" dirty="0"/>
              <a:t>:</a:t>
            </a:r>
          </a:p>
          <a:p>
            <a:r>
              <a:rPr lang="nl-NL" sz="1600" dirty="0">
                <a:latin typeface="Courier New" panose="02070309020205020404" pitchFamily="49" charset="0"/>
                <a:cs typeface="Courier New" panose="02070309020205020404" pitchFamily="49" charset="0"/>
              </a:rPr>
              <a:t>minikube addons disable metrics-server</a:t>
            </a:r>
          </a:p>
          <a:p>
            <a:r>
              <a:rPr lang="en-US" dirty="0"/>
              <a:t>The output is similar to:</a:t>
            </a:r>
          </a:p>
          <a:p>
            <a:r>
              <a:rPr lang="nl-NL" sz="1600" dirty="0">
                <a:latin typeface="Courier New" panose="02070309020205020404" pitchFamily="49" charset="0"/>
                <a:cs typeface="Courier New" panose="02070309020205020404" pitchFamily="49" charset="0"/>
              </a:rPr>
              <a:t>metrics-server was successfully disabled</a:t>
            </a:r>
            <a:endParaRPr lang="en-NL"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5958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D64A4-A51F-D0EC-F959-66227357D163}"/>
              </a:ext>
            </a:extLst>
          </p:cNvPr>
          <p:cNvSpPr>
            <a:spLocks noGrp="1"/>
          </p:cNvSpPr>
          <p:nvPr>
            <p:ph type="title"/>
          </p:nvPr>
        </p:nvSpPr>
        <p:spPr/>
        <p:txBody>
          <a:bodyPr/>
          <a:lstStyle/>
          <a:p>
            <a:r>
              <a:rPr lang="en-US" dirty="0"/>
              <a:t>cleanup</a:t>
            </a:r>
            <a:endParaRPr lang="en-NL" dirty="0"/>
          </a:p>
        </p:txBody>
      </p:sp>
      <p:sp>
        <p:nvSpPr>
          <p:cNvPr id="3" name="Content Placeholder 2">
            <a:extLst>
              <a:ext uri="{FF2B5EF4-FFF2-40B4-BE49-F238E27FC236}">
                <a16:creationId xmlns:a16="http://schemas.microsoft.com/office/drawing/2014/main" id="{2F02F47E-9688-F3C4-18BD-867BF6F8BD76}"/>
              </a:ext>
            </a:extLst>
          </p:cNvPr>
          <p:cNvSpPr>
            <a:spLocks noGrp="1"/>
          </p:cNvSpPr>
          <p:nvPr>
            <p:ph idx="1"/>
          </p:nvPr>
        </p:nvSpPr>
        <p:spPr/>
        <p:txBody>
          <a:bodyPr/>
          <a:lstStyle/>
          <a:p>
            <a:r>
              <a:rPr lang="en-US" dirty="0"/>
              <a:t>Now you can clean up the resources you created in your cluster:</a:t>
            </a:r>
          </a:p>
          <a:p>
            <a:r>
              <a:rPr lang="nl-NL" sz="1600" dirty="0">
                <a:latin typeface="Courier New" panose="02070309020205020404" pitchFamily="49" charset="0"/>
                <a:cs typeface="Courier New" panose="02070309020205020404" pitchFamily="49" charset="0"/>
              </a:rPr>
              <a:t>kubectl delete service hello-node</a:t>
            </a:r>
          </a:p>
          <a:p>
            <a:r>
              <a:rPr lang="nl-NL" sz="1600" dirty="0">
                <a:latin typeface="Courier New" panose="02070309020205020404" pitchFamily="49" charset="0"/>
                <a:cs typeface="Courier New" panose="02070309020205020404" pitchFamily="49" charset="0"/>
              </a:rPr>
              <a:t>kubectl delete deployment hello-node</a:t>
            </a:r>
          </a:p>
          <a:p>
            <a:r>
              <a:rPr lang="nl-NL" dirty="0"/>
              <a:t>Stop the Minikube cluster</a:t>
            </a:r>
          </a:p>
          <a:p>
            <a:r>
              <a:rPr lang="nl-NL" sz="1600" dirty="0">
                <a:latin typeface="Courier New" panose="02070309020205020404" pitchFamily="49" charset="0"/>
                <a:cs typeface="Courier New" panose="02070309020205020404" pitchFamily="49" charset="0"/>
              </a:rPr>
              <a:t>minikube stop</a:t>
            </a:r>
          </a:p>
          <a:p>
            <a:r>
              <a:rPr lang="en-US" dirty="0"/>
              <a:t>Optionally, delete the </a:t>
            </a:r>
            <a:r>
              <a:rPr lang="en-US" dirty="0" err="1"/>
              <a:t>Minikube</a:t>
            </a:r>
            <a:r>
              <a:rPr lang="en-US" dirty="0"/>
              <a:t> VM:</a:t>
            </a:r>
          </a:p>
          <a:p>
            <a:r>
              <a:rPr lang="nl-NL" sz="1600" i="1" dirty="0">
                <a:latin typeface="Courier New" panose="02070309020205020404" pitchFamily="49" charset="0"/>
                <a:cs typeface="Courier New" panose="02070309020205020404" pitchFamily="49" charset="0"/>
              </a:rPr>
              <a:t># Optional</a:t>
            </a:r>
          </a:p>
          <a:p>
            <a:r>
              <a:rPr lang="nl-NL" sz="1600" dirty="0">
                <a:latin typeface="Courier New" panose="02070309020205020404" pitchFamily="49" charset="0"/>
                <a:cs typeface="Courier New" panose="02070309020205020404" pitchFamily="49" charset="0"/>
              </a:rPr>
              <a:t>minikube delete</a:t>
            </a:r>
            <a:endParaRPr lang="en-NL"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7495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4554-750E-961D-8C6B-DB3EC65A2630}"/>
              </a:ext>
            </a:extLst>
          </p:cNvPr>
          <p:cNvSpPr>
            <a:spLocks noGrp="1"/>
          </p:cNvSpPr>
          <p:nvPr>
            <p:ph type="title"/>
          </p:nvPr>
        </p:nvSpPr>
        <p:spPr/>
        <p:txBody>
          <a:bodyPr/>
          <a:lstStyle/>
          <a:p>
            <a:r>
              <a:rPr lang="en-US" dirty="0"/>
              <a:t>Kubernetes cluster</a:t>
            </a:r>
            <a:endParaRPr lang="en-NL" dirty="0"/>
          </a:p>
        </p:txBody>
      </p:sp>
      <p:sp>
        <p:nvSpPr>
          <p:cNvPr id="3" name="Content Placeholder 2">
            <a:extLst>
              <a:ext uri="{FF2B5EF4-FFF2-40B4-BE49-F238E27FC236}">
                <a16:creationId xmlns:a16="http://schemas.microsoft.com/office/drawing/2014/main" id="{0A97D87B-16BF-6416-083F-5D7A84DFBD2E}"/>
              </a:ext>
            </a:extLst>
          </p:cNvPr>
          <p:cNvSpPr>
            <a:spLocks noGrp="1"/>
          </p:cNvSpPr>
          <p:nvPr>
            <p:ph idx="1"/>
          </p:nvPr>
        </p:nvSpPr>
        <p:spPr/>
        <p:txBody>
          <a:bodyPr/>
          <a:lstStyle/>
          <a:p>
            <a:r>
              <a:rPr lang="en-US" dirty="0"/>
              <a:t>Kubernetes coordinates a highly available cluster of computers that are connected to work as a single unit. The abstractions in Kubernetes allow you to deploy containerized applications to a cluster without tying them specifically to individual machines. </a:t>
            </a:r>
          </a:p>
          <a:p>
            <a:r>
              <a:rPr lang="en-US" dirty="0"/>
              <a:t>To make use of this new model of deployment, applications need to be packaged in a way that decouples them from individual hosts: they need to be containerized. Containerized applications are more flexible and available than in past deployment models, where applications were installed directly onto specific machines as packages deeply integrated into the host. Kubernetes automates the distribution and scheduling of application containers across a cluster in a more efficient way. Kubernetes is an open-source platform and is production-ready.</a:t>
            </a:r>
            <a:endParaRPr lang="en-NL" dirty="0"/>
          </a:p>
        </p:txBody>
      </p:sp>
    </p:spTree>
    <p:extLst>
      <p:ext uri="{BB962C8B-B14F-4D97-AF65-F5344CB8AC3E}">
        <p14:creationId xmlns:p14="http://schemas.microsoft.com/office/powerpoint/2010/main" val="4006973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9F037-F9FA-D3B6-5D6E-E3E4D920F3F3}"/>
              </a:ext>
            </a:extLst>
          </p:cNvPr>
          <p:cNvSpPr>
            <a:spLocks noGrp="1"/>
          </p:cNvSpPr>
          <p:nvPr>
            <p:ph type="title"/>
          </p:nvPr>
        </p:nvSpPr>
        <p:spPr/>
        <p:txBody>
          <a:bodyPr/>
          <a:lstStyle/>
          <a:p>
            <a:r>
              <a:rPr lang="en-US" dirty="0"/>
              <a:t>Kubernetes cluster</a:t>
            </a:r>
            <a:endParaRPr lang="en-NL" dirty="0"/>
          </a:p>
        </p:txBody>
      </p:sp>
      <p:sp>
        <p:nvSpPr>
          <p:cNvPr id="3" name="Content Placeholder 2">
            <a:extLst>
              <a:ext uri="{FF2B5EF4-FFF2-40B4-BE49-F238E27FC236}">
                <a16:creationId xmlns:a16="http://schemas.microsoft.com/office/drawing/2014/main" id="{E02D4F99-DFB7-5CE3-BD65-821464C99CE9}"/>
              </a:ext>
            </a:extLst>
          </p:cNvPr>
          <p:cNvSpPr>
            <a:spLocks noGrp="1"/>
          </p:cNvSpPr>
          <p:nvPr>
            <p:ph idx="1"/>
          </p:nvPr>
        </p:nvSpPr>
        <p:spPr/>
        <p:txBody>
          <a:bodyPr/>
          <a:lstStyle/>
          <a:p>
            <a:r>
              <a:rPr lang="en-US" dirty="0"/>
              <a:t>A Kubernetes cluster consists of two types of resources:</a:t>
            </a:r>
          </a:p>
          <a:p>
            <a:pPr lvl="1"/>
            <a:r>
              <a:rPr lang="en-US" dirty="0"/>
              <a:t>The Control Plane coordinates the cluster</a:t>
            </a:r>
          </a:p>
          <a:p>
            <a:pPr lvl="1"/>
            <a:r>
              <a:rPr lang="en-US" dirty="0"/>
              <a:t>Nodes are the workers that run applications</a:t>
            </a:r>
            <a:endParaRPr lang="en-NL" dirty="0"/>
          </a:p>
        </p:txBody>
      </p:sp>
      <p:pic>
        <p:nvPicPr>
          <p:cNvPr id="6" name="Picture 5">
            <a:extLst>
              <a:ext uri="{FF2B5EF4-FFF2-40B4-BE49-F238E27FC236}">
                <a16:creationId xmlns:a16="http://schemas.microsoft.com/office/drawing/2014/main" id="{316C7739-A901-F96B-C314-98CBB4E96392}"/>
              </a:ext>
            </a:extLst>
          </p:cNvPr>
          <p:cNvPicPr>
            <a:picLocks noChangeAspect="1"/>
          </p:cNvPicPr>
          <p:nvPr/>
        </p:nvPicPr>
        <p:blipFill>
          <a:blip r:embed="rId2"/>
          <a:stretch>
            <a:fillRect/>
          </a:stretch>
        </p:blipFill>
        <p:spPr>
          <a:xfrm>
            <a:off x="531114" y="3390900"/>
            <a:ext cx="5353050" cy="3467100"/>
          </a:xfrm>
          <a:prstGeom prst="rect">
            <a:avLst/>
          </a:prstGeom>
        </p:spPr>
      </p:pic>
    </p:spTree>
    <p:extLst>
      <p:ext uri="{BB962C8B-B14F-4D97-AF65-F5344CB8AC3E}">
        <p14:creationId xmlns:p14="http://schemas.microsoft.com/office/powerpoint/2010/main" val="2860345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62D4-E0CB-B58F-5084-C480E0B21EF5}"/>
              </a:ext>
            </a:extLst>
          </p:cNvPr>
          <p:cNvSpPr>
            <a:spLocks noGrp="1"/>
          </p:cNvSpPr>
          <p:nvPr>
            <p:ph type="title"/>
          </p:nvPr>
        </p:nvSpPr>
        <p:spPr/>
        <p:txBody>
          <a:bodyPr/>
          <a:lstStyle/>
          <a:p>
            <a:r>
              <a:rPr lang="en-US" dirty="0"/>
              <a:t>Control plane</a:t>
            </a:r>
            <a:endParaRPr lang="en-NL" dirty="0"/>
          </a:p>
        </p:txBody>
      </p:sp>
      <p:sp>
        <p:nvSpPr>
          <p:cNvPr id="3" name="Content Placeholder 2">
            <a:extLst>
              <a:ext uri="{FF2B5EF4-FFF2-40B4-BE49-F238E27FC236}">
                <a16:creationId xmlns:a16="http://schemas.microsoft.com/office/drawing/2014/main" id="{F4289140-3B0D-0C5C-E3E7-3AA004D6060B}"/>
              </a:ext>
            </a:extLst>
          </p:cNvPr>
          <p:cNvSpPr>
            <a:spLocks noGrp="1"/>
          </p:cNvSpPr>
          <p:nvPr>
            <p:ph idx="1"/>
          </p:nvPr>
        </p:nvSpPr>
        <p:spPr/>
        <p:txBody>
          <a:bodyPr/>
          <a:lstStyle/>
          <a:p>
            <a:r>
              <a:rPr lang="en-US" dirty="0"/>
              <a:t>The Control Plane is responsible for managing the cluster. </a:t>
            </a:r>
          </a:p>
          <a:p>
            <a:r>
              <a:rPr lang="en-US" dirty="0"/>
              <a:t>The Control Plane coordinates all activities in your cluster, such as scheduling applications, maintaining applications' desired state, scaling applications, and rolling out new updates.</a:t>
            </a:r>
            <a:endParaRPr lang="en-NL" dirty="0"/>
          </a:p>
        </p:txBody>
      </p:sp>
    </p:spTree>
    <p:extLst>
      <p:ext uri="{BB962C8B-B14F-4D97-AF65-F5344CB8AC3E}">
        <p14:creationId xmlns:p14="http://schemas.microsoft.com/office/powerpoint/2010/main" val="3333593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3B5B-114F-9107-3C7C-CA9D35954641}"/>
              </a:ext>
            </a:extLst>
          </p:cNvPr>
          <p:cNvSpPr>
            <a:spLocks noGrp="1"/>
          </p:cNvSpPr>
          <p:nvPr>
            <p:ph type="title"/>
          </p:nvPr>
        </p:nvSpPr>
        <p:spPr/>
        <p:txBody>
          <a:bodyPr/>
          <a:lstStyle/>
          <a:p>
            <a:r>
              <a:rPr lang="en-US" dirty="0"/>
              <a:t>node</a:t>
            </a:r>
            <a:endParaRPr lang="en-NL" dirty="0"/>
          </a:p>
        </p:txBody>
      </p:sp>
      <p:sp>
        <p:nvSpPr>
          <p:cNvPr id="3" name="Content Placeholder 2">
            <a:extLst>
              <a:ext uri="{FF2B5EF4-FFF2-40B4-BE49-F238E27FC236}">
                <a16:creationId xmlns:a16="http://schemas.microsoft.com/office/drawing/2014/main" id="{A8CC93DC-76A4-7AA7-07CE-CA0D9714AF00}"/>
              </a:ext>
            </a:extLst>
          </p:cNvPr>
          <p:cNvSpPr>
            <a:spLocks noGrp="1"/>
          </p:cNvSpPr>
          <p:nvPr>
            <p:ph idx="1"/>
          </p:nvPr>
        </p:nvSpPr>
        <p:spPr/>
        <p:txBody>
          <a:bodyPr/>
          <a:lstStyle/>
          <a:p>
            <a:r>
              <a:rPr lang="en-US" dirty="0"/>
              <a:t>A node is a VM or a physical computer that serves as a worker machine in a Kubernetes cluster. </a:t>
            </a:r>
          </a:p>
          <a:p>
            <a:r>
              <a:rPr lang="en-US" dirty="0"/>
              <a:t>Each node has a </a:t>
            </a:r>
            <a:r>
              <a:rPr lang="en-US" dirty="0" err="1"/>
              <a:t>Kubelet</a:t>
            </a:r>
            <a:r>
              <a:rPr lang="en-US" dirty="0"/>
              <a:t>, which is an agent for managing the node and communicating with the Kubernetes control plane. The node should also have tools for handling container operations, such as </a:t>
            </a:r>
            <a:r>
              <a:rPr lang="en-US" dirty="0" err="1"/>
              <a:t>containerd</a:t>
            </a:r>
            <a:r>
              <a:rPr lang="en-US" dirty="0"/>
              <a:t> or CRI-O. A Kubernetes cluster that handles production traffic should have a minimum of three nodes because if one node goes down, both an </a:t>
            </a:r>
            <a:r>
              <a:rPr lang="en-US" dirty="0" err="1"/>
              <a:t>etcd</a:t>
            </a:r>
            <a:r>
              <a:rPr lang="en-US" dirty="0"/>
              <a:t> member and a control plane instance are lost, and redundancy is compromised. </a:t>
            </a:r>
          </a:p>
          <a:p>
            <a:r>
              <a:rPr lang="en-US" dirty="0"/>
              <a:t>You can mitigate this risk by adding more control plane nodes.</a:t>
            </a:r>
            <a:endParaRPr lang="en-NL" dirty="0"/>
          </a:p>
        </p:txBody>
      </p:sp>
    </p:spTree>
    <p:extLst>
      <p:ext uri="{BB962C8B-B14F-4D97-AF65-F5344CB8AC3E}">
        <p14:creationId xmlns:p14="http://schemas.microsoft.com/office/powerpoint/2010/main" val="1422228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EA44F-B6DD-2BA8-F8E8-7F20CC3DB505}"/>
              </a:ext>
            </a:extLst>
          </p:cNvPr>
          <p:cNvSpPr>
            <a:spLocks noGrp="1"/>
          </p:cNvSpPr>
          <p:nvPr>
            <p:ph type="title"/>
          </p:nvPr>
        </p:nvSpPr>
        <p:spPr/>
        <p:txBody>
          <a:bodyPr/>
          <a:lstStyle/>
          <a:p>
            <a:r>
              <a:rPr lang="en-US" dirty="0"/>
              <a:t>Software needed</a:t>
            </a:r>
            <a:endParaRPr lang="en-NL" dirty="0"/>
          </a:p>
        </p:txBody>
      </p:sp>
      <p:sp>
        <p:nvSpPr>
          <p:cNvPr id="3" name="Content Placeholder 2">
            <a:extLst>
              <a:ext uri="{FF2B5EF4-FFF2-40B4-BE49-F238E27FC236}">
                <a16:creationId xmlns:a16="http://schemas.microsoft.com/office/drawing/2014/main" id="{52263FB9-3941-C6F8-523E-DC86404D10AF}"/>
              </a:ext>
            </a:extLst>
          </p:cNvPr>
          <p:cNvSpPr>
            <a:spLocks noGrp="1"/>
          </p:cNvSpPr>
          <p:nvPr>
            <p:ph idx="1"/>
          </p:nvPr>
        </p:nvSpPr>
        <p:spPr/>
        <p:txBody>
          <a:bodyPr/>
          <a:lstStyle/>
          <a:p>
            <a:r>
              <a:rPr lang="en-US" dirty="0"/>
              <a:t>VirtualBox.org</a:t>
            </a:r>
          </a:p>
          <a:p>
            <a:r>
              <a:rPr lang="en-US" dirty="0"/>
              <a:t>Ubuntu</a:t>
            </a:r>
          </a:p>
          <a:p>
            <a:endParaRPr lang="en-US" dirty="0"/>
          </a:p>
          <a:p>
            <a:endParaRPr lang="en-US" dirty="0"/>
          </a:p>
          <a:p>
            <a:endParaRPr lang="en-US" dirty="0"/>
          </a:p>
          <a:p>
            <a:endParaRPr lang="en-US" dirty="0"/>
          </a:p>
          <a:p>
            <a:r>
              <a:rPr lang="en-US" dirty="0"/>
              <a:t>https://ubuntu.com/tutorials/how-to-run-ubuntu-desktop-on-a-virtual-machine-using-virtualbox#1-overview</a:t>
            </a:r>
          </a:p>
          <a:p>
            <a:endParaRPr lang="en-US" dirty="0"/>
          </a:p>
          <a:p>
            <a:endParaRPr lang="en-NL" dirty="0"/>
          </a:p>
        </p:txBody>
      </p:sp>
      <p:pic>
        <p:nvPicPr>
          <p:cNvPr id="2050" name="Picture 2" descr="Oracle VM VirtualBox">
            <a:extLst>
              <a:ext uri="{FF2B5EF4-FFF2-40B4-BE49-F238E27FC236}">
                <a16:creationId xmlns:a16="http://schemas.microsoft.com/office/drawing/2014/main" id="{E25A10B3-8A55-81D5-4DA1-711C9127B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8127" y="1086899"/>
            <a:ext cx="1333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FCC3C04-DF48-5045-4126-E07E3A24EAC5}"/>
              </a:ext>
            </a:extLst>
          </p:cNvPr>
          <p:cNvPicPr>
            <a:picLocks noChangeAspect="1"/>
          </p:cNvPicPr>
          <p:nvPr/>
        </p:nvPicPr>
        <p:blipFill>
          <a:blip r:embed="rId3"/>
          <a:stretch>
            <a:fillRect/>
          </a:stretch>
        </p:blipFill>
        <p:spPr>
          <a:xfrm>
            <a:off x="1024128" y="3513196"/>
            <a:ext cx="6200775" cy="1190625"/>
          </a:xfrm>
          <a:prstGeom prst="rect">
            <a:avLst/>
          </a:prstGeom>
        </p:spPr>
      </p:pic>
    </p:spTree>
    <p:extLst>
      <p:ext uri="{BB962C8B-B14F-4D97-AF65-F5344CB8AC3E}">
        <p14:creationId xmlns:p14="http://schemas.microsoft.com/office/powerpoint/2010/main" val="2909370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1935E-C900-86D0-B0E6-3AC63D73A7A7}"/>
              </a:ext>
            </a:extLst>
          </p:cNvPr>
          <p:cNvSpPr>
            <a:spLocks noGrp="1"/>
          </p:cNvSpPr>
          <p:nvPr>
            <p:ph type="title"/>
          </p:nvPr>
        </p:nvSpPr>
        <p:spPr/>
        <p:txBody>
          <a:bodyPr/>
          <a:lstStyle/>
          <a:p>
            <a:endParaRPr lang="en-NL" dirty="0"/>
          </a:p>
        </p:txBody>
      </p:sp>
      <p:sp>
        <p:nvSpPr>
          <p:cNvPr id="3" name="Content Placeholder 2">
            <a:extLst>
              <a:ext uri="{FF2B5EF4-FFF2-40B4-BE49-F238E27FC236}">
                <a16:creationId xmlns:a16="http://schemas.microsoft.com/office/drawing/2014/main" id="{6C1290E8-1D7F-B643-C8C6-01C8F82F9FDD}"/>
              </a:ext>
            </a:extLst>
          </p:cNvPr>
          <p:cNvSpPr>
            <a:spLocks noGrp="1"/>
          </p:cNvSpPr>
          <p:nvPr>
            <p:ph idx="1"/>
          </p:nvPr>
        </p:nvSpPr>
        <p:spPr/>
        <p:txBody>
          <a:bodyPr/>
          <a:lstStyle/>
          <a:p>
            <a:r>
              <a:rPr lang="en-US" dirty="0"/>
              <a:t>When you deploy applications on Kubernetes, you tell the control plane to start the application containers. </a:t>
            </a:r>
          </a:p>
          <a:p>
            <a:r>
              <a:rPr lang="en-US" dirty="0"/>
              <a:t>The control plane schedules the containers to run on the cluster's nodes. Node-level components, such as the </a:t>
            </a:r>
            <a:r>
              <a:rPr lang="en-US" dirty="0" err="1"/>
              <a:t>kubelet</a:t>
            </a:r>
            <a:r>
              <a:rPr lang="en-US" dirty="0"/>
              <a:t>, communicate with the control plane using the Kubernetes API, which the control plane exposes. End users can also use the Kubernetes API directly to interact with the cluster.</a:t>
            </a:r>
            <a:endParaRPr lang="en-NL" dirty="0"/>
          </a:p>
        </p:txBody>
      </p:sp>
    </p:spTree>
    <p:extLst>
      <p:ext uri="{BB962C8B-B14F-4D97-AF65-F5344CB8AC3E}">
        <p14:creationId xmlns:p14="http://schemas.microsoft.com/office/powerpoint/2010/main" val="377564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6C58-C1F8-1AD0-7961-BBFF00A829C9}"/>
              </a:ext>
            </a:extLst>
          </p:cNvPr>
          <p:cNvSpPr>
            <a:spLocks noGrp="1"/>
          </p:cNvSpPr>
          <p:nvPr>
            <p:ph type="title"/>
          </p:nvPr>
        </p:nvSpPr>
        <p:spPr/>
        <p:txBody>
          <a:bodyPr/>
          <a:lstStyle/>
          <a:p>
            <a:r>
              <a:rPr lang="en-US" dirty="0"/>
              <a:t>Kubernetes deployment</a:t>
            </a:r>
            <a:endParaRPr lang="en-NL" dirty="0"/>
          </a:p>
        </p:txBody>
      </p:sp>
      <p:sp>
        <p:nvSpPr>
          <p:cNvPr id="3" name="Content Placeholder 2">
            <a:extLst>
              <a:ext uri="{FF2B5EF4-FFF2-40B4-BE49-F238E27FC236}">
                <a16:creationId xmlns:a16="http://schemas.microsoft.com/office/drawing/2014/main" id="{84435618-5C76-CAD7-A476-549D1D53C882}"/>
              </a:ext>
            </a:extLst>
          </p:cNvPr>
          <p:cNvSpPr>
            <a:spLocks noGrp="1"/>
          </p:cNvSpPr>
          <p:nvPr>
            <p:ph idx="1"/>
          </p:nvPr>
        </p:nvSpPr>
        <p:spPr/>
        <p:txBody>
          <a:bodyPr/>
          <a:lstStyle/>
          <a:p>
            <a:r>
              <a:rPr lang="en-US" dirty="0"/>
              <a:t>Once you have a running Kubernetes cluster, you can deploy your containerized applications on top of it. </a:t>
            </a:r>
          </a:p>
          <a:p>
            <a:r>
              <a:rPr lang="en-US" dirty="0"/>
              <a:t>To do so, you create a Kubernetes Deployment. The Deployment instructs Kubernetes how to create and update instances of your application. Once you've created a Deployment, the Kubernetes control plane schedules the application instances included in that Deployment to run on individual Nodes in the cluster.</a:t>
            </a:r>
          </a:p>
          <a:p>
            <a:r>
              <a:rPr lang="en-US" dirty="0"/>
              <a:t>Once the application instances are created, a Kubernetes Deployment controller continuously monitors those instances. If the Node hosting an instance goes down or is deleted, the Deployment controller replaces the instance with an instance on another Node in the cluster. This provides a self-healing mechanism to address machine failure or maintenance.</a:t>
            </a:r>
            <a:endParaRPr lang="en-NL" dirty="0"/>
          </a:p>
        </p:txBody>
      </p:sp>
    </p:spTree>
    <p:extLst>
      <p:ext uri="{BB962C8B-B14F-4D97-AF65-F5344CB8AC3E}">
        <p14:creationId xmlns:p14="http://schemas.microsoft.com/office/powerpoint/2010/main" val="1890198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E4C45-E4BE-1711-A023-977E661BAD8B}"/>
              </a:ext>
            </a:extLst>
          </p:cNvPr>
          <p:cNvSpPr>
            <a:spLocks noGrp="1"/>
          </p:cNvSpPr>
          <p:nvPr>
            <p:ph type="title"/>
          </p:nvPr>
        </p:nvSpPr>
        <p:spPr/>
        <p:txBody>
          <a:bodyPr/>
          <a:lstStyle/>
          <a:p>
            <a:r>
              <a:rPr lang="en-US" dirty="0"/>
              <a:t>Kubernetes deployment</a:t>
            </a:r>
            <a:endParaRPr lang="en-NL" dirty="0"/>
          </a:p>
        </p:txBody>
      </p:sp>
      <p:sp>
        <p:nvSpPr>
          <p:cNvPr id="3" name="Content Placeholder 2">
            <a:extLst>
              <a:ext uri="{FF2B5EF4-FFF2-40B4-BE49-F238E27FC236}">
                <a16:creationId xmlns:a16="http://schemas.microsoft.com/office/drawing/2014/main" id="{66B44093-9317-C229-451B-FE54CCF2ABD6}"/>
              </a:ext>
            </a:extLst>
          </p:cNvPr>
          <p:cNvSpPr>
            <a:spLocks noGrp="1"/>
          </p:cNvSpPr>
          <p:nvPr>
            <p:ph idx="1"/>
          </p:nvPr>
        </p:nvSpPr>
        <p:spPr/>
        <p:txBody>
          <a:bodyPr/>
          <a:lstStyle/>
          <a:p>
            <a:r>
              <a:rPr lang="en-US" dirty="0"/>
              <a:t>In a pre-orchestration world, installation scripts would often be used to start applications, but they did not allow recovery from machine failure. By both creating your application instances and keeping them running across Nodes, Kubernetes Deployments provide a fundamentally different approach to application management.</a:t>
            </a:r>
            <a:endParaRPr lang="en-NL" dirty="0"/>
          </a:p>
        </p:txBody>
      </p:sp>
      <p:pic>
        <p:nvPicPr>
          <p:cNvPr id="5" name="Picture 4">
            <a:extLst>
              <a:ext uri="{FF2B5EF4-FFF2-40B4-BE49-F238E27FC236}">
                <a16:creationId xmlns:a16="http://schemas.microsoft.com/office/drawing/2014/main" id="{0A9AA338-E70C-34E7-D04B-460FF8CFA105}"/>
              </a:ext>
            </a:extLst>
          </p:cNvPr>
          <p:cNvPicPr>
            <a:picLocks noChangeAspect="1"/>
          </p:cNvPicPr>
          <p:nvPr/>
        </p:nvPicPr>
        <p:blipFill>
          <a:blip r:embed="rId2"/>
          <a:stretch>
            <a:fillRect/>
          </a:stretch>
        </p:blipFill>
        <p:spPr>
          <a:xfrm>
            <a:off x="3398139" y="3676061"/>
            <a:ext cx="4972050" cy="3276600"/>
          </a:xfrm>
          <a:prstGeom prst="rect">
            <a:avLst/>
          </a:prstGeom>
        </p:spPr>
      </p:pic>
    </p:spTree>
    <p:extLst>
      <p:ext uri="{BB962C8B-B14F-4D97-AF65-F5344CB8AC3E}">
        <p14:creationId xmlns:p14="http://schemas.microsoft.com/office/powerpoint/2010/main" val="1927152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6EF80-5B8D-DD73-9A6E-D6F4CE971D75}"/>
              </a:ext>
            </a:extLst>
          </p:cNvPr>
          <p:cNvSpPr>
            <a:spLocks noGrp="1"/>
          </p:cNvSpPr>
          <p:nvPr>
            <p:ph type="title"/>
          </p:nvPr>
        </p:nvSpPr>
        <p:spPr/>
        <p:txBody>
          <a:bodyPr/>
          <a:lstStyle/>
          <a:p>
            <a:r>
              <a:rPr lang="en-US" dirty="0"/>
              <a:t>Kubernetes deployment</a:t>
            </a:r>
            <a:endParaRPr lang="en-NL" dirty="0"/>
          </a:p>
        </p:txBody>
      </p:sp>
      <p:sp>
        <p:nvSpPr>
          <p:cNvPr id="3" name="Content Placeholder 2">
            <a:extLst>
              <a:ext uri="{FF2B5EF4-FFF2-40B4-BE49-F238E27FC236}">
                <a16:creationId xmlns:a16="http://schemas.microsoft.com/office/drawing/2014/main" id="{444E30CD-C4F8-9DDC-C740-BAB2FC351553}"/>
              </a:ext>
            </a:extLst>
          </p:cNvPr>
          <p:cNvSpPr>
            <a:spLocks noGrp="1"/>
          </p:cNvSpPr>
          <p:nvPr>
            <p:ph idx="1"/>
          </p:nvPr>
        </p:nvSpPr>
        <p:spPr/>
        <p:txBody>
          <a:bodyPr/>
          <a:lstStyle/>
          <a:p>
            <a:r>
              <a:rPr lang="en-US" dirty="0"/>
              <a:t>You can create and manage a Deployment by using the Kubernetes command line interface, </a:t>
            </a:r>
            <a:r>
              <a:rPr lang="en-US" dirty="0" err="1"/>
              <a:t>kubectl</a:t>
            </a:r>
            <a:r>
              <a:rPr lang="en-US" dirty="0"/>
              <a:t>. </a:t>
            </a:r>
            <a:r>
              <a:rPr lang="en-US" dirty="0" err="1"/>
              <a:t>Kubectl</a:t>
            </a:r>
            <a:r>
              <a:rPr lang="en-US" dirty="0"/>
              <a:t> uses the Kubernetes API to interact with the cluster. In this module, you'll learn the most common </a:t>
            </a:r>
            <a:r>
              <a:rPr lang="en-US" dirty="0" err="1"/>
              <a:t>kubectl</a:t>
            </a:r>
            <a:r>
              <a:rPr lang="en-US" dirty="0"/>
              <a:t> commands needed to create Deployments that run your applications on a Kubernetes cluster.</a:t>
            </a:r>
          </a:p>
          <a:p>
            <a:r>
              <a:rPr lang="en-US" dirty="0"/>
              <a:t>When you create a Deployment, you'll need to specify the container image for your application and the number of replicas that you want to run. You can change that information later by updating your Deployment; Modules 5 and 6 of the bootcamp discuss how you can scale and update your Deployments.</a:t>
            </a:r>
            <a:endParaRPr lang="en-NL" dirty="0"/>
          </a:p>
        </p:txBody>
      </p:sp>
    </p:spTree>
    <p:extLst>
      <p:ext uri="{BB962C8B-B14F-4D97-AF65-F5344CB8AC3E}">
        <p14:creationId xmlns:p14="http://schemas.microsoft.com/office/powerpoint/2010/main" val="731614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2F9B6-334A-78A4-2E3F-B7ABE4CFE657}"/>
              </a:ext>
            </a:extLst>
          </p:cNvPr>
          <p:cNvSpPr>
            <a:spLocks noGrp="1"/>
          </p:cNvSpPr>
          <p:nvPr>
            <p:ph type="title"/>
          </p:nvPr>
        </p:nvSpPr>
        <p:spPr/>
        <p:txBody>
          <a:bodyPr/>
          <a:lstStyle/>
          <a:p>
            <a:r>
              <a:rPr lang="en-US" dirty="0" err="1"/>
              <a:t>Kubectl</a:t>
            </a:r>
            <a:r>
              <a:rPr lang="en-US" dirty="0"/>
              <a:t> basics</a:t>
            </a:r>
            <a:endParaRPr lang="en-NL" dirty="0"/>
          </a:p>
        </p:txBody>
      </p:sp>
      <p:sp>
        <p:nvSpPr>
          <p:cNvPr id="3" name="Content Placeholder 2">
            <a:extLst>
              <a:ext uri="{FF2B5EF4-FFF2-40B4-BE49-F238E27FC236}">
                <a16:creationId xmlns:a16="http://schemas.microsoft.com/office/drawing/2014/main" id="{DA082522-0753-76BE-D828-19415E9D9B7D}"/>
              </a:ext>
            </a:extLst>
          </p:cNvPr>
          <p:cNvSpPr>
            <a:spLocks noGrp="1"/>
          </p:cNvSpPr>
          <p:nvPr>
            <p:ph idx="1"/>
          </p:nvPr>
        </p:nvSpPr>
        <p:spPr/>
        <p:txBody>
          <a:bodyPr/>
          <a:lstStyle/>
          <a:p>
            <a:r>
              <a:rPr lang="en-US" dirty="0"/>
              <a:t>The common format of a </a:t>
            </a:r>
            <a:r>
              <a:rPr lang="en-US" dirty="0" err="1"/>
              <a:t>kubectl</a:t>
            </a:r>
            <a:r>
              <a:rPr lang="en-US" dirty="0"/>
              <a:t> command is: </a:t>
            </a:r>
            <a:r>
              <a:rPr lang="en-US" sz="1600" dirty="0" err="1">
                <a:latin typeface="Courier New" panose="02070309020205020404" pitchFamily="49" charset="0"/>
                <a:cs typeface="Courier New" panose="02070309020205020404" pitchFamily="49" charset="0"/>
              </a:rPr>
              <a:t>kubectl</a:t>
            </a:r>
            <a:r>
              <a:rPr lang="en-US" sz="1600" dirty="0">
                <a:latin typeface="Courier New" panose="02070309020205020404" pitchFamily="49" charset="0"/>
                <a:cs typeface="Courier New" panose="02070309020205020404" pitchFamily="49" charset="0"/>
              </a:rPr>
              <a:t> action resource</a:t>
            </a:r>
          </a:p>
          <a:p>
            <a:r>
              <a:rPr lang="en-US" dirty="0"/>
              <a:t>This performs the specified action (like </a:t>
            </a:r>
            <a:r>
              <a:rPr lang="en-US" sz="1600" dirty="0">
                <a:latin typeface="Courier New" panose="02070309020205020404" pitchFamily="49" charset="0"/>
                <a:cs typeface="Courier New" panose="02070309020205020404" pitchFamily="49" charset="0"/>
              </a:rPr>
              <a:t>create, describe or delete</a:t>
            </a:r>
            <a:r>
              <a:rPr lang="en-US" dirty="0"/>
              <a:t>) on the specified resource (like node or deployment). You can use --help after the subcommand to get additional info about possible parameters (for example: </a:t>
            </a:r>
            <a:r>
              <a:rPr lang="en-US" sz="1600" dirty="0" err="1">
                <a:latin typeface="Courier New" panose="02070309020205020404" pitchFamily="49" charset="0"/>
                <a:cs typeface="Courier New" panose="02070309020205020404" pitchFamily="49" charset="0"/>
              </a:rPr>
              <a:t>kubectl</a:t>
            </a:r>
            <a:r>
              <a:rPr lang="en-US" sz="1600" dirty="0">
                <a:latin typeface="Courier New" panose="02070309020205020404" pitchFamily="49" charset="0"/>
                <a:cs typeface="Courier New" panose="02070309020205020404" pitchFamily="49" charset="0"/>
              </a:rPr>
              <a:t> get nodes --help</a:t>
            </a:r>
            <a:r>
              <a:rPr lang="en-US" dirty="0"/>
              <a:t>).</a:t>
            </a:r>
          </a:p>
          <a:p>
            <a:endParaRPr lang="en-US" dirty="0"/>
          </a:p>
          <a:p>
            <a:r>
              <a:rPr lang="en-US" dirty="0"/>
              <a:t>Check that </a:t>
            </a:r>
            <a:r>
              <a:rPr lang="en-US" dirty="0" err="1"/>
              <a:t>kubectl</a:t>
            </a:r>
            <a:r>
              <a:rPr lang="en-US" dirty="0"/>
              <a:t> is configured to talk to your cluster, by running the </a:t>
            </a:r>
            <a:r>
              <a:rPr lang="en-US" sz="1600" dirty="0" err="1">
                <a:latin typeface="Courier New" panose="02070309020205020404" pitchFamily="49" charset="0"/>
                <a:cs typeface="Courier New" panose="02070309020205020404" pitchFamily="49" charset="0"/>
              </a:rPr>
              <a:t>kubectl</a:t>
            </a:r>
            <a:r>
              <a:rPr lang="en-US" sz="1600" dirty="0">
                <a:latin typeface="Courier New" panose="02070309020205020404" pitchFamily="49" charset="0"/>
                <a:cs typeface="Courier New" panose="02070309020205020404" pitchFamily="49" charset="0"/>
              </a:rPr>
              <a:t> version </a:t>
            </a:r>
            <a:r>
              <a:rPr lang="en-US" dirty="0"/>
              <a:t>command.</a:t>
            </a:r>
            <a:endParaRPr lang="en-NL" dirty="0"/>
          </a:p>
        </p:txBody>
      </p:sp>
    </p:spTree>
    <p:extLst>
      <p:ext uri="{BB962C8B-B14F-4D97-AF65-F5344CB8AC3E}">
        <p14:creationId xmlns:p14="http://schemas.microsoft.com/office/powerpoint/2010/main" val="547364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E7DB4-A0FF-A883-9109-FB5548A96567}"/>
              </a:ext>
            </a:extLst>
          </p:cNvPr>
          <p:cNvSpPr>
            <a:spLocks noGrp="1"/>
          </p:cNvSpPr>
          <p:nvPr>
            <p:ph type="title"/>
          </p:nvPr>
        </p:nvSpPr>
        <p:spPr/>
        <p:txBody>
          <a:bodyPr/>
          <a:lstStyle/>
          <a:p>
            <a:r>
              <a:rPr lang="en-US" dirty="0" err="1"/>
              <a:t>kubectl</a:t>
            </a:r>
            <a:endParaRPr lang="en-NL" dirty="0"/>
          </a:p>
        </p:txBody>
      </p:sp>
      <p:sp>
        <p:nvSpPr>
          <p:cNvPr id="3" name="Content Placeholder 2">
            <a:extLst>
              <a:ext uri="{FF2B5EF4-FFF2-40B4-BE49-F238E27FC236}">
                <a16:creationId xmlns:a16="http://schemas.microsoft.com/office/drawing/2014/main" id="{746F8D2B-DA67-A185-382D-1557E1C41918}"/>
              </a:ext>
            </a:extLst>
          </p:cNvPr>
          <p:cNvSpPr>
            <a:spLocks noGrp="1"/>
          </p:cNvSpPr>
          <p:nvPr>
            <p:ph idx="1"/>
          </p:nvPr>
        </p:nvSpPr>
        <p:spPr/>
        <p:txBody>
          <a:bodyPr/>
          <a:lstStyle/>
          <a:p>
            <a:r>
              <a:rPr lang="en-US" dirty="0"/>
              <a:t>Check that </a:t>
            </a:r>
            <a:r>
              <a:rPr lang="en-US" dirty="0" err="1"/>
              <a:t>kubectl</a:t>
            </a:r>
            <a:r>
              <a:rPr lang="en-US" dirty="0"/>
              <a:t> is installed and you can see both the client and the server versions.</a:t>
            </a:r>
          </a:p>
          <a:p>
            <a:r>
              <a:rPr lang="en-US" dirty="0"/>
              <a:t>To view the nodes in the cluster, run the </a:t>
            </a:r>
            <a:r>
              <a:rPr lang="en-US" sz="1600" dirty="0" err="1">
                <a:latin typeface="Courier New" panose="02070309020205020404" pitchFamily="49" charset="0"/>
                <a:cs typeface="Courier New" panose="02070309020205020404" pitchFamily="49" charset="0"/>
              </a:rPr>
              <a:t>kubectl</a:t>
            </a:r>
            <a:r>
              <a:rPr lang="en-US" sz="1600" dirty="0">
                <a:latin typeface="Courier New" panose="02070309020205020404" pitchFamily="49" charset="0"/>
                <a:cs typeface="Courier New" panose="02070309020205020404" pitchFamily="49" charset="0"/>
              </a:rPr>
              <a:t> get nodes </a:t>
            </a:r>
            <a:r>
              <a:rPr lang="en-US" dirty="0"/>
              <a:t>command.</a:t>
            </a:r>
          </a:p>
          <a:p>
            <a:r>
              <a:rPr lang="en-US" dirty="0"/>
              <a:t>You see the available nodes. Later, Kubernetes will choose where to deploy our application based on Node available resources.</a:t>
            </a:r>
            <a:endParaRPr lang="en-NL" dirty="0"/>
          </a:p>
        </p:txBody>
      </p:sp>
    </p:spTree>
    <p:extLst>
      <p:ext uri="{BB962C8B-B14F-4D97-AF65-F5344CB8AC3E}">
        <p14:creationId xmlns:p14="http://schemas.microsoft.com/office/powerpoint/2010/main" val="2622283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3F9B5-032F-81E7-C479-77BB297BAAC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A48469FD-3225-1DD8-C38D-6284507AE73B}"/>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3991903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81ED6-A9E9-184B-6890-C13D868CF826}"/>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A1788A8D-9B42-8602-A0A8-B726AEFD77BF}"/>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4189307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B37F-D7A2-54DF-0494-C985EFB7EFE9}"/>
              </a:ext>
            </a:extLst>
          </p:cNvPr>
          <p:cNvSpPr>
            <a:spLocks noGrp="1"/>
          </p:cNvSpPr>
          <p:nvPr>
            <p:ph type="title"/>
          </p:nvPr>
        </p:nvSpPr>
        <p:spPr/>
        <p:txBody>
          <a:bodyPr/>
          <a:lstStyle/>
          <a:p>
            <a:r>
              <a:rPr lang="en-US" dirty="0" err="1"/>
              <a:t>linux</a:t>
            </a:r>
            <a:endParaRPr lang="en-NL" dirty="0"/>
          </a:p>
        </p:txBody>
      </p:sp>
      <p:sp>
        <p:nvSpPr>
          <p:cNvPr id="3" name="Content Placeholder 2">
            <a:extLst>
              <a:ext uri="{FF2B5EF4-FFF2-40B4-BE49-F238E27FC236}">
                <a16:creationId xmlns:a16="http://schemas.microsoft.com/office/drawing/2014/main" id="{818A28B5-C0EE-4127-6174-73E397F34F00}"/>
              </a:ext>
            </a:extLst>
          </p:cNvPr>
          <p:cNvSpPr>
            <a:spLocks noGrp="1"/>
          </p:cNvSpPr>
          <p:nvPr>
            <p:ph idx="1"/>
          </p:nvPr>
        </p:nvSpPr>
        <p:spPr/>
        <p:txBody>
          <a:bodyPr/>
          <a:lstStyle/>
          <a:p>
            <a:r>
              <a:rPr lang="nl-NL" dirty="0">
                <a:hlinkClick r:id="rId2"/>
              </a:rPr>
              <a:t>https://ryanstutorials.net/linuxtutorial/</a:t>
            </a:r>
            <a:endParaRPr lang="nl-NL" dirty="0"/>
          </a:p>
          <a:p>
            <a:endParaRPr lang="en-NL" dirty="0"/>
          </a:p>
        </p:txBody>
      </p:sp>
    </p:spTree>
    <p:extLst>
      <p:ext uri="{BB962C8B-B14F-4D97-AF65-F5344CB8AC3E}">
        <p14:creationId xmlns:p14="http://schemas.microsoft.com/office/powerpoint/2010/main" val="412304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8D7E6-F280-61FE-AF4B-799AB5F061D2}"/>
              </a:ext>
            </a:extLst>
          </p:cNvPr>
          <p:cNvSpPr>
            <a:spLocks noGrp="1"/>
          </p:cNvSpPr>
          <p:nvPr>
            <p:ph type="title"/>
          </p:nvPr>
        </p:nvSpPr>
        <p:spPr/>
        <p:txBody>
          <a:bodyPr/>
          <a:lstStyle/>
          <a:p>
            <a:r>
              <a:rPr lang="en-US" dirty="0" err="1"/>
              <a:t>minikube</a:t>
            </a:r>
            <a:endParaRPr lang="en-NL" dirty="0"/>
          </a:p>
        </p:txBody>
      </p:sp>
      <p:sp>
        <p:nvSpPr>
          <p:cNvPr id="3" name="Content Placeholder 2">
            <a:extLst>
              <a:ext uri="{FF2B5EF4-FFF2-40B4-BE49-F238E27FC236}">
                <a16:creationId xmlns:a16="http://schemas.microsoft.com/office/drawing/2014/main" id="{5771B2ED-8D19-3C97-3774-59A19501C756}"/>
              </a:ext>
            </a:extLst>
          </p:cNvPr>
          <p:cNvSpPr>
            <a:spLocks noGrp="1"/>
          </p:cNvSpPr>
          <p:nvPr>
            <p:ph idx="1"/>
          </p:nvPr>
        </p:nvSpPr>
        <p:spPr/>
        <p:txBody>
          <a:bodyPr>
            <a:normAutofit/>
          </a:bodyPr>
          <a:lstStyle/>
          <a:p>
            <a:r>
              <a:rPr lang="en-US" dirty="0" err="1"/>
              <a:t>Minikube</a:t>
            </a:r>
            <a:r>
              <a:rPr lang="en-US" dirty="0"/>
              <a:t> is local Kubernetes, focusing on making it easy to learn and develop for Kubernetes.</a:t>
            </a:r>
          </a:p>
          <a:p>
            <a:r>
              <a:rPr lang="en-US" dirty="0"/>
              <a:t>All you need is Docker (or similarly compatible) container or a Virtual Machine environment, and Kubernetes is a single command away: </a:t>
            </a:r>
            <a:r>
              <a:rPr lang="en-US" dirty="0" err="1"/>
              <a:t>minikube</a:t>
            </a:r>
            <a:r>
              <a:rPr lang="en-US" dirty="0"/>
              <a:t> start</a:t>
            </a:r>
          </a:p>
          <a:p>
            <a:r>
              <a:rPr lang="en-US" dirty="0"/>
              <a:t>What you’ll need </a:t>
            </a:r>
          </a:p>
          <a:p>
            <a:pPr lvl="1"/>
            <a:r>
              <a:rPr lang="nl-NL" dirty="0"/>
              <a:t>2 CPUs or more</a:t>
            </a:r>
          </a:p>
          <a:p>
            <a:pPr lvl="1"/>
            <a:r>
              <a:rPr lang="nl-NL" dirty="0"/>
              <a:t>2GB of free memory</a:t>
            </a:r>
          </a:p>
          <a:p>
            <a:pPr lvl="1"/>
            <a:r>
              <a:rPr lang="nl-NL" dirty="0"/>
              <a:t>20GB of free disk space</a:t>
            </a:r>
          </a:p>
          <a:p>
            <a:pPr lvl="1"/>
            <a:r>
              <a:rPr lang="nl-NL" dirty="0"/>
              <a:t>Internet connection</a:t>
            </a:r>
          </a:p>
          <a:p>
            <a:pPr lvl="1"/>
            <a:r>
              <a:rPr lang="nl-NL" dirty="0"/>
              <a:t>Container or virtual machine manager, such as: Docker, QEMU, Hyperkit, Hyper-V, KVM, Parallels, Podman, VirtualBox, or VMware Fusion/Workstation</a:t>
            </a:r>
            <a:endParaRPr lang="en-NL" dirty="0"/>
          </a:p>
        </p:txBody>
      </p:sp>
    </p:spTree>
    <p:extLst>
      <p:ext uri="{BB962C8B-B14F-4D97-AF65-F5344CB8AC3E}">
        <p14:creationId xmlns:p14="http://schemas.microsoft.com/office/powerpoint/2010/main" val="2790569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BF003-1C3D-6CF6-903C-E545175A8667}"/>
              </a:ext>
            </a:extLst>
          </p:cNvPr>
          <p:cNvSpPr>
            <a:spLocks noGrp="1"/>
          </p:cNvSpPr>
          <p:nvPr>
            <p:ph type="title"/>
          </p:nvPr>
        </p:nvSpPr>
        <p:spPr/>
        <p:txBody>
          <a:bodyPr/>
          <a:lstStyle/>
          <a:p>
            <a:r>
              <a:rPr lang="en-US" dirty="0"/>
              <a:t>installation</a:t>
            </a:r>
            <a:endParaRPr lang="en-NL" dirty="0"/>
          </a:p>
        </p:txBody>
      </p:sp>
      <p:sp>
        <p:nvSpPr>
          <p:cNvPr id="3" name="Content Placeholder 2">
            <a:extLst>
              <a:ext uri="{FF2B5EF4-FFF2-40B4-BE49-F238E27FC236}">
                <a16:creationId xmlns:a16="http://schemas.microsoft.com/office/drawing/2014/main" id="{21F8E284-64E5-CA17-DCB4-D970698507F2}"/>
              </a:ext>
            </a:extLst>
          </p:cNvPr>
          <p:cNvSpPr>
            <a:spLocks noGrp="1"/>
          </p:cNvSpPr>
          <p:nvPr>
            <p:ph idx="1"/>
          </p:nvPr>
        </p:nvSpPr>
        <p:spPr/>
        <p:txBody>
          <a:bodyPr>
            <a:normAutofit fontScale="92500" lnSpcReduction="10000"/>
          </a:bodyPr>
          <a:lstStyle/>
          <a:p>
            <a:r>
              <a:rPr lang="nl-NL" dirty="0"/>
              <a:t>Download and run the installer with powershell:</a:t>
            </a:r>
          </a:p>
          <a:p>
            <a:r>
              <a:rPr lang="nl-NL" sz="1700" dirty="0">
                <a:latin typeface="Courier New" panose="02070309020205020404" pitchFamily="49" charset="0"/>
                <a:cs typeface="Courier New" panose="02070309020205020404" pitchFamily="49" charset="0"/>
              </a:rPr>
              <a:t>New-Item -Path 'c:\' -Name 'minikube' -ItemType Directory -Force</a:t>
            </a:r>
          </a:p>
          <a:p>
            <a:r>
              <a:rPr lang="nl-NL" sz="1700" dirty="0">
                <a:latin typeface="Courier New" panose="02070309020205020404" pitchFamily="49" charset="0"/>
                <a:cs typeface="Courier New" panose="02070309020205020404" pitchFamily="49" charset="0"/>
              </a:rPr>
              <a:t>Invoke-WebRequest -OutFile 'c:\minikube\minikube.exe' -Uri 'https://github.com/kubernetes/minikube/releases/latest/download/minikube-windows-amd64.exe' –UseBasicParsing</a:t>
            </a:r>
          </a:p>
          <a:p>
            <a:r>
              <a:rPr lang="nl-NL" dirty="0"/>
              <a:t>Add the minikube binary to your PATH, make sure powershell as administrator</a:t>
            </a:r>
          </a:p>
          <a:p>
            <a:r>
              <a:rPr lang="nl-NL" sz="1700" dirty="0">
                <a:latin typeface="Courier New" panose="02070309020205020404" pitchFamily="49" charset="0"/>
                <a:cs typeface="Courier New" panose="02070309020205020404" pitchFamily="49" charset="0"/>
              </a:rPr>
              <a:t>$oldPath = [Environment]::GetEnvironmentVariable('Path', [EnvironmentVariableTarget]::Machine)</a:t>
            </a:r>
          </a:p>
          <a:p>
            <a:r>
              <a:rPr lang="nl-NL" sz="1700" dirty="0">
                <a:latin typeface="Courier New" panose="02070309020205020404" pitchFamily="49" charset="0"/>
                <a:cs typeface="Courier New" panose="02070309020205020404" pitchFamily="49" charset="0"/>
              </a:rPr>
              <a:t>if ($oldPath.Split(';') -inotcontains 'C:\minikube'){</a:t>
            </a:r>
          </a:p>
          <a:p>
            <a:r>
              <a:rPr lang="nl-NL" sz="1700" dirty="0">
                <a:latin typeface="Courier New" panose="02070309020205020404" pitchFamily="49" charset="0"/>
                <a:cs typeface="Courier New" panose="02070309020205020404" pitchFamily="49" charset="0"/>
              </a:rPr>
              <a:t>  [Environment]::SetEnvironmentVariable('Path', $('{0};C:\minikube' -f $oldPath), [EnvironmentVariableTarget]::Machine)</a:t>
            </a:r>
          </a:p>
          <a:p>
            <a:r>
              <a:rPr lang="nl-NL" sz="1700" dirty="0">
                <a:latin typeface="Courier New" panose="02070309020205020404" pitchFamily="49" charset="0"/>
                <a:cs typeface="Courier New" panose="02070309020205020404" pitchFamily="49" charset="0"/>
              </a:rPr>
              <a:t>}</a:t>
            </a:r>
            <a:endParaRPr lang="en-NL" sz="17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85633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DA0D0-6990-9650-0007-49B7DA1ADA8B}"/>
              </a:ext>
            </a:extLst>
          </p:cNvPr>
          <p:cNvSpPr>
            <a:spLocks noGrp="1"/>
          </p:cNvSpPr>
          <p:nvPr>
            <p:ph type="title"/>
          </p:nvPr>
        </p:nvSpPr>
        <p:spPr/>
        <p:txBody>
          <a:bodyPr/>
          <a:lstStyle/>
          <a:p>
            <a:r>
              <a:rPr lang="en-US" dirty="0"/>
              <a:t>Start your cluster</a:t>
            </a:r>
            <a:endParaRPr lang="en-NL" dirty="0"/>
          </a:p>
        </p:txBody>
      </p:sp>
      <p:sp>
        <p:nvSpPr>
          <p:cNvPr id="3" name="Content Placeholder 2">
            <a:extLst>
              <a:ext uri="{FF2B5EF4-FFF2-40B4-BE49-F238E27FC236}">
                <a16:creationId xmlns:a16="http://schemas.microsoft.com/office/drawing/2014/main" id="{6C15D77D-1B5A-CBF8-5D8E-A819381CC19E}"/>
              </a:ext>
            </a:extLst>
          </p:cNvPr>
          <p:cNvSpPr>
            <a:spLocks noGrp="1"/>
          </p:cNvSpPr>
          <p:nvPr>
            <p:ph idx="1"/>
          </p:nvPr>
        </p:nvSpPr>
        <p:spPr/>
        <p:txBody>
          <a:bodyPr/>
          <a:lstStyle/>
          <a:p>
            <a:r>
              <a:rPr lang="en-US" dirty="0"/>
              <a:t>From a terminal with administrator access (but not logged in as root), run:</a:t>
            </a:r>
          </a:p>
          <a:p>
            <a:r>
              <a:rPr lang="en-US" sz="1600" dirty="0" err="1">
                <a:latin typeface="Courier New" panose="02070309020205020404" pitchFamily="49" charset="0"/>
                <a:cs typeface="Courier New" panose="02070309020205020404" pitchFamily="49" charset="0"/>
              </a:rPr>
              <a:t>minikube</a:t>
            </a:r>
            <a:r>
              <a:rPr lang="en-US" sz="1600" dirty="0">
                <a:latin typeface="Courier New" panose="02070309020205020404" pitchFamily="49" charset="0"/>
                <a:cs typeface="Courier New" panose="02070309020205020404" pitchFamily="49" charset="0"/>
              </a:rPr>
              <a:t> start</a:t>
            </a:r>
          </a:p>
          <a:p>
            <a:r>
              <a:rPr lang="en-US" dirty="0"/>
              <a:t>If </a:t>
            </a:r>
            <a:r>
              <a:rPr lang="en-US" dirty="0" err="1"/>
              <a:t>minikube</a:t>
            </a:r>
            <a:r>
              <a:rPr lang="en-US" dirty="0"/>
              <a:t> fails to start, see the drivers page for help setting up a compatible container or virtual-machine manager. (</a:t>
            </a:r>
            <a:r>
              <a:rPr lang="en-US" dirty="0">
                <a:hlinkClick r:id="rId2"/>
              </a:rPr>
              <a:t>https://minikube.sigs.k8s.io/docs/drivers/</a:t>
            </a:r>
            <a:r>
              <a:rPr lang="en-US" dirty="0"/>
              <a:t>)</a:t>
            </a:r>
          </a:p>
          <a:p>
            <a:r>
              <a:rPr lang="en-US" sz="1600" dirty="0" err="1">
                <a:latin typeface="Courier New" panose="02070309020205020404" pitchFamily="49" charset="0"/>
                <a:cs typeface="Courier New" panose="02070309020205020404" pitchFamily="49" charset="0"/>
              </a:rPr>
              <a:t>bcdedit</a:t>
            </a:r>
            <a:r>
              <a:rPr lang="en-US" sz="1600" dirty="0">
                <a:latin typeface="Courier New" panose="02070309020205020404" pitchFamily="49" charset="0"/>
                <a:cs typeface="Courier New" panose="02070309020205020404" pitchFamily="49" charset="0"/>
              </a:rPr>
              <a:t> /set </a:t>
            </a:r>
            <a:r>
              <a:rPr lang="en-US" sz="1600" dirty="0" err="1">
                <a:latin typeface="Courier New" panose="02070309020205020404" pitchFamily="49" charset="0"/>
                <a:cs typeface="Courier New" panose="02070309020205020404" pitchFamily="49" charset="0"/>
              </a:rPr>
              <a:t>hypervisorlaunchtype</a:t>
            </a:r>
            <a:r>
              <a:rPr lang="en-US" sz="1600" dirty="0">
                <a:latin typeface="Courier New" panose="02070309020205020404" pitchFamily="49" charset="0"/>
                <a:cs typeface="Courier New" panose="02070309020205020404" pitchFamily="49" charset="0"/>
              </a:rPr>
              <a:t> off</a:t>
            </a:r>
          </a:p>
          <a:p>
            <a:r>
              <a:rPr lang="en-US" dirty="0"/>
              <a:t>And reboot!</a:t>
            </a:r>
          </a:p>
          <a:p>
            <a:r>
              <a:rPr lang="en-US" sz="1600" dirty="0" err="1">
                <a:latin typeface="Courier New" panose="02070309020205020404" pitchFamily="49" charset="0"/>
                <a:cs typeface="Courier New" panose="02070309020205020404" pitchFamily="49" charset="0"/>
              </a:rPr>
              <a:t>minikube</a:t>
            </a:r>
            <a:r>
              <a:rPr lang="en-US" sz="1600" dirty="0">
                <a:latin typeface="Courier New" panose="02070309020205020404" pitchFamily="49" charset="0"/>
                <a:cs typeface="Courier New" panose="02070309020205020404" pitchFamily="49" charset="0"/>
              </a:rPr>
              <a:t> start –driver=</a:t>
            </a:r>
            <a:r>
              <a:rPr lang="en-US" sz="1600" dirty="0" err="1">
                <a:latin typeface="Courier New" panose="02070309020205020404" pitchFamily="49" charset="0"/>
                <a:cs typeface="Courier New" panose="02070309020205020404" pitchFamily="49" charset="0"/>
              </a:rPr>
              <a:t>virtualbox</a:t>
            </a:r>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minikube</a:t>
            </a:r>
            <a:r>
              <a:rPr lang="en-US" sz="1600" dirty="0">
                <a:latin typeface="Courier New" panose="02070309020205020404" pitchFamily="49" charset="0"/>
                <a:cs typeface="Courier New" panose="02070309020205020404" pitchFamily="49" charset="0"/>
              </a:rPr>
              <a:t> config set driver </a:t>
            </a:r>
            <a:r>
              <a:rPr lang="en-US" sz="1600" dirty="0" err="1">
                <a:latin typeface="Courier New" panose="02070309020205020404" pitchFamily="49" charset="0"/>
                <a:cs typeface="Courier New" panose="02070309020205020404" pitchFamily="49" charset="0"/>
              </a:rPr>
              <a:t>virtualbox</a:t>
            </a:r>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minikube</a:t>
            </a:r>
            <a:r>
              <a:rPr lang="en-US" sz="1600" dirty="0">
                <a:latin typeface="Courier New" panose="02070309020205020404" pitchFamily="49" charset="0"/>
                <a:cs typeface="Courier New" panose="02070309020205020404" pitchFamily="49" charset="0"/>
              </a:rPr>
              <a:t> get po -A</a:t>
            </a:r>
            <a:endParaRPr lang="en-NL"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61909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54A07-7ECE-71E4-95DF-B2332A7A51C5}"/>
              </a:ext>
            </a:extLst>
          </p:cNvPr>
          <p:cNvSpPr>
            <a:spLocks noGrp="1"/>
          </p:cNvSpPr>
          <p:nvPr>
            <p:ph type="title"/>
          </p:nvPr>
        </p:nvSpPr>
        <p:spPr/>
        <p:txBody>
          <a:bodyPr/>
          <a:lstStyle/>
          <a:p>
            <a:r>
              <a:rPr lang="en-US" dirty="0"/>
              <a:t>dashboard</a:t>
            </a:r>
            <a:endParaRPr lang="en-NL" dirty="0"/>
          </a:p>
        </p:txBody>
      </p:sp>
      <p:sp>
        <p:nvSpPr>
          <p:cNvPr id="3" name="Content Placeholder 2">
            <a:extLst>
              <a:ext uri="{FF2B5EF4-FFF2-40B4-BE49-F238E27FC236}">
                <a16:creationId xmlns:a16="http://schemas.microsoft.com/office/drawing/2014/main" id="{2A9B018C-05FD-7B71-AA35-99FE4E670199}"/>
              </a:ext>
            </a:extLst>
          </p:cNvPr>
          <p:cNvSpPr>
            <a:spLocks noGrp="1"/>
          </p:cNvSpPr>
          <p:nvPr>
            <p:ph idx="1"/>
          </p:nvPr>
        </p:nvSpPr>
        <p:spPr/>
        <p:txBody>
          <a:bodyPr/>
          <a:lstStyle/>
          <a:p>
            <a:r>
              <a:rPr lang="en-US" dirty="0"/>
              <a:t>Initially, some services such as the storage-provisioner, may not yet be in a Running state. This is a normal condition during cluster bring-up, and will resolve itself momentarily. For additional insight into your cluster state, </a:t>
            </a:r>
            <a:r>
              <a:rPr lang="en-US" dirty="0" err="1"/>
              <a:t>minikube</a:t>
            </a:r>
            <a:r>
              <a:rPr lang="en-US" dirty="0"/>
              <a:t> bundles the Kubernetes Dashboard, allowing you to get easily acclimated to your new environment:</a:t>
            </a:r>
          </a:p>
          <a:p>
            <a:r>
              <a:rPr lang="en-US" sz="1600" dirty="0" err="1">
                <a:latin typeface="Courier New" panose="02070309020205020404" pitchFamily="49" charset="0"/>
                <a:cs typeface="Courier New" panose="02070309020205020404" pitchFamily="49" charset="0"/>
              </a:rPr>
              <a:t>minikube</a:t>
            </a:r>
            <a:r>
              <a:rPr lang="en-US" sz="1600" dirty="0">
                <a:latin typeface="Courier New" panose="02070309020205020404" pitchFamily="49" charset="0"/>
                <a:cs typeface="Courier New" panose="02070309020205020404" pitchFamily="49" charset="0"/>
              </a:rPr>
              <a:t> dashboard</a:t>
            </a:r>
            <a:endParaRPr lang="en-NL"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50723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3A4C9-1832-254E-1529-AE8A65BB1A64}"/>
              </a:ext>
            </a:extLst>
          </p:cNvPr>
          <p:cNvSpPr>
            <a:spLocks noGrp="1"/>
          </p:cNvSpPr>
          <p:nvPr>
            <p:ph type="title"/>
          </p:nvPr>
        </p:nvSpPr>
        <p:spPr/>
        <p:txBody>
          <a:bodyPr/>
          <a:lstStyle/>
          <a:p>
            <a:r>
              <a:rPr lang="en-US" dirty="0"/>
              <a:t>Create a deployment</a:t>
            </a:r>
            <a:endParaRPr lang="en-NL" dirty="0"/>
          </a:p>
        </p:txBody>
      </p:sp>
      <p:sp>
        <p:nvSpPr>
          <p:cNvPr id="3" name="Content Placeholder 2">
            <a:extLst>
              <a:ext uri="{FF2B5EF4-FFF2-40B4-BE49-F238E27FC236}">
                <a16:creationId xmlns:a16="http://schemas.microsoft.com/office/drawing/2014/main" id="{BF266790-C7E8-425D-CC11-B21958B8076B}"/>
              </a:ext>
            </a:extLst>
          </p:cNvPr>
          <p:cNvSpPr>
            <a:spLocks noGrp="1"/>
          </p:cNvSpPr>
          <p:nvPr>
            <p:ph idx="1"/>
          </p:nvPr>
        </p:nvSpPr>
        <p:spPr/>
        <p:txBody>
          <a:bodyPr/>
          <a:lstStyle/>
          <a:p>
            <a:r>
              <a:rPr lang="en-US" dirty="0"/>
              <a:t>A Kubernetes Pod is a group of one or more Containers, tied together for the purposes of administration and networking. The Pod in this example has only one Container. </a:t>
            </a:r>
          </a:p>
          <a:p>
            <a:r>
              <a:rPr lang="en-US" dirty="0"/>
              <a:t>A Kubernetes Deployment checks on the health of your Pod and restarts the Pod's Container if it terminates. Deployments are the recommended way to manage the creation and scaling of Pods.</a:t>
            </a:r>
          </a:p>
          <a:p>
            <a:r>
              <a:rPr lang="en-US" dirty="0"/>
              <a:t>Use the </a:t>
            </a:r>
            <a:r>
              <a:rPr lang="en-US" dirty="0" err="1"/>
              <a:t>kubectl</a:t>
            </a:r>
            <a:r>
              <a:rPr lang="en-US" dirty="0"/>
              <a:t> create command to create a Deployment that manages a Pod. The Pod runs a Container based on the provided Docker image.</a:t>
            </a:r>
          </a:p>
          <a:p>
            <a:r>
              <a:rPr lang="nl-NL" sz="1600" dirty="0">
                <a:latin typeface="Courier New" panose="02070309020205020404" pitchFamily="49" charset="0"/>
                <a:cs typeface="Courier New" panose="02070309020205020404" pitchFamily="49" charset="0"/>
              </a:rPr>
              <a:t>kubectl create deployment hello-node --image=registry.k8s.io/e2e-test-images/agnhost:2.39 -- /agnhost netexec --http-port=8080</a:t>
            </a:r>
            <a:endParaRPr lang="en-NL"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31153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A989-0221-29A6-B8DE-668E12E75851}"/>
              </a:ext>
            </a:extLst>
          </p:cNvPr>
          <p:cNvSpPr>
            <a:spLocks noGrp="1"/>
          </p:cNvSpPr>
          <p:nvPr>
            <p:ph type="title"/>
          </p:nvPr>
        </p:nvSpPr>
        <p:spPr/>
        <p:txBody>
          <a:bodyPr/>
          <a:lstStyle/>
          <a:p>
            <a:r>
              <a:rPr lang="en-US" dirty="0"/>
              <a:t>View the deployment, view the pod</a:t>
            </a:r>
            <a:endParaRPr lang="en-NL" dirty="0"/>
          </a:p>
        </p:txBody>
      </p:sp>
      <p:sp>
        <p:nvSpPr>
          <p:cNvPr id="3" name="Content Placeholder 2">
            <a:extLst>
              <a:ext uri="{FF2B5EF4-FFF2-40B4-BE49-F238E27FC236}">
                <a16:creationId xmlns:a16="http://schemas.microsoft.com/office/drawing/2014/main" id="{4A56E2D0-B6F1-84F1-1903-DBC457E36839}"/>
              </a:ext>
            </a:extLst>
          </p:cNvPr>
          <p:cNvSpPr>
            <a:spLocks noGrp="1"/>
          </p:cNvSpPr>
          <p:nvPr>
            <p:ph idx="1"/>
          </p:nvPr>
        </p:nvSpPr>
        <p:spPr/>
        <p:txBody>
          <a:bodyPr/>
          <a:lstStyle/>
          <a:p>
            <a:r>
              <a:rPr lang="en-US" sz="1600" dirty="0" err="1">
                <a:latin typeface="Courier New" panose="02070309020205020404" pitchFamily="49" charset="0"/>
                <a:cs typeface="Courier New" panose="02070309020205020404" pitchFamily="49" charset="0"/>
              </a:rPr>
              <a:t>kubectl</a:t>
            </a:r>
            <a:r>
              <a:rPr lang="en-US" sz="1600" dirty="0">
                <a:latin typeface="Courier New" panose="02070309020205020404" pitchFamily="49" charset="0"/>
                <a:cs typeface="Courier New" panose="02070309020205020404" pitchFamily="49" charset="0"/>
              </a:rPr>
              <a:t> get deployments</a:t>
            </a:r>
          </a:p>
          <a:p>
            <a:r>
              <a:rPr lang="en-US" dirty="0"/>
              <a:t>The output is similar to:</a:t>
            </a:r>
          </a:p>
          <a:p>
            <a:endParaRPr lang="en-US" dirty="0"/>
          </a:p>
          <a:p>
            <a:r>
              <a:rPr lang="en-US" sz="1600" dirty="0" err="1">
                <a:latin typeface="Courier New" panose="02070309020205020404" pitchFamily="49" charset="0"/>
                <a:cs typeface="Courier New" panose="02070309020205020404" pitchFamily="49" charset="0"/>
              </a:rPr>
              <a:t>kubectl</a:t>
            </a:r>
            <a:r>
              <a:rPr lang="en-US" sz="1600" dirty="0">
                <a:latin typeface="Courier New" panose="02070309020205020404" pitchFamily="49" charset="0"/>
                <a:cs typeface="Courier New" panose="02070309020205020404" pitchFamily="49" charset="0"/>
              </a:rPr>
              <a:t> get pods</a:t>
            </a:r>
          </a:p>
          <a:p>
            <a:r>
              <a:rPr lang="en-US" dirty="0"/>
              <a:t>The output is similar to:</a:t>
            </a:r>
          </a:p>
          <a:p>
            <a:endParaRPr lang="en-US" dirty="0"/>
          </a:p>
          <a:p>
            <a:endParaRPr lang="en-US" dirty="0"/>
          </a:p>
          <a:p>
            <a:r>
              <a:rPr lang="en-US" sz="1600" dirty="0" err="1">
                <a:latin typeface="Courier New" panose="02070309020205020404" pitchFamily="49" charset="0"/>
                <a:cs typeface="Courier New" panose="02070309020205020404" pitchFamily="49" charset="0"/>
              </a:rPr>
              <a:t>kubectl</a:t>
            </a:r>
            <a:r>
              <a:rPr lang="en-US" sz="1600" dirty="0">
                <a:latin typeface="Courier New" panose="02070309020205020404" pitchFamily="49" charset="0"/>
                <a:cs typeface="Courier New" panose="02070309020205020404" pitchFamily="49" charset="0"/>
              </a:rPr>
              <a:t> get events</a:t>
            </a:r>
          </a:p>
          <a:p>
            <a:r>
              <a:rPr lang="en-US" sz="1600" dirty="0" err="1">
                <a:latin typeface="Courier New" panose="02070309020205020404" pitchFamily="49" charset="0"/>
                <a:cs typeface="Courier New" panose="02070309020205020404" pitchFamily="49" charset="0"/>
              </a:rPr>
              <a:t>kubectl</a:t>
            </a:r>
            <a:r>
              <a:rPr lang="en-US" sz="1600" dirty="0">
                <a:latin typeface="Courier New" panose="02070309020205020404" pitchFamily="49" charset="0"/>
                <a:cs typeface="Courier New" panose="02070309020205020404" pitchFamily="49" charset="0"/>
              </a:rPr>
              <a:t> config view</a:t>
            </a:r>
            <a:endParaRPr lang="en-NL" sz="1600"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F09BC75B-B9A6-B827-C72D-EFBDA95E309E}"/>
              </a:ext>
            </a:extLst>
          </p:cNvPr>
          <p:cNvPicPr>
            <a:picLocks noChangeAspect="1"/>
          </p:cNvPicPr>
          <p:nvPr/>
        </p:nvPicPr>
        <p:blipFill>
          <a:blip r:embed="rId2"/>
          <a:stretch>
            <a:fillRect/>
          </a:stretch>
        </p:blipFill>
        <p:spPr>
          <a:xfrm>
            <a:off x="1024128" y="3037819"/>
            <a:ext cx="4657725" cy="581025"/>
          </a:xfrm>
          <a:prstGeom prst="rect">
            <a:avLst/>
          </a:prstGeom>
        </p:spPr>
      </p:pic>
      <p:pic>
        <p:nvPicPr>
          <p:cNvPr id="7" name="Picture 6">
            <a:extLst>
              <a:ext uri="{FF2B5EF4-FFF2-40B4-BE49-F238E27FC236}">
                <a16:creationId xmlns:a16="http://schemas.microsoft.com/office/drawing/2014/main" id="{0B5B39F6-54CE-166C-170B-5E6F6B0E5F7E}"/>
              </a:ext>
            </a:extLst>
          </p:cNvPr>
          <p:cNvPicPr>
            <a:picLocks noChangeAspect="1"/>
          </p:cNvPicPr>
          <p:nvPr/>
        </p:nvPicPr>
        <p:blipFill>
          <a:blip r:embed="rId3"/>
          <a:stretch>
            <a:fillRect/>
          </a:stretch>
        </p:blipFill>
        <p:spPr>
          <a:xfrm>
            <a:off x="1024128" y="4486625"/>
            <a:ext cx="5019675" cy="552450"/>
          </a:xfrm>
          <a:prstGeom prst="rect">
            <a:avLst/>
          </a:prstGeom>
        </p:spPr>
      </p:pic>
    </p:spTree>
    <p:extLst>
      <p:ext uri="{BB962C8B-B14F-4D97-AF65-F5344CB8AC3E}">
        <p14:creationId xmlns:p14="http://schemas.microsoft.com/office/powerpoint/2010/main" val="2377519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2084</TotalTime>
  <Words>1693</Words>
  <Application>Microsoft Office PowerPoint</Application>
  <PresentationFormat>Widescreen</PresentationFormat>
  <Paragraphs>134</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Courier New</vt:lpstr>
      <vt:lpstr>Tw Cen MT</vt:lpstr>
      <vt:lpstr>Tw Cen MT Condensed</vt:lpstr>
      <vt:lpstr>Wingdings 3</vt:lpstr>
      <vt:lpstr>Integral</vt:lpstr>
      <vt:lpstr>Kubernetes</vt:lpstr>
      <vt:lpstr>Software needed</vt:lpstr>
      <vt:lpstr>linux</vt:lpstr>
      <vt:lpstr>minikube</vt:lpstr>
      <vt:lpstr>installation</vt:lpstr>
      <vt:lpstr>Start your cluster</vt:lpstr>
      <vt:lpstr>dashboard</vt:lpstr>
      <vt:lpstr>Create a deployment</vt:lpstr>
      <vt:lpstr>View the deployment, view the pod</vt:lpstr>
      <vt:lpstr>Create a service</vt:lpstr>
      <vt:lpstr>View the service</vt:lpstr>
      <vt:lpstr>Enable addons</vt:lpstr>
      <vt:lpstr>Enable addons</vt:lpstr>
      <vt:lpstr>Disable addons</vt:lpstr>
      <vt:lpstr>cleanup</vt:lpstr>
      <vt:lpstr>Kubernetes cluster</vt:lpstr>
      <vt:lpstr>Kubernetes cluster</vt:lpstr>
      <vt:lpstr>Control plane</vt:lpstr>
      <vt:lpstr>node</vt:lpstr>
      <vt:lpstr>PowerPoint Presentation</vt:lpstr>
      <vt:lpstr>Kubernetes deployment</vt:lpstr>
      <vt:lpstr>Kubernetes deployment</vt:lpstr>
      <vt:lpstr>Kubernetes deployment</vt:lpstr>
      <vt:lpstr>Kubectl basics</vt:lpstr>
      <vt:lpstr>kubectl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patrick biesheuvel</dc:creator>
  <cp:lastModifiedBy>patrick biesheuvel</cp:lastModifiedBy>
  <cp:revision>5</cp:revision>
  <dcterms:created xsi:type="dcterms:W3CDTF">2023-09-10T17:35:36Z</dcterms:created>
  <dcterms:modified xsi:type="dcterms:W3CDTF">2023-09-12T04:19:45Z</dcterms:modified>
</cp:coreProperties>
</file>