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7"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211" autoAdjust="0"/>
  </p:normalViewPr>
  <p:slideViewPr>
    <p:cSldViewPr snapToGrid="0">
      <p:cViewPr varScale="1">
        <p:scale>
          <a:sx n="101" d="100"/>
          <a:sy n="101" d="100"/>
        </p:scale>
        <p:origin x="126"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01BAAF-4272-4882-B634-C6898FDF4ED4}" type="datetimeFigureOut">
              <a:rPr lang="en-NL" smtClean="0"/>
              <a:t>12/07/2023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B450AF-FAB7-4398-B9A4-A696F1ED7C3A}" type="slidenum">
              <a:rPr lang="en-NL" smtClean="0"/>
              <a:t>‹#›</a:t>
            </a:fld>
            <a:endParaRPr lang="en-NL"/>
          </a:p>
        </p:txBody>
      </p:sp>
    </p:spTree>
    <p:extLst>
      <p:ext uri="{BB962C8B-B14F-4D97-AF65-F5344CB8AC3E}">
        <p14:creationId xmlns:p14="http://schemas.microsoft.com/office/powerpoint/2010/main" val="1898965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https://www.c-sharpcorner.com/UploadFile/1a81c5/a-simple-wpf-application-implementing-mvvm/</a:t>
            </a:r>
          </a:p>
          <a:p>
            <a:r>
              <a:rPr lang="nl-NL" dirty="0"/>
              <a:t>https://github.com/microsoft/WPF-Samples/tree/main</a:t>
            </a:r>
          </a:p>
          <a:p>
            <a:r>
              <a:rPr lang="nl-NL" dirty="0"/>
              <a:t>https://learn.microsoft.com/en-us/dotnet/desktop/wpf/getting-started/walkthrough-my-first-wpf-desktop-application?view=netframeworkdesktop-4.8</a:t>
            </a:r>
            <a:endParaRPr lang="en-NL" dirty="0"/>
          </a:p>
        </p:txBody>
      </p:sp>
      <p:sp>
        <p:nvSpPr>
          <p:cNvPr id="4" name="Slide Number Placeholder 3"/>
          <p:cNvSpPr>
            <a:spLocks noGrp="1"/>
          </p:cNvSpPr>
          <p:nvPr>
            <p:ph type="sldNum" sz="quarter" idx="5"/>
          </p:nvPr>
        </p:nvSpPr>
        <p:spPr/>
        <p:txBody>
          <a:bodyPr/>
          <a:lstStyle/>
          <a:p>
            <a:fld id="{76B450AF-FAB7-4398-B9A4-A696F1ED7C3A}" type="slidenum">
              <a:rPr lang="en-NL" smtClean="0"/>
              <a:t>2</a:t>
            </a:fld>
            <a:endParaRPr lang="en-NL"/>
          </a:p>
        </p:txBody>
      </p:sp>
    </p:spTree>
    <p:extLst>
      <p:ext uri="{BB962C8B-B14F-4D97-AF65-F5344CB8AC3E}">
        <p14:creationId xmlns:p14="http://schemas.microsoft.com/office/powerpoint/2010/main" val="152409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https://learn.microsoft.com/en-us/dotnet/desktop/wpf/getting-started/walkthrough-my-first-wpf-desktop-application?view=netframeworkdesktop-4.8</a:t>
            </a:r>
            <a:endParaRPr lang="en-NL"/>
          </a:p>
        </p:txBody>
      </p:sp>
      <p:sp>
        <p:nvSpPr>
          <p:cNvPr id="4" name="Slide Number Placeholder 3"/>
          <p:cNvSpPr>
            <a:spLocks noGrp="1"/>
          </p:cNvSpPr>
          <p:nvPr>
            <p:ph type="sldNum" sz="quarter" idx="5"/>
          </p:nvPr>
        </p:nvSpPr>
        <p:spPr/>
        <p:txBody>
          <a:bodyPr/>
          <a:lstStyle/>
          <a:p>
            <a:fld id="{76B450AF-FAB7-4398-B9A4-A696F1ED7C3A}" type="slidenum">
              <a:rPr lang="en-NL" smtClean="0"/>
              <a:t>3</a:t>
            </a:fld>
            <a:endParaRPr lang="en-NL"/>
          </a:p>
        </p:txBody>
      </p:sp>
    </p:spTree>
    <p:extLst>
      <p:ext uri="{BB962C8B-B14F-4D97-AF65-F5344CB8AC3E}">
        <p14:creationId xmlns:p14="http://schemas.microsoft.com/office/powerpoint/2010/main" val="792751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13EE344-8ADB-4643-937A-32B7F1356262}" type="datetimeFigureOut">
              <a:rPr lang="en-NL" smtClean="0"/>
              <a:t>12/07/2023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05E4E554-27D8-4A3B-B15D-69232601EFB2}"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000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3EE344-8ADB-4643-937A-32B7F1356262}" type="datetimeFigureOut">
              <a:rPr lang="en-NL" smtClean="0"/>
              <a:t>12/07/2023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05E4E554-27D8-4A3B-B15D-69232601EFB2}" type="slidenum">
              <a:rPr lang="en-NL" smtClean="0"/>
              <a:t>‹#›</a:t>
            </a:fld>
            <a:endParaRPr lang="en-NL"/>
          </a:p>
        </p:txBody>
      </p:sp>
    </p:spTree>
    <p:extLst>
      <p:ext uri="{BB962C8B-B14F-4D97-AF65-F5344CB8AC3E}">
        <p14:creationId xmlns:p14="http://schemas.microsoft.com/office/powerpoint/2010/main" val="172309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3EE344-8ADB-4643-937A-32B7F1356262}" type="datetimeFigureOut">
              <a:rPr lang="en-NL" smtClean="0"/>
              <a:t>12/07/2023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05E4E554-27D8-4A3B-B15D-69232601EFB2}" type="slidenum">
              <a:rPr lang="en-NL" smtClean="0"/>
              <a:t>‹#›</a:t>
            </a:fld>
            <a:endParaRPr lang="en-N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021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3EE344-8ADB-4643-937A-32B7F1356262}" type="datetimeFigureOut">
              <a:rPr lang="en-NL" smtClean="0"/>
              <a:t>12/07/2023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05E4E554-27D8-4A3B-B15D-69232601EFB2}" type="slidenum">
              <a:rPr lang="en-NL" smtClean="0"/>
              <a:t>‹#›</a:t>
            </a:fld>
            <a:endParaRPr lang="en-NL"/>
          </a:p>
        </p:txBody>
      </p:sp>
    </p:spTree>
    <p:extLst>
      <p:ext uri="{BB962C8B-B14F-4D97-AF65-F5344CB8AC3E}">
        <p14:creationId xmlns:p14="http://schemas.microsoft.com/office/powerpoint/2010/main" val="2639125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3EE344-8ADB-4643-937A-32B7F1356262}" type="datetimeFigureOut">
              <a:rPr lang="en-NL" smtClean="0"/>
              <a:t>12/07/2023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05E4E554-27D8-4A3B-B15D-69232601EFB2}"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9443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3EE344-8ADB-4643-937A-32B7F1356262}" type="datetimeFigureOut">
              <a:rPr lang="en-NL" smtClean="0"/>
              <a:t>12/07/2023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05E4E554-27D8-4A3B-B15D-69232601EFB2}" type="slidenum">
              <a:rPr lang="en-NL" smtClean="0"/>
              <a:t>‹#›</a:t>
            </a:fld>
            <a:endParaRPr lang="en-NL"/>
          </a:p>
        </p:txBody>
      </p:sp>
    </p:spTree>
    <p:extLst>
      <p:ext uri="{BB962C8B-B14F-4D97-AF65-F5344CB8AC3E}">
        <p14:creationId xmlns:p14="http://schemas.microsoft.com/office/powerpoint/2010/main" val="1670344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3EE344-8ADB-4643-937A-32B7F1356262}" type="datetimeFigureOut">
              <a:rPr lang="en-NL" smtClean="0"/>
              <a:t>12/07/2023</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05E4E554-27D8-4A3B-B15D-69232601EFB2}" type="slidenum">
              <a:rPr lang="en-NL" smtClean="0"/>
              <a:t>‹#›</a:t>
            </a:fld>
            <a:endParaRPr lang="en-NL"/>
          </a:p>
        </p:txBody>
      </p:sp>
    </p:spTree>
    <p:extLst>
      <p:ext uri="{BB962C8B-B14F-4D97-AF65-F5344CB8AC3E}">
        <p14:creationId xmlns:p14="http://schemas.microsoft.com/office/powerpoint/2010/main" val="3920334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3EE344-8ADB-4643-937A-32B7F1356262}" type="datetimeFigureOut">
              <a:rPr lang="en-NL" smtClean="0"/>
              <a:t>12/07/2023</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05E4E554-27D8-4A3B-B15D-69232601EFB2}" type="slidenum">
              <a:rPr lang="en-NL" smtClean="0"/>
              <a:t>‹#›</a:t>
            </a:fld>
            <a:endParaRPr lang="en-NL"/>
          </a:p>
        </p:txBody>
      </p:sp>
    </p:spTree>
    <p:extLst>
      <p:ext uri="{BB962C8B-B14F-4D97-AF65-F5344CB8AC3E}">
        <p14:creationId xmlns:p14="http://schemas.microsoft.com/office/powerpoint/2010/main" val="3592289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EE344-8ADB-4643-937A-32B7F1356262}" type="datetimeFigureOut">
              <a:rPr lang="en-NL" smtClean="0"/>
              <a:t>12/07/2023</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05E4E554-27D8-4A3B-B15D-69232601EFB2}" type="slidenum">
              <a:rPr lang="en-NL" smtClean="0"/>
              <a:t>‹#›</a:t>
            </a:fld>
            <a:endParaRPr lang="en-NL"/>
          </a:p>
        </p:txBody>
      </p:sp>
    </p:spTree>
    <p:extLst>
      <p:ext uri="{BB962C8B-B14F-4D97-AF65-F5344CB8AC3E}">
        <p14:creationId xmlns:p14="http://schemas.microsoft.com/office/powerpoint/2010/main" val="262204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3EE344-8ADB-4643-937A-32B7F1356262}" type="datetimeFigureOut">
              <a:rPr lang="en-NL" smtClean="0"/>
              <a:t>12/07/2023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05E4E554-27D8-4A3B-B15D-69232601EFB2}" type="slidenum">
              <a:rPr lang="en-NL" smtClean="0"/>
              <a:t>‹#›</a:t>
            </a:fld>
            <a:endParaRPr lang="en-NL"/>
          </a:p>
        </p:txBody>
      </p:sp>
    </p:spTree>
    <p:extLst>
      <p:ext uri="{BB962C8B-B14F-4D97-AF65-F5344CB8AC3E}">
        <p14:creationId xmlns:p14="http://schemas.microsoft.com/office/powerpoint/2010/main" val="4058381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3EE344-8ADB-4643-937A-32B7F1356262}" type="datetimeFigureOut">
              <a:rPr lang="en-NL" smtClean="0"/>
              <a:t>12/07/2023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05E4E554-27D8-4A3B-B15D-69232601EFB2}"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2118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13EE344-8ADB-4643-937A-32B7F1356262}" type="datetimeFigureOut">
              <a:rPr lang="en-NL" smtClean="0"/>
              <a:t>12/07/2023</a:t>
            </a:fld>
            <a:endParaRPr lang="en-N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N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5E4E554-27D8-4A3B-B15D-69232601EFB2}" type="slidenum">
              <a:rPr lang="en-NL" smtClean="0"/>
              <a:t>‹#›</a:t>
            </a:fld>
            <a:endParaRPr lang="en-NL"/>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5709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learn.microsoft.com/en-us/dotnet/desktop/wpf/data/?view=netdesktop-7.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CEC9F-301B-0DCE-DB15-827EDB59A409}"/>
              </a:ext>
            </a:extLst>
          </p:cNvPr>
          <p:cNvSpPr>
            <a:spLocks noGrp="1"/>
          </p:cNvSpPr>
          <p:nvPr>
            <p:ph type="ctrTitle"/>
          </p:nvPr>
        </p:nvSpPr>
        <p:spPr/>
        <p:txBody>
          <a:bodyPr/>
          <a:lstStyle/>
          <a:p>
            <a:r>
              <a:rPr lang="en-US" dirty="0"/>
              <a:t>Windows presentation foundation</a:t>
            </a:r>
            <a:endParaRPr lang="en-NL" dirty="0"/>
          </a:p>
        </p:txBody>
      </p:sp>
      <p:sp>
        <p:nvSpPr>
          <p:cNvPr id="3" name="Subtitle 2">
            <a:extLst>
              <a:ext uri="{FF2B5EF4-FFF2-40B4-BE49-F238E27FC236}">
                <a16:creationId xmlns:a16="http://schemas.microsoft.com/office/drawing/2014/main" id="{FAABB8AD-91E8-AE66-1F8F-36BA398820B1}"/>
              </a:ext>
            </a:extLst>
          </p:cNvPr>
          <p:cNvSpPr>
            <a:spLocks noGrp="1"/>
          </p:cNvSpPr>
          <p:nvPr>
            <p:ph type="subTitle" idx="1"/>
          </p:nvPr>
        </p:nvSpPr>
        <p:spPr/>
        <p:txBody>
          <a:bodyPr/>
          <a:lstStyle/>
          <a:p>
            <a:r>
              <a:rPr lang="en-US" dirty="0" err="1"/>
              <a:t>PLMXpert</a:t>
            </a:r>
            <a:r>
              <a:rPr lang="en-US" dirty="0"/>
              <a:t>, 12 </a:t>
            </a:r>
            <a:r>
              <a:rPr lang="en-US" dirty="0" err="1"/>
              <a:t>juli</a:t>
            </a:r>
            <a:r>
              <a:rPr lang="en-US" dirty="0"/>
              <a:t> 2023</a:t>
            </a:r>
            <a:endParaRPr lang="en-NL" dirty="0"/>
          </a:p>
        </p:txBody>
      </p:sp>
    </p:spTree>
    <p:extLst>
      <p:ext uri="{BB962C8B-B14F-4D97-AF65-F5344CB8AC3E}">
        <p14:creationId xmlns:p14="http://schemas.microsoft.com/office/powerpoint/2010/main" val="1893362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C3DF-02A2-2CB8-826E-AB71B5326509}"/>
              </a:ext>
            </a:extLst>
          </p:cNvPr>
          <p:cNvSpPr>
            <a:spLocks noGrp="1"/>
          </p:cNvSpPr>
          <p:nvPr>
            <p:ph type="title"/>
          </p:nvPr>
        </p:nvSpPr>
        <p:spPr/>
        <p:txBody>
          <a:bodyPr/>
          <a:lstStyle/>
          <a:p>
            <a:r>
              <a:rPr lang="en-US" dirty="0" err="1"/>
              <a:t>Viewmodel</a:t>
            </a:r>
            <a:r>
              <a:rPr lang="en-US" dirty="0"/>
              <a:t> (controller)</a:t>
            </a:r>
            <a:endParaRPr lang="en-NL" dirty="0"/>
          </a:p>
        </p:txBody>
      </p:sp>
      <p:sp>
        <p:nvSpPr>
          <p:cNvPr id="3" name="Content Placeholder 2">
            <a:extLst>
              <a:ext uri="{FF2B5EF4-FFF2-40B4-BE49-F238E27FC236}">
                <a16:creationId xmlns:a16="http://schemas.microsoft.com/office/drawing/2014/main" id="{F447559F-2DFE-3C13-B042-DF95AD0F6938}"/>
              </a:ext>
            </a:extLst>
          </p:cNvPr>
          <p:cNvSpPr>
            <a:spLocks noGrp="1"/>
          </p:cNvSpPr>
          <p:nvPr>
            <p:ph idx="1"/>
          </p:nvPr>
        </p:nvSpPr>
        <p:spPr>
          <a:xfrm>
            <a:off x="1024128" y="1809750"/>
            <a:ext cx="9720073" cy="4743450"/>
          </a:xfrm>
        </p:spPr>
        <p:txBody>
          <a:bodyPr>
            <a:normAutofit fontScale="85000" lnSpcReduction="20000"/>
          </a:bodyPr>
          <a:lstStyle/>
          <a:p>
            <a:r>
              <a:rPr lang="en-US" dirty="0"/>
              <a:t>The </a:t>
            </a:r>
            <a:r>
              <a:rPr lang="en-US" dirty="0" err="1"/>
              <a:t>viewmodel</a:t>
            </a:r>
            <a:r>
              <a:rPr lang="en-US" dirty="0"/>
              <a:t> is a key piece of the triad because it introduces Presentation Separation, or the concept of keeping the nuances of the view separate from the model. Instead of making the model aware of the user’s view of a date, so that it converts the date to the display format, the model simply holds the data, the view simply holds the formatted date, and the controller acts as the liaison between the two. The controller might take input from the view and place it on the model, or it might interact with a service to retrieve the model, then translate properties and place it on the view.</a:t>
            </a:r>
          </a:p>
          <a:p>
            <a:r>
              <a:rPr lang="en-US" dirty="0"/>
              <a:t>The </a:t>
            </a:r>
            <a:r>
              <a:rPr lang="en-US" dirty="0" err="1"/>
              <a:t>viewmodel</a:t>
            </a:r>
            <a:r>
              <a:rPr lang="en-US" dirty="0"/>
              <a:t> also exposes methods, commands, and other points that help maintain the state of the view, manipulate the model as the result of actions on the view, and trigger events in the view itself.</a:t>
            </a:r>
          </a:p>
          <a:p>
            <a:r>
              <a:rPr lang="en-US" dirty="0"/>
              <a:t>MVVM, while it evolved “behind the scenes” for quite some time, was introduced to the public in 2005 via Microsoft’s John </a:t>
            </a:r>
            <a:r>
              <a:rPr lang="en-US" dirty="0" err="1"/>
              <a:t>Gossman</a:t>
            </a:r>
            <a:r>
              <a:rPr lang="en-US" dirty="0"/>
              <a:t> blog post about Avalon (the code name for Windows Presentation Foundation, or WPF). The blog post is entitled, Introduction to Model/View/</a:t>
            </a:r>
            <a:r>
              <a:rPr lang="en-US" dirty="0" err="1"/>
              <a:t>ViewModel</a:t>
            </a:r>
            <a:r>
              <a:rPr lang="en-US" dirty="0"/>
              <a:t> pattern for building WPF Apps and generated quite a stir judging from the comments as people wrapped their brains around it.</a:t>
            </a:r>
          </a:p>
          <a:p>
            <a:r>
              <a:rPr lang="en-US" dirty="0"/>
              <a:t>Here is what a sample view model might look like. We’ve created a </a:t>
            </a:r>
            <a:r>
              <a:rPr lang="en-US" dirty="0" err="1"/>
              <a:t>BaseINPC</a:t>
            </a:r>
            <a:r>
              <a:rPr lang="en-US" dirty="0"/>
              <a:t> class (for “</a:t>
            </a:r>
            <a:r>
              <a:rPr lang="en-US" dirty="0" err="1"/>
              <a:t>INotifyPropertyChanged</a:t>
            </a:r>
            <a:r>
              <a:rPr lang="en-US" dirty="0"/>
              <a:t>”) that has a method to make it easy for raising the property changed event.</a:t>
            </a:r>
            <a:endParaRPr lang="en-NL" dirty="0"/>
          </a:p>
        </p:txBody>
      </p:sp>
    </p:spTree>
    <p:extLst>
      <p:ext uri="{BB962C8B-B14F-4D97-AF65-F5344CB8AC3E}">
        <p14:creationId xmlns:p14="http://schemas.microsoft.com/office/powerpoint/2010/main" val="3224888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2C7E-9C99-E9FA-E331-E62290002E65}"/>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F0D4AAAD-9D3C-DA27-0DAB-06EA49AFFBCA}"/>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14DEE81B-2CFF-56DD-7C7D-050BEC2ACB67}"/>
              </a:ext>
            </a:extLst>
          </p:cNvPr>
          <p:cNvPicPr>
            <a:picLocks noChangeAspect="1"/>
          </p:cNvPicPr>
          <p:nvPr/>
        </p:nvPicPr>
        <p:blipFill>
          <a:blip r:embed="rId2"/>
          <a:stretch>
            <a:fillRect/>
          </a:stretch>
        </p:blipFill>
        <p:spPr>
          <a:xfrm>
            <a:off x="0" y="376237"/>
            <a:ext cx="6343650" cy="6105525"/>
          </a:xfrm>
          <a:prstGeom prst="rect">
            <a:avLst/>
          </a:prstGeom>
        </p:spPr>
      </p:pic>
      <p:pic>
        <p:nvPicPr>
          <p:cNvPr id="7" name="Picture 6">
            <a:extLst>
              <a:ext uri="{FF2B5EF4-FFF2-40B4-BE49-F238E27FC236}">
                <a16:creationId xmlns:a16="http://schemas.microsoft.com/office/drawing/2014/main" id="{1505599D-3645-692C-87F0-B1899AD46A4E}"/>
              </a:ext>
            </a:extLst>
          </p:cNvPr>
          <p:cNvPicPr>
            <a:picLocks noChangeAspect="1"/>
          </p:cNvPicPr>
          <p:nvPr/>
        </p:nvPicPr>
        <p:blipFill>
          <a:blip r:embed="rId3"/>
          <a:stretch>
            <a:fillRect/>
          </a:stretch>
        </p:blipFill>
        <p:spPr>
          <a:xfrm>
            <a:off x="6343650" y="376237"/>
            <a:ext cx="5038725" cy="5381625"/>
          </a:xfrm>
          <a:prstGeom prst="rect">
            <a:avLst/>
          </a:prstGeom>
        </p:spPr>
      </p:pic>
    </p:spTree>
    <p:extLst>
      <p:ext uri="{BB962C8B-B14F-4D97-AF65-F5344CB8AC3E}">
        <p14:creationId xmlns:p14="http://schemas.microsoft.com/office/powerpoint/2010/main" val="1276740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609A-79BB-4A24-DF49-EE75EDADDC0F}"/>
              </a:ext>
            </a:extLst>
          </p:cNvPr>
          <p:cNvSpPr>
            <a:spLocks noGrp="1"/>
          </p:cNvSpPr>
          <p:nvPr>
            <p:ph type="title"/>
          </p:nvPr>
        </p:nvSpPr>
        <p:spPr/>
        <p:txBody>
          <a:bodyPr/>
          <a:lstStyle/>
          <a:p>
            <a:r>
              <a:rPr lang="en-US" dirty="0"/>
              <a:t> </a:t>
            </a:r>
            <a:endParaRPr lang="en-NL" dirty="0"/>
          </a:p>
        </p:txBody>
      </p:sp>
      <p:sp>
        <p:nvSpPr>
          <p:cNvPr id="3" name="Content Placeholder 2">
            <a:extLst>
              <a:ext uri="{FF2B5EF4-FFF2-40B4-BE49-F238E27FC236}">
                <a16:creationId xmlns:a16="http://schemas.microsoft.com/office/drawing/2014/main" id="{D995F401-3CDC-1BEC-72CA-9D6F0C87C983}"/>
              </a:ext>
            </a:extLst>
          </p:cNvPr>
          <p:cNvSpPr>
            <a:spLocks noGrp="1"/>
          </p:cNvSpPr>
          <p:nvPr>
            <p:ph idx="1"/>
          </p:nvPr>
        </p:nvSpPr>
        <p:spPr>
          <a:xfrm>
            <a:off x="1024128" y="752475"/>
            <a:ext cx="9720073" cy="5556885"/>
          </a:xfrm>
        </p:spPr>
        <p:txBody>
          <a:bodyPr>
            <a:normAutofit lnSpcReduction="10000"/>
          </a:bodyPr>
          <a:lstStyle/>
          <a:p>
            <a:r>
              <a:rPr lang="en-US" dirty="0"/>
              <a:t>This view model is obviously designed to manage a list of contacts. It also exposes a delete command and a flag to indicate whether delete is allowed (thus maintaining state for the view). Often the flag would be part of the command object, but the example is in Silverlight 3 which does not have native support for command binding, and I wanted to show a simple solution that didn’t require a fancy framework. The view model here makes a concrete reference to the service, you would most likely wire in that reference externally or use a dependency injection framework. What’s nice is we have the flexibility to build it like this initially and then refactor as needed. It fetches the list of “contacts” right away, which is a hard-coded list of me and someone a little more popular. The phone numbers, of course, are faked.</a:t>
            </a:r>
          </a:p>
          <a:p>
            <a:r>
              <a:rPr lang="en-US" dirty="0"/>
              <a:t>Let’s get a little more specific and look at how this would be implemented in a sample application. Here is what an X-ray of a sample MVVM set up may look like:</a:t>
            </a:r>
          </a:p>
          <a:p>
            <a:r>
              <a:rPr lang="en-US" dirty="0"/>
              <a:t>So what can we gather from this snapshot?</a:t>
            </a:r>
          </a:p>
          <a:p>
            <a:r>
              <a:rPr lang="en-US" dirty="0"/>
              <a:t>First, the </a:t>
            </a:r>
            <a:r>
              <a:rPr lang="en-US" dirty="0" err="1"/>
              <a:t>IConfig</a:t>
            </a:r>
            <a:r>
              <a:rPr lang="en-US" dirty="0"/>
              <a:t> represents a configuration service (in a newsreader it may contain the account information and feeds that are being fetched), while the </a:t>
            </a:r>
            <a:r>
              <a:rPr lang="en-US" dirty="0" err="1"/>
              <a:t>IService</a:t>
            </a:r>
            <a:r>
              <a:rPr lang="en-US" dirty="0"/>
              <a:t> is “some service” – perhaps the interface to fetch feeds from RSS sources in a news reader application.</a:t>
            </a:r>
            <a:endParaRPr lang="en-NL" dirty="0"/>
          </a:p>
        </p:txBody>
      </p:sp>
    </p:spTree>
    <p:extLst>
      <p:ext uri="{BB962C8B-B14F-4D97-AF65-F5344CB8AC3E}">
        <p14:creationId xmlns:p14="http://schemas.microsoft.com/office/powerpoint/2010/main" val="3414287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5835D-E19C-F168-2A97-BB54485B134C}"/>
              </a:ext>
            </a:extLst>
          </p:cNvPr>
          <p:cNvSpPr>
            <a:spLocks noGrp="1"/>
          </p:cNvSpPr>
          <p:nvPr>
            <p:ph type="title"/>
          </p:nvPr>
        </p:nvSpPr>
        <p:spPr/>
        <p:txBody>
          <a:bodyPr/>
          <a:lstStyle/>
          <a:p>
            <a:r>
              <a:rPr lang="en-US" dirty="0"/>
              <a:t>The View and the </a:t>
            </a:r>
            <a:r>
              <a:rPr lang="en-US" dirty="0" err="1"/>
              <a:t>ViewModel</a:t>
            </a:r>
            <a:endParaRPr lang="en-NL" dirty="0"/>
          </a:p>
        </p:txBody>
      </p:sp>
      <p:sp>
        <p:nvSpPr>
          <p:cNvPr id="3" name="Content Placeholder 2">
            <a:extLst>
              <a:ext uri="{FF2B5EF4-FFF2-40B4-BE49-F238E27FC236}">
                <a16:creationId xmlns:a16="http://schemas.microsoft.com/office/drawing/2014/main" id="{E2AC4AB0-1FEB-5122-A29F-E11ACE0E7302}"/>
              </a:ext>
            </a:extLst>
          </p:cNvPr>
          <p:cNvSpPr>
            <a:spLocks noGrp="1"/>
          </p:cNvSpPr>
          <p:nvPr>
            <p:ph idx="1"/>
          </p:nvPr>
        </p:nvSpPr>
        <p:spPr/>
        <p:txBody>
          <a:bodyPr>
            <a:normAutofit fontScale="92500"/>
          </a:bodyPr>
          <a:lstStyle/>
          <a:p>
            <a:r>
              <a:rPr lang="en-US" dirty="0"/>
              <a:t>The view and the </a:t>
            </a:r>
            <a:r>
              <a:rPr lang="en-US" dirty="0" err="1"/>
              <a:t>viewmodel</a:t>
            </a:r>
            <a:r>
              <a:rPr lang="en-US" dirty="0"/>
              <a:t> communicate via data-binding, method calls, properties, events, and messages</a:t>
            </a:r>
          </a:p>
          <a:p>
            <a:r>
              <a:rPr lang="en-US" dirty="0"/>
              <a:t>The </a:t>
            </a:r>
            <a:r>
              <a:rPr lang="en-US" dirty="0" err="1"/>
              <a:t>viewmodel</a:t>
            </a:r>
            <a:r>
              <a:rPr lang="en-US" dirty="0"/>
              <a:t> exposes not only models, but other properties (such as state information, like the “is busy” indicator) and commands</a:t>
            </a:r>
          </a:p>
          <a:p>
            <a:r>
              <a:rPr lang="en-US" dirty="0"/>
              <a:t>The view handles its own UI events, then maps them to the </a:t>
            </a:r>
            <a:r>
              <a:rPr lang="en-US" dirty="0" err="1"/>
              <a:t>viewmodel</a:t>
            </a:r>
            <a:r>
              <a:rPr lang="en-US" dirty="0"/>
              <a:t> via commands</a:t>
            </a:r>
          </a:p>
          <a:p>
            <a:r>
              <a:rPr lang="en-US" dirty="0"/>
              <a:t>The models and properties on the </a:t>
            </a:r>
            <a:r>
              <a:rPr lang="en-US" dirty="0" err="1"/>
              <a:t>viewmodel</a:t>
            </a:r>
            <a:r>
              <a:rPr lang="en-US" dirty="0"/>
              <a:t> are updated from the view via two-way databinding</a:t>
            </a:r>
          </a:p>
          <a:p>
            <a:r>
              <a:rPr lang="en-US" dirty="0"/>
              <a:t>Two mechanisms that often factor into implementations of the pattern are triggers (especially data triggers) in WPF, and the Visual State Manager (VSM) in Silverlight. These mechanisms help implement the pattern by binding UI behaviors to the underlying models. In Silverlight, the VSM should be the primary choice for coordination of transitions and animations.</a:t>
            </a:r>
            <a:endParaRPr lang="en-NL" dirty="0"/>
          </a:p>
        </p:txBody>
      </p:sp>
    </p:spTree>
    <p:extLst>
      <p:ext uri="{BB962C8B-B14F-4D97-AF65-F5344CB8AC3E}">
        <p14:creationId xmlns:p14="http://schemas.microsoft.com/office/powerpoint/2010/main" val="3312623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916F0-72CF-AF2C-42D0-39C9BDD977CF}"/>
              </a:ext>
            </a:extLst>
          </p:cNvPr>
          <p:cNvSpPr>
            <a:spLocks noGrp="1"/>
          </p:cNvSpPr>
          <p:nvPr>
            <p:ph type="title"/>
          </p:nvPr>
        </p:nvSpPr>
        <p:spPr/>
        <p:txBody>
          <a:bodyPr/>
          <a:lstStyle/>
          <a:p>
            <a:r>
              <a:rPr lang="en-US" dirty="0"/>
              <a:t>The </a:t>
            </a:r>
            <a:r>
              <a:rPr lang="en-US" dirty="0" err="1"/>
              <a:t>ViewModel</a:t>
            </a:r>
            <a:r>
              <a:rPr lang="en-US" dirty="0"/>
              <a:t> and the Model</a:t>
            </a:r>
            <a:endParaRPr lang="en-NL" dirty="0"/>
          </a:p>
        </p:txBody>
      </p:sp>
      <p:sp>
        <p:nvSpPr>
          <p:cNvPr id="3" name="Content Placeholder 2">
            <a:extLst>
              <a:ext uri="{FF2B5EF4-FFF2-40B4-BE49-F238E27FC236}">
                <a16:creationId xmlns:a16="http://schemas.microsoft.com/office/drawing/2014/main" id="{F127F06D-035D-7724-46EE-5EA42431A833}"/>
              </a:ext>
            </a:extLst>
          </p:cNvPr>
          <p:cNvSpPr>
            <a:spLocks noGrp="1"/>
          </p:cNvSpPr>
          <p:nvPr>
            <p:ph idx="1"/>
          </p:nvPr>
        </p:nvSpPr>
        <p:spPr/>
        <p:txBody>
          <a:bodyPr/>
          <a:lstStyle/>
          <a:p>
            <a:r>
              <a:rPr lang="en-US" dirty="0"/>
              <a:t>The </a:t>
            </a:r>
            <a:r>
              <a:rPr lang="en-US" dirty="0" err="1"/>
              <a:t>viewmodel</a:t>
            </a:r>
            <a:r>
              <a:rPr lang="en-US" dirty="0"/>
              <a:t> becomes wholly responsible for the model in this scenario. Fortunately, it’s not alone:</a:t>
            </a:r>
          </a:p>
          <a:p>
            <a:r>
              <a:rPr lang="en-US" dirty="0"/>
              <a:t>The </a:t>
            </a:r>
            <a:r>
              <a:rPr lang="en-US" dirty="0" err="1"/>
              <a:t>viewmodel</a:t>
            </a:r>
            <a:r>
              <a:rPr lang="en-US" dirty="0"/>
              <a:t> may expose the model directly, or properties related to the model, for data-binding</a:t>
            </a:r>
          </a:p>
          <a:p>
            <a:r>
              <a:rPr lang="en-US" dirty="0"/>
              <a:t>The </a:t>
            </a:r>
            <a:r>
              <a:rPr lang="en-US" dirty="0" err="1"/>
              <a:t>viewmodel</a:t>
            </a:r>
            <a:r>
              <a:rPr lang="en-US" dirty="0"/>
              <a:t> can contain interfaces to services, configuration data, </a:t>
            </a:r>
            <a:r>
              <a:rPr lang="en-US" dirty="0" err="1"/>
              <a:t>etc</a:t>
            </a:r>
            <a:r>
              <a:rPr lang="en-US" dirty="0"/>
              <a:t> in order to fetch and manipulate the properties it exposes to the view</a:t>
            </a:r>
            <a:endParaRPr lang="en-NL" dirty="0"/>
          </a:p>
        </p:txBody>
      </p:sp>
    </p:spTree>
    <p:extLst>
      <p:ext uri="{BB962C8B-B14F-4D97-AF65-F5344CB8AC3E}">
        <p14:creationId xmlns:p14="http://schemas.microsoft.com/office/powerpoint/2010/main" val="959775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206DA-D57F-C067-4651-A0D94093AA85}"/>
              </a:ext>
            </a:extLst>
          </p:cNvPr>
          <p:cNvSpPr>
            <a:spLocks noGrp="1"/>
          </p:cNvSpPr>
          <p:nvPr>
            <p:ph type="title"/>
          </p:nvPr>
        </p:nvSpPr>
        <p:spPr/>
        <p:txBody>
          <a:bodyPr/>
          <a:lstStyle/>
          <a:p>
            <a:r>
              <a:rPr lang="nl-NL" dirty="0"/>
              <a:t>A Basic MVVM Framework</a:t>
            </a:r>
            <a:endParaRPr lang="en-NL" dirty="0"/>
          </a:p>
        </p:txBody>
      </p:sp>
      <p:sp>
        <p:nvSpPr>
          <p:cNvPr id="3" name="Content Placeholder 2">
            <a:extLst>
              <a:ext uri="{FF2B5EF4-FFF2-40B4-BE49-F238E27FC236}">
                <a16:creationId xmlns:a16="http://schemas.microsoft.com/office/drawing/2014/main" id="{068D1C01-2092-6B35-657C-53026BAD7936}"/>
              </a:ext>
            </a:extLst>
          </p:cNvPr>
          <p:cNvSpPr>
            <a:spLocks noGrp="1"/>
          </p:cNvSpPr>
          <p:nvPr>
            <p:ph idx="1"/>
          </p:nvPr>
        </p:nvSpPr>
        <p:spPr/>
        <p:txBody>
          <a:bodyPr/>
          <a:lstStyle/>
          <a:p>
            <a:r>
              <a:rPr lang="en-US" dirty="0"/>
              <a:t>In my opinion, a basic MVVM framework really only requires two things:</a:t>
            </a:r>
          </a:p>
          <a:p>
            <a:r>
              <a:rPr lang="en-US" dirty="0"/>
              <a:t>A class that is either a </a:t>
            </a:r>
            <a:r>
              <a:rPr lang="en-US" dirty="0" err="1"/>
              <a:t>DependencyObject</a:t>
            </a:r>
            <a:r>
              <a:rPr lang="en-US" dirty="0"/>
              <a:t> or implements </a:t>
            </a:r>
            <a:r>
              <a:rPr lang="en-US" dirty="0" err="1"/>
              <a:t>INotifyPropertyChanged</a:t>
            </a:r>
            <a:r>
              <a:rPr lang="en-US" dirty="0"/>
              <a:t> to fully support data-binding, and</a:t>
            </a:r>
          </a:p>
          <a:p>
            <a:r>
              <a:rPr lang="en-US" dirty="0"/>
              <a:t>Some sort of commanding support.</a:t>
            </a:r>
            <a:endParaRPr lang="en-NL" dirty="0"/>
          </a:p>
        </p:txBody>
      </p:sp>
      <p:pic>
        <p:nvPicPr>
          <p:cNvPr id="5" name="Picture 4">
            <a:extLst>
              <a:ext uri="{FF2B5EF4-FFF2-40B4-BE49-F238E27FC236}">
                <a16:creationId xmlns:a16="http://schemas.microsoft.com/office/drawing/2014/main" id="{99FA8147-1402-9AB9-1465-86FD3B71924A}"/>
              </a:ext>
            </a:extLst>
          </p:cNvPr>
          <p:cNvPicPr>
            <a:picLocks noChangeAspect="1"/>
          </p:cNvPicPr>
          <p:nvPr/>
        </p:nvPicPr>
        <p:blipFill>
          <a:blip r:embed="rId2"/>
          <a:stretch>
            <a:fillRect/>
          </a:stretch>
        </p:blipFill>
        <p:spPr>
          <a:xfrm>
            <a:off x="5419725" y="3186112"/>
            <a:ext cx="6343650" cy="3819525"/>
          </a:xfrm>
          <a:prstGeom prst="rect">
            <a:avLst/>
          </a:prstGeom>
        </p:spPr>
      </p:pic>
    </p:spTree>
    <p:extLst>
      <p:ext uri="{BB962C8B-B14F-4D97-AF65-F5344CB8AC3E}">
        <p14:creationId xmlns:p14="http://schemas.microsoft.com/office/powerpoint/2010/main" val="1830195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A67D5-AF1E-13F7-D383-2C006F8B583F}"/>
              </a:ext>
            </a:extLst>
          </p:cNvPr>
          <p:cNvSpPr>
            <a:spLocks noGrp="1"/>
          </p:cNvSpPr>
          <p:nvPr>
            <p:ph type="title"/>
          </p:nvPr>
        </p:nvSpPr>
        <p:spPr/>
        <p:txBody>
          <a:bodyPr/>
          <a:lstStyle/>
          <a:p>
            <a:endParaRPr lang="en-NL"/>
          </a:p>
        </p:txBody>
      </p:sp>
      <p:pic>
        <p:nvPicPr>
          <p:cNvPr id="7" name="Content Placeholder 6">
            <a:extLst>
              <a:ext uri="{FF2B5EF4-FFF2-40B4-BE49-F238E27FC236}">
                <a16:creationId xmlns:a16="http://schemas.microsoft.com/office/drawing/2014/main" id="{CF1FE6AF-1FF1-5B78-6902-B685F265C273}"/>
              </a:ext>
            </a:extLst>
          </p:cNvPr>
          <p:cNvPicPr>
            <a:picLocks noGrp="1" noChangeAspect="1"/>
          </p:cNvPicPr>
          <p:nvPr>
            <p:ph idx="1"/>
          </p:nvPr>
        </p:nvPicPr>
        <p:blipFill>
          <a:blip r:embed="rId2"/>
          <a:stretch>
            <a:fillRect/>
          </a:stretch>
        </p:blipFill>
        <p:spPr>
          <a:xfrm>
            <a:off x="6788944" y="4173537"/>
            <a:ext cx="5295900" cy="2590800"/>
          </a:xfrm>
        </p:spPr>
      </p:pic>
      <p:pic>
        <p:nvPicPr>
          <p:cNvPr id="5" name="Picture 4">
            <a:extLst>
              <a:ext uri="{FF2B5EF4-FFF2-40B4-BE49-F238E27FC236}">
                <a16:creationId xmlns:a16="http://schemas.microsoft.com/office/drawing/2014/main" id="{012D8019-2DE1-AC1B-E4BA-6E5CC2797FFE}"/>
              </a:ext>
            </a:extLst>
          </p:cNvPr>
          <p:cNvPicPr>
            <a:picLocks noChangeAspect="1"/>
          </p:cNvPicPr>
          <p:nvPr/>
        </p:nvPicPr>
        <p:blipFill>
          <a:blip r:embed="rId3"/>
          <a:stretch>
            <a:fillRect/>
          </a:stretch>
        </p:blipFill>
        <p:spPr>
          <a:xfrm>
            <a:off x="0" y="0"/>
            <a:ext cx="7318784" cy="6858000"/>
          </a:xfrm>
          <a:prstGeom prst="rect">
            <a:avLst/>
          </a:prstGeom>
        </p:spPr>
      </p:pic>
    </p:spTree>
    <p:extLst>
      <p:ext uri="{BB962C8B-B14F-4D97-AF65-F5344CB8AC3E}">
        <p14:creationId xmlns:p14="http://schemas.microsoft.com/office/powerpoint/2010/main" val="3073274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F246-3A13-C66B-B1FD-3FAB5B533AC0}"/>
              </a:ext>
            </a:extLst>
          </p:cNvPr>
          <p:cNvSpPr>
            <a:spLocks noGrp="1"/>
          </p:cNvSpPr>
          <p:nvPr>
            <p:ph type="title"/>
          </p:nvPr>
        </p:nvSpPr>
        <p:spPr/>
        <p:txBody>
          <a:bodyPr/>
          <a:lstStyle/>
          <a:p>
            <a:r>
              <a:rPr lang="nl-NL" dirty="0"/>
              <a:t>List with Selection</a:t>
            </a:r>
            <a:endParaRPr lang="en-NL" dirty="0"/>
          </a:p>
        </p:txBody>
      </p:sp>
      <p:sp>
        <p:nvSpPr>
          <p:cNvPr id="3" name="Content Placeholder 2">
            <a:extLst>
              <a:ext uri="{FF2B5EF4-FFF2-40B4-BE49-F238E27FC236}">
                <a16:creationId xmlns:a16="http://schemas.microsoft.com/office/drawing/2014/main" id="{73D7258D-12C5-8B37-947D-86A5D744A9FD}"/>
              </a:ext>
            </a:extLst>
          </p:cNvPr>
          <p:cNvSpPr>
            <a:spLocks noGrp="1"/>
          </p:cNvSpPr>
          <p:nvPr>
            <p:ph idx="1"/>
          </p:nvPr>
        </p:nvSpPr>
        <p:spPr/>
        <p:txBody>
          <a:bodyPr/>
          <a:lstStyle/>
          <a:p>
            <a:r>
              <a:rPr lang="en-US" dirty="0"/>
              <a:t>How do you handle a combo box used for selection of a single, or multiple, items with MVVM? It’s actually fairly straightforward. In fact, imagine a scenario where you have a combo-box that has a list of contact names, and another view on the same page that shows the contact details when selected. The </a:t>
            </a:r>
            <a:r>
              <a:rPr lang="en-US" dirty="0" err="1"/>
              <a:t>ViewModel</a:t>
            </a:r>
            <a:r>
              <a:rPr lang="en-US" dirty="0"/>
              <a:t> would look something like this, assuming I’m using MEF to wire dependencies (to show you a different way from the reference application):</a:t>
            </a:r>
            <a:endParaRPr lang="en-NL" dirty="0"/>
          </a:p>
        </p:txBody>
      </p:sp>
    </p:spTree>
    <p:extLst>
      <p:ext uri="{BB962C8B-B14F-4D97-AF65-F5344CB8AC3E}">
        <p14:creationId xmlns:p14="http://schemas.microsoft.com/office/powerpoint/2010/main" val="3236168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0ABB-042C-27C5-948A-95C44DF5B8C7}"/>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CA3BE4E8-E1E8-5ECA-2CE9-70938A2035C5}"/>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95CC578B-1470-3EAF-4B15-780E57265312}"/>
              </a:ext>
            </a:extLst>
          </p:cNvPr>
          <p:cNvPicPr>
            <a:picLocks noChangeAspect="1"/>
          </p:cNvPicPr>
          <p:nvPr/>
        </p:nvPicPr>
        <p:blipFill>
          <a:blip r:embed="rId2"/>
          <a:stretch>
            <a:fillRect/>
          </a:stretch>
        </p:blipFill>
        <p:spPr>
          <a:xfrm>
            <a:off x="2779426" y="0"/>
            <a:ext cx="6633148" cy="6858000"/>
          </a:xfrm>
          <a:prstGeom prst="rect">
            <a:avLst/>
          </a:prstGeom>
        </p:spPr>
      </p:pic>
    </p:spTree>
    <p:extLst>
      <p:ext uri="{BB962C8B-B14F-4D97-AF65-F5344CB8AC3E}">
        <p14:creationId xmlns:p14="http://schemas.microsoft.com/office/powerpoint/2010/main" val="2103348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B061B-E6A7-0565-2B7E-4B4B74A91E8E}"/>
              </a:ext>
            </a:extLst>
          </p:cNvPr>
          <p:cNvSpPr>
            <a:spLocks noGrp="1"/>
          </p:cNvSpPr>
          <p:nvPr>
            <p:ph type="title"/>
          </p:nvPr>
        </p:nvSpPr>
        <p:spPr/>
        <p:txBody>
          <a:bodyPr/>
          <a:lstStyle/>
          <a:p>
            <a:r>
              <a:rPr lang="en-US" dirty="0" err="1"/>
              <a:t>Wpf</a:t>
            </a:r>
            <a:r>
              <a:rPr lang="en-US" dirty="0"/>
              <a:t> data binding</a:t>
            </a:r>
            <a:endParaRPr lang="en-NL" dirty="0"/>
          </a:p>
        </p:txBody>
      </p:sp>
      <p:sp>
        <p:nvSpPr>
          <p:cNvPr id="3" name="Content Placeholder 2">
            <a:extLst>
              <a:ext uri="{FF2B5EF4-FFF2-40B4-BE49-F238E27FC236}">
                <a16:creationId xmlns:a16="http://schemas.microsoft.com/office/drawing/2014/main" id="{8A692A0F-FC69-0FD1-4C1E-38E930BF0716}"/>
              </a:ext>
            </a:extLst>
          </p:cNvPr>
          <p:cNvSpPr>
            <a:spLocks noGrp="1"/>
          </p:cNvSpPr>
          <p:nvPr>
            <p:ph idx="1"/>
          </p:nvPr>
        </p:nvSpPr>
        <p:spPr/>
        <p:txBody>
          <a:bodyPr/>
          <a:lstStyle/>
          <a:p>
            <a:r>
              <a:rPr lang="nl-NL" dirty="0">
                <a:hlinkClick r:id="rId2"/>
              </a:rPr>
              <a:t>https://learn.microsoft.com/en-us/dotnet/desktop/wpf/data/?view=netdesktop-7.0</a:t>
            </a:r>
            <a:endParaRPr lang="nl-NL" dirty="0"/>
          </a:p>
          <a:p>
            <a:endParaRPr lang="en-NL" dirty="0"/>
          </a:p>
        </p:txBody>
      </p:sp>
    </p:spTree>
    <p:extLst>
      <p:ext uri="{BB962C8B-B14F-4D97-AF65-F5344CB8AC3E}">
        <p14:creationId xmlns:p14="http://schemas.microsoft.com/office/powerpoint/2010/main" val="3091496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9A76-803F-DD6F-9661-E0C2E37FDEC3}"/>
              </a:ext>
            </a:extLst>
          </p:cNvPr>
          <p:cNvSpPr>
            <a:spLocks noGrp="1"/>
          </p:cNvSpPr>
          <p:nvPr>
            <p:ph type="title"/>
          </p:nvPr>
        </p:nvSpPr>
        <p:spPr/>
        <p:txBody>
          <a:bodyPr/>
          <a:lstStyle/>
          <a:p>
            <a:r>
              <a:rPr lang="en-US" dirty="0"/>
              <a:t>Contents</a:t>
            </a:r>
            <a:endParaRPr lang="en-NL" dirty="0"/>
          </a:p>
        </p:txBody>
      </p:sp>
      <p:sp>
        <p:nvSpPr>
          <p:cNvPr id="3" name="Content Placeholder 2">
            <a:extLst>
              <a:ext uri="{FF2B5EF4-FFF2-40B4-BE49-F238E27FC236}">
                <a16:creationId xmlns:a16="http://schemas.microsoft.com/office/drawing/2014/main" id="{A06DF141-3525-97CB-D2C5-9EBD0D75BB75}"/>
              </a:ext>
            </a:extLst>
          </p:cNvPr>
          <p:cNvSpPr>
            <a:spLocks noGrp="1"/>
          </p:cNvSpPr>
          <p:nvPr>
            <p:ph idx="1"/>
          </p:nvPr>
        </p:nvSpPr>
        <p:spPr/>
        <p:txBody>
          <a:bodyPr/>
          <a:lstStyle/>
          <a:p>
            <a:r>
              <a:rPr lang="en-US" dirty="0"/>
              <a:t>Windows Presentation Foundation</a:t>
            </a:r>
          </a:p>
          <a:p>
            <a:r>
              <a:rPr lang="en-US" dirty="0"/>
              <a:t>Model-View-</a:t>
            </a:r>
            <a:r>
              <a:rPr lang="en-US" dirty="0" err="1"/>
              <a:t>ViewModel</a:t>
            </a:r>
            <a:endParaRPr lang="en-US" dirty="0"/>
          </a:p>
          <a:p>
            <a:r>
              <a:rPr lang="en-US" dirty="0"/>
              <a:t>Layout</a:t>
            </a:r>
          </a:p>
          <a:p>
            <a:r>
              <a:rPr lang="en-US" dirty="0"/>
              <a:t>Binding</a:t>
            </a:r>
          </a:p>
          <a:p>
            <a:endParaRPr lang="en-NL" dirty="0"/>
          </a:p>
        </p:txBody>
      </p:sp>
    </p:spTree>
    <p:extLst>
      <p:ext uri="{BB962C8B-B14F-4D97-AF65-F5344CB8AC3E}">
        <p14:creationId xmlns:p14="http://schemas.microsoft.com/office/powerpoint/2010/main" val="3804532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6462-6B56-E71A-0D09-C32AA0177F0C}"/>
              </a:ext>
            </a:extLst>
          </p:cNvPr>
          <p:cNvSpPr>
            <a:spLocks noGrp="1"/>
          </p:cNvSpPr>
          <p:nvPr>
            <p:ph type="title"/>
          </p:nvPr>
        </p:nvSpPr>
        <p:spPr/>
        <p:txBody>
          <a:bodyPr/>
          <a:lstStyle/>
          <a:p>
            <a:r>
              <a:rPr lang="en-US" dirty="0"/>
              <a:t>WPF</a:t>
            </a:r>
            <a:endParaRPr lang="en-NL" dirty="0"/>
          </a:p>
        </p:txBody>
      </p:sp>
      <p:sp>
        <p:nvSpPr>
          <p:cNvPr id="3" name="Content Placeholder 2">
            <a:extLst>
              <a:ext uri="{FF2B5EF4-FFF2-40B4-BE49-F238E27FC236}">
                <a16:creationId xmlns:a16="http://schemas.microsoft.com/office/drawing/2014/main" id="{64E7D819-33FB-E901-115A-F463FE0B625B}"/>
              </a:ext>
            </a:extLst>
          </p:cNvPr>
          <p:cNvSpPr>
            <a:spLocks noGrp="1"/>
          </p:cNvSpPr>
          <p:nvPr>
            <p:ph idx="1"/>
          </p:nvPr>
        </p:nvSpPr>
        <p:spPr/>
        <p:txBody>
          <a:bodyPr/>
          <a:lstStyle/>
          <a:p>
            <a:endParaRPr lang="en-NL" dirty="0"/>
          </a:p>
        </p:txBody>
      </p:sp>
    </p:spTree>
    <p:extLst>
      <p:ext uri="{BB962C8B-B14F-4D97-AF65-F5344CB8AC3E}">
        <p14:creationId xmlns:p14="http://schemas.microsoft.com/office/powerpoint/2010/main" val="2228510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E0EAA-65D8-F97D-DDE5-287F41EE1C52}"/>
              </a:ext>
            </a:extLst>
          </p:cNvPr>
          <p:cNvSpPr>
            <a:spLocks noGrp="1"/>
          </p:cNvSpPr>
          <p:nvPr>
            <p:ph type="title"/>
          </p:nvPr>
        </p:nvSpPr>
        <p:spPr/>
        <p:txBody>
          <a:bodyPr/>
          <a:lstStyle/>
          <a:p>
            <a:r>
              <a:rPr lang="en-US" dirty="0"/>
              <a:t>Model-view-</a:t>
            </a:r>
            <a:r>
              <a:rPr lang="en-US" dirty="0" err="1"/>
              <a:t>viewmodel</a:t>
            </a:r>
            <a:endParaRPr lang="en-NL" dirty="0"/>
          </a:p>
        </p:txBody>
      </p:sp>
      <p:sp>
        <p:nvSpPr>
          <p:cNvPr id="3" name="Content Placeholder 2">
            <a:extLst>
              <a:ext uri="{FF2B5EF4-FFF2-40B4-BE49-F238E27FC236}">
                <a16:creationId xmlns:a16="http://schemas.microsoft.com/office/drawing/2014/main" id="{49C4AA9A-8367-DA4A-408D-4FED8B7F534D}"/>
              </a:ext>
            </a:extLst>
          </p:cNvPr>
          <p:cNvSpPr>
            <a:spLocks noGrp="1"/>
          </p:cNvSpPr>
          <p:nvPr>
            <p:ph idx="1"/>
          </p:nvPr>
        </p:nvSpPr>
        <p:spPr/>
        <p:txBody>
          <a:bodyPr>
            <a:normAutofit lnSpcReduction="10000"/>
          </a:bodyPr>
          <a:lstStyle/>
          <a:p>
            <a:r>
              <a:rPr lang="en-US" dirty="0"/>
              <a:t>Why should you, as a developer, even care about the Model-View-</a:t>
            </a:r>
            <a:r>
              <a:rPr lang="en-US" dirty="0" err="1"/>
              <a:t>ViewModel</a:t>
            </a:r>
            <a:r>
              <a:rPr lang="en-US" dirty="0"/>
              <a:t> pattern? There are a number of benefits this pattern brings to both WPF and Silverlight development. Before you go on, ask yourself:</a:t>
            </a:r>
          </a:p>
          <a:p>
            <a:pPr lvl="1"/>
            <a:r>
              <a:rPr lang="en-US" sz="2200" dirty="0"/>
              <a:t>Do you need to share a project with a designer, and have the flexibility for design work and development work to happen near-simultaneously?</a:t>
            </a:r>
          </a:p>
          <a:p>
            <a:pPr lvl="1"/>
            <a:r>
              <a:rPr lang="en-US" sz="2200" dirty="0"/>
              <a:t>Do you require thorough unit testing for your solutions?</a:t>
            </a:r>
          </a:p>
          <a:p>
            <a:pPr lvl="1"/>
            <a:r>
              <a:rPr lang="en-US" sz="2200" dirty="0"/>
              <a:t>Is it important for you to have reusable components, both within and across projects in your organization?</a:t>
            </a:r>
          </a:p>
          <a:p>
            <a:pPr lvl="1"/>
            <a:r>
              <a:rPr lang="en-US" sz="2200" dirty="0"/>
              <a:t>Would you like more flexibility to change your user interface without having to refactor other logic in the code base?</a:t>
            </a:r>
          </a:p>
          <a:p>
            <a:r>
              <a:rPr lang="en-US" dirty="0"/>
              <a:t>If you answered “yes” to any of these questions, these are just a few of the benefits that using the MVVM model can bring for your project.</a:t>
            </a:r>
            <a:endParaRPr lang="en-NL" dirty="0"/>
          </a:p>
        </p:txBody>
      </p:sp>
    </p:spTree>
    <p:extLst>
      <p:ext uri="{BB962C8B-B14F-4D97-AF65-F5344CB8AC3E}">
        <p14:creationId xmlns:p14="http://schemas.microsoft.com/office/powerpoint/2010/main" val="1320664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A8A9-DBD5-BD40-8C27-381E421CFD4B}"/>
              </a:ext>
            </a:extLst>
          </p:cNvPr>
          <p:cNvSpPr>
            <a:spLocks noGrp="1"/>
          </p:cNvSpPr>
          <p:nvPr>
            <p:ph type="title"/>
          </p:nvPr>
        </p:nvSpPr>
        <p:spPr/>
        <p:txBody>
          <a:bodyPr/>
          <a:lstStyle/>
          <a:p>
            <a:r>
              <a:rPr lang="en-US" dirty="0" err="1"/>
              <a:t>mvvm</a:t>
            </a:r>
            <a:endParaRPr lang="en-NL" dirty="0"/>
          </a:p>
        </p:txBody>
      </p:sp>
      <p:sp>
        <p:nvSpPr>
          <p:cNvPr id="3" name="Content Placeholder 2">
            <a:extLst>
              <a:ext uri="{FF2B5EF4-FFF2-40B4-BE49-F238E27FC236}">
                <a16:creationId xmlns:a16="http://schemas.microsoft.com/office/drawing/2014/main" id="{05F702D9-C277-67DA-9EEB-C25DA93EF0F5}"/>
              </a:ext>
            </a:extLst>
          </p:cNvPr>
          <p:cNvSpPr>
            <a:spLocks noGrp="1"/>
          </p:cNvSpPr>
          <p:nvPr>
            <p:ph idx="1"/>
          </p:nvPr>
        </p:nvSpPr>
        <p:spPr/>
        <p:txBody>
          <a:bodyPr/>
          <a:lstStyle/>
          <a:p>
            <a:endParaRPr lang="en-NL"/>
          </a:p>
        </p:txBody>
      </p:sp>
      <p:pic>
        <p:nvPicPr>
          <p:cNvPr id="1026" name="Picture 2" descr="c# - MVVM design pattern relation between ViewModel and Model - Stack  Overflow">
            <a:extLst>
              <a:ext uri="{FF2B5EF4-FFF2-40B4-BE49-F238E27FC236}">
                <a16:creationId xmlns:a16="http://schemas.microsoft.com/office/drawing/2014/main" id="{D2D34B12-364C-FADF-7CF6-C2DA17DB4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2286000"/>
            <a:ext cx="5910072" cy="4061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531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2B67-8217-64A8-F3E4-AC75B182E298}"/>
              </a:ext>
            </a:extLst>
          </p:cNvPr>
          <p:cNvSpPr>
            <a:spLocks noGrp="1"/>
          </p:cNvSpPr>
          <p:nvPr>
            <p:ph type="title"/>
          </p:nvPr>
        </p:nvSpPr>
        <p:spPr/>
        <p:txBody>
          <a:bodyPr/>
          <a:lstStyle/>
          <a:p>
            <a:r>
              <a:rPr lang="en-US" dirty="0"/>
              <a:t>model</a:t>
            </a:r>
            <a:endParaRPr lang="en-NL" dirty="0"/>
          </a:p>
        </p:txBody>
      </p:sp>
      <p:sp>
        <p:nvSpPr>
          <p:cNvPr id="3" name="Content Placeholder 2">
            <a:extLst>
              <a:ext uri="{FF2B5EF4-FFF2-40B4-BE49-F238E27FC236}">
                <a16:creationId xmlns:a16="http://schemas.microsoft.com/office/drawing/2014/main" id="{9C1CE21C-18E9-D3EF-8453-1BD77D4511BE}"/>
              </a:ext>
            </a:extLst>
          </p:cNvPr>
          <p:cNvSpPr>
            <a:spLocks noGrp="1"/>
          </p:cNvSpPr>
          <p:nvPr>
            <p:ph idx="1"/>
          </p:nvPr>
        </p:nvSpPr>
        <p:spPr/>
        <p:txBody>
          <a:bodyPr>
            <a:normAutofit fontScale="92500" lnSpcReduction="20000"/>
          </a:bodyPr>
          <a:lstStyle/>
          <a:p>
            <a:r>
              <a:rPr lang="en-US" dirty="0"/>
              <a:t>The model is what I like to refer to as the domain object. The model represents the actual data and/or information we are dealing with. An example of a model might be a contact (containing name, phone number, address, </a:t>
            </a:r>
            <a:r>
              <a:rPr lang="en-US" dirty="0" err="1"/>
              <a:t>etc</a:t>
            </a:r>
            <a:r>
              <a:rPr lang="en-US" dirty="0"/>
              <a:t>) or the characteristics of a live streaming publishing point.</a:t>
            </a:r>
          </a:p>
          <a:p>
            <a:r>
              <a:rPr lang="en-US" dirty="0"/>
              <a:t>The key to remember with the model is that it holds the information, but not behaviors or services that manipulate the information. It is not responsible for formatting text to look pretty on the screen, or fetching a list of items from a remote server (in fact, in that list, each item would most likely be a model of its own). Business logic is typically kept separate from the model, and encapsulated in other classes that act on the model. This is not always true: for example, some models may contain validation.</a:t>
            </a:r>
          </a:p>
          <a:p>
            <a:r>
              <a:rPr lang="en-US" dirty="0"/>
              <a:t>It is often a challenge to keep a model completely “clean.” By this I mean a true representation of “the real world.” For example, a contact record may contain a last modified date and the identity of the modifying user (auditing information), and a unique identifier (database or persistence information). The modified date has no real meaning for a contact in the real world but is a function of how the model is used, tracked, and persisted in the system.</a:t>
            </a:r>
            <a:endParaRPr lang="en-NL" dirty="0"/>
          </a:p>
        </p:txBody>
      </p:sp>
    </p:spTree>
    <p:extLst>
      <p:ext uri="{BB962C8B-B14F-4D97-AF65-F5344CB8AC3E}">
        <p14:creationId xmlns:p14="http://schemas.microsoft.com/office/powerpoint/2010/main" val="2829464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59CB-AE55-4B6B-5850-109525DE72F8}"/>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7F2EF8B6-D6F8-348B-545B-2D9F64A78D56}"/>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1F0E5273-CBFF-30C4-0B23-E9AE0173DC54}"/>
              </a:ext>
            </a:extLst>
          </p:cNvPr>
          <p:cNvPicPr>
            <a:picLocks noChangeAspect="1"/>
          </p:cNvPicPr>
          <p:nvPr/>
        </p:nvPicPr>
        <p:blipFill>
          <a:blip r:embed="rId2"/>
          <a:stretch>
            <a:fillRect/>
          </a:stretch>
        </p:blipFill>
        <p:spPr>
          <a:xfrm>
            <a:off x="104775" y="175260"/>
            <a:ext cx="6057900" cy="6134100"/>
          </a:xfrm>
          <a:prstGeom prst="rect">
            <a:avLst/>
          </a:prstGeom>
        </p:spPr>
      </p:pic>
      <p:pic>
        <p:nvPicPr>
          <p:cNvPr id="7" name="Picture 6">
            <a:extLst>
              <a:ext uri="{FF2B5EF4-FFF2-40B4-BE49-F238E27FC236}">
                <a16:creationId xmlns:a16="http://schemas.microsoft.com/office/drawing/2014/main" id="{1DC4E8D5-AE14-3A77-D6FF-DADEB9BF9E6F}"/>
              </a:ext>
            </a:extLst>
          </p:cNvPr>
          <p:cNvPicPr>
            <a:picLocks noChangeAspect="1"/>
          </p:cNvPicPr>
          <p:nvPr/>
        </p:nvPicPr>
        <p:blipFill>
          <a:blip r:embed="rId3"/>
          <a:stretch>
            <a:fillRect/>
          </a:stretch>
        </p:blipFill>
        <p:spPr>
          <a:xfrm>
            <a:off x="6162675" y="0"/>
            <a:ext cx="5800299" cy="6858000"/>
          </a:xfrm>
          <a:prstGeom prst="rect">
            <a:avLst/>
          </a:prstGeom>
        </p:spPr>
      </p:pic>
    </p:spTree>
    <p:extLst>
      <p:ext uri="{BB962C8B-B14F-4D97-AF65-F5344CB8AC3E}">
        <p14:creationId xmlns:p14="http://schemas.microsoft.com/office/powerpoint/2010/main" val="704877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2D0BD-1934-3A37-B478-9DD74D36DEFA}"/>
              </a:ext>
            </a:extLst>
          </p:cNvPr>
          <p:cNvSpPr>
            <a:spLocks noGrp="1"/>
          </p:cNvSpPr>
          <p:nvPr>
            <p:ph type="title"/>
          </p:nvPr>
        </p:nvSpPr>
        <p:spPr/>
        <p:txBody>
          <a:bodyPr/>
          <a:lstStyle/>
          <a:p>
            <a:r>
              <a:rPr lang="en-US" dirty="0"/>
              <a:t>view</a:t>
            </a:r>
            <a:endParaRPr lang="en-NL" dirty="0"/>
          </a:p>
        </p:txBody>
      </p:sp>
      <p:sp>
        <p:nvSpPr>
          <p:cNvPr id="3" name="Content Placeholder 2">
            <a:extLst>
              <a:ext uri="{FF2B5EF4-FFF2-40B4-BE49-F238E27FC236}">
                <a16:creationId xmlns:a16="http://schemas.microsoft.com/office/drawing/2014/main" id="{3AC22ED6-DE62-FFDE-FD4D-41E74B3501FF}"/>
              </a:ext>
            </a:extLst>
          </p:cNvPr>
          <p:cNvSpPr>
            <a:spLocks noGrp="1"/>
          </p:cNvSpPr>
          <p:nvPr>
            <p:ph idx="1"/>
          </p:nvPr>
        </p:nvSpPr>
        <p:spPr/>
        <p:txBody>
          <a:bodyPr>
            <a:normAutofit fontScale="92500" lnSpcReduction="20000"/>
          </a:bodyPr>
          <a:lstStyle/>
          <a:p>
            <a:r>
              <a:rPr lang="en-US" dirty="0"/>
              <a:t>The view is what most of us are familiar with and the only thing the end user really interacts with. It is the presentation of the data. The view takes certain liberties to make this data more presentable. For example, a date might be stored on the model as number of seconds since midnight on January 1, 1970 (Unix Time). To the end user, however, it is presented with the month name, date, and year in their local time zone. A view can also have behaviors associated with it, such as accepting user input. The view manages input (key presses, mouse movements, touch gestures, </a:t>
            </a:r>
            <a:r>
              <a:rPr lang="en-US" dirty="0" err="1"/>
              <a:t>etc</a:t>
            </a:r>
            <a:r>
              <a:rPr lang="en-US" dirty="0"/>
              <a:t>) which ultimately manipulates properties of the model.</a:t>
            </a:r>
          </a:p>
          <a:p>
            <a:r>
              <a:rPr lang="en-US" dirty="0"/>
              <a:t>In MVVM, the view is active. As opposed to a passive view which has no knowledge of the model and is completely manipulated by a controller/presenter, the view in MVVM contains behaviors, events, and data-bindings that ultimately require knowledge of the underlying model and </a:t>
            </a:r>
            <a:r>
              <a:rPr lang="en-US" dirty="0" err="1"/>
              <a:t>viewmodel</a:t>
            </a:r>
            <a:r>
              <a:rPr lang="en-US" dirty="0"/>
              <a:t>. While these events and behaviors might be mapped to properties, method calls, and commands, the view is still responsible for handling it’s own events and does not turn this completely over to the </a:t>
            </a:r>
            <a:r>
              <a:rPr lang="en-US" dirty="0" err="1"/>
              <a:t>viewmodel</a:t>
            </a:r>
            <a:r>
              <a:rPr lang="en-US" dirty="0"/>
              <a:t>.</a:t>
            </a:r>
          </a:p>
          <a:p>
            <a:r>
              <a:rPr lang="en-US" dirty="0"/>
              <a:t>One thing to remember about the view is that it is not responsible for maintaining its state. Instead, it will synchronize this with the </a:t>
            </a:r>
            <a:r>
              <a:rPr lang="en-US" dirty="0" err="1"/>
              <a:t>viewmodel</a:t>
            </a:r>
            <a:r>
              <a:rPr lang="en-US" dirty="0"/>
              <a:t>.</a:t>
            </a:r>
            <a:endParaRPr lang="en-NL" dirty="0"/>
          </a:p>
        </p:txBody>
      </p:sp>
    </p:spTree>
    <p:extLst>
      <p:ext uri="{BB962C8B-B14F-4D97-AF65-F5344CB8AC3E}">
        <p14:creationId xmlns:p14="http://schemas.microsoft.com/office/powerpoint/2010/main" val="1998493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3DCA5-3315-EBEE-C021-9277A048A7B8}"/>
              </a:ext>
            </a:extLst>
          </p:cNvPr>
          <p:cNvSpPr>
            <a:spLocks noGrp="1"/>
          </p:cNvSpPr>
          <p:nvPr>
            <p:ph type="title"/>
          </p:nvPr>
        </p:nvSpPr>
        <p:spPr/>
        <p:txBody>
          <a:bodyPr/>
          <a:lstStyle/>
          <a:p>
            <a:r>
              <a:rPr lang="en-US" dirty="0"/>
              <a:t>view</a:t>
            </a:r>
            <a:endParaRPr lang="en-NL" dirty="0"/>
          </a:p>
        </p:txBody>
      </p:sp>
      <p:sp>
        <p:nvSpPr>
          <p:cNvPr id="3" name="Content Placeholder 2">
            <a:extLst>
              <a:ext uri="{FF2B5EF4-FFF2-40B4-BE49-F238E27FC236}">
                <a16:creationId xmlns:a16="http://schemas.microsoft.com/office/drawing/2014/main" id="{571DE5F7-FE12-D266-51DA-EAB5EB0F6133}"/>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7141A49B-D822-E296-DE4D-ED4473DD4185}"/>
              </a:ext>
            </a:extLst>
          </p:cNvPr>
          <p:cNvPicPr>
            <a:picLocks noChangeAspect="1"/>
          </p:cNvPicPr>
          <p:nvPr/>
        </p:nvPicPr>
        <p:blipFill>
          <a:blip r:embed="rId2"/>
          <a:stretch>
            <a:fillRect/>
          </a:stretch>
        </p:blipFill>
        <p:spPr>
          <a:xfrm>
            <a:off x="1024128" y="2286000"/>
            <a:ext cx="9096375" cy="3781425"/>
          </a:xfrm>
          <a:prstGeom prst="rect">
            <a:avLst/>
          </a:prstGeom>
        </p:spPr>
      </p:pic>
    </p:spTree>
    <p:extLst>
      <p:ext uri="{BB962C8B-B14F-4D97-AF65-F5344CB8AC3E}">
        <p14:creationId xmlns:p14="http://schemas.microsoft.com/office/powerpoint/2010/main" val="2433616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482</TotalTime>
  <Words>1638</Words>
  <Application>Microsoft Office PowerPoint</Application>
  <PresentationFormat>Widescreen</PresentationFormat>
  <Paragraphs>59</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Tw Cen MT</vt:lpstr>
      <vt:lpstr>Tw Cen MT Condensed</vt:lpstr>
      <vt:lpstr>Wingdings 3</vt:lpstr>
      <vt:lpstr>Integral</vt:lpstr>
      <vt:lpstr>Windows presentation foundation</vt:lpstr>
      <vt:lpstr>Contents</vt:lpstr>
      <vt:lpstr>WPF</vt:lpstr>
      <vt:lpstr>Model-view-viewmodel</vt:lpstr>
      <vt:lpstr>mvvm</vt:lpstr>
      <vt:lpstr>model</vt:lpstr>
      <vt:lpstr>PowerPoint Presentation</vt:lpstr>
      <vt:lpstr>view</vt:lpstr>
      <vt:lpstr>view</vt:lpstr>
      <vt:lpstr>Viewmodel (controller)</vt:lpstr>
      <vt:lpstr>PowerPoint Presentation</vt:lpstr>
      <vt:lpstr> </vt:lpstr>
      <vt:lpstr>The View and the ViewModel</vt:lpstr>
      <vt:lpstr>The ViewModel and the Model</vt:lpstr>
      <vt:lpstr>A Basic MVVM Framework</vt:lpstr>
      <vt:lpstr>PowerPoint Presentation</vt:lpstr>
      <vt:lpstr>List with Selection</vt:lpstr>
      <vt:lpstr>PowerPoint Presentation</vt:lpstr>
      <vt:lpstr>Wpf data binding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presentation foundation</dc:title>
  <dc:creator>patrick biesheuvel</dc:creator>
  <cp:lastModifiedBy>patrick biesheuvel</cp:lastModifiedBy>
  <cp:revision>3</cp:revision>
  <dcterms:created xsi:type="dcterms:W3CDTF">2023-07-11T13:08:49Z</dcterms:created>
  <dcterms:modified xsi:type="dcterms:W3CDTF">2023-07-12T05:33:03Z</dcterms:modified>
</cp:coreProperties>
</file>