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257" r:id="rId31"/>
    <p:sldId id="258" r:id="rId32"/>
    <p:sldId id="259" r:id="rId33"/>
    <p:sldId id="260" r:id="rId34"/>
    <p:sldId id="261" r:id="rId35"/>
    <p:sldId id="262" r:id="rId36"/>
    <p:sldId id="263" r:id="rId37"/>
    <p:sldId id="264" r:id="rId38"/>
    <p:sldId id="265" r:id="rId39"/>
    <p:sldId id="266" r:id="rId40"/>
    <p:sldId id="267" r:id="rId41"/>
    <p:sldId id="269" r:id="rId42"/>
    <p:sldId id="270" r:id="rId43"/>
    <p:sldId id="271" r:id="rId44"/>
    <p:sldId id="268"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323" r:id="rId67"/>
    <p:sldId id="293" r:id="rId68"/>
    <p:sldId id="294"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78462" autoAdjust="0"/>
  </p:normalViewPr>
  <p:slideViewPr>
    <p:cSldViewPr snapToGrid="0">
      <p:cViewPr varScale="1">
        <p:scale>
          <a:sx n="90" d="100"/>
          <a:sy n="90" d="100"/>
        </p:scale>
        <p:origin x="11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68ABF-5EBB-40D7-A020-B458FBC22808}" type="datetimeFigureOut">
              <a:rPr lang="en-NL" smtClean="0"/>
              <a:t>05/07/2023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D1180-1D05-4981-AE64-EF0318E79B89}" type="slidenum">
              <a:rPr lang="en-NL" smtClean="0"/>
              <a:t>‹#›</a:t>
            </a:fld>
            <a:endParaRPr lang="en-NL"/>
          </a:p>
        </p:txBody>
      </p:sp>
    </p:spTree>
    <p:extLst>
      <p:ext uri="{BB962C8B-B14F-4D97-AF65-F5344CB8AC3E}">
        <p14:creationId xmlns:p14="http://schemas.microsoft.com/office/powerpoint/2010/main" val="213229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Extract, transform, and load (ETL) is </a:t>
            </a:r>
            <a:r>
              <a:rPr lang="en-US" b="0" i="0" dirty="0">
                <a:solidFill>
                  <a:srgbClr val="040C28"/>
                </a:solidFill>
                <a:effectLst/>
                <a:latin typeface="Google Sans"/>
              </a:rPr>
              <a:t>the process of combining data from multiple sources into a large, central repository called a data warehouse</a:t>
            </a:r>
            <a:r>
              <a:rPr lang="en-US" b="0" i="0" dirty="0">
                <a:solidFill>
                  <a:srgbClr val="202124"/>
                </a:solidFill>
                <a:effectLst/>
                <a:latin typeface="Google Sans"/>
              </a:rPr>
              <a:t>. ETL uses a set of business rules to clean and organize raw data and prepare it for storage, data analytics, and machine learning (ML).</a:t>
            </a:r>
            <a:endParaRPr lang="en-NL" dirty="0"/>
          </a:p>
        </p:txBody>
      </p:sp>
      <p:sp>
        <p:nvSpPr>
          <p:cNvPr id="4" name="Slide Number Placeholder 3"/>
          <p:cNvSpPr>
            <a:spLocks noGrp="1"/>
          </p:cNvSpPr>
          <p:nvPr>
            <p:ph type="sldNum" sz="quarter" idx="5"/>
          </p:nvPr>
        </p:nvSpPr>
        <p:spPr/>
        <p:txBody>
          <a:bodyPr/>
          <a:lstStyle/>
          <a:p>
            <a:fld id="{691D1180-1D05-4981-AE64-EF0318E79B89}" type="slidenum">
              <a:rPr lang="en-NL" smtClean="0"/>
              <a:t>50</a:t>
            </a:fld>
            <a:endParaRPr lang="en-NL"/>
          </a:p>
        </p:txBody>
      </p:sp>
    </p:spTree>
    <p:extLst>
      <p:ext uri="{BB962C8B-B14F-4D97-AF65-F5344CB8AC3E}">
        <p14:creationId xmlns:p14="http://schemas.microsoft.com/office/powerpoint/2010/main" val="567365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8BE2D7A-44A6-44B9-80E3-22CF3CC37C79}" type="datetimeFigureOut">
              <a:rPr lang="en-NL" smtClean="0"/>
              <a:t>04/07/2023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05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04/07/2023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298024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04/07/2023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82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04/07/2023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95648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E2D7A-44A6-44B9-80E3-22CF3CC37C79}" type="datetimeFigureOut">
              <a:rPr lang="en-NL" smtClean="0"/>
              <a:t>04/07/2023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51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E2D7A-44A6-44B9-80E3-22CF3CC37C79}" type="datetimeFigureOut">
              <a:rPr lang="en-NL" smtClean="0"/>
              <a:t>04/07/2023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119303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E2D7A-44A6-44B9-80E3-22CF3CC37C79}" type="datetimeFigureOut">
              <a:rPr lang="en-NL" smtClean="0"/>
              <a:t>04/07/2023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88801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E2D7A-44A6-44B9-80E3-22CF3CC37C79}" type="datetimeFigureOut">
              <a:rPr lang="en-NL" smtClean="0"/>
              <a:t>04/07/2023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19028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E2D7A-44A6-44B9-80E3-22CF3CC37C79}" type="datetimeFigureOut">
              <a:rPr lang="en-NL" smtClean="0"/>
              <a:t>04/07/2023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323654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E2D7A-44A6-44B9-80E3-22CF3CC37C79}" type="datetimeFigureOut">
              <a:rPr lang="en-NL" smtClean="0"/>
              <a:t>04/07/2023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2226253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E2D7A-44A6-44B9-80E3-22CF3CC37C79}" type="datetimeFigureOut">
              <a:rPr lang="en-NL" smtClean="0"/>
              <a:t>04/07/2023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5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8BE2D7A-44A6-44B9-80E3-22CF3CC37C79}" type="datetimeFigureOut">
              <a:rPr lang="en-NL" smtClean="0"/>
              <a:t>04/07/2023</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50E421-9AC9-497E-AA3A-5E82F8F039E5}"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14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B2CA-5CA6-CEA4-34A9-40F16F86C347}"/>
              </a:ext>
            </a:extLst>
          </p:cNvPr>
          <p:cNvSpPr>
            <a:spLocks noGrp="1"/>
          </p:cNvSpPr>
          <p:nvPr>
            <p:ph type="ctrTitle"/>
          </p:nvPr>
        </p:nvSpPr>
        <p:spPr/>
        <p:txBody>
          <a:bodyPr/>
          <a:lstStyle/>
          <a:p>
            <a:r>
              <a:rPr lang="en-US" dirty="0"/>
              <a:t>Modeling techniques</a:t>
            </a:r>
            <a:endParaRPr lang="en-NL" dirty="0"/>
          </a:p>
        </p:txBody>
      </p:sp>
      <p:sp>
        <p:nvSpPr>
          <p:cNvPr id="3" name="Subtitle 2">
            <a:extLst>
              <a:ext uri="{FF2B5EF4-FFF2-40B4-BE49-F238E27FC236}">
                <a16:creationId xmlns:a16="http://schemas.microsoft.com/office/drawing/2014/main" id="{A81F46C5-7228-A255-5B2B-B0D2B4021B60}"/>
              </a:ext>
            </a:extLst>
          </p:cNvPr>
          <p:cNvSpPr>
            <a:spLocks noGrp="1"/>
          </p:cNvSpPr>
          <p:nvPr>
            <p:ph type="subTitle" idx="1"/>
          </p:nvPr>
        </p:nvSpPr>
        <p:spPr/>
        <p:txBody>
          <a:bodyPr/>
          <a:lstStyle/>
          <a:p>
            <a:r>
              <a:rPr lang="en-US" dirty="0" err="1"/>
              <a:t>Gemeente</a:t>
            </a:r>
            <a:r>
              <a:rPr lang="en-US" dirty="0"/>
              <a:t> Tilburg</a:t>
            </a:r>
            <a:endParaRPr lang="en-NL" dirty="0"/>
          </a:p>
        </p:txBody>
      </p:sp>
    </p:spTree>
    <p:extLst>
      <p:ext uri="{BB962C8B-B14F-4D97-AF65-F5344CB8AC3E}">
        <p14:creationId xmlns:p14="http://schemas.microsoft.com/office/powerpoint/2010/main" val="6473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365A-A81E-B9CF-8F70-4123EE198E2C}"/>
              </a:ext>
            </a:extLst>
          </p:cNvPr>
          <p:cNvSpPr>
            <a:spLocks noGrp="1"/>
          </p:cNvSpPr>
          <p:nvPr>
            <p:ph type="title"/>
          </p:nvPr>
        </p:nvSpPr>
        <p:spPr/>
        <p:txBody>
          <a:bodyPr/>
          <a:lstStyle/>
          <a:p>
            <a:r>
              <a:rPr lang="nl-NL" dirty="0"/>
              <a:t>Dimension Attributes Yield Interesting Results</a:t>
            </a:r>
            <a:endParaRPr lang="en-NL" dirty="0"/>
          </a:p>
        </p:txBody>
      </p:sp>
      <p:sp>
        <p:nvSpPr>
          <p:cNvPr id="3" name="Content Placeholder 2">
            <a:extLst>
              <a:ext uri="{FF2B5EF4-FFF2-40B4-BE49-F238E27FC236}">
                <a16:creationId xmlns:a16="http://schemas.microsoft.com/office/drawing/2014/main" id="{DB1D9616-403D-31A7-997D-31D135B3790F}"/>
              </a:ext>
            </a:extLst>
          </p:cNvPr>
          <p:cNvSpPr>
            <a:spLocks noGrp="1"/>
          </p:cNvSpPr>
          <p:nvPr>
            <p:ph idx="1"/>
          </p:nvPr>
        </p:nvSpPr>
        <p:spPr/>
        <p:txBody>
          <a:bodyPr/>
          <a:lstStyle/>
          <a:p>
            <a:r>
              <a:rPr lang="en-US" dirty="0"/>
              <a:t>Dimension attributes are the source of most interesting constraints</a:t>
            </a:r>
          </a:p>
          <a:p>
            <a:r>
              <a:rPr lang="en-US" dirty="0"/>
              <a:t>Examples</a:t>
            </a:r>
          </a:p>
          <a:p>
            <a:endParaRPr lang="en-US" dirty="0"/>
          </a:p>
          <a:p>
            <a:pPr lvl="1"/>
            <a:r>
              <a:rPr lang="en-US" sz="2200" dirty="0"/>
              <a:t>Slice sales by product category, by region, by barangay</a:t>
            </a:r>
          </a:p>
          <a:p>
            <a:pPr lvl="1"/>
            <a:r>
              <a:rPr lang="en-US" sz="2200" dirty="0"/>
              <a:t>Analyze sales effectiveness on radio promotions via the </a:t>
            </a:r>
            <a:r>
              <a:rPr lang="en-US" sz="2200" dirty="0" err="1"/>
              <a:t>AdType</a:t>
            </a:r>
            <a:r>
              <a:rPr lang="en-US" sz="2200" dirty="0"/>
              <a:t> attribute in Promotions dimension</a:t>
            </a:r>
          </a:p>
          <a:p>
            <a:endParaRPr lang="en-US" dirty="0"/>
          </a:p>
          <a:p>
            <a:endParaRPr lang="en-NL" dirty="0"/>
          </a:p>
        </p:txBody>
      </p:sp>
    </p:spTree>
    <p:extLst>
      <p:ext uri="{BB962C8B-B14F-4D97-AF65-F5344CB8AC3E}">
        <p14:creationId xmlns:p14="http://schemas.microsoft.com/office/powerpoint/2010/main" val="3358153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8AE2-D249-22B8-5253-5D435C4805FE}"/>
              </a:ext>
            </a:extLst>
          </p:cNvPr>
          <p:cNvSpPr>
            <a:spLocks noGrp="1"/>
          </p:cNvSpPr>
          <p:nvPr>
            <p:ph type="title"/>
          </p:nvPr>
        </p:nvSpPr>
        <p:spPr/>
        <p:txBody>
          <a:bodyPr/>
          <a:lstStyle/>
          <a:p>
            <a:r>
              <a:rPr lang="nl-NL" dirty="0"/>
              <a:t>Review: Relational Modeling</a:t>
            </a:r>
            <a:endParaRPr lang="en-NL" dirty="0"/>
          </a:p>
        </p:txBody>
      </p:sp>
      <p:sp>
        <p:nvSpPr>
          <p:cNvPr id="3" name="Content Placeholder 2">
            <a:extLst>
              <a:ext uri="{FF2B5EF4-FFF2-40B4-BE49-F238E27FC236}">
                <a16:creationId xmlns:a16="http://schemas.microsoft.com/office/drawing/2014/main" id="{B3A09BB1-F892-18A9-DF6B-4B971A128FB1}"/>
              </a:ext>
            </a:extLst>
          </p:cNvPr>
          <p:cNvSpPr>
            <a:spLocks noGrp="1"/>
          </p:cNvSpPr>
          <p:nvPr>
            <p:ph idx="1"/>
          </p:nvPr>
        </p:nvSpPr>
        <p:spPr/>
        <p:txBody>
          <a:bodyPr>
            <a:normAutofit/>
          </a:bodyPr>
          <a:lstStyle/>
          <a:p>
            <a:r>
              <a:rPr lang="en-US" dirty="0"/>
              <a:t>Widely used method in most databases nowadays</a:t>
            </a:r>
          </a:p>
          <a:p>
            <a:r>
              <a:rPr lang="en-US" dirty="0"/>
              <a:t>Data is divided into discrete entities</a:t>
            </a:r>
          </a:p>
          <a:p>
            <a:pPr lvl="1"/>
            <a:r>
              <a:rPr lang="en-US" sz="2200" dirty="0"/>
              <a:t>each of which becomes a relational database table called an entity</a:t>
            </a:r>
          </a:p>
          <a:p>
            <a:r>
              <a:rPr lang="en-US" dirty="0"/>
              <a:t>Models are shown in two forms – logical and physical</a:t>
            </a:r>
          </a:p>
          <a:p>
            <a:r>
              <a:rPr lang="en-US" dirty="0"/>
              <a:t>Logical models are designed to be independent of any particular RDBMS.</a:t>
            </a:r>
          </a:p>
          <a:p>
            <a:pPr lvl="1"/>
            <a:r>
              <a:rPr lang="en-US" sz="2200" dirty="0"/>
              <a:t>The “tables” in a logical model are called entities. The “columns” are called attributes.</a:t>
            </a:r>
          </a:p>
          <a:p>
            <a:endParaRPr lang="en-NL" dirty="0"/>
          </a:p>
        </p:txBody>
      </p:sp>
    </p:spTree>
    <p:extLst>
      <p:ext uri="{BB962C8B-B14F-4D97-AF65-F5344CB8AC3E}">
        <p14:creationId xmlns:p14="http://schemas.microsoft.com/office/powerpoint/2010/main" val="221597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2E47-6923-9F61-DE8D-1A52948B441A}"/>
              </a:ext>
            </a:extLst>
          </p:cNvPr>
          <p:cNvSpPr>
            <a:spLocks noGrp="1"/>
          </p:cNvSpPr>
          <p:nvPr>
            <p:ph type="title"/>
          </p:nvPr>
        </p:nvSpPr>
        <p:spPr/>
        <p:txBody>
          <a:bodyPr/>
          <a:lstStyle/>
          <a:p>
            <a:r>
              <a:rPr lang="nl-NL" dirty="0"/>
              <a:t>Review: Relational Modeling</a:t>
            </a:r>
            <a:endParaRPr lang="en-NL" dirty="0"/>
          </a:p>
        </p:txBody>
      </p:sp>
      <p:sp>
        <p:nvSpPr>
          <p:cNvPr id="3" name="Content Placeholder 2">
            <a:extLst>
              <a:ext uri="{FF2B5EF4-FFF2-40B4-BE49-F238E27FC236}">
                <a16:creationId xmlns:a16="http://schemas.microsoft.com/office/drawing/2014/main" id="{4EA8F1E6-D8B4-AB92-F146-C19FCE683E58}"/>
              </a:ext>
            </a:extLst>
          </p:cNvPr>
          <p:cNvSpPr>
            <a:spLocks noGrp="1"/>
          </p:cNvSpPr>
          <p:nvPr>
            <p:ph idx="1"/>
          </p:nvPr>
        </p:nvSpPr>
        <p:spPr/>
        <p:txBody>
          <a:bodyPr/>
          <a:lstStyle/>
          <a:p>
            <a:r>
              <a:rPr lang="en-US" dirty="0"/>
              <a:t>Physical models are derived from logical models but are specific to a given RDBMS.</a:t>
            </a:r>
          </a:p>
          <a:p>
            <a:r>
              <a:rPr lang="en-US" dirty="0"/>
              <a:t>Each entity has a unique identifier known as its primary key.</a:t>
            </a:r>
          </a:p>
          <a:p>
            <a:r>
              <a:rPr lang="en-US" dirty="0"/>
              <a:t>The primary key consists of one or more attributes/columns.</a:t>
            </a:r>
            <a:endParaRPr lang="en-NL" dirty="0"/>
          </a:p>
        </p:txBody>
      </p:sp>
    </p:spTree>
    <p:extLst>
      <p:ext uri="{BB962C8B-B14F-4D97-AF65-F5344CB8AC3E}">
        <p14:creationId xmlns:p14="http://schemas.microsoft.com/office/powerpoint/2010/main" val="3406704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0CF6-F9B3-120C-9EF2-84214F08BCF2}"/>
              </a:ext>
            </a:extLst>
          </p:cNvPr>
          <p:cNvSpPr>
            <a:spLocks noGrp="1"/>
          </p:cNvSpPr>
          <p:nvPr>
            <p:ph type="title"/>
          </p:nvPr>
        </p:nvSpPr>
        <p:spPr/>
        <p:txBody>
          <a:bodyPr/>
          <a:lstStyle/>
          <a:p>
            <a:r>
              <a:rPr lang="nl-NL" dirty="0"/>
              <a:t>Normalized Models</a:t>
            </a:r>
            <a:endParaRPr lang="en-NL" dirty="0"/>
          </a:p>
        </p:txBody>
      </p:sp>
      <p:sp>
        <p:nvSpPr>
          <p:cNvPr id="3" name="Content Placeholder 2">
            <a:extLst>
              <a:ext uri="{FF2B5EF4-FFF2-40B4-BE49-F238E27FC236}">
                <a16:creationId xmlns:a16="http://schemas.microsoft.com/office/drawing/2014/main" id="{FE2D37BF-6010-C2E8-BF7F-EA364A9B3810}"/>
              </a:ext>
            </a:extLst>
          </p:cNvPr>
          <p:cNvSpPr>
            <a:spLocks noGrp="1"/>
          </p:cNvSpPr>
          <p:nvPr>
            <p:ph idx="1"/>
          </p:nvPr>
        </p:nvSpPr>
        <p:spPr/>
        <p:txBody>
          <a:bodyPr/>
          <a:lstStyle/>
          <a:p>
            <a:r>
              <a:rPr lang="en-US" dirty="0"/>
              <a:t>Designed to eliminate redundancies. Other than keys, each attribute may appear in only one table.</a:t>
            </a:r>
          </a:p>
          <a:p>
            <a:r>
              <a:rPr lang="en-US" dirty="0"/>
              <a:t>Design objective: a Third Normal Form (3NF) model.</a:t>
            </a:r>
          </a:p>
          <a:p>
            <a:r>
              <a:rPr lang="en-US" dirty="0"/>
              <a:t>Modeling business processes results in numerous data entities/tables and a spaghetti-like interweaving of relationships among them.</a:t>
            </a:r>
          </a:p>
          <a:p>
            <a:endParaRPr lang="en-US" dirty="0"/>
          </a:p>
          <a:p>
            <a:pPr lvl="1"/>
            <a:r>
              <a:rPr lang="en-US" sz="2200" dirty="0"/>
              <a:t>Some ERP systems have tens of thousands of tables.</a:t>
            </a:r>
          </a:p>
          <a:p>
            <a:pPr lvl="1"/>
            <a:r>
              <a:rPr lang="en-US" sz="2200" dirty="0"/>
              <a:t>Even a small model can be challenging.</a:t>
            </a:r>
            <a:endParaRPr lang="en-NL" sz="2200" dirty="0"/>
          </a:p>
        </p:txBody>
      </p:sp>
    </p:spTree>
    <p:extLst>
      <p:ext uri="{BB962C8B-B14F-4D97-AF65-F5344CB8AC3E}">
        <p14:creationId xmlns:p14="http://schemas.microsoft.com/office/powerpoint/2010/main" val="249050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E0A5-6061-F094-68CC-D486A418E38F}"/>
              </a:ext>
            </a:extLst>
          </p:cNvPr>
          <p:cNvSpPr>
            <a:spLocks noGrp="1"/>
          </p:cNvSpPr>
          <p:nvPr>
            <p:ph type="title"/>
          </p:nvPr>
        </p:nvSpPr>
        <p:spPr/>
        <p:txBody>
          <a:bodyPr/>
          <a:lstStyle/>
          <a:p>
            <a:r>
              <a:rPr lang="nl-NL" dirty="0"/>
              <a:t>Northwind Normalized Model</a:t>
            </a:r>
            <a:endParaRPr lang="en-NL" dirty="0"/>
          </a:p>
        </p:txBody>
      </p:sp>
      <p:sp>
        <p:nvSpPr>
          <p:cNvPr id="3" name="Content Placeholder 2">
            <a:extLst>
              <a:ext uri="{FF2B5EF4-FFF2-40B4-BE49-F238E27FC236}">
                <a16:creationId xmlns:a16="http://schemas.microsoft.com/office/drawing/2014/main" id="{7D2B99BC-4506-6685-6A3F-AD8F6A54CDB4}"/>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B5B4A67-6653-C7FD-7375-64C458A47420}"/>
              </a:ext>
            </a:extLst>
          </p:cNvPr>
          <p:cNvPicPr>
            <a:picLocks noChangeAspect="1"/>
          </p:cNvPicPr>
          <p:nvPr/>
        </p:nvPicPr>
        <p:blipFill>
          <a:blip r:embed="rId2"/>
          <a:stretch>
            <a:fillRect/>
          </a:stretch>
        </p:blipFill>
        <p:spPr>
          <a:xfrm>
            <a:off x="1150908" y="1649398"/>
            <a:ext cx="8296275" cy="5505450"/>
          </a:xfrm>
          <a:prstGeom prst="rect">
            <a:avLst/>
          </a:prstGeom>
        </p:spPr>
      </p:pic>
    </p:spTree>
    <p:extLst>
      <p:ext uri="{BB962C8B-B14F-4D97-AF65-F5344CB8AC3E}">
        <p14:creationId xmlns:p14="http://schemas.microsoft.com/office/powerpoint/2010/main" val="291961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F0EA-845F-1E79-A33A-952B3BF77783}"/>
              </a:ext>
            </a:extLst>
          </p:cNvPr>
          <p:cNvSpPr>
            <a:spLocks noGrp="1"/>
          </p:cNvSpPr>
          <p:nvPr>
            <p:ph type="title"/>
          </p:nvPr>
        </p:nvSpPr>
        <p:spPr/>
        <p:txBody>
          <a:bodyPr/>
          <a:lstStyle/>
          <a:p>
            <a:r>
              <a:rPr lang="en-US" dirty="0"/>
              <a:t>Normalized Models NOT Good for DW Systems</a:t>
            </a:r>
            <a:endParaRPr lang="en-NL" dirty="0"/>
          </a:p>
        </p:txBody>
      </p:sp>
      <p:sp>
        <p:nvSpPr>
          <p:cNvPr id="3" name="Content Placeholder 2">
            <a:extLst>
              <a:ext uri="{FF2B5EF4-FFF2-40B4-BE49-F238E27FC236}">
                <a16:creationId xmlns:a16="http://schemas.microsoft.com/office/drawing/2014/main" id="{E1F0E004-6B0D-E739-5063-E5125A37069B}"/>
              </a:ext>
            </a:extLst>
          </p:cNvPr>
          <p:cNvSpPr>
            <a:spLocks noGrp="1"/>
          </p:cNvSpPr>
          <p:nvPr>
            <p:ph idx="1"/>
          </p:nvPr>
        </p:nvSpPr>
        <p:spPr/>
        <p:txBody>
          <a:bodyPr/>
          <a:lstStyle/>
          <a:p>
            <a:r>
              <a:rPr lang="en-US" dirty="0"/>
              <a:t>Not usable by end-users – too complicated and confusing</a:t>
            </a:r>
          </a:p>
          <a:p>
            <a:r>
              <a:rPr lang="en-US" dirty="0"/>
              <a:t>Not usable for DW queries – performance too slow (many joins)</a:t>
            </a:r>
            <a:endParaRPr lang="en-NL" dirty="0"/>
          </a:p>
        </p:txBody>
      </p:sp>
    </p:spTree>
    <p:extLst>
      <p:ext uri="{BB962C8B-B14F-4D97-AF65-F5344CB8AC3E}">
        <p14:creationId xmlns:p14="http://schemas.microsoft.com/office/powerpoint/2010/main" val="115982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0FE5-AC62-A512-58C9-815CF016ABFC}"/>
              </a:ext>
            </a:extLst>
          </p:cNvPr>
          <p:cNvSpPr>
            <a:spLocks noGrp="1"/>
          </p:cNvSpPr>
          <p:nvPr>
            <p:ph type="title"/>
          </p:nvPr>
        </p:nvSpPr>
        <p:spPr/>
        <p:txBody>
          <a:bodyPr/>
          <a:lstStyle/>
          <a:p>
            <a:r>
              <a:rPr lang="nl-NL" dirty="0"/>
              <a:t>Normalized Models Best for Operational Systems</a:t>
            </a:r>
            <a:endParaRPr lang="en-NL" dirty="0"/>
          </a:p>
        </p:txBody>
      </p:sp>
      <p:sp>
        <p:nvSpPr>
          <p:cNvPr id="3" name="Content Placeholder 2">
            <a:extLst>
              <a:ext uri="{FF2B5EF4-FFF2-40B4-BE49-F238E27FC236}">
                <a16:creationId xmlns:a16="http://schemas.microsoft.com/office/drawing/2014/main" id="{F5D47AEA-D036-81FF-CEF5-A9ECD5AF435D}"/>
              </a:ext>
            </a:extLst>
          </p:cNvPr>
          <p:cNvSpPr>
            <a:spLocks noGrp="1"/>
          </p:cNvSpPr>
          <p:nvPr>
            <p:ph idx="1"/>
          </p:nvPr>
        </p:nvSpPr>
        <p:spPr/>
        <p:txBody>
          <a:bodyPr/>
          <a:lstStyle/>
          <a:p>
            <a:r>
              <a:rPr lang="en-US" dirty="0"/>
              <a:t>Normalized models essential to good operational systems</a:t>
            </a:r>
          </a:p>
          <a:p>
            <a:pPr lvl="1"/>
            <a:r>
              <a:rPr lang="en-US" sz="2200" dirty="0"/>
              <a:t>Excellent for capturing and understanding the business (rules)</a:t>
            </a:r>
          </a:p>
          <a:p>
            <a:pPr lvl="2"/>
            <a:r>
              <a:rPr lang="en-US" sz="2200" dirty="0"/>
              <a:t>One PO, multiple Line Items</a:t>
            </a:r>
          </a:p>
          <a:p>
            <a:pPr lvl="1"/>
            <a:r>
              <a:rPr lang="en-US" sz="2200" dirty="0"/>
              <a:t>Great for speed when processing individual transactions</a:t>
            </a:r>
            <a:endParaRPr lang="en-NL" sz="2200" dirty="0"/>
          </a:p>
        </p:txBody>
      </p:sp>
    </p:spTree>
    <p:extLst>
      <p:ext uri="{BB962C8B-B14F-4D97-AF65-F5344CB8AC3E}">
        <p14:creationId xmlns:p14="http://schemas.microsoft.com/office/powerpoint/2010/main" val="275201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ED6F-35C2-0A66-4699-B1CB1EAFA9DF}"/>
              </a:ext>
            </a:extLst>
          </p:cNvPr>
          <p:cNvSpPr>
            <a:spLocks noGrp="1"/>
          </p:cNvSpPr>
          <p:nvPr>
            <p:ph type="title"/>
          </p:nvPr>
        </p:nvSpPr>
        <p:spPr/>
        <p:txBody>
          <a:bodyPr/>
          <a:lstStyle/>
          <a:p>
            <a:r>
              <a:rPr lang="nl-NL" dirty="0"/>
              <a:t>Observations on Relational Models</a:t>
            </a:r>
            <a:endParaRPr lang="en-NL" dirty="0"/>
          </a:p>
        </p:txBody>
      </p:sp>
      <p:sp>
        <p:nvSpPr>
          <p:cNvPr id="3" name="Content Placeholder 2">
            <a:extLst>
              <a:ext uri="{FF2B5EF4-FFF2-40B4-BE49-F238E27FC236}">
                <a16:creationId xmlns:a16="http://schemas.microsoft.com/office/drawing/2014/main" id="{FF66A0B6-CA31-77C7-5841-C72722247B6E}"/>
              </a:ext>
            </a:extLst>
          </p:cNvPr>
          <p:cNvSpPr>
            <a:spLocks noGrp="1"/>
          </p:cNvSpPr>
          <p:nvPr>
            <p:ph idx="1"/>
          </p:nvPr>
        </p:nvSpPr>
        <p:spPr/>
        <p:txBody>
          <a:bodyPr/>
          <a:lstStyle/>
          <a:p>
            <a:r>
              <a:rPr lang="en-US" dirty="0"/>
              <a:t>Normalized models look very different from dimensional models</a:t>
            </a:r>
          </a:p>
          <a:p>
            <a:pPr lvl="1"/>
            <a:r>
              <a:rPr lang="en-US" sz="2200" dirty="0"/>
              <a:t>Normalized models confuse business users</a:t>
            </a:r>
          </a:p>
          <a:p>
            <a:pPr lvl="1"/>
            <a:r>
              <a:rPr lang="en-US" sz="2200" dirty="0"/>
              <a:t>Business users see their business in dimensional models</a:t>
            </a:r>
          </a:p>
          <a:p>
            <a:r>
              <a:rPr lang="en-US" dirty="0"/>
              <a:t>Dimensional models may contain more content than normalized models</a:t>
            </a:r>
          </a:p>
          <a:p>
            <a:pPr lvl="1"/>
            <a:r>
              <a:rPr lang="en-US" sz="2200" dirty="0"/>
              <a:t>History</a:t>
            </a:r>
          </a:p>
          <a:p>
            <a:pPr lvl="1"/>
            <a:r>
              <a:rPr lang="en-US" sz="2200" dirty="0"/>
              <a:t>Enhanced with content from external sources</a:t>
            </a:r>
            <a:endParaRPr lang="en-NL" sz="2200" dirty="0"/>
          </a:p>
        </p:txBody>
      </p:sp>
    </p:spTree>
    <p:extLst>
      <p:ext uri="{BB962C8B-B14F-4D97-AF65-F5344CB8AC3E}">
        <p14:creationId xmlns:p14="http://schemas.microsoft.com/office/powerpoint/2010/main" val="32330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63E5-D21F-7CE4-6D74-B98555C5802B}"/>
              </a:ext>
            </a:extLst>
          </p:cNvPr>
          <p:cNvSpPr>
            <a:spLocks noGrp="1"/>
          </p:cNvSpPr>
          <p:nvPr>
            <p:ph type="title"/>
          </p:nvPr>
        </p:nvSpPr>
        <p:spPr/>
        <p:txBody>
          <a:bodyPr/>
          <a:lstStyle/>
          <a:p>
            <a:r>
              <a:rPr lang="en-US" dirty="0"/>
              <a:t>Two Key Benefits of Dimensional Modeling à la Kimball</a:t>
            </a:r>
            <a:endParaRPr lang="en-NL" dirty="0"/>
          </a:p>
        </p:txBody>
      </p:sp>
      <p:sp>
        <p:nvSpPr>
          <p:cNvPr id="3" name="Content Placeholder 2">
            <a:extLst>
              <a:ext uri="{FF2B5EF4-FFF2-40B4-BE49-F238E27FC236}">
                <a16:creationId xmlns:a16="http://schemas.microsoft.com/office/drawing/2014/main" id="{425CF0A3-0652-243A-BCD5-58E3CE87D3C3}"/>
              </a:ext>
            </a:extLst>
          </p:cNvPr>
          <p:cNvSpPr>
            <a:spLocks noGrp="1"/>
          </p:cNvSpPr>
          <p:nvPr>
            <p:ph idx="1"/>
          </p:nvPr>
        </p:nvSpPr>
        <p:spPr/>
        <p:txBody>
          <a:bodyPr/>
          <a:lstStyle/>
          <a:p>
            <a:r>
              <a:rPr lang="en-US" dirty="0"/>
              <a:t>Understandability</a:t>
            </a:r>
          </a:p>
          <a:p>
            <a:pPr lvl="1"/>
            <a:r>
              <a:rPr lang="en-US" sz="2200" dirty="0"/>
              <a:t>Model must be easily understood by business users</a:t>
            </a:r>
          </a:p>
          <a:p>
            <a:pPr lvl="1"/>
            <a:r>
              <a:rPr lang="en-US" sz="2200" dirty="0"/>
              <a:t>Yet represent complexities of the business</a:t>
            </a:r>
          </a:p>
          <a:p>
            <a:r>
              <a:rPr lang="en-US" dirty="0"/>
              <a:t>Performance</a:t>
            </a:r>
          </a:p>
          <a:p>
            <a:pPr lvl="1"/>
            <a:r>
              <a:rPr lang="en-US" sz="2200" dirty="0"/>
              <a:t>Fast response to queries that summarize millions of rows is essential</a:t>
            </a:r>
          </a:p>
          <a:p>
            <a:pPr lvl="1"/>
            <a:r>
              <a:rPr lang="en-US" sz="2200" dirty="0"/>
              <a:t>Limiting models to single level joins rather than multi-level joins</a:t>
            </a:r>
          </a:p>
          <a:p>
            <a:pPr lvl="1"/>
            <a:r>
              <a:rPr lang="en-US" sz="2200" dirty="0"/>
              <a:t>Denormalization has a significant impact on performance</a:t>
            </a:r>
            <a:endParaRPr lang="en-NL" sz="2200" dirty="0"/>
          </a:p>
        </p:txBody>
      </p:sp>
    </p:spTree>
    <p:extLst>
      <p:ext uri="{BB962C8B-B14F-4D97-AF65-F5344CB8AC3E}">
        <p14:creationId xmlns:p14="http://schemas.microsoft.com/office/powerpoint/2010/main" val="42135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64AC-0BE3-9EE5-3A47-441F4F18DD09}"/>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6E7FEE36-FE0B-DE13-AA1E-4607864A1EDB}"/>
              </a:ext>
            </a:extLst>
          </p:cNvPr>
          <p:cNvSpPr>
            <a:spLocks noGrp="1"/>
          </p:cNvSpPr>
          <p:nvPr>
            <p:ph idx="1"/>
          </p:nvPr>
        </p:nvSpPr>
        <p:spPr/>
        <p:txBody>
          <a:bodyPr/>
          <a:lstStyle/>
          <a:p>
            <a:r>
              <a:rPr lang="en-US" dirty="0"/>
              <a:t>Predictable, Standard Framework</a:t>
            </a:r>
          </a:p>
          <a:p>
            <a:pPr lvl="1"/>
            <a:r>
              <a:rPr lang="en-US" sz="2200" dirty="0"/>
              <a:t>Users recognize that this is “their business”</a:t>
            </a:r>
          </a:p>
          <a:p>
            <a:pPr lvl="1"/>
            <a:r>
              <a:rPr lang="en-US" sz="2200" dirty="0"/>
              <a:t>Report writers, query tools, and user interfaces can be built into BI tools</a:t>
            </a:r>
          </a:p>
          <a:p>
            <a:pPr lvl="1"/>
            <a:r>
              <a:rPr lang="en-US" sz="2200" dirty="0"/>
              <a:t>Makes user interfaces more understandable</a:t>
            </a:r>
          </a:p>
          <a:p>
            <a:pPr lvl="1"/>
            <a:r>
              <a:rPr lang="en-US" sz="2200" dirty="0"/>
              <a:t>Makes processing more efficient</a:t>
            </a:r>
          </a:p>
          <a:p>
            <a:endParaRPr lang="en-NL" dirty="0"/>
          </a:p>
        </p:txBody>
      </p:sp>
    </p:spTree>
    <p:extLst>
      <p:ext uri="{BB962C8B-B14F-4D97-AF65-F5344CB8AC3E}">
        <p14:creationId xmlns:p14="http://schemas.microsoft.com/office/powerpoint/2010/main" val="168593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EEE2-B925-CE0F-EDB9-6E7D9AE51384}"/>
              </a:ext>
            </a:extLst>
          </p:cNvPr>
          <p:cNvSpPr>
            <a:spLocks noGrp="1"/>
          </p:cNvSpPr>
          <p:nvPr>
            <p:ph type="title"/>
          </p:nvPr>
        </p:nvSpPr>
        <p:spPr/>
        <p:txBody>
          <a:bodyPr/>
          <a:lstStyle/>
          <a:p>
            <a:r>
              <a:rPr lang="en-US" dirty="0"/>
              <a:t>What is dimensional modeling?</a:t>
            </a:r>
            <a:endParaRPr lang="en-NL" dirty="0"/>
          </a:p>
        </p:txBody>
      </p:sp>
      <p:sp>
        <p:nvSpPr>
          <p:cNvPr id="3" name="Content Placeholder 2">
            <a:extLst>
              <a:ext uri="{FF2B5EF4-FFF2-40B4-BE49-F238E27FC236}">
                <a16:creationId xmlns:a16="http://schemas.microsoft.com/office/drawing/2014/main" id="{91771F4E-0DD8-7396-D2CF-028F05DB1730}"/>
              </a:ext>
            </a:extLst>
          </p:cNvPr>
          <p:cNvSpPr>
            <a:spLocks noGrp="1"/>
          </p:cNvSpPr>
          <p:nvPr>
            <p:ph idx="1"/>
          </p:nvPr>
        </p:nvSpPr>
        <p:spPr/>
        <p:txBody>
          <a:bodyPr/>
          <a:lstStyle/>
          <a:p>
            <a:r>
              <a:rPr lang="en-US" dirty="0"/>
              <a:t>Dimensional modeling is a logical design technique for structuring data so such that</a:t>
            </a:r>
          </a:p>
          <a:p>
            <a:pPr lvl="1"/>
            <a:r>
              <a:rPr lang="en-US" sz="2200" dirty="0"/>
              <a:t>It is intuitive for business users</a:t>
            </a:r>
          </a:p>
          <a:p>
            <a:pPr lvl="1"/>
            <a:r>
              <a:rPr lang="en-US" sz="2200" dirty="0"/>
              <a:t>And delivers fast query performance.</a:t>
            </a:r>
          </a:p>
          <a:p>
            <a:r>
              <a:rPr lang="en-US" dirty="0"/>
              <a:t>Widely accepted as the preferred approach for DW presentation.</a:t>
            </a:r>
          </a:p>
          <a:p>
            <a:r>
              <a:rPr lang="en-US" dirty="0"/>
              <a:t>Simplicity is fundamental to usefulness.</a:t>
            </a:r>
          </a:p>
          <a:p>
            <a:r>
              <a:rPr lang="en-US" dirty="0"/>
              <a:t>Allows software to easily navigate databases.</a:t>
            </a:r>
            <a:endParaRPr lang="en-NL" dirty="0"/>
          </a:p>
        </p:txBody>
      </p:sp>
    </p:spTree>
    <p:extLst>
      <p:ext uri="{BB962C8B-B14F-4D97-AF65-F5344CB8AC3E}">
        <p14:creationId xmlns:p14="http://schemas.microsoft.com/office/powerpoint/2010/main" val="412727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1F00-5AFC-2670-A926-C443F5224912}"/>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460A1771-2F97-8A34-186A-F1ADDFA8ADBD}"/>
              </a:ext>
            </a:extLst>
          </p:cNvPr>
          <p:cNvSpPr>
            <a:spLocks noGrp="1"/>
          </p:cNvSpPr>
          <p:nvPr>
            <p:ph idx="1"/>
          </p:nvPr>
        </p:nvSpPr>
        <p:spPr/>
        <p:txBody>
          <a:bodyPr/>
          <a:lstStyle/>
          <a:p>
            <a:r>
              <a:rPr lang="en-US" dirty="0"/>
              <a:t>Gracefully Extensible to Accommodate Change</a:t>
            </a:r>
          </a:p>
          <a:p>
            <a:pPr lvl="1"/>
            <a:r>
              <a:rPr lang="en-US" sz="2200" dirty="0"/>
              <a:t>Existing tables can be changed by adding new data rows</a:t>
            </a:r>
          </a:p>
          <a:p>
            <a:pPr lvl="2"/>
            <a:r>
              <a:rPr lang="en-US" sz="2200" dirty="0"/>
              <a:t>Data should not have to be reloaded</a:t>
            </a:r>
          </a:p>
          <a:p>
            <a:pPr lvl="1"/>
            <a:r>
              <a:rPr lang="en-US" sz="2200" dirty="0"/>
              <a:t>No query tool or reporting tool has to be reprogrammed</a:t>
            </a:r>
          </a:p>
          <a:p>
            <a:pPr lvl="1"/>
            <a:r>
              <a:rPr lang="en-US" sz="2200" dirty="0"/>
              <a:t>Old BI applications continue to run without yielding different results</a:t>
            </a:r>
          </a:p>
          <a:p>
            <a:endParaRPr lang="en-NL" dirty="0"/>
          </a:p>
        </p:txBody>
      </p:sp>
    </p:spTree>
    <p:extLst>
      <p:ext uri="{BB962C8B-B14F-4D97-AF65-F5344CB8AC3E}">
        <p14:creationId xmlns:p14="http://schemas.microsoft.com/office/powerpoint/2010/main" val="412740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3603-ACB8-44C1-A823-92E4AE4146AF}"/>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89766B58-2316-B220-18E9-D426A10C2E6C}"/>
              </a:ext>
            </a:extLst>
          </p:cNvPr>
          <p:cNvSpPr>
            <a:spLocks noGrp="1"/>
          </p:cNvSpPr>
          <p:nvPr>
            <p:ph idx="1"/>
          </p:nvPr>
        </p:nvSpPr>
        <p:spPr/>
        <p:txBody>
          <a:bodyPr>
            <a:normAutofit/>
          </a:bodyPr>
          <a:lstStyle/>
          <a:p>
            <a:r>
              <a:rPr lang="en-US" dirty="0"/>
              <a:t>Star Join Schema is Symmetrical</a:t>
            </a:r>
          </a:p>
          <a:p>
            <a:pPr lvl="1"/>
            <a:r>
              <a:rPr lang="en-US" sz="2200" dirty="0"/>
              <a:t>Every dimension is equivalent</a:t>
            </a:r>
          </a:p>
          <a:p>
            <a:pPr lvl="1"/>
            <a:r>
              <a:rPr lang="en-US" sz="2200" dirty="0"/>
              <a:t>All dimensions symmetrically equal entry points to the fact table</a:t>
            </a:r>
          </a:p>
          <a:p>
            <a:pPr lvl="2"/>
            <a:r>
              <a:rPr lang="en-US" sz="2200" dirty="0"/>
              <a:t>No concern about order in selecting tables</a:t>
            </a:r>
          </a:p>
          <a:p>
            <a:pPr lvl="1"/>
            <a:r>
              <a:rPr lang="en-US" sz="2200" dirty="0"/>
              <a:t>Logical design can be done nearly independent of expected query patterns</a:t>
            </a:r>
          </a:p>
          <a:p>
            <a:pPr lvl="2"/>
            <a:r>
              <a:rPr lang="en-US" sz="2200" dirty="0"/>
              <a:t>Future queries not thought of can be accommodated easily</a:t>
            </a:r>
          </a:p>
          <a:p>
            <a:pPr lvl="1"/>
            <a:r>
              <a:rPr lang="en-US" sz="2200" dirty="0"/>
              <a:t>User interfaces, query strategies, and SQL generated are all symmetrical</a:t>
            </a:r>
          </a:p>
          <a:p>
            <a:endParaRPr lang="en-NL" dirty="0"/>
          </a:p>
        </p:txBody>
      </p:sp>
    </p:spTree>
    <p:extLst>
      <p:ext uri="{BB962C8B-B14F-4D97-AF65-F5344CB8AC3E}">
        <p14:creationId xmlns:p14="http://schemas.microsoft.com/office/powerpoint/2010/main" val="174854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DE07-146A-061B-8C00-87527FE29155}"/>
              </a:ext>
            </a:extLst>
          </p:cNvPr>
          <p:cNvSpPr>
            <a:spLocks noGrp="1"/>
          </p:cNvSpPr>
          <p:nvPr>
            <p:ph type="title"/>
          </p:nvPr>
        </p:nvSpPr>
        <p:spPr/>
        <p:txBody>
          <a:bodyPr/>
          <a:lstStyle/>
          <a:p>
            <a:r>
              <a:rPr lang="nl-NL" dirty="0"/>
              <a:t>Sample Fact Table Rows</a:t>
            </a:r>
            <a:endParaRPr lang="en-NL" dirty="0"/>
          </a:p>
        </p:txBody>
      </p:sp>
      <p:sp>
        <p:nvSpPr>
          <p:cNvPr id="3" name="Content Placeholder 2">
            <a:extLst>
              <a:ext uri="{FF2B5EF4-FFF2-40B4-BE49-F238E27FC236}">
                <a16:creationId xmlns:a16="http://schemas.microsoft.com/office/drawing/2014/main" id="{A1258D29-1564-3EB8-8E2C-6EBE0B64E5E5}"/>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84A0BFB-BAEE-0F45-7619-3FA09EB83F0D}"/>
              </a:ext>
            </a:extLst>
          </p:cNvPr>
          <p:cNvPicPr>
            <a:picLocks noChangeAspect="1"/>
          </p:cNvPicPr>
          <p:nvPr/>
        </p:nvPicPr>
        <p:blipFill>
          <a:blip r:embed="rId2"/>
          <a:stretch>
            <a:fillRect/>
          </a:stretch>
        </p:blipFill>
        <p:spPr>
          <a:xfrm>
            <a:off x="1024128" y="2286000"/>
            <a:ext cx="7486650" cy="3876675"/>
          </a:xfrm>
          <a:prstGeom prst="rect">
            <a:avLst/>
          </a:prstGeom>
        </p:spPr>
      </p:pic>
    </p:spTree>
    <p:extLst>
      <p:ext uri="{BB962C8B-B14F-4D97-AF65-F5344CB8AC3E}">
        <p14:creationId xmlns:p14="http://schemas.microsoft.com/office/powerpoint/2010/main" val="1311372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F59B-BFD1-3304-2C00-3471675079DA}"/>
              </a:ext>
            </a:extLst>
          </p:cNvPr>
          <p:cNvSpPr>
            <a:spLocks noGrp="1"/>
          </p:cNvSpPr>
          <p:nvPr>
            <p:ph type="title"/>
          </p:nvPr>
        </p:nvSpPr>
        <p:spPr/>
        <p:txBody>
          <a:bodyPr/>
          <a:lstStyle/>
          <a:p>
            <a:r>
              <a:rPr lang="nl-NL" dirty="0"/>
              <a:t>Sample Dimension Table</a:t>
            </a:r>
            <a:endParaRPr lang="en-NL" dirty="0"/>
          </a:p>
        </p:txBody>
      </p:sp>
      <p:sp>
        <p:nvSpPr>
          <p:cNvPr id="3" name="Content Placeholder 2">
            <a:extLst>
              <a:ext uri="{FF2B5EF4-FFF2-40B4-BE49-F238E27FC236}">
                <a16:creationId xmlns:a16="http://schemas.microsoft.com/office/drawing/2014/main" id="{26EC5DDE-9361-0068-B5FB-3D16CA45B794}"/>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2CE78F37-1B8B-B433-E03B-0174399D679F}"/>
              </a:ext>
            </a:extLst>
          </p:cNvPr>
          <p:cNvPicPr>
            <a:picLocks noChangeAspect="1"/>
          </p:cNvPicPr>
          <p:nvPr/>
        </p:nvPicPr>
        <p:blipFill>
          <a:blip r:embed="rId2"/>
          <a:stretch>
            <a:fillRect/>
          </a:stretch>
        </p:blipFill>
        <p:spPr>
          <a:xfrm>
            <a:off x="1024128" y="2286000"/>
            <a:ext cx="8753475" cy="3600450"/>
          </a:xfrm>
          <a:prstGeom prst="rect">
            <a:avLst/>
          </a:prstGeom>
        </p:spPr>
      </p:pic>
    </p:spTree>
    <p:extLst>
      <p:ext uri="{BB962C8B-B14F-4D97-AF65-F5344CB8AC3E}">
        <p14:creationId xmlns:p14="http://schemas.microsoft.com/office/powerpoint/2010/main" val="255041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8DDD-9BA3-2FD4-4DCE-8688195B85FE}"/>
              </a:ext>
            </a:extLst>
          </p:cNvPr>
          <p:cNvSpPr>
            <a:spLocks noGrp="1"/>
          </p:cNvSpPr>
          <p:nvPr>
            <p:ph type="title"/>
          </p:nvPr>
        </p:nvSpPr>
        <p:spPr/>
        <p:txBody>
          <a:bodyPr/>
          <a:lstStyle/>
          <a:p>
            <a:r>
              <a:rPr lang="nl-NL" dirty="0"/>
              <a:t>Sample Dimension Table</a:t>
            </a:r>
            <a:endParaRPr lang="en-NL" dirty="0"/>
          </a:p>
        </p:txBody>
      </p:sp>
      <p:sp>
        <p:nvSpPr>
          <p:cNvPr id="3" name="Content Placeholder 2">
            <a:extLst>
              <a:ext uri="{FF2B5EF4-FFF2-40B4-BE49-F238E27FC236}">
                <a16:creationId xmlns:a16="http://schemas.microsoft.com/office/drawing/2014/main" id="{1FC900F9-7CC6-6DD5-71FF-17BEE53DDAC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00EC1B97-B702-24AF-BF12-A13AB3E8444B}"/>
              </a:ext>
            </a:extLst>
          </p:cNvPr>
          <p:cNvPicPr>
            <a:picLocks noChangeAspect="1"/>
          </p:cNvPicPr>
          <p:nvPr/>
        </p:nvPicPr>
        <p:blipFill>
          <a:blip r:embed="rId2"/>
          <a:stretch>
            <a:fillRect/>
          </a:stretch>
        </p:blipFill>
        <p:spPr>
          <a:xfrm>
            <a:off x="1024128" y="2286000"/>
            <a:ext cx="9115425" cy="3467100"/>
          </a:xfrm>
          <a:prstGeom prst="rect">
            <a:avLst/>
          </a:prstGeom>
        </p:spPr>
      </p:pic>
    </p:spTree>
    <p:extLst>
      <p:ext uri="{BB962C8B-B14F-4D97-AF65-F5344CB8AC3E}">
        <p14:creationId xmlns:p14="http://schemas.microsoft.com/office/powerpoint/2010/main" val="77167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77DB-CB2F-13A0-1ED4-84115DB9AB90}"/>
              </a:ext>
            </a:extLst>
          </p:cNvPr>
          <p:cNvSpPr>
            <a:spLocks noGrp="1"/>
          </p:cNvSpPr>
          <p:nvPr>
            <p:ph type="title"/>
          </p:nvPr>
        </p:nvSpPr>
        <p:spPr/>
        <p:txBody>
          <a:bodyPr/>
          <a:lstStyle/>
          <a:p>
            <a:r>
              <a:rPr lang="nl-NL" dirty="0"/>
              <a:t>Sample Queries</a:t>
            </a:r>
            <a:endParaRPr lang="en-NL" dirty="0"/>
          </a:p>
        </p:txBody>
      </p:sp>
      <p:sp>
        <p:nvSpPr>
          <p:cNvPr id="3" name="Content Placeholder 2">
            <a:extLst>
              <a:ext uri="{FF2B5EF4-FFF2-40B4-BE49-F238E27FC236}">
                <a16:creationId xmlns:a16="http://schemas.microsoft.com/office/drawing/2014/main" id="{96A5E248-D24A-1691-02A5-687F71158872}"/>
              </a:ext>
            </a:extLst>
          </p:cNvPr>
          <p:cNvSpPr>
            <a:spLocks noGrp="1"/>
          </p:cNvSpPr>
          <p:nvPr>
            <p:ph idx="1"/>
          </p:nvPr>
        </p:nvSpPr>
        <p:spPr/>
        <p:txBody>
          <a:bodyPr/>
          <a:lstStyle/>
          <a:p>
            <a:r>
              <a:rPr lang="en-US" dirty="0"/>
              <a:t>What was the best selling product category last week?</a:t>
            </a:r>
          </a:p>
          <a:p>
            <a:endParaRPr lang="en-NL" dirty="0"/>
          </a:p>
        </p:txBody>
      </p:sp>
      <p:pic>
        <p:nvPicPr>
          <p:cNvPr id="5" name="Picture 4">
            <a:extLst>
              <a:ext uri="{FF2B5EF4-FFF2-40B4-BE49-F238E27FC236}">
                <a16:creationId xmlns:a16="http://schemas.microsoft.com/office/drawing/2014/main" id="{33E23D0C-8811-BFB1-45B6-1CC4744D7C6B}"/>
              </a:ext>
            </a:extLst>
          </p:cNvPr>
          <p:cNvPicPr>
            <a:picLocks noChangeAspect="1"/>
          </p:cNvPicPr>
          <p:nvPr/>
        </p:nvPicPr>
        <p:blipFill>
          <a:blip r:embed="rId2"/>
          <a:stretch>
            <a:fillRect/>
          </a:stretch>
        </p:blipFill>
        <p:spPr>
          <a:xfrm>
            <a:off x="1024128" y="2888653"/>
            <a:ext cx="7019925" cy="2238375"/>
          </a:xfrm>
          <a:prstGeom prst="rect">
            <a:avLst/>
          </a:prstGeom>
        </p:spPr>
      </p:pic>
    </p:spTree>
    <p:extLst>
      <p:ext uri="{BB962C8B-B14F-4D97-AF65-F5344CB8AC3E}">
        <p14:creationId xmlns:p14="http://schemas.microsoft.com/office/powerpoint/2010/main" val="1781074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DF9D-DB0E-DB84-648A-FAEB76741F91}"/>
              </a:ext>
            </a:extLst>
          </p:cNvPr>
          <p:cNvSpPr>
            <a:spLocks noGrp="1"/>
          </p:cNvSpPr>
          <p:nvPr>
            <p:ph type="title"/>
          </p:nvPr>
        </p:nvSpPr>
        <p:spPr/>
        <p:txBody>
          <a:bodyPr/>
          <a:lstStyle/>
          <a:p>
            <a:r>
              <a:rPr lang="nl-NL" dirty="0"/>
              <a:t>Sample Queries</a:t>
            </a:r>
            <a:endParaRPr lang="en-NL" dirty="0"/>
          </a:p>
        </p:txBody>
      </p:sp>
      <p:sp>
        <p:nvSpPr>
          <p:cNvPr id="3" name="Content Placeholder 2">
            <a:extLst>
              <a:ext uri="{FF2B5EF4-FFF2-40B4-BE49-F238E27FC236}">
                <a16:creationId xmlns:a16="http://schemas.microsoft.com/office/drawing/2014/main" id="{D1E8FDA7-A28B-0003-7D50-F6F702C8597B}"/>
              </a:ext>
            </a:extLst>
          </p:cNvPr>
          <p:cNvSpPr>
            <a:spLocks noGrp="1"/>
          </p:cNvSpPr>
          <p:nvPr>
            <p:ph idx="1"/>
          </p:nvPr>
        </p:nvSpPr>
        <p:spPr/>
        <p:txBody>
          <a:bodyPr/>
          <a:lstStyle/>
          <a:p>
            <a:r>
              <a:rPr lang="en-US" dirty="0"/>
              <a:t>Which stores sold the most of product category ‘ABC’ last week?</a:t>
            </a:r>
            <a:endParaRPr lang="en-NL" dirty="0"/>
          </a:p>
        </p:txBody>
      </p:sp>
      <p:pic>
        <p:nvPicPr>
          <p:cNvPr id="5" name="Picture 4">
            <a:extLst>
              <a:ext uri="{FF2B5EF4-FFF2-40B4-BE49-F238E27FC236}">
                <a16:creationId xmlns:a16="http://schemas.microsoft.com/office/drawing/2014/main" id="{B66CBB2E-AF9C-FF32-3099-136798A77D19}"/>
              </a:ext>
            </a:extLst>
          </p:cNvPr>
          <p:cNvPicPr>
            <a:picLocks noChangeAspect="1"/>
          </p:cNvPicPr>
          <p:nvPr/>
        </p:nvPicPr>
        <p:blipFill>
          <a:blip r:embed="rId2"/>
          <a:stretch>
            <a:fillRect/>
          </a:stretch>
        </p:blipFill>
        <p:spPr>
          <a:xfrm>
            <a:off x="1024128" y="2841246"/>
            <a:ext cx="7410450" cy="2400300"/>
          </a:xfrm>
          <a:prstGeom prst="rect">
            <a:avLst/>
          </a:prstGeom>
        </p:spPr>
      </p:pic>
    </p:spTree>
    <p:extLst>
      <p:ext uri="{BB962C8B-B14F-4D97-AF65-F5344CB8AC3E}">
        <p14:creationId xmlns:p14="http://schemas.microsoft.com/office/powerpoint/2010/main" val="2915194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ADC8-15AD-A8EC-E92F-DC16B098CB6A}"/>
              </a:ext>
            </a:extLst>
          </p:cNvPr>
          <p:cNvSpPr>
            <a:spLocks noGrp="1"/>
          </p:cNvSpPr>
          <p:nvPr>
            <p:ph type="title"/>
          </p:nvPr>
        </p:nvSpPr>
        <p:spPr/>
        <p:txBody>
          <a:bodyPr/>
          <a:lstStyle/>
          <a:p>
            <a:r>
              <a:rPr lang="nl-NL" dirty="0"/>
              <a:t>Sample Report</a:t>
            </a:r>
            <a:endParaRPr lang="en-NL" dirty="0"/>
          </a:p>
        </p:txBody>
      </p:sp>
      <p:sp>
        <p:nvSpPr>
          <p:cNvPr id="3" name="Content Placeholder 2">
            <a:extLst>
              <a:ext uri="{FF2B5EF4-FFF2-40B4-BE49-F238E27FC236}">
                <a16:creationId xmlns:a16="http://schemas.microsoft.com/office/drawing/2014/main" id="{A7928D7D-461E-C83B-A26D-01005F800FEE}"/>
              </a:ext>
            </a:extLst>
          </p:cNvPr>
          <p:cNvSpPr>
            <a:spLocks noGrp="1"/>
          </p:cNvSpPr>
          <p:nvPr>
            <p:ph idx="1"/>
          </p:nvPr>
        </p:nvSpPr>
        <p:spPr/>
        <p:txBody>
          <a:bodyPr/>
          <a:lstStyle/>
          <a:p>
            <a:r>
              <a:rPr lang="en-US" dirty="0"/>
              <a:t>Business Analysis</a:t>
            </a:r>
          </a:p>
          <a:p>
            <a:pPr lvl="1"/>
            <a:r>
              <a:rPr lang="en-US" sz="2200" dirty="0"/>
              <a:t>How did profit last month equate to store size?</a:t>
            </a:r>
          </a:p>
          <a:p>
            <a:r>
              <a:rPr lang="en-US" dirty="0"/>
              <a:t>Report</a:t>
            </a:r>
          </a:p>
          <a:p>
            <a:endParaRPr lang="en-NL" dirty="0"/>
          </a:p>
        </p:txBody>
      </p:sp>
      <p:pic>
        <p:nvPicPr>
          <p:cNvPr id="5" name="Picture 4">
            <a:extLst>
              <a:ext uri="{FF2B5EF4-FFF2-40B4-BE49-F238E27FC236}">
                <a16:creationId xmlns:a16="http://schemas.microsoft.com/office/drawing/2014/main" id="{DBE3E971-4E11-0887-3862-7992B73DB966}"/>
              </a:ext>
            </a:extLst>
          </p:cNvPr>
          <p:cNvPicPr>
            <a:picLocks noChangeAspect="1"/>
          </p:cNvPicPr>
          <p:nvPr/>
        </p:nvPicPr>
        <p:blipFill>
          <a:blip r:embed="rId2"/>
          <a:stretch>
            <a:fillRect/>
          </a:stretch>
        </p:blipFill>
        <p:spPr>
          <a:xfrm>
            <a:off x="1024128" y="3583803"/>
            <a:ext cx="6905625" cy="2257425"/>
          </a:xfrm>
          <a:prstGeom prst="rect">
            <a:avLst/>
          </a:prstGeom>
        </p:spPr>
      </p:pic>
    </p:spTree>
    <p:extLst>
      <p:ext uri="{BB962C8B-B14F-4D97-AF65-F5344CB8AC3E}">
        <p14:creationId xmlns:p14="http://schemas.microsoft.com/office/powerpoint/2010/main" val="291813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31F6-2471-0882-09F6-714F59BF71B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DB3DB9B-6188-3816-B901-B8DD86E3C3EE}"/>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207460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DDC6-1E69-48B7-424F-99575F13E42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5927E61-1F43-6D29-47A9-89CAB92E0140}"/>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6586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5435-6117-D586-A472-D0214CD8F291}"/>
              </a:ext>
            </a:extLst>
          </p:cNvPr>
          <p:cNvSpPr>
            <a:spLocks noGrp="1"/>
          </p:cNvSpPr>
          <p:nvPr>
            <p:ph type="title"/>
          </p:nvPr>
        </p:nvSpPr>
        <p:spPr/>
        <p:txBody>
          <a:bodyPr/>
          <a:lstStyle/>
          <a:p>
            <a:r>
              <a:rPr lang="en-US" dirty="0"/>
              <a:t>The Kimball lifecycle</a:t>
            </a:r>
            <a:endParaRPr lang="en-NL" dirty="0"/>
          </a:p>
        </p:txBody>
      </p:sp>
      <p:sp>
        <p:nvSpPr>
          <p:cNvPr id="3" name="Content Placeholder 2">
            <a:extLst>
              <a:ext uri="{FF2B5EF4-FFF2-40B4-BE49-F238E27FC236}">
                <a16:creationId xmlns:a16="http://schemas.microsoft.com/office/drawing/2014/main" id="{647B0E3A-98D1-26C8-323A-608815B1377D}"/>
              </a:ext>
            </a:extLst>
          </p:cNvPr>
          <p:cNvSpPr>
            <a:spLocks noGrp="1"/>
          </p:cNvSpPr>
          <p:nvPr>
            <p:ph idx="1"/>
          </p:nvPr>
        </p:nvSpPr>
        <p:spPr/>
        <p:txBody>
          <a:bodyPr/>
          <a:lstStyle/>
          <a:p>
            <a:endParaRPr lang="en-NL"/>
          </a:p>
        </p:txBody>
      </p:sp>
      <p:pic>
        <p:nvPicPr>
          <p:cNvPr id="2050" name="Picture 2" descr="Kimball DW/BI Lifecycle Methodology - Kimball Group">
            <a:extLst>
              <a:ext uri="{FF2B5EF4-FFF2-40B4-BE49-F238E27FC236}">
                <a16:creationId xmlns:a16="http://schemas.microsoft.com/office/drawing/2014/main" id="{97E45CE9-48D0-375B-384C-2D75EAAFB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2286000"/>
            <a:ext cx="6858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455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09A7-BE2E-9C85-1A5B-88DB540A70CE}"/>
              </a:ext>
            </a:extLst>
          </p:cNvPr>
          <p:cNvSpPr>
            <a:spLocks noGrp="1"/>
          </p:cNvSpPr>
          <p:nvPr>
            <p:ph type="title"/>
          </p:nvPr>
        </p:nvSpPr>
        <p:spPr/>
        <p:txBody>
          <a:bodyPr/>
          <a:lstStyle/>
          <a:p>
            <a:r>
              <a:rPr lang="en-US" dirty="0"/>
              <a:t>Fundamental concepts</a:t>
            </a:r>
            <a:endParaRPr lang="en-NL" dirty="0"/>
          </a:p>
        </p:txBody>
      </p:sp>
      <p:sp>
        <p:nvSpPr>
          <p:cNvPr id="3" name="Content Placeholder 2">
            <a:extLst>
              <a:ext uri="{FF2B5EF4-FFF2-40B4-BE49-F238E27FC236}">
                <a16:creationId xmlns:a16="http://schemas.microsoft.com/office/drawing/2014/main" id="{FF27D858-6366-B268-9432-E329191DD6E2}"/>
              </a:ext>
            </a:extLst>
          </p:cNvPr>
          <p:cNvSpPr>
            <a:spLocks noGrp="1"/>
          </p:cNvSpPr>
          <p:nvPr>
            <p:ph idx="1"/>
          </p:nvPr>
        </p:nvSpPr>
        <p:spPr/>
        <p:txBody>
          <a:bodyPr/>
          <a:lstStyle/>
          <a:p>
            <a:r>
              <a:rPr lang="en-US" dirty="0"/>
              <a:t>Gather Business Requirements and Data Realities</a:t>
            </a:r>
          </a:p>
          <a:p>
            <a:r>
              <a:rPr lang="nl-NL" dirty="0"/>
              <a:t>Collaborative Dimensional Modeling Workshops</a:t>
            </a:r>
          </a:p>
          <a:p>
            <a:r>
              <a:rPr lang="nl-NL" dirty="0"/>
              <a:t>Four-Step Dimensional Design Process</a:t>
            </a:r>
          </a:p>
          <a:p>
            <a:pPr lvl="1"/>
            <a:r>
              <a:rPr lang="nl-NL" dirty="0"/>
              <a:t>Select the Business Process</a:t>
            </a:r>
          </a:p>
          <a:p>
            <a:pPr lvl="1"/>
            <a:r>
              <a:rPr lang="nl-NL" dirty="0"/>
              <a:t>Declare the grain</a:t>
            </a:r>
          </a:p>
          <a:p>
            <a:pPr lvl="1"/>
            <a:r>
              <a:rPr lang="nl-NL" dirty="0"/>
              <a:t>Identify the dimensions</a:t>
            </a:r>
          </a:p>
          <a:p>
            <a:pPr lvl="1"/>
            <a:r>
              <a:rPr lang="nl-NL" dirty="0"/>
              <a:t>Identify the facts</a:t>
            </a:r>
          </a:p>
          <a:p>
            <a:pPr lvl="1"/>
            <a:endParaRPr lang="en-NL" dirty="0"/>
          </a:p>
        </p:txBody>
      </p:sp>
      <p:pic>
        <p:nvPicPr>
          <p:cNvPr id="1026" name="Picture 2" descr="Kimball Group">
            <a:extLst>
              <a:ext uri="{FF2B5EF4-FFF2-40B4-BE49-F238E27FC236}">
                <a16:creationId xmlns:a16="http://schemas.microsoft.com/office/drawing/2014/main" id="{015F283E-D239-951B-D040-0158E18A36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63708"/>
          <a:stretch/>
        </p:blipFill>
        <p:spPr bwMode="auto">
          <a:xfrm>
            <a:off x="7664304" y="1355779"/>
            <a:ext cx="2862501" cy="237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92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2187-4BAB-5352-06CC-2654DC62F261}"/>
              </a:ext>
            </a:extLst>
          </p:cNvPr>
          <p:cNvSpPr>
            <a:spLocks noGrp="1"/>
          </p:cNvSpPr>
          <p:nvPr>
            <p:ph type="title"/>
          </p:nvPr>
        </p:nvSpPr>
        <p:spPr/>
        <p:txBody>
          <a:bodyPr/>
          <a:lstStyle/>
          <a:p>
            <a:r>
              <a:rPr lang="en-US" dirty="0"/>
              <a:t>Gather Business Requirements and Data Realities</a:t>
            </a:r>
            <a:endParaRPr lang="en-NL" dirty="0"/>
          </a:p>
        </p:txBody>
      </p:sp>
      <p:sp>
        <p:nvSpPr>
          <p:cNvPr id="3" name="Content Placeholder 2">
            <a:extLst>
              <a:ext uri="{FF2B5EF4-FFF2-40B4-BE49-F238E27FC236}">
                <a16:creationId xmlns:a16="http://schemas.microsoft.com/office/drawing/2014/main" id="{441C4E10-BE41-612D-C8B4-CBCF81C89516}"/>
              </a:ext>
            </a:extLst>
          </p:cNvPr>
          <p:cNvSpPr>
            <a:spLocks noGrp="1"/>
          </p:cNvSpPr>
          <p:nvPr>
            <p:ph idx="1"/>
          </p:nvPr>
        </p:nvSpPr>
        <p:spPr/>
        <p:txBody>
          <a:bodyPr>
            <a:normAutofit/>
          </a:bodyPr>
          <a:lstStyle/>
          <a:p>
            <a:r>
              <a:rPr lang="en-US" dirty="0"/>
              <a:t>Before launching a dimensional modeling effort, the team needs to understand the </a:t>
            </a:r>
            <a:r>
              <a:rPr lang="en-US" b="1" dirty="0"/>
              <a:t>needs of the business</a:t>
            </a:r>
            <a:r>
              <a:rPr lang="en-US" dirty="0"/>
              <a:t>, as well as the realities of the </a:t>
            </a:r>
            <a:r>
              <a:rPr lang="en-US" b="1" dirty="0"/>
              <a:t>underlying source data</a:t>
            </a:r>
            <a:r>
              <a:rPr lang="en-US" dirty="0"/>
              <a:t>. You uncover the requirements via sessions with business representatives to understand their objectives based on key performance indicators, compelling business issues, decision-making processes, and supporting analytic needs. At the same time, data realities are uncovered by meeting with source system experts and doing high-level data profiling to assess data feasibilities.</a:t>
            </a:r>
            <a:endParaRPr lang="en-NL" dirty="0"/>
          </a:p>
        </p:txBody>
      </p:sp>
    </p:spTree>
    <p:extLst>
      <p:ext uri="{BB962C8B-B14F-4D97-AF65-F5344CB8AC3E}">
        <p14:creationId xmlns:p14="http://schemas.microsoft.com/office/powerpoint/2010/main" val="2939305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0C7A-EFBD-06EA-2608-67D79D7DB27D}"/>
              </a:ext>
            </a:extLst>
          </p:cNvPr>
          <p:cNvSpPr>
            <a:spLocks noGrp="1"/>
          </p:cNvSpPr>
          <p:nvPr>
            <p:ph type="title"/>
          </p:nvPr>
        </p:nvSpPr>
        <p:spPr/>
        <p:txBody>
          <a:bodyPr/>
          <a:lstStyle/>
          <a:p>
            <a:r>
              <a:rPr lang="nl-NL" dirty="0"/>
              <a:t>Collaborative Dimensional Modeling Workshops</a:t>
            </a:r>
            <a:endParaRPr lang="en-NL" dirty="0"/>
          </a:p>
        </p:txBody>
      </p:sp>
      <p:sp>
        <p:nvSpPr>
          <p:cNvPr id="3" name="Content Placeholder 2">
            <a:extLst>
              <a:ext uri="{FF2B5EF4-FFF2-40B4-BE49-F238E27FC236}">
                <a16:creationId xmlns:a16="http://schemas.microsoft.com/office/drawing/2014/main" id="{027CFEDA-FD8E-1770-9340-D51829969FF5}"/>
              </a:ext>
            </a:extLst>
          </p:cNvPr>
          <p:cNvSpPr>
            <a:spLocks noGrp="1"/>
          </p:cNvSpPr>
          <p:nvPr>
            <p:ph idx="1"/>
          </p:nvPr>
        </p:nvSpPr>
        <p:spPr/>
        <p:txBody>
          <a:bodyPr>
            <a:normAutofit/>
          </a:bodyPr>
          <a:lstStyle/>
          <a:p>
            <a:r>
              <a:rPr lang="en-US" dirty="0"/>
              <a:t>Dimensional models should be designed in collaboration with subject matter experts and data governance representatives from the business. The data modeler is in charge, but the model should unfold via a series of highly interactive workshops with business representatives. These workshops provide another opportunity to flesh out the requirements with the business. Dimensional models should not be designed in isolation by folks who don’t fully understand the business and their needs; collaboration is critical!</a:t>
            </a:r>
          </a:p>
          <a:p>
            <a:endParaRPr lang="en-NL" dirty="0"/>
          </a:p>
        </p:txBody>
      </p:sp>
    </p:spTree>
    <p:extLst>
      <p:ext uri="{BB962C8B-B14F-4D97-AF65-F5344CB8AC3E}">
        <p14:creationId xmlns:p14="http://schemas.microsoft.com/office/powerpoint/2010/main" val="391783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F400-59CD-9C01-E045-F85865631749}"/>
              </a:ext>
            </a:extLst>
          </p:cNvPr>
          <p:cNvSpPr>
            <a:spLocks noGrp="1"/>
          </p:cNvSpPr>
          <p:nvPr>
            <p:ph type="title"/>
          </p:nvPr>
        </p:nvSpPr>
        <p:spPr/>
        <p:txBody>
          <a:bodyPr/>
          <a:lstStyle/>
          <a:p>
            <a:r>
              <a:rPr lang="nl-NL" dirty="0"/>
              <a:t>Four-Step Dimensional Design Process</a:t>
            </a:r>
            <a:endParaRPr lang="en-NL" dirty="0"/>
          </a:p>
        </p:txBody>
      </p:sp>
      <p:sp>
        <p:nvSpPr>
          <p:cNvPr id="3" name="Content Placeholder 2">
            <a:extLst>
              <a:ext uri="{FF2B5EF4-FFF2-40B4-BE49-F238E27FC236}">
                <a16:creationId xmlns:a16="http://schemas.microsoft.com/office/drawing/2014/main" id="{857309B4-0B90-94ED-2911-8BB19854B910}"/>
              </a:ext>
            </a:extLst>
          </p:cNvPr>
          <p:cNvSpPr>
            <a:spLocks noGrp="1"/>
          </p:cNvSpPr>
          <p:nvPr>
            <p:ph idx="1"/>
          </p:nvPr>
        </p:nvSpPr>
        <p:spPr/>
        <p:txBody>
          <a:bodyPr>
            <a:normAutofit lnSpcReduction="10000"/>
          </a:bodyPr>
          <a:lstStyle/>
          <a:p>
            <a:r>
              <a:rPr lang="en-US" dirty="0"/>
              <a:t>The four key decisions made during the design of a dimensional model include:</a:t>
            </a:r>
          </a:p>
          <a:p>
            <a:r>
              <a:rPr lang="en-US" dirty="0"/>
              <a:t>1. Select the business process.</a:t>
            </a:r>
          </a:p>
          <a:p>
            <a:r>
              <a:rPr lang="en-US" dirty="0"/>
              <a:t>2. Declare the grain.</a:t>
            </a:r>
          </a:p>
          <a:p>
            <a:r>
              <a:rPr lang="en-US" dirty="0"/>
              <a:t>3. Identify the dimensions.</a:t>
            </a:r>
          </a:p>
          <a:p>
            <a:r>
              <a:rPr lang="en-US" dirty="0"/>
              <a:t>4. Identify the facts</a:t>
            </a:r>
          </a:p>
          <a:p>
            <a:r>
              <a:rPr lang="en-US" dirty="0"/>
              <a:t>The answers to these questions are determined by considering the needs of the business along with the realities of the underlying source data during the collaborative modeling sessions. Following the business process, grain, dimension, and fact declarations, the design team determines the table and column names, sample domain values, and business rules. Business data governance representatives must participate in this detailed design activity to ensure business buy-in.</a:t>
            </a:r>
            <a:endParaRPr lang="en-NL" dirty="0"/>
          </a:p>
        </p:txBody>
      </p:sp>
    </p:spTree>
    <p:extLst>
      <p:ext uri="{BB962C8B-B14F-4D97-AF65-F5344CB8AC3E}">
        <p14:creationId xmlns:p14="http://schemas.microsoft.com/office/powerpoint/2010/main" val="3109707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9C24-5786-8C08-05C3-635F92D3FEB9}"/>
              </a:ext>
            </a:extLst>
          </p:cNvPr>
          <p:cNvSpPr>
            <a:spLocks noGrp="1"/>
          </p:cNvSpPr>
          <p:nvPr>
            <p:ph type="title"/>
          </p:nvPr>
        </p:nvSpPr>
        <p:spPr/>
        <p:txBody>
          <a:bodyPr/>
          <a:lstStyle/>
          <a:p>
            <a:r>
              <a:rPr lang="nl-NL" dirty="0"/>
              <a:t>Business Processes</a:t>
            </a:r>
            <a:endParaRPr lang="en-NL" dirty="0"/>
          </a:p>
        </p:txBody>
      </p:sp>
      <p:sp>
        <p:nvSpPr>
          <p:cNvPr id="3" name="Content Placeholder 2">
            <a:extLst>
              <a:ext uri="{FF2B5EF4-FFF2-40B4-BE49-F238E27FC236}">
                <a16:creationId xmlns:a16="http://schemas.microsoft.com/office/drawing/2014/main" id="{EA125EDF-B750-52B9-224B-834D304D8BE7}"/>
              </a:ext>
            </a:extLst>
          </p:cNvPr>
          <p:cNvSpPr>
            <a:spLocks noGrp="1"/>
          </p:cNvSpPr>
          <p:nvPr>
            <p:ph idx="1"/>
          </p:nvPr>
        </p:nvSpPr>
        <p:spPr/>
        <p:txBody>
          <a:bodyPr>
            <a:normAutofit/>
          </a:bodyPr>
          <a:lstStyle/>
          <a:p>
            <a:r>
              <a:rPr lang="en-US" dirty="0"/>
              <a:t>Business processes are the </a:t>
            </a:r>
            <a:r>
              <a:rPr lang="en-US" b="1" dirty="0"/>
              <a:t>operational activities </a:t>
            </a:r>
            <a:r>
              <a:rPr lang="en-US" dirty="0"/>
              <a:t>performed by your organization, such as taking an order, processing an insurance claim, registering students for a class, or snapshotting every account each month. </a:t>
            </a:r>
          </a:p>
          <a:p>
            <a:r>
              <a:rPr lang="en-US" dirty="0"/>
              <a:t>Business process events generate or capture performance metrics that translate into facts in a fact table. Most fact tables focus on the results of a single business process. Choosing the process is important because it defines a specific design target and allows the grain, dimensions, and facts to be declared. Each business process corresponds to a row in the enterprise data warehouse bus matrix.</a:t>
            </a:r>
            <a:endParaRPr lang="en-NL" dirty="0"/>
          </a:p>
        </p:txBody>
      </p:sp>
    </p:spTree>
    <p:extLst>
      <p:ext uri="{BB962C8B-B14F-4D97-AF65-F5344CB8AC3E}">
        <p14:creationId xmlns:p14="http://schemas.microsoft.com/office/powerpoint/2010/main" val="3852319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BDB1-2247-3ED4-2CEC-39F64C2A5A35}"/>
              </a:ext>
            </a:extLst>
          </p:cNvPr>
          <p:cNvSpPr>
            <a:spLocks noGrp="1"/>
          </p:cNvSpPr>
          <p:nvPr>
            <p:ph type="title"/>
          </p:nvPr>
        </p:nvSpPr>
        <p:spPr/>
        <p:txBody>
          <a:bodyPr/>
          <a:lstStyle/>
          <a:p>
            <a:r>
              <a:rPr lang="nl-NL" dirty="0"/>
              <a:t>Grain</a:t>
            </a:r>
            <a:endParaRPr lang="en-NL" dirty="0"/>
          </a:p>
        </p:txBody>
      </p:sp>
      <p:sp>
        <p:nvSpPr>
          <p:cNvPr id="3" name="Content Placeholder 2">
            <a:extLst>
              <a:ext uri="{FF2B5EF4-FFF2-40B4-BE49-F238E27FC236}">
                <a16:creationId xmlns:a16="http://schemas.microsoft.com/office/drawing/2014/main" id="{E70EEDB4-2A47-847A-AD93-5D59DCCDC9AF}"/>
              </a:ext>
            </a:extLst>
          </p:cNvPr>
          <p:cNvSpPr>
            <a:spLocks noGrp="1"/>
          </p:cNvSpPr>
          <p:nvPr>
            <p:ph idx="1"/>
          </p:nvPr>
        </p:nvSpPr>
        <p:spPr/>
        <p:txBody>
          <a:bodyPr>
            <a:normAutofit lnSpcReduction="10000"/>
          </a:bodyPr>
          <a:lstStyle/>
          <a:p>
            <a:r>
              <a:rPr lang="en-US" dirty="0"/>
              <a:t>Declaring the grain is the pivotal step in a dimensional design. The grain establishes exactly what a single fact table row represents. The grain declaration becomes a binding contract on the design. The grain must be declared before choosing dimensions or facts because every candidate dimension or fact must be consistent with the grain. </a:t>
            </a:r>
          </a:p>
          <a:p>
            <a:r>
              <a:rPr lang="en-US" dirty="0"/>
              <a:t>This consistency enforces a uniformity on all dimensional designs that is critical to BI application performance and ease of use. Atomic grain refers to the lowest level at which data is captured by a given business process. We strongly encourage you to start by focusing on atomic grained data because it withstands the assault of unpredictable user queries; rolled-up summary grains are important for performance tuning, but they pre-suppose the business’s common questions. Each proposed fact table grain results in a separate physical table; different grains must not be mixed in the same fact table.</a:t>
            </a:r>
            <a:endParaRPr lang="en-NL" dirty="0"/>
          </a:p>
        </p:txBody>
      </p:sp>
    </p:spTree>
    <p:extLst>
      <p:ext uri="{BB962C8B-B14F-4D97-AF65-F5344CB8AC3E}">
        <p14:creationId xmlns:p14="http://schemas.microsoft.com/office/powerpoint/2010/main" val="1416327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FCBE-0184-C576-5844-60B3994381FE}"/>
              </a:ext>
            </a:extLst>
          </p:cNvPr>
          <p:cNvSpPr>
            <a:spLocks noGrp="1"/>
          </p:cNvSpPr>
          <p:nvPr>
            <p:ph type="title"/>
          </p:nvPr>
        </p:nvSpPr>
        <p:spPr/>
        <p:txBody>
          <a:bodyPr/>
          <a:lstStyle/>
          <a:p>
            <a:r>
              <a:rPr lang="nl-NL" dirty="0"/>
              <a:t>Dimensions for Descriptive Context</a:t>
            </a:r>
            <a:endParaRPr lang="en-NL" dirty="0"/>
          </a:p>
        </p:txBody>
      </p:sp>
      <p:sp>
        <p:nvSpPr>
          <p:cNvPr id="3" name="Content Placeholder 2">
            <a:extLst>
              <a:ext uri="{FF2B5EF4-FFF2-40B4-BE49-F238E27FC236}">
                <a16:creationId xmlns:a16="http://schemas.microsoft.com/office/drawing/2014/main" id="{56FF5F4D-F448-BA65-95F5-8C16E886640C}"/>
              </a:ext>
            </a:extLst>
          </p:cNvPr>
          <p:cNvSpPr>
            <a:spLocks noGrp="1"/>
          </p:cNvSpPr>
          <p:nvPr>
            <p:ph idx="1"/>
          </p:nvPr>
        </p:nvSpPr>
        <p:spPr/>
        <p:txBody>
          <a:bodyPr>
            <a:normAutofit/>
          </a:bodyPr>
          <a:lstStyle/>
          <a:p>
            <a:r>
              <a:rPr lang="en-US" dirty="0"/>
              <a:t>Dimensions provide the “who, what, where, when, why, and how” context surrounding a business process event. Dimension tables contain the descriptive attributes used by BI applications for filtering and grouping the facts. </a:t>
            </a:r>
          </a:p>
          <a:p>
            <a:r>
              <a:rPr lang="en-US" dirty="0"/>
              <a:t>With the grain of a fact table firmly in mind, all the possible dimensions can be identified. Whenever possible, a dimension should be single valued when associated with a given fact row. Dimension tables are sometimes called the “soul” of the data warehouse because they contain the entry points and descriptive labels that enable the DW/BI system to be leveraged for business analysis. </a:t>
            </a:r>
          </a:p>
          <a:p>
            <a:r>
              <a:rPr lang="en-US" dirty="0"/>
              <a:t>A disproportionate amount of effort is put into the data governance and development of dimension tables because they are the drivers of the user’s BI experience.</a:t>
            </a:r>
            <a:endParaRPr lang="en-NL" dirty="0"/>
          </a:p>
        </p:txBody>
      </p:sp>
    </p:spTree>
    <p:extLst>
      <p:ext uri="{BB962C8B-B14F-4D97-AF65-F5344CB8AC3E}">
        <p14:creationId xmlns:p14="http://schemas.microsoft.com/office/powerpoint/2010/main" val="108677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7603-F853-256E-0CEA-7EAFA947E663}"/>
              </a:ext>
            </a:extLst>
          </p:cNvPr>
          <p:cNvSpPr>
            <a:spLocks noGrp="1"/>
          </p:cNvSpPr>
          <p:nvPr>
            <p:ph type="title"/>
          </p:nvPr>
        </p:nvSpPr>
        <p:spPr/>
        <p:txBody>
          <a:bodyPr/>
          <a:lstStyle/>
          <a:p>
            <a:r>
              <a:rPr lang="nl-NL" dirty="0"/>
              <a:t>Facts for Measurements</a:t>
            </a:r>
            <a:endParaRPr lang="en-NL" dirty="0"/>
          </a:p>
        </p:txBody>
      </p:sp>
      <p:sp>
        <p:nvSpPr>
          <p:cNvPr id="3" name="Content Placeholder 2">
            <a:extLst>
              <a:ext uri="{FF2B5EF4-FFF2-40B4-BE49-F238E27FC236}">
                <a16:creationId xmlns:a16="http://schemas.microsoft.com/office/drawing/2014/main" id="{8BB6E5BF-8441-B480-DE0F-650C8549A5CE}"/>
              </a:ext>
            </a:extLst>
          </p:cNvPr>
          <p:cNvSpPr>
            <a:spLocks noGrp="1"/>
          </p:cNvSpPr>
          <p:nvPr>
            <p:ph idx="1"/>
          </p:nvPr>
        </p:nvSpPr>
        <p:spPr/>
        <p:txBody>
          <a:bodyPr>
            <a:normAutofit/>
          </a:bodyPr>
          <a:lstStyle/>
          <a:p>
            <a:r>
              <a:rPr lang="en-US" dirty="0"/>
              <a:t>Facts are the measurements that result from a business process event and are almost always numeric. A single fact table row has a one-to-one relationship to a measurement event as described by the fact table’s grain. Thus a fact table corresponds to a physical observable event, and not to the demands of a particular report. Within a fact table, only facts consistent with the declared grain are allowed. For example, in a retail sales transaction, the quantity of a product sold and its extended price are good facts, whereas the store manager’s salary is disallowed.</a:t>
            </a:r>
            <a:endParaRPr lang="en-NL" dirty="0"/>
          </a:p>
        </p:txBody>
      </p:sp>
    </p:spTree>
    <p:extLst>
      <p:ext uri="{BB962C8B-B14F-4D97-AF65-F5344CB8AC3E}">
        <p14:creationId xmlns:p14="http://schemas.microsoft.com/office/powerpoint/2010/main" val="2579761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1579-5EF9-76A9-2119-51E1EE8A54A2}"/>
              </a:ext>
            </a:extLst>
          </p:cNvPr>
          <p:cNvSpPr>
            <a:spLocks noGrp="1"/>
          </p:cNvSpPr>
          <p:nvPr>
            <p:ph type="title"/>
          </p:nvPr>
        </p:nvSpPr>
        <p:spPr/>
        <p:txBody>
          <a:bodyPr/>
          <a:lstStyle/>
          <a:p>
            <a:r>
              <a:rPr lang="en-US" dirty="0"/>
              <a:t>Star Schemas and OLAP cubes</a:t>
            </a:r>
            <a:endParaRPr lang="en-NL" dirty="0"/>
          </a:p>
        </p:txBody>
      </p:sp>
      <p:sp>
        <p:nvSpPr>
          <p:cNvPr id="3" name="Content Placeholder 2">
            <a:extLst>
              <a:ext uri="{FF2B5EF4-FFF2-40B4-BE49-F238E27FC236}">
                <a16:creationId xmlns:a16="http://schemas.microsoft.com/office/drawing/2014/main" id="{B96E1D97-DA08-F4DA-96FB-575006677814}"/>
              </a:ext>
            </a:extLst>
          </p:cNvPr>
          <p:cNvSpPr>
            <a:spLocks noGrp="1"/>
          </p:cNvSpPr>
          <p:nvPr>
            <p:ph idx="1"/>
          </p:nvPr>
        </p:nvSpPr>
        <p:spPr/>
        <p:txBody>
          <a:bodyPr>
            <a:normAutofit/>
          </a:bodyPr>
          <a:lstStyle/>
          <a:p>
            <a:r>
              <a:rPr lang="en-US" dirty="0"/>
              <a:t>Star schemas are dimensional structures deployed in a relational database management system (RDBMS). They characteristically consist of fact tables linked to associated dimension tables via primary/foreign key relationships. An online analytical processing (OLAP) cube is a dimensional structure implemented in a multidimensional database; it can be equivalent in content to, or more often derived from, a relational star schema. </a:t>
            </a:r>
          </a:p>
          <a:p>
            <a:r>
              <a:rPr lang="en-US" dirty="0"/>
              <a:t>An OLAP cube contains dimensional attributes and facts, but it is accessed through languages with more analytic capabilities than SQL, such as XMLA. OLAP cubes are included in this list of basic techniques because an OLAP cube is often the final step in the deployment of a dimensional DW/BI system, or may exist as an aggregate structure based on a more atomic relational star schema. </a:t>
            </a:r>
            <a:endParaRPr lang="en-NL" dirty="0"/>
          </a:p>
        </p:txBody>
      </p:sp>
    </p:spTree>
    <p:extLst>
      <p:ext uri="{BB962C8B-B14F-4D97-AF65-F5344CB8AC3E}">
        <p14:creationId xmlns:p14="http://schemas.microsoft.com/office/powerpoint/2010/main" val="495722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A1D8-FF93-6362-43CD-F739F532C3C9}"/>
              </a:ext>
            </a:extLst>
          </p:cNvPr>
          <p:cNvSpPr>
            <a:spLocks noGrp="1"/>
          </p:cNvSpPr>
          <p:nvPr>
            <p:ph type="title"/>
          </p:nvPr>
        </p:nvSpPr>
        <p:spPr/>
        <p:txBody>
          <a:bodyPr/>
          <a:lstStyle/>
          <a:p>
            <a:r>
              <a:rPr lang="nl-NL" dirty="0"/>
              <a:t>Grace Extensions to Dimensional Modeling</a:t>
            </a:r>
            <a:endParaRPr lang="en-NL" dirty="0"/>
          </a:p>
        </p:txBody>
      </p:sp>
      <p:sp>
        <p:nvSpPr>
          <p:cNvPr id="3" name="Content Placeholder 2">
            <a:extLst>
              <a:ext uri="{FF2B5EF4-FFF2-40B4-BE49-F238E27FC236}">
                <a16:creationId xmlns:a16="http://schemas.microsoft.com/office/drawing/2014/main" id="{54620CEA-66CA-039A-F46D-CAE10836C40F}"/>
              </a:ext>
            </a:extLst>
          </p:cNvPr>
          <p:cNvSpPr>
            <a:spLocks noGrp="1"/>
          </p:cNvSpPr>
          <p:nvPr>
            <p:ph idx="1"/>
          </p:nvPr>
        </p:nvSpPr>
        <p:spPr/>
        <p:txBody>
          <a:bodyPr>
            <a:normAutofit/>
          </a:bodyPr>
          <a:lstStyle/>
          <a:p>
            <a:r>
              <a:rPr lang="en-US" dirty="0"/>
              <a:t>Dimensional models are resilient when data relationships change. All the following changes can be implemented without altering any existing BI query or application, and without any change in query results.</a:t>
            </a:r>
          </a:p>
          <a:p>
            <a:pPr lvl="1"/>
            <a:r>
              <a:rPr lang="en-US" dirty="0"/>
              <a:t>Facts consistent with the grain of an existing fact table can be added by creating new columns.</a:t>
            </a:r>
          </a:p>
          <a:p>
            <a:pPr lvl="1"/>
            <a:r>
              <a:rPr lang="en-US" dirty="0"/>
              <a:t>Dimensions can be added to an existing fact table by creating new foreign key columns,</a:t>
            </a:r>
          </a:p>
          <a:p>
            <a:r>
              <a:rPr lang="en-US" dirty="0"/>
              <a:t>presuming they don’t alter the fact table’s grain.</a:t>
            </a:r>
          </a:p>
          <a:p>
            <a:pPr lvl="1"/>
            <a:r>
              <a:rPr lang="en-US" dirty="0"/>
              <a:t>Attributes can be added to an existing dimension table by creating new columns.</a:t>
            </a:r>
          </a:p>
          <a:p>
            <a:pPr lvl="1"/>
            <a:r>
              <a:rPr lang="en-US" dirty="0"/>
              <a:t>The grain of a fact table can be made more atomic by adding attributes to an existing dimension</a:t>
            </a:r>
          </a:p>
          <a:p>
            <a:r>
              <a:rPr lang="en-US" dirty="0"/>
              <a:t>table, and then restating the fact table at the lower grain, being careful to preserve the existing column names in the fact and dimension tables.</a:t>
            </a:r>
            <a:endParaRPr lang="en-NL" dirty="0"/>
          </a:p>
        </p:txBody>
      </p:sp>
    </p:spTree>
    <p:extLst>
      <p:ext uri="{BB962C8B-B14F-4D97-AF65-F5344CB8AC3E}">
        <p14:creationId xmlns:p14="http://schemas.microsoft.com/office/powerpoint/2010/main" val="250491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E951-2B32-02C3-F46E-1424D1D24C42}"/>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AE891583-4028-637D-515E-F5CF5254A0AA}"/>
              </a:ext>
            </a:extLst>
          </p:cNvPr>
          <p:cNvSpPr>
            <a:spLocks noGrp="1"/>
          </p:cNvSpPr>
          <p:nvPr>
            <p:ph idx="1"/>
          </p:nvPr>
        </p:nvSpPr>
        <p:spPr/>
        <p:txBody>
          <a:bodyPr/>
          <a:lstStyle/>
          <a:p>
            <a:r>
              <a:rPr lang="en-US" dirty="0"/>
              <a:t>Definition 1: Dimensional Modeling</a:t>
            </a:r>
          </a:p>
          <a:p>
            <a:r>
              <a:rPr lang="en-US" dirty="0"/>
              <a:t>Divides world into measurements and context</a:t>
            </a:r>
          </a:p>
          <a:p>
            <a:r>
              <a:rPr lang="en-US" dirty="0"/>
              <a:t>Measurements are numerical values called facts</a:t>
            </a:r>
          </a:p>
          <a:p>
            <a:r>
              <a:rPr lang="en-US" dirty="0"/>
              <a:t>Context intuitively divided in clumps called dimensions</a:t>
            </a:r>
          </a:p>
          <a:p>
            <a:r>
              <a:rPr lang="en-US" dirty="0"/>
              <a:t>Dimensions describe the “who, what, where, when, why, and how” of the facts</a:t>
            </a:r>
            <a:endParaRPr lang="en-NL" dirty="0"/>
          </a:p>
        </p:txBody>
      </p:sp>
    </p:spTree>
    <p:extLst>
      <p:ext uri="{BB962C8B-B14F-4D97-AF65-F5344CB8AC3E}">
        <p14:creationId xmlns:p14="http://schemas.microsoft.com/office/powerpoint/2010/main" val="3311264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CB43-BE67-FE22-B0E4-B18CC5E98DD2}"/>
              </a:ext>
            </a:extLst>
          </p:cNvPr>
          <p:cNvSpPr>
            <a:spLocks noGrp="1"/>
          </p:cNvSpPr>
          <p:nvPr>
            <p:ph type="title"/>
          </p:nvPr>
        </p:nvSpPr>
        <p:spPr/>
        <p:txBody>
          <a:bodyPr/>
          <a:lstStyle/>
          <a:p>
            <a:r>
              <a:rPr lang="nl-NL" dirty="0"/>
              <a:t>Basic Fact Table Techniques</a:t>
            </a:r>
            <a:endParaRPr lang="en-NL" dirty="0"/>
          </a:p>
        </p:txBody>
      </p:sp>
      <p:sp>
        <p:nvSpPr>
          <p:cNvPr id="3" name="Content Placeholder 2">
            <a:extLst>
              <a:ext uri="{FF2B5EF4-FFF2-40B4-BE49-F238E27FC236}">
                <a16:creationId xmlns:a16="http://schemas.microsoft.com/office/drawing/2014/main" id="{CE4D8311-573E-2E6E-2443-1CE8818C2FEC}"/>
              </a:ext>
            </a:extLst>
          </p:cNvPr>
          <p:cNvSpPr>
            <a:spLocks noGrp="1"/>
          </p:cNvSpPr>
          <p:nvPr>
            <p:ph idx="1"/>
          </p:nvPr>
        </p:nvSpPr>
        <p:spPr/>
        <p:txBody>
          <a:bodyPr/>
          <a:lstStyle/>
          <a:p>
            <a:r>
              <a:rPr lang="nl-NL" dirty="0"/>
              <a:t>Fact Table Structure</a:t>
            </a:r>
          </a:p>
          <a:p>
            <a:r>
              <a:rPr lang="nl-NL" dirty="0"/>
              <a:t>Additive, Semi-Additive, and Non-Additive Facts</a:t>
            </a:r>
          </a:p>
          <a:p>
            <a:r>
              <a:rPr lang="nl-NL" dirty="0"/>
              <a:t>Nulls in Fact Tables</a:t>
            </a:r>
          </a:p>
          <a:p>
            <a:r>
              <a:rPr lang="nl-NL" dirty="0"/>
              <a:t>Conformed Facts</a:t>
            </a:r>
          </a:p>
          <a:p>
            <a:r>
              <a:rPr lang="nl-NL" dirty="0"/>
              <a:t>Transaction Fact Tables</a:t>
            </a:r>
            <a:endParaRPr lang="en-NL" dirty="0"/>
          </a:p>
        </p:txBody>
      </p:sp>
    </p:spTree>
    <p:extLst>
      <p:ext uri="{BB962C8B-B14F-4D97-AF65-F5344CB8AC3E}">
        <p14:creationId xmlns:p14="http://schemas.microsoft.com/office/powerpoint/2010/main" val="3524655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A219-CAFF-3675-E45E-5185E34F1E81}"/>
              </a:ext>
            </a:extLst>
          </p:cNvPr>
          <p:cNvSpPr>
            <a:spLocks noGrp="1"/>
          </p:cNvSpPr>
          <p:nvPr>
            <p:ph type="title"/>
          </p:nvPr>
        </p:nvSpPr>
        <p:spPr/>
        <p:txBody>
          <a:bodyPr/>
          <a:lstStyle/>
          <a:p>
            <a:r>
              <a:rPr lang="nl-NL" dirty="0"/>
              <a:t>Fact Table Structure</a:t>
            </a:r>
            <a:endParaRPr lang="en-NL" dirty="0"/>
          </a:p>
        </p:txBody>
      </p:sp>
      <p:sp>
        <p:nvSpPr>
          <p:cNvPr id="3" name="Content Placeholder 2">
            <a:extLst>
              <a:ext uri="{FF2B5EF4-FFF2-40B4-BE49-F238E27FC236}">
                <a16:creationId xmlns:a16="http://schemas.microsoft.com/office/drawing/2014/main" id="{8C120C4F-7587-0F73-6E9F-A1BD977FECE4}"/>
              </a:ext>
            </a:extLst>
          </p:cNvPr>
          <p:cNvSpPr>
            <a:spLocks noGrp="1"/>
          </p:cNvSpPr>
          <p:nvPr>
            <p:ph idx="1"/>
          </p:nvPr>
        </p:nvSpPr>
        <p:spPr/>
        <p:txBody>
          <a:bodyPr>
            <a:normAutofit/>
          </a:bodyPr>
          <a:lstStyle/>
          <a:p>
            <a:r>
              <a:rPr lang="en-US" dirty="0"/>
              <a:t>A fact table contains the numeric measures produced by an operational measurement event in the real world. At the lowest grain, a fact table row corresponds to a measurement event and vice versa. </a:t>
            </a:r>
          </a:p>
          <a:p>
            <a:r>
              <a:rPr lang="en-US" dirty="0"/>
              <a:t>Thus the fundamental design of a fact table is entirely based on a physical activity and is not influenced by the eventual reports that may be produced. </a:t>
            </a:r>
          </a:p>
          <a:p>
            <a:r>
              <a:rPr lang="en-US" dirty="0"/>
              <a:t>In addition to numeric measures, a fact table always contains foreign keys for each of its associated dimensions, as well as optional degenerate dimension keys and date/time stamps. </a:t>
            </a:r>
          </a:p>
          <a:p>
            <a:r>
              <a:rPr lang="en-US" dirty="0"/>
              <a:t>Fact tables are the primary target of computations and dynamic aggregations arising from queries. </a:t>
            </a:r>
            <a:endParaRPr lang="en-NL" dirty="0"/>
          </a:p>
        </p:txBody>
      </p:sp>
    </p:spTree>
    <p:extLst>
      <p:ext uri="{BB962C8B-B14F-4D97-AF65-F5344CB8AC3E}">
        <p14:creationId xmlns:p14="http://schemas.microsoft.com/office/powerpoint/2010/main" val="734530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334C-2F14-79FA-C611-F64EAAF99313}"/>
              </a:ext>
            </a:extLst>
          </p:cNvPr>
          <p:cNvSpPr>
            <a:spLocks noGrp="1"/>
          </p:cNvSpPr>
          <p:nvPr>
            <p:ph type="title"/>
          </p:nvPr>
        </p:nvSpPr>
        <p:spPr/>
        <p:txBody>
          <a:bodyPr/>
          <a:lstStyle/>
          <a:p>
            <a:r>
              <a:rPr lang="nl-NL" dirty="0"/>
              <a:t>Additive, Semi-Additive, and Non-Additive Facts</a:t>
            </a:r>
            <a:endParaRPr lang="en-NL" dirty="0"/>
          </a:p>
        </p:txBody>
      </p:sp>
      <p:sp>
        <p:nvSpPr>
          <p:cNvPr id="3" name="Content Placeholder 2">
            <a:extLst>
              <a:ext uri="{FF2B5EF4-FFF2-40B4-BE49-F238E27FC236}">
                <a16:creationId xmlns:a16="http://schemas.microsoft.com/office/drawing/2014/main" id="{9275837D-3C1A-62EA-2A48-B2F8D054C9A6}"/>
              </a:ext>
            </a:extLst>
          </p:cNvPr>
          <p:cNvSpPr>
            <a:spLocks noGrp="1"/>
          </p:cNvSpPr>
          <p:nvPr>
            <p:ph idx="1"/>
          </p:nvPr>
        </p:nvSpPr>
        <p:spPr/>
        <p:txBody>
          <a:bodyPr>
            <a:normAutofit/>
          </a:bodyPr>
          <a:lstStyle/>
          <a:p>
            <a:r>
              <a:rPr lang="en-US" dirty="0"/>
              <a:t>The numeric measures in a fact table fall into three categories. </a:t>
            </a:r>
          </a:p>
          <a:p>
            <a:r>
              <a:rPr lang="en-US" dirty="0"/>
              <a:t>The most flexible and useful facts are fully additive; additive measures can be summed across any of the dimensions associated with the fact table. </a:t>
            </a:r>
          </a:p>
          <a:p>
            <a:r>
              <a:rPr lang="en-US" dirty="0"/>
              <a:t>Semi-additive measures can be summed across some dimensions, but not all; balance amounts are common semi-additive facts because they are additive across all dimensions except time. </a:t>
            </a:r>
          </a:p>
          <a:p>
            <a:r>
              <a:rPr lang="en-US" dirty="0"/>
              <a:t>Finally, some measures are completely non-additive, such as ratios. A good approach for nonadditive facts is, where possible, to store the fully additive components of the non-additive measure and sum these components into the final answer set before calculating the final non-additive fact. This final calculation is often done in the BI layer or OLAP cube.</a:t>
            </a:r>
            <a:endParaRPr lang="en-NL" dirty="0"/>
          </a:p>
        </p:txBody>
      </p:sp>
    </p:spTree>
    <p:extLst>
      <p:ext uri="{BB962C8B-B14F-4D97-AF65-F5344CB8AC3E}">
        <p14:creationId xmlns:p14="http://schemas.microsoft.com/office/powerpoint/2010/main" val="937506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D04E-1D5F-4D28-70C8-A83AD6F76A81}"/>
              </a:ext>
            </a:extLst>
          </p:cNvPr>
          <p:cNvSpPr>
            <a:spLocks noGrp="1"/>
          </p:cNvSpPr>
          <p:nvPr>
            <p:ph type="title"/>
          </p:nvPr>
        </p:nvSpPr>
        <p:spPr/>
        <p:txBody>
          <a:bodyPr/>
          <a:lstStyle/>
          <a:p>
            <a:r>
              <a:rPr lang="nl-NL" dirty="0"/>
              <a:t>Nulls in Fact Tables</a:t>
            </a:r>
            <a:endParaRPr lang="en-NL" dirty="0"/>
          </a:p>
        </p:txBody>
      </p:sp>
      <p:sp>
        <p:nvSpPr>
          <p:cNvPr id="3" name="Content Placeholder 2">
            <a:extLst>
              <a:ext uri="{FF2B5EF4-FFF2-40B4-BE49-F238E27FC236}">
                <a16:creationId xmlns:a16="http://schemas.microsoft.com/office/drawing/2014/main" id="{BD39DB99-734F-6CCB-6758-9A9EA4BE4140}"/>
              </a:ext>
            </a:extLst>
          </p:cNvPr>
          <p:cNvSpPr>
            <a:spLocks noGrp="1"/>
          </p:cNvSpPr>
          <p:nvPr>
            <p:ph idx="1"/>
          </p:nvPr>
        </p:nvSpPr>
        <p:spPr/>
        <p:txBody>
          <a:bodyPr/>
          <a:lstStyle/>
          <a:p>
            <a:r>
              <a:rPr lang="en-US" dirty="0"/>
              <a:t>Null-valued measurements behave gracefully in fact tables. </a:t>
            </a:r>
          </a:p>
          <a:p>
            <a:r>
              <a:rPr lang="en-US" dirty="0"/>
              <a:t>The aggregate functions (SUM, COUNT, MIN, MAX, and AVG) all do the “right thing” with null facts. </a:t>
            </a:r>
          </a:p>
          <a:p>
            <a:r>
              <a:rPr lang="en-US" dirty="0"/>
              <a:t>However, nulls must be avoided in the fact table’s foreign keys because these nulls would automatically cause a referential integrity violation. </a:t>
            </a:r>
          </a:p>
          <a:p>
            <a:r>
              <a:rPr lang="en-US" dirty="0"/>
              <a:t>Rather than a null foreign key, the associated dimension table must have a default row (and surrogate key) representing the unknown or not applicable condition.</a:t>
            </a:r>
            <a:endParaRPr lang="en-NL" dirty="0"/>
          </a:p>
        </p:txBody>
      </p:sp>
    </p:spTree>
    <p:extLst>
      <p:ext uri="{BB962C8B-B14F-4D97-AF65-F5344CB8AC3E}">
        <p14:creationId xmlns:p14="http://schemas.microsoft.com/office/powerpoint/2010/main" val="474220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BF63-BDFB-B854-5AE3-0899B6560BDB}"/>
              </a:ext>
            </a:extLst>
          </p:cNvPr>
          <p:cNvSpPr>
            <a:spLocks noGrp="1"/>
          </p:cNvSpPr>
          <p:nvPr>
            <p:ph type="title"/>
          </p:nvPr>
        </p:nvSpPr>
        <p:spPr/>
        <p:txBody>
          <a:bodyPr/>
          <a:lstStyle/>
          <a:p>
            <a:r>
              <a:rPr lang="nl-NL" dirty="0"/>
              <a:t>Conformed Facts</a:t>
            </a:r>
            <a:endParaRPr lang="en-NL" dirty="0"/>
          </a:p>
        </p:txBody>
      </p:sp>
      <p:sp>
        <p:nvSpPr>
          <p:cNvPr id="3" name="Content Placeholder 2">
            <a:extLst>
              <a:ext uri="{FF2B5EF4-FFF2-40B4-BE49-F238E27FC236}">
                <a16:creationId xmlns:a16="http://schemas.microsoft.com/office/drawing/2014/main" id="{9F4B5819-AB23-833F-B554-DBEF47186129}"/>
              </a:ext>
            </a:extLst>
          </p:cNvPr>
          <p:cNvSpPr>
            <a:spLocks noGrp="1"/>
          </p:cNvSpPr>
          <p:nvPr>
            <p:ph idx="1"/>
          </p:nvPr>
        </p:nvSpPr>
        <p:spPr/>
        <p:txBody>
          <a:bodyPr/>
          <a:lstStyle/>
          <a:p>
            <a:r>
              <a:rPr lang="en-US" dirty="0"/>
              <a:t>If the same measurement appears in separate fact tables, care must be taken to make sure the technical definitions of the facts are identical if they are to be compared or computed together. </a:t>
            </a:r>
          </a:p>
          <a:p>
            <a:r>
              <a:rPr lang="en-US" dirty="0"/>
              <a:t>If the separate fact definitions are consistent, the conformed facts should be identically named; but if they are incompatible, they should be differently named to alert the business users and BI applications.</a:t>
            </a:r>
            <a:endParaRPr lang="en-NL" dirty="0"/>
          </a:p>
        </p:txBody>
      </p:sp>
    </p:spTree>
    <p:extLst>
      <p:ext uri="{BB962C8B-B14F-4D97-AF65-F5344CB8AC3E}">
        <p14:creationId xmlns:p14="http://schemas.microsoft.com/office/powerpoint/2010/main" val="2232320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51A3-C2C0-BE55-B79C-761C6584D4FE}"/>
              </a:ext>
            </a:extLst>
          </p:cNvPr>
          <p:cNvSpPr>
            <a:spLocks noGrp="1"/>
          </p:cNvSpPr>
          <p:nvPr>
            <p:ph type="title"/>
          </p:nvPr>
        </p:nvSpPr>
        <p:spPr/>
        <p:txBody>
          <a:bodyPr/>
          <a:lstStyle/>
          <a:p>
            <a:r>
              <a:rPr lang="nl-NL" dirty="0"/>
              <a:t>Transaction Fact Tables</a:t>
            </a:r>
            <a:endParaRPr lang="en-NL" dirty="0"/>
          </a:p>
        </p:txBody>
      </p:sp>
      <p:sp>
        <p:nvSpPr>
          <p:cNvPr id="3" name="Content Placeholder 2">
            <a:extLst>
              <a:ext uri="{FF2B5EF4-FFF2-40B4-BE49-F238E27FC236}">
                <a16:creationId xmlns:a16="http://schemas.microsoft.com/office/drawing/2014/main" id="{76BCDBCD-F7A0-9158-C0A3-D206F43C19B7}"/>
              </a:ext>
            </a:extLst>
          </p:cNvPr>
          <p:cNvSpPr>
            <a:spLocks noGrp="1"/>
          </p:cNvSpPr>
          <p:nvPr>
            <p:ph idx="1"/>
          </p:nvPr>
        </p:nvSpPr>
        <p:spPr/>
        <p:txBody>
          <a:bodyPr>
            <a:normAutofit/>
          </a:bodyPr>
          <a:lstStyle/>
          <a:p>
            <a:r>
              <a:rPr lang="en-US" dirty="0"/>
              <a:t>A row in a transaction fact table corresponds to a measurement event at a point in space and time. </a:t>
            </a:r>
          </a:p>
          <a:p>
            <a:r>
              <a:rPr lang="en-US" dirty="0"/>
              <a:t>Atomic transaction grain fact tables are the most dimensional and expressive fact tables; this robust dimensionality enables the maximum slicing and dicing of transaction data. </a:t>
            </a:r>
          </a:p>
          <a:p>
            <a:r>
              <a:rPr lang="en-US" dirty="0"/>
              <a:t>Transaction fact tables may be dense or sparse because rows exist only if measurements take place. These fact tables always contain a foreign key for each associated dimension, and optionally contain precise time stamps and degenerate dimension keys. The measured numeric facts must be consistent with the transaction grain.</a:t>
            </a:r>
            <a:endParaRPr lang="en-NL" dirty="0"/>
          </a:p>
        </p:txBody>
      </p:sp>
    </p:spTree>
    <p:extLst>
      <p:ext uri="{BB962C8B-B14F-4D97-AF65-F5344CB8AC3E}">
        <p14:creationId xmlns:p14="http://schemas.microsoft.com/office/powerpoint/2010/main" val="2112005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A651-6D57-7537-EC38-B37A7C64FF01}"/>
              </a:ext>
            </a:extLst>
          </p:cNvPr>
          <p:cNvSpPr>
            <a:spLocks noGrp="1"/>
          </p:cNvSpPr>
          <p:nvPr>
            <p:ph type="title"/>
          </p:nvPr>
        </p:nvSpPr>
        <p:spPr/>
        <p:txBody>
          <a:bodyPr/>
          <a:lstStyle/>
          <a:p>
            <a:r>
              <a:rPr lang="nl-NL" dirty="0"/>
              <a:t>Periodic Snapshot Fact Tables</a:t>
            </a:r>
            <a:endParaRPr lang="en-NL" dirty="0"/>
          </a:p>
        </p:txBody>
      </p:sp>
      <p:sp>
        <p:nvSpPr>
          <p:cNvPr id="3" name="Content Placeholder 2">
            <a:extLst>
              <a:ext uri="{FF2B5EF4-FFF2-40B4-BE49-F238E27FC236}">
                <a16:creationId xmlns:a16="http://schemas.microsoft.com/office/drawing/2014/main" id="{8950295B-3247-E0D1-BF6A-CAB7EAA998FB}"/>
              </a:ext>
            </a:extLst>
          </p:cNvPr>
          <p:cNvSpPr>
            <a:spLocks noGrp="1"/>
          </p:cNvSpPr>
          <p:nvPr>
            <p:ph idx="1"/>
          </p:nvPr>
        </p:nvSpPr>
        <p:spPr/>
        <p:txBody>
          <a:bodyPr>
            <a:normAutofit/>
          </a:bodyPr>
          <a:lstStyle/>
          <a:p>
            <a:r>
              <a:rPr lang="en-US" dirty="0"/>
              <a:t>A row in a periodic snapshot fact table summarizes many measurement events occurring over a standard period, such as a day, a week, or a month. </a:t>
            </a:r>
          </a:p>
          <a:p>
            <a:r>
              <a:rPr lang="en-US" dirty="0"/>
              <a:t>The grain is the period, not the individual transaction. Periodic snapshot fact tables often contain many facts because any measurement event consistent with the fact table grain is permissible. </a:t>
            </a:r>
          </a:p>
          <a:p>
            <a:r>
              <a:rPr lang="en-US" dirty="0"/>
              <a:t>These fact tables are uniformly dense in their foreign keys because even if no activity takes place during the period, a row is typically inserted in the fact table containing a zero or null for each fact.</a:t>
            </a:r>
          </a:p>
          <a:p>
            <a:endParaRPr lang="en-NL" dirty="0"/>
          </a:p>
        </p:txBody>
      </p:sp>
    </p:spTree>
    <p:extLst>
      <p:ext uri="{BB962C8B-B14F-4D97-AF65-F5344CB8AC3E}">
        <p14:creationId xmlns:p14="http://schemas.microsoft.com/office/powerpoint/2010/main" val="2538795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000F-1561-BFA3-6DDA-D0F0F52B50A0}"/>
              </a:ext>
            </a:extLst>
          </p:cNvPr>
          <p:cNvSpPr>
            <a:spLocks noGrp="1"/>
          </p:cNvSpPr>
          <p:nvPr>
            <p:ph type="title"/>
          </p:nvPr>
        </p:nvSpPr>
        <p:spPr/>
        <p:txBody>
          <a:bodyPr/>
          <a:lstStyle/>
          <a:p>
            <a:r>
              <a:rPr lang="nl-NL" dirty="0"/>
              <a:t>Accumulating Snapshot Fact Tables</a:t>
            </a:r>
            <a:endParaRPr lang="en-NL" dirty="0"/>
          </a:p>
        </p:txBody>
      </p:sp>
      <p:sp>
        <p:nvSpPr>
          <p:cNvPr id="3" name="Content Placeholder 2">
            <a:extLst>
              <a:ext uri="{FF2B5EF4-FFF2-40B4-BE49-F238E27FC236}">
                <a16:creationId xmlns:a16="http://schemas.microsoft.com/office/drawing/2014/main" id="{2A175B91-51D6-85B7-B6FE-3077149E7F37}"/>
              </a:ext>
            </a:extLst>
          </p:cNvPr>
          <p:cNvSpPr>
            <a:spLocks noGrp="1"/>
          </p:cNvSpPr>
          <p:nvPr>
            <p:ph idx="1"/>
          </p:nvPr>
        </p:nvSpPr>
        <p:spPr/>
        <p:txBody>
          <a:bodyPr>
            <a:normAutofit fontScale="92500" lnSpcReduction="10000"/>
          </a:bodyPr>
          <a:lstStyle/>
          <a:p>
            <a:r>
              <a:rPr lang="en-US" dirty="0"/>
              <a:t>A row in an accumulating snapshot fact table summarizes the measurement events occurring at predictable steps between the beginning and the end of a process. Pipeline or workflow processes, such as order fulfillment or claim processing, that have a defined start point, standard intermediate steps, and defined end point can be modeled with this type of fact table. </a:t>
            </a:r>
          </a:p>
          <a:p>
            <a:r>
              <a:rPr lang="en-US" dirty="0"/>
              <a:t>There is a date foreign key in the fact table for each critical milestone in the process. An individual row in an accumulating snapshot fact table, corresponding for instance to a line on an order, is initially inserted when the order line is created. As pipeline progress occurs, the accumulating fact table row is revisited and updated. This consistent updating of accumulating snapshot fact rows is unique among the three types of fact tables. In addition to the date foreign keys associated with each critical process step, accumulating snapshot fact tables contain foreign keys for other dimensions and optionally contain degenerate dimensions. They often include numeric lag measurements consistent with the grain, along with milestone completion counters.</a:t>
            </a:r>
          </a:p>
          <a:p>
            <a:endParaRPr lang="en-NL" dirty="0"/>
          </a:p>
        </p:txBody>
      </p:sp>
    </p:spTree>
    <p:extLst>
      <p:ext uri="{BB962C8B-B14F-4D97-AF65-F5344CB8AC3E}">
        <p14:creationId xmlns:p14="http://schemas.microsoft.com/office/powerpoint/2010/main" val="989639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C8F7-808B-1507-2111-19B2F776AAC8}"/>
              </a:ext>
            </a:extLst>
          </p:cNvPr>
          <p:cNvSpPr>
            <a:spLocks noGrp="1"/>
          </p:cNvSpPr>
          <p:nvPr>
            <p:ph type="title"/>
          </p:nvPr>
        </p:nvSpPr>
        <p:spPr/>
        <p:txBody>
          <a:bodyPr/>
          <a:lstStyle/>
          <a:p>
            <a:r>
              <a:rPr lang="nl-NL" dirty="0"/>
              <a:t>Factless Fact Tables</a:t>
            </a:r>
            <a:endParaRPr lang="en-NL" dirty="0"/>
          </a:p>
        </p:txBody>
      </p:sp>
      <p:sp>
        <p:nvSpPr>
          <p:cNvPr id="3" name="Content Placeholder 2">
            <a:extLst>
              <a:ext uri="{FF2B5EF4-FFF2-40B4-BE49-F238E27FC236}">
                <a16:creationId xmlns:a16="http://schemas.microsoft.com/office/drawing/2014/main" id="{F2C6BED5-1FE9-E6E3-1854-69AB5A473899}"/>
              </a:ext>
            </a:extLst>
          </p:cNvPr>
          <p:cNvSpPr>
            <a:spLocks noGrp="1"/>
          </p:cNvSpPr>
          <p:nvPr>
            <p:ph idx="1"/>
          </p:nvPr>
        </p:nvSpPr>
        <p:spPr/>
        <p:txBody>
          <a:bodyPr>
            <a:normAutofit lnSpcReduction="10000"/>
          </a:bodyPr>
          <a:lstStyle/>
          <a:p>
            <a:r>
              <a:rPr lang="en-US" dirty="0"/>
              <a:t>Although most measurement events capture numerical results, it is possible that the event merely records a set of dimensional entities coming together at a moment in time. </a:t>
            </a:r>
          </a:p>
          <a:p>
            <a:r>
              <a:rPr lang="en-US" dirty="0"/>
              <a:t>For example, an event of a student attending a class on a given day may not have a recorded numeric fact, but a fact row with foreign keys for calendar day, student, teacher, location, and class is well-defined. Likewise, customer communications are events, but there may be no associated metrics. </a:t>
            </a:r>
          </a:p>
          <a:p>
            <a:r>
              <a:rPr lang="en-US" dirty="0" err="1"/>
              <a:t>Factless</a:t>
            </a:r>
            <a:r>
              <a:rPr lang="en-US" dirty="0"/>
              <a:t> fact tables can also be used to analyze what didn’t happen. These queries always have two parts: a </a:t>
            </a:r>
            <a:r>
              <a:rPr lang="en-US" dirty="0" err="1"/>
              <a:t>factless</a:t>
            </a:r>
            <a:r>
              <a:rPr lang="en-US" dirty="0"/>
              <a:t> coverage table that contains all the possibilities of events that might happen and an activity table that contains the events that did happen. When the activity is subtracted from the coverage, the result is the set of events that did not happen</a:t>
            </a:r>
            <a:endParaRPr lang="en-NL" dirty="0"/>
          </a:p>
        </p:txBody>
      </p:sp>
    </p:spTree>
    <p:extLst>
      <p:ext uri="{BB962C8B-B14F-4D97-AF65-F5344CB8AC3E}">
        <p14:creationId xmlns:p14="http://schemas.microsoft.com/office/powerpoint/2010/main" val="2178210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5503-E81C-8D4C-24BC-6F0B2C91FF7C}"/>
              </a:ext>
            </a:extLst>
          </p:cNvPr>
          <p:cNvSpPr>
            <a:spLocks noGrp="1"/>
          </p:cNvSpPr>
          <p:nvPr>
            <p:ph type="title"/>
          </p:nvPr>
        </p:nvSpPr>
        <p:spPr/>
        <p:txBody>
          <a:bodyPr/>
          <a:lstStyle/>
          <a:p>
            <a:r>
              <a:rPr lang="en-US" dirty="0"/>
              <a:t>Aggregate Fact Tables or Cubes</a:t>
            </a:r>
            <a:endParaRPr lang="en-NL" dirty="0"/>
          </a:p>
        </p:txBody>
      </p:sp>
      <p:sp>
        <p:nvSpPr>
          <p:cNvPr id="3" name="Content Placeholder 2">
            <a:extLst>
              <a:ext uri="{FF2B5EF4-FFF2-40B4-BE49-F238E27FC236}">
                <a16:creationId xmlns:a16="http://schemas.microsoft.com/office/drawing/2014/main" id="{82DB5EBF-E23B-020B-8C73-8FF69BDEDA32}"/>
              </a:ext>
            </a:extLst>
          </p:cNvPr>
          <p:cNvSpPr>
            <a:spLocks noGrp="1"/>
          </p:cNvSpPr>
          <p:nvPr>
            <p:ph idx="1"/>
          </p:nvPr>
        </p:nvSpPr>
        <p:spPr>
          <a:xfrm>
            <a:off x="1024128" y="2285999"/>
            <a:ext cx="9720073" cy="4353339"/>
          </a:xfrm>
        </p:spPr>
        <p:txBody>
          <a:bodyPr>
            <a:normAutofit/>
          </a:bodyPr>
          <a:lstStyle/>
          <a:p>
            <a:r>
              <a:rPr lang="en-US" dirty="0"/>
              <a:t>Aggregate fact tables are simple numeric rollups of atomic fact table data built solely to accelerate query performance. These aggregate fact tables should be available to the BI layer at the same time as the atomic fact tables so that BI tools smoothly choose the appropriate aggregate level at query time. </a:t>
            </a:r>
          </a:p>
          <a:p>
            <a:r>
              <a:rPr lang="en-US" dirty="0"/>
              <a:t>This process, known as aggregate navigation, must be open so that every report writer, query tool, and BI application harvests the same performance benefits. A properly designed set of aggregates should behave like database indexes, which accelerate query performance but are not encountered directly by the BI applications or business users. Aggregate fact tables contain foreign keys to shrunken conformed dimensions, as well as aggregated facts created by summing measures from more atomic fact tables. Finally, aggregate OLAP cubes with summarized measures are frequently built in the same way as relational aggregates, but the OLAP cubes are meant to be accessed directly by the business users.</a:t>
            </a:r>
            <a:endParaRPr lang="en-NL" dirty="0"/>
          </a:p>
        </p:txBody>
      </p:sp>
    </p:spTree>
    <p:extLst>
      <p:ext uri="{BB962C8B-B14F-4D97-AF65-F5344CB8AC3E}">
        <p14:creationId xmlns:p14="http://schemas.microsoft.com/office/powerpoint/2010/main" val="296375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D46A-9394-17B5-0D32-A507D8A98070}"/>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75A0C897-3E29-E077-F6C7-470B90E0A617}"/>
              </a:ext>
            </a:extLst>
          </p:cNvPr>
          <p:cNvSpPr>
            <a:spLocks noGrp="1"/>
          </p:cNvSpPr>
          <p:nvPr>
            <p:ph idx="1"/>
          </p:nvPr>
        </p:nvSpPr>
        <p:spPr/>
        <p:txBody>
          <a:bodyPr/>
          <a:lstStyle/>
          <a:p>
            <a:r>
              <a:rPr lang="en-US" dirty="0"/>
              <a:t>Definition 2: Dimensional Modeling</a:t>
            </a:r>
          </a:p>
          <a:p>
            <a:r>
              <a:rPr lang="en-US" dirty="0"/>
              <a:t>A dimensional model consists of a fact table containing measurements surrounded by a halo of dimension tables containing textual context</a:t>
            </a:r>
          </a:p>
          <a:p>
            <a:r>
              <a:rPr lang="en-US" dirty="0"/>
              <a:t>Known as a star join</a:t>
            </a:r>
          </a:p>
          <a:p>
            <a:r>
              <a:rPr lang="en-US" dirty="0"/>
              <a:t>Known as a star schema when stored in a relational database (RDBMS)</a:t>
            </a:r>
          </a:p>
        </p:txBody>
      </p:sp>
    </p:spTree>
    <p:extLst>
      <p:ext uri="{BB962C8B-B14F-4D97-AF65-F5344CB8AC3E}">
        <p14:creationId xmlns:p14="http://schemas.microsoft.com/office/powerpoint/2010/main" val="315516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41DC-E068-CAB5-4B45-0C52D747C5B7}"/>
              </a:ext>
            </a:extLst>
          </p:cNvPr>
          <p:cNvSpPr>
            <a:spLocks noGrp="1"/>
          </p:cNvSpPr>
          <p:nvPr>
            <p:ph type="title"/>
          </p:nvPr>
        </p:nvSpPr>
        <p:spPr/>
        <p:txBody>
          <a:bodyPr/>
          <a:lstStyle/>
          <a:p>
            <a:r>
              <a:rPr lang="nl-NL" dirty="0"/>
              <a:t>Consolidated Fact Tables</a:t>
            </a:r>
            <a:endParaRPr lang="en-NL" dirty="0"/>
          </a:p>
        </p:txBody>
      </p:sp>
      <p:sp>
        <p:nvSpPr>
          <p:cNvPr id="3" name="Content Placeholder 2">
            <a:extLst>
              <a:ext uri="{FF2B5EF4-FFF2-40B4-BE49-F238E27FC236}">
                <a16:creationId xmlns:a16="http://schemas.microsoft.com/office/drawing/2014/main" id="{F1E92C79-016D-3BF7-D803-8785E05B2C78}"/>
              </a:ext>
            </a:extLst>
          </p:cNvPr>
          <p:cNvSpPr>
            <a:spLocks noGrp="1"/>
          </p:cNvSpPr>
          <p:nvPr>
            <p:ph idx="1"/>
          </p:nvPr>
        </p:nvSpPr>
        <p:spPr/>
        <p:txBody>
          <a:bodyPr>
            <a:normAutofit/>
          </a:bodyPr>
          <a:lstStyle/>
          <a:p>
            <a:r>
              <a:rPr lang="en-US" dirty="0"/>
              <a:t>It is often convenient to combine facts from multiple processes together into a single consolidated fact table if they can be expressed at the same grain. For example, sales actuals can be consolidated with sales forecasts in a single fact table to make the task of analyzing actuals versus forecasts simple and fast, as compared to assembling a drill-across application using separate fact tables. Consolidated fact tables add burden to the ETL processing, but ease the analytic burden on the BI applications. They should be considered for cross-process metrics that are frequently analyzed together.</a:t>
            </a:r>
            <a:endParaRPr lang="en-NL" dirty="0"/>
          </a:p>
        </p:txBody>
      </p:sp>
    </p:spTree>
    <p:extLst>
      <p:ext uri="{BB962C8B-B14F-4D97-AF65-F5344CB8AC3E}">
        <p14:creationId xmlns:p14="http://schemas.microsoft.com/office/powerpoint/2010/main" val="35570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D422-EB0E-18F2-BBBC-924B05748698}"/>
              </a:ext>
            </a:extLst>
          </p:cNvPr>
          <p:cNvSpPr>
            <a:spLocks noGrp="1"/>
          </p:cNvSpPr>
          <p:nvPr>
            <p:ph type="title"/>
          </p:nvPr>
        </p:nvSpPr>
        <p:spPr/>
        <p:txBody>
          <a:bodyPr/>
          <a:lstStyle/>
          <a:p>
            <a:r>
              <a:rPr lang="nl-NL" dirty="0"/>
              <a:t>Basic Dimension Table Techniques</a:t>
            </a:r>
            <a:endParaRPr lang="en-NL" dirty="0"/>
          </a:p>
        </p:txBody>
      </p:sp>
      <p:sp>
        <p:nvSpPr>
          <p:cNvPr id="3" name="Content Placeholder 2">
            <a:extLst>
              <a:ext uri="{FF2B5EF4-FFF2-40B4-BE49-F238E27FC236}">
                <a16:creationId xmlns:a16="http://schemas.microsoft.com/office/drawing/2014/main" id="{16C4587A-1D66-B381-DBA1-60172AAD102D}"/>
              </a:ext>
            </a:extLst>
          </p:cNvPr>
          <p:cNvSpPr>
            <a:spLocks noGrp="1"/>
          </p:cNvSpPr>
          <p:nvPr>
            <p:ph idx="1"/>
          </p:nvPr>
        </p:nvSpPr>
        <p:spPr>
          <a:xfrm>
            <a:off x="1024128" y="1904301"/>
            <a:ext cx="9720073" cy="4672668"/>
          </a:xfrm>
        </p:spPr>
        <p:txBody>
          <a:bodyPr>
            <a:normAutofit fontScale="70000" lnSpcReduction="20000"/>
          </a:bodyPr>
          <a:lstStyle/>
          <a:p>
            <a:r>
              <a:rPr lang="nl-NL" dirty="0"/>
              <a:t>Dimension Table Structure</a:t>
            </a:r>
          </a:p>
          <a:p>
            <a:r>
              <a:rPr lang="nl-NL" dirty="0"/>
              <a:t>Dimension Surrogate Keys</a:t>
            </a:r>
          </a:p>
          <a:p>
            <a:r>
              <a:rPr lang="en-US" dirty="0"/>
              <a:t>Natural, Durable, and Supernatural Keys</a:t>
            </a:r>
          </a:p>
          <a:p>
            <a:r>
              <a:rPr lang="nl-NL" dirty="0"/>
              <a:t>Drilling Down</a:t>
            </a:r>
          </a:p>
          <a:p>
            <a:r>
              <a:rPr lang="nl-NL" dirty="0"/>
              <a:t>Degenerate Dimensions</a:t>
            </a:r>
          </a:p>
          <a:p>
            <a:r>
              <a:rPr lang="nl-NL" dirty="0"/>
              <a:t>Denormalized Flattened Dimensions</a:t>
            </a:r>
          </a:p>
          <a:p>
            <a:r>
              <a:rPr lang="nl-NL" dirty="0"/>
              <a:t>Multiple Hierarchies in Dimensions</a:t>
            </a:r>
          </a:p>
          <a:p>
            <a:r>
              <a:rPr lang="en-US" dirty="0"/>
              <a:t>Flags and Indicators as Textual Dimension Attributes</a:t>
            </a:r>
          </a:p>
          <a:p>
            <a:r>
              <a:rPr lang="nl-NL" dirty="0"/>
              <a:t>Null Attributes in Dimensions</a:t>
            </a:r>
          </a:p>
          <a:p>
            <a:r>
              <a:rPr lang="nl-NL" dirty="0"/>
              <a:t>Calendar Date Dimensions</a:t>
            </a:r>
          </a:p>
          <a:p>
            <a:r>
              <a:rPr lang="nl-NL" dirty="0"/>
              <a:t>Role-Playing Dimensions</a:t>
            </a:r>
          </a:p>
          <a:p>
            <a:r>
              <a:rPr lang="nl-NL" dirty="0"/>
              <a:t>Junk Dimensions</a:t>
            </a:r>
          </a:p>
          <a:p>
            <a:r>
              <a:rPr lang="nl-NL" dirty="0"/>
              <a:t>Snowflaked Dimensions</a:t>
            </a:r>
          </a:p>
          <a:p>
            <a:r>
              <a:rPr lang="nl-NL" dirty="0"/>
              <a:t>Outrigger Dimensions</a:t>
            </a:r>
          </a:p>
          <a:p>
            <a:endParaRPr lang="en-NL" dirty="0"/>
          </a:p>
        </p:txBody>
      </p:sp>
    </p:spTree>
    <p:extLst>
      <p:ext uri="{BB962C8B-B14F-4D97-AF65-F5344CB8AC3E}">
        <p14:creationId xmlns:p14="http://schemas.microsoft.com/office/powerpoint/2010/main" val="1035859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C777-2310-4CCA-D275-BC41D6F27195}"/>
              </a:ext>
            </a:extLst>
          </p:cNvPr>
          <p:cNvSpPr>
            <a:spLocks noGrp="1"/>
          </p:cNvSpPr>
          <p:nvPr>
            <p:ph type="title"/>
          </p:nvPr>
        </p:nvSpPr>
        <p:spPr/>
        <p:txBody>
          <a:bodyPr/>
          <a:lstStyle/>
          <a:p>
            <a:r>
              <a:rPr lang="nl-NL" dirty="0"/>
              <a:t>Dimension Table Structure</a:t>
            </a:r>
            <a:endParaRPr lang="en-NL" dirty="0"/>
          </a:p>
        </p:txBody>
      </p:sp>
      <p:sp>
        <p:nvSpPr>
          <p:cNvPr id="3" name="Content Placeholder 2">
            <a:extLst>
              <a:ext uri="{FF2B5EF4-FFF2-40B4-BE49-F238E27FC236}">
                <a16:creationId xmlns:a16="http://schemas.microsoft.com/office/drawing/2014/main" id="{67D58460-2E3C-6827-D207-334A0F0982A6}"/>
              </a:ext>
            </a:extLst>
          </p:cNvPr>
          <p:cNvSpPr>
            <a:spLocks noGrp="1"/>
          </p:cNvSpPr>
          <p:nvPr>
            <p:ph idx="1"/>
          </p:nvPr>
        </p:nvSpPr>
        <p:spPr/>
        <p:txBody>
          <a:bodyPr>
            <a:normAutofit/>
          </a:bodyPr>
          <a:lstStyle/>
          <a:p>
            <a:r>
              <a:rPr lang="en-US" dirty="0"/>
              <a:t>Every dimension table has a single primary key column. This primary key is embedded as a foreign key in any associated fact table where the dimension row’s descriptive context is exactly correct for that fact table row. </a:t>
            </a:r>
          </a:p>
          <a:p>
            <a:r>
              <a:rPr lang="en-US" dirty="0"/>
              <a:t>Dimension tables are usually wide, flat denormalized tables with many low cardinality text attributes. While operational codes and indicators can be treated as attributes, the most powerful dimension attributes are populated with verbose descriptions. </a:t>
            </a:r>
          </a:p>
          <a:p>
            <a:r>
              <a:rPr lang="en-US" dirty="0"/>
              <a:t>Dimension table attributes are the primary target of constraints and grouping specifications from queries and BI applications. The descriptive labels on reports are typically dimension attribute domain values.</a:t>
            </a:r>
            <a:endParaRPr lang="en-NL" dirty="0"/>
          </a:p>
        </p:txBody>
      </p:sp>
    </p:spTree>
    <p:extLst>
      <p:ext uri="{BB962C8B-B14F-4D97-AF65-F5344CB8AC3E}">
        <p14:creationId xmlns:p14="http://schemas.microsoft.com/office/powerpoint/2010/main" val="3065525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AD18-9437-32D5-587B-7CF1BD288CE0}"/>
              </a:ext>
            </a:extLst>
          </p:cNvPr>
          <p:cNvSpPr>
            <a:spLocks noGrp="1"/>
          </p:cNvSpPr>
          <p:nvPr>
            <p:ph type="title"/>
          </p:nvPr>
        </p:nvSpPr>
        <p:spPr/>
        <p:txBody>
          <a:bodyPr/>
          <a:lstStyle/>
          <a:p>
            <a:r>
              <a:rPr lang="nl-NL" dirty="0"/>
              <a:t>Dimension Surrogate Keys</a:t>
            </a:r>
            <a:endParaRPr lang="en-NL" dirty="0"/>
          </a:p>
        </p:txBody>
      </p:sp>
      <p:sp>
        <p:nvSpPr>
          <p:cNvPr id="3" name="Content Placeholder 2">
            <a:extLst>
              <a:ext uri="{FF2B5EF4-FFF2-40B4-BE49-F238E27FC236}">
                <a16:creationId xmlns:a16="http://schemas.microsoft.com/office/drawing/2014/main" id="{B7E0560C-C210-4BAE-38BB-90224E8B118B}"/>
              </a:ext>
            </a:extLst>
          </p:cNvPr>
          <p:cNvSpPr>
            <a:spLocks noGrp="1"/>
          </p:cNvSpPr>
          <p:nvPr>
            <p:ph idx="1"/>
          </p:nvPr>
        </p:nvSpPr>
        <p:spPr/>
        <p:txBody>
          <a:bodyPr>
            <a:normAutofit/>
          </a:bodyPr>
          <a:lstStyle/>
          <a:p>
            <a:r>
              <a:rPr lang="en-US" dirty="0"/>
              <a:t>A dimension table is designed with one column serving as a unique primary key. This primary key cannot be the operational system’s natural key because there will be multiple dimension rows for that natural key when changes are tracked over time. In addition, natural keys for a dimension may be created by more than one source system, and these natural keys may be incompatible or poorly administered. The DW/BI system needs to claim control of the primary keys of all dimensions; rather than using explicit natural keys or natural keys with appended dates, you should create anonymous integer primary keys for every dimension. These dimension surrogate keys are simple integers, assigned in sequence, starting with the value 1, every time a new key is needed. The date dimension is exempt from the surrogate key rule; this highly predictable and stable dimension can use a more meaningful primary key.</a:t>
            </a:r>
            <a:endParaRPr lang="en-NL" dirty="0"/>
          </a:p>
        </p:txBody>
      </p:sp>
    </p:spTree>
    <p:extLst>
      <p:ext uri="{BB962C8B-B14F-4D97-AF65-F5344CB8AC3E}">
        <p14:creationId xmlns:p14="http://schemas.microsoft.com/office/powerpoint/2010/main" val="32351060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BB3-BC37-D79D-C9E1-908097782FE0}"/>
              </a:ext>
            </a:extLst>
          </p:cNvPr>
          <p:cNvSpPr>
            <a:spLocks noGrp="1"/>
          </p:cNvSpPr>
          <p:nvPr>
            <p:ph type="title"/>
          </p:nvPr>
        </p:nvSpPr>
        <p:spPr/>
        <p:txBody>
          <a:bodyPr/>
          <a:lstStyle/>
          <a:p>
            <a:r>
              <a:rPr lang="en-US" dirty="0"/>
              <a:t>Natural, Durable, and Supernatural Keys</a:t>
            </a:r>
            <a:endParaRPr lang="en-NL" dirty="0"/>
          </a:p>
        </p:txBody>
      </p:sp>
      <p:sp>
        <p:nvSpPr>
          <p:cNvPr id="3" name="Content Placeholder 2">
            <a:extLst>
              <a:ext uri="{FF2B5EF4-FFF2-40B4-BE49-F238E27FC236}">
                <a16:creationId xmlns:a16="http://schemas.microsoft.com/office/drawing/2014/main" id="{6E4F11E2-F4FA-C45E-A308-5992C4E103A3}"/>
              </a:ext>
            </a:extLst>
          </p:cNvPr>
          <p:cNvSpPr>
            <a:spLocks noGrp="1"/>
          </p:cNvSpPr>
          <p:nvPr>
            <p:ph idx="1"/>
          </p:nvPr>
        </p:nvSpPr>
        <p:spPr/>
        <p:txBody>
          <a:bodyPr>
            <a:normAutofit/>
          </a:bodyPr>
          <a:lstStyle/>
          <a:p>
            <a:r>
              <a:rPr lang="en-US" dirty="0"/>
              <a:t>Natural keys created by operational source systems are subject to business rules outside the control of the DW/BI system. For instance, an employee number (natural key) may be changed if the employee resigns and then is rehired. </a:t>
            </a:r>
          </a:p>
          <a:p>
            <a:r>
              <a:rPr lang="en-US" dirty="0"/>
              <a:t>When the data warehouse wants to have a single key for that employee, a new durable key must be created that is persistent and does not change in this situation. This key is sometimes referred to as a durable supernatural key. </a:t>
            </a:r>
          </a:p>
          <a:p>
            <a:r>
              <a:rPr lang="en-US" dirty="0"/>
              <a:t>The best durable keys have a format that is independent of the original business process and thus should be simple integers assigned in sequence beginning with 1. While multiple surrogate keys may be associated with an employee over time as their profile changes, the durable key never changes.</a:t>
            </a:r>
            <a:endParaRPr lang="en-NL" dirty="0"/>
          </a:p>
        </p:txBody>
      </p:sp>
    </p:spTree>
    <p:extLst>
      <p:ext uri="{BB962C8B-B14F-4D97-AF65-F5344CB8AC3E}">
        <p14:creationId xmlns:p14="http://schemas.microsoft.com/office/powerpoint/2010/main" val="289720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3B8C-22FC-DF55-5693-1B538128F04E}"/>
              </a:ext>
            </a:extLst>
          </p:cNvPr>
          <p:cNvSpPr>
            <a:spLocks noGrp="1"/>
          </p:cNvSpPr>
          <p:nvPr>
            <p:ph type="title"/>
          </p:nvPr>
        </p:nvSpPr>
        <p:spPr/>
        <p:txBody>
          <a:bodyPr/>
          <a:lstStyle/>
          <a:p>
            <a:r>
              <a:rPr lang="nl-NL" dirty="0"/>
              <a:t>Drilling Down</a:t>
            </a:r>
            <a:endParaRPr lang="en-NL" dirty="0"/>
          </a:p>
        </p:txBody>
      </p:sp>
      <p:sp>
        <p:nvSpPr>
          <p:cNvPr id="3" name="Content Placeholder 2">
            <a:extLst>
              <a:ext uri="{FF2B5EF4-FFF2-40B4-BE49-F238E27FC236}">
                <a16:creationId xmlns:a16="http://schemas.microsoft.com/office/drawing/2014/main" id="{6189AAEE-1CF2-E81B-1504-D13C6865D74B}"/>
              </a:ext>
            </a:extLst>
          </p:cNvPr>
          <p:cNvSpPr>
            <a:spLocks noGrp="1"/>
          </p:cNvSpPr>
          <p:nvPr>
            <p:ph idx="1"/>
          </p:nvPr>
        </p:nvSpPr>
        <p:spPr/>
        <p:txBody>
          <a:bodyPr/>
          <a:lstStyle/>
          <a:p>
            <a:r>
              <a:rPr lang="en-US" dirty="0"/>
              <a:t>Drilling down is the most fundamental way data is analyzed by business users. Drilling down simply means adding a row header to an existing query; the new row header is a dimension attribute appended to the GROUP BY expression in an SQL query. The attribute can come from any dimension attached to the fact table in the query. Drilling down does not require the definition of predetermined hierarchies or drill-down paths.</a:t>
            </a:r>
            <a:endParaRPr lang="en-NL" dirty="0"/>
          </a:p>
        </p:txBody>
      </p:sp>
    </p:spTree>
    <p:extLst>
      <p:ext uri="{BB962C8B-B14F-4D97-AF65-F5344CB8AC3E}">
        <p14:creationId xmlns:p14="http://schemas.microsoft.com/office/powerpoint/2010/main" val="322567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3DA2-91CA-63A7-B58B-1740C5208152}"/>
              </a:ext>
            </a:extLst>
          </p:cNvPr>
          <p:cNvSpPr>
            <a:spLocks noGrp="1"/>
          </p:cNvSpPr>
          <p:nvPr>
            <p:ph type="title"/>
          </p:nvPr>
        </p:nvSpPr>
        <p:spPr/>
        <p:txBody>
          <a:bodyPr/>
          <a:lstStyle/>
          <a:p>
            <a:r>
              <a:rPr lang="nl-NL" dirty="0"/>
              <a:t>Degenerate Dimensions</a:t>
            </a:r>
            <a:endParaRPr lang="en-NL" dirty="0"/>
          </a:p>
        </p:txBody>
      </p:sp>
      <p:sp>
        <p:nvSpPr>
          <p:cNvPr id="3" name="Content Placeholder 2">
            <a:extLst>
              <a:ext uri="{FF2B5EF4-FFF2-40B4-BE49-F238E27FC236}">
                <a16:creationId xmlns:a16="http://schemas.microsoft.com/office/drawing/2014/main" id="{EB96E8F1-41B5-82C6-989C-2B506B76A52A}"/>
              </a:ext>
            </a:extLst>
          </p:cNvPr>
          <p:cNvSpPr>
            <a:spLocks noGrp="1"/>
          </p:cNvSpPr>
          <p:nvPr>
            <p:ph idx="1"/>
          </p:nvPr>
        </p:nvSpPr>
        <p:spPr/>
        <p:txBody>
          <a:bodyPr>
            <a:normAutofit/>
          </a:bodyPr>
          <a:lstStyle/>
          <a:p>
            <a:r>
              <a:rPr lang="en-US" dirty="0"/>
              <a:t>Sometimes a dimension is defined that has no content except for its primary key. For example, when an invoice has multiple line items, the line item fact rows inherit all the descriptive dimension foreign keys of the invoice, and the invoice is left with no unique content. </a:t>
            </a:r>
          </a:p>
          <a:p>
            <a:r>
              <a:rPr lang="en-US" dirty="0"/>
              <a:t>But the invoice number remains a valid dimension key for fact tables at the line item level. This degenerate dimension is placed in the fact table with the explicit acknowledgment that there is no associated dimension table. Degenerate dimensions are most common with transaction and accumulating snapshot fact tables.</a:t>
            </a:r>
            <a:endParaRPr lang="en-NL" dirty="0"/>
          </a:p>
        </p:txBody>
      </p:sp>
    </p:spTree>
    <p:extLst>
      <p:ext uri="{BB962C8B-B14F-4D97-AF65-F5344CB8AC3E}">
        <p14:creationId xmlns:p14="http://schemas.microsoft.com/office/powerpoint/2010/main" val="3711917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A445-AC08-903E-9AC9-1B0CE19F55F6}"/>
              </a:ext>
            </a:extLst>
          </p:cNvPr>
          <p:cNvSpPr>
            <a:spLocks noGrp="1"/>
          </p:cNvSpPr>
          <p:nvPr>
            <p:ph type="title"/>
          </p:nvPr>
        </p:nvSpPr>
        <p:spPr/>
        <p:txBody>
          <a:bodyPr/>
          <a:lstStyle/>
          <a:p>
            <a:r>
              <a:rPr lang="nl-NL" dirty="0"/>
              <a:t>Denormalized Flattened Dimensions</a:t>
            </a:r>
            <a:endParaRPr lang="en-NL" dirty="0"/>
          </a:p>
        </p:txBody>
      </p:sp>
      <p:sp>
        <p:nvSpPr>
          <p:cNvPr id="3" name="Content Placeholder 2">
            <a:extLst>
              <a:ext uri="{FF2B5EF4-FFF2-40B4-BE49-F238E27FC236}">
                <a16:creationId xmlns:a16="http://schemas.microsoft.com/office/drawing/2014/main" id="{05ECE790-4806-653B-2B2A-A2FA095F95DB}"/>
              </a:ext>
            </a:extLst>
          </p:cNvPr>
          <p:cNvSpPr>
            <a:spLocks noGrp="1"/>
          </p:cNvSpPr>
          <p:nvPr>
            <p:ph idx="1"/>
          </p:nvPr>
        </p:nvSpPr>
        <p:spPr/>
        <p:txBody>
          <a:bodyPr/>
          <a:lstStyle/>
          <a:p>
            <a:r>
              <a:rPr lang="en-US" dirty="0"/>
              <a:t>In general, dimensional designers must resist the normalization urges caused by years of operational database designs and instead </a:t>
            </a:r>
            <a:r>
              <a:rPr lang="en-US" dirty="0" err="1"/>
              <a:t>denormalize</a:t>
            </a:r>
            <a:r>
              <a:rPr lang="en-US" dirty="0"/>
              <a:t> the many-to-one fixed depth hierarchies into separate attributes on a flattened dimension row. </a:t>
            </a:r>
          </a:p>
          <a:p>
            <a:r>
              <a:rPr lang="en-US" dirty="0"/>
              <a:t>Dimension denormalization supports dimensional modeling’s twin objectives of simplicity and speed.</a:t>
            </a:r>
            <a:endParaRPr lang="en-NL" dirty="0"/>
          </a:p>
        </p:txBody>
      </p:sp>
    </p:spTree>
    <p:extLst>
      <p:ext uri="{BB962C8B-B14F-4D97-AF65-F5344CB8AC3E}">
        <p14:creationId xmlns:p14="http://schemas.microsoft.com/office/powerpoint/2010/main" val="1816017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EA18-2DBA-5A9C-92A7-502AD91118ED}"/>
              </a:ext>
            </a:extLst>
          </p:cNvPr>
          <p:cNvSpPr>
            <a:spLocks noGrp="1"/>
          </p:cNvSpPr>
          <p:nvPr>
            <p:ph type="title"/>
          </p:nvPr>
        </p:nvSpPr>
        <p:spPr/>
        <p:txBody>
          <a:bodyPr/>
          <a:lstStyle/>
          <a:p>
            <a:r>
              <a:rPr lang="nl-NL" dirty="0"/>
              <a:t>Multiple Hierarchies in Dimensions</a:t>
            </a:r>
            <a:endParaRPr lang="en-NL" dirty="0"/>
          </a:p>
        </p:txBody>
      </p:sp>
      <p:sp>
        <p:nvSpPr>
          <p:cNvPr id="3" name="Content Placeholder 2">
            <a:extLst>
              <a:ext uri="{FF2B5EF4-FFF2-40B4-BE49-F238E27FC236}">
                <a16:creationId xmlns:a16="http://schemas.microsoft.com/office/drawing/2014/main" id="{3D049492-E982-CDFD-9A79-284A8B16861D}"/>
              </a:ext>
            </a:extLst>
          </p:cNvPr>
          <p:cNvSpPr>
            <a:spLocks noGrp="1"/>
          </p:cNvSpPr>
          <p:nvPr>
            <p:ph idx="1"/>
          </p:nvPr>
        </p:nvSpPr>
        <p:spPr/>
        <p:txBody>
          <a:bodyPr/>
          <a:lstStyle/>
          <a:p>
            <a:r>
              <a:rPr lang="en-US" dirty="0"/>
              <a:t>Many dimensions contain more than one natural hierarchy. For example, calendar date dimensions may have a day to week to fiscal period hierarchy, as well as a day to month to year hierarchy. Location intensive dimensions may have multiple geographic hierarchies. In all of these cases, the separate hierarchies can gracefully coexist in the same dimension table.</a:t>
            </a:r>
          </a:p>
          <a:p>
            <a:endParaRPr lang="en-NL" dirty="0"/>
          </a:p>
        </p:txBody>
      </p:sp>
    </p:spTree>
    <p:extLst>
      <p:ext uri="{BB962C8B-B14F-4D97-AF65-F5344CB8AC3E}">
        <p14:creationId xmlns:p14="http://schemas.microsoft.com/office/powerpoint/2010/main" val="31906812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C571-0066-1FB9-C29D-B0FD91B1AE87}"/>
              </a:ext>
            </a:extLst>
          </p:cNvPr>
          <p:cNvSpPr>
            <a:spLocks noGrp="1"/>
          </p:cNvSpPr>
          <p:nvPr>
            <p:ph type="title"/>
          </p:nvPr>
        </p:nvSpPr>
        <p:spPr/>
        <p:txBody>
          <a:bodyPr/>
          <a:lstStyle/>
          <a:p>
            <a:r>
              <a:rPr lang="en-US" dirty="0"/>
              <a:t>Flags and Indicators as Textual Dimension Attributes</a:t>
            </a:r>
            <a:endParaRPr lang="en-NL" dirty="0"/>
          </a:p>
        </p:txBody>
      </p:sp>
      <p:sp>
        <p:nvSpPr>
          <p:cNvPr id="3" name="Content Placeholder 2">
            <a:extLst>
              <a:ext uri="{FF2B5EF4-FFF2-40B4-BE49-F238E27FC236}">
                <a16:creationId xmlns:a16="http://schemas.microsoft.com/office/drawing/2014/main" id="{6FF0BAA5-E769-4432-08B9-440430C719D3}"/>
              </a:ext>
            </a:extLst>
          </p:cNvPr>
          <p:cNvSpPr>
            <a:spLocks noGrp="1"/>
          </p:cNvSpPr>
          <p:nvPr>
            <p:ph idx="1"/>
          </p:nvPr>
        </p:nvSpPr>
        <p:spPr/>
        <p:txBody>
          <a:bodyPr/>
          <a:lstStyle/>
          <a:p>
            <a:r>
              <a:rPr lang="en-US" dirty="0"/>
              <a:t>Cryptic abbreviations, true/false flags, and operational indicators should be supplemented in dimension tables with full text words that have meaning when independently viewed. </a:t>
            </a:r>
          </a:p>
          <a:p>
            <a:r>
              <a:rPr lang="en-US" dirty="0"/>
              <a:t>Operational codes with embedded meaning within the code value should be broken down with each part of the code expanded into its own separate descriptive dimension attribute. </a:t>
            </a:r>
            <a:endParaRPr lang="en-NL" dirty="0"/>
          </a:p>
        </p:txBody>
      </p:sp>
    </p:spTree>
    <p:extLst>
      <p:ext uri="{BB962C8B-B14F-4D97-AF65-F5344CB8AC3E}">
        <p14:creationId xmlns:p14="http://schemas.microsoft.com/office/powerpoint/2010/main" val="106030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E72D-789D-24E2-7C03-2012D57C72DE}"/>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A83BEB57-3025-EB34-7D8A-FDAAC9945B31}"/>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CE22876-4E1F-BB43-226B-B9594EC53E43}"/>
              </a:ext>
            </a:extLst>
          </p:cNvPr>
          <p:cNvPicPr>
            <a:picLocks noChangeAspect="1"/>
          </p:cNvPicPr>
          <p:nvPr/>
        </p:nvPicPr>
        <p:blipFill>
          <a:blip r:embed="rId2"/>
          <a:stretch>
            <a:fillRect/>
          </a:stretch>
        </p:blipFill>
        <p:spPr>
          <a:xfrm>
            <a:off x="1092491" y="2216467"/>
            <a:ext cx="7658100" cy="4162425"/>
          </a:xfrm>
          <a:prstGeom prst="rect">
            <a:avLst/>
          </a:prstGeom>
        </p:spPr>
      </p:pic>
    </p:spTree>
    <p:extLst>
      <p:ext uri="{BB962C8B-B14F-4D97-AF65-F5344CB8AC3E}">
        <p14:creationId xmlns:p14="http://schemas.microsoft.com/office/powerpoint/2010/main" val="219352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666D-D9A8-2ECB-6A22-AA51C31E5D79}"/>
              </a:ext>
            </a:extLst>
          </p:cNvPr>
          <p:cNvSpPr>
            <a:spLocks noGrp="1"/>
          </p:cNvSpPr>
          <p:nvPr>
            <p:ph type="title"/>
          </p:nvPr>
        </p:nvSpPr>
        <p:spPr/>
        <p:txBody>
          <a:bodyPr/>
          <a:lstStyle/>
          <a:p>
            <a:r>
              <a:rPr lang="nl-NL" dirty="0"/>
              <a:t>Null Attributes in Dimensions</a:t>
            </a:r>
            <a:endParaRPr lang="en-NL" dirty="0"/>
          </a:p>
        </p:txBody>
      </p:sp>
      <p:sp>
        <p:nvSpPr>
          <p:cNvPr id="3" name="Content Placeholder 2">
            <a:extLst>
              <a:ext uri="{FF2B5EF4-FFF2-40B4-BE49-F238E27FC236}">
                <a16:creationId xmlns:a16="http://schemas.microsoft.com/office/drawing/2014/main" id="{A8AB75A6-2F7A-DDBB-9145-8639B0E2C6EC}"/>
              </a:ext>
            </a:extLst>
          </p:cNvPr>
          <p:cNvSpPr>
            <a:spLocks noGrp="1"/>
          </p:cNvSpPr>
          <p:nvPr>
            <p:ph idx="1"/>
          </p:nvPr>
        </p:nvSpPr>
        <p:spPr/>
        <p:txBody>
          <a:bodyPr/>
          <a:lstStyle/>
          <a:p>
            <a:r>
              <a:rPr lang="en-US" dirty="0"/>
              <a:t>Null-valued dimension attributes result when a given dimension row has not been fully populated, or when there are attributes that are not applicable to all the dimension’s rows. In both cases, we recommend substituting a descriptive string, such as Unknown or Not Applicable in place of the null value. </a:t>
            </a:r>
          </a:p>
          <a:p>
            <a:r>
              <a:rPr lang="en-US" dirty="0"/>
              <a:t>Nulls in dimension attributes should be avoided because different databases handle grouping and constraining on nulls inconsistently.</a:t>
            </a:r>
            <a:endParaRPr lang="en-NL" dirty="0"/>
          </a:p>
        </p:txBody>
      </p:sp>
    </p:spTree>
    <p:extLst>
      <p:ext uri="{BB962C8B-B14F-4D97-AF65-F5344CB8AC3E}">
        <p14:creationId xmlns:p14="http://schemas.microsoft.com/office/powerpoint/2010/main" val="4069223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3F9F-4822-CCAD-6AA7-8694AE7CD995}"/>
              </a:ext>
            </a:extLst>
          </p:cNvPr>
          <p:cNvSpPr>
            <a:spLocks noGrp="1"/>
          </p:cNvSpPr>
          <p:nvPr>
            <p:ph type="title"/>
          </p:nvPr>
        </p:nvSpPr>
        <p:spPr/>
        <p:txBody>
          <a:bodyPr/>
          <a:lstStyle/>
          <a:p>
            <a:r>
              <a:rPr lang="nl-NL" dirty="0"/>
              <a:t>Calendar Date Dimensions</a:t>
            </a:r>
            <a:endParaRPr lang="en-NL" dirty="0"/>
          </a:p>
        </p:txBody>
      </p:sp>
      <p:sp>
        <p:nvSpPr>
          <p:cNvPr id="3" name="Content Placeholder 2">
            <a:extLst>
              <a:ext uri="{FF2B5EF4-FFF2-40B4-BE49-F238E27FC236}">
                <a16:creationId xmlns:a16="http://schemas.microsoft.com/office/drawing/2014/main" id="{9B25CE35-6DAB-89AE-A5AA-60839EF11C01}"/>
              </a:ext>
            </a:extLst>
          </p:cNvPr>
          <p:cNvSpPr>
            <a:spLocks noGrp="1"/>
          </p:cNvSpPr>
          <p:nvPr>
            <p:ph idx="1"/>
          </p:nvPr>
        </p:nvSpPr>
        <p:spPr/>
        <p:txBody>
          <a:bodyPr>
            <a:normAutofit fontScale="92500"/>
          </a:bodyPr>
          <a:lstStyle/>
          <a:p>
            <a:r>
              <a:rPr lang="en-US" dirty="0"/>
              <a:t>Calendar date dimensions are attached to virtually every fact table to allow navigation of the fact table through familiar dates, months, fiscal periods, and special days on the calendar. You would never want to compute Easter in SQL, but rather want to look it up in the calendar date dimension. The calendar date dimension typically has many attributes describing characteristics such as week number, month name, fiscal period, and national holiday indicator. To facilitate partitioning, the primary key of a date dimension can be more meaningful, such as an integer representing YYYYMMDD, instead of a sequentially-assigned surrogate key. However, the date dimension table needs a special row to represent unknown or to-be-determined dates. Filtering and grouping should be based on the date dimension’s attributes, not the smart key. When further precision is needed, a separate date/time stamp can be added to the fact table. The date/time stamp is not a foreign key to a dimension table, but rather is a standalone column. If business users constrain or group on time-</a:t>
            </a:r>
            <a:r>
              <a:rPr lang="en-US" dirty="0" err="1"/>
              <a:t>ofday</a:t>
            </a:r>
            <a:r>
              <a:rPr lang="en-US" dirty="0"/>
              <a:t> attributes, such as day part grouping or shift number, then you would add a separate time-of-day dimension foreign key to the fact table.</a:t>
            </a:r>
            <a:endParaRPr lang="en-NL" dirty="0"/>
          </a:p>
        </p:txBody>
      </p:sp>
    </p:spTree>
    <p:extLst>
      <p:ext uri="{BB962C8B-B14F-4D97-AF65-F5344CB8AC3E}">
        <p14:creationId xmlns:p14="http://schemas.microsoft.com/office/powerpoint/2010/main" val="3633787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4D2A-7EE6-BB1E-39AD-56C8901DA1CF}"/>
              </a:ext>
            </a:extLst>
          </p:cNvPr>
          <p:cNvSpPr>
            <a:spLocks noGrp="1"/>
          </p:cNvSpPr>
          <p:nvPr>
            <p:ph type="title"/>
          </p:nvPr>
        </p:nvSpPr>
        <p:spPr/>
        <p:txBody>
          <a:bodyPr/>
          <a:lstStyle/>
          <a:p>
            <a:r>
              <a:rPr lang="nl-NL" dirty="0"/>
              <a:t>Role-Playing Dimensions</a:t>
            </a:r>
            <a:endParaRPr lang="en-NL" dirty="0"/>
          </a:p>
        </p:txBody>
      </p:sp>
      <p:sp>
        <p:nvSpPr>
          <p:cNvPr id="3" name="Content Placeholder 2">
            <a:extLst>
              <a:ext uri="{FF2B5EF4-FFF2-40B4-BE49-F238E27FC236}">
                <a16:creationId xmlns:a16="http://schemas.microsoft.com/office/drawing/2014/main" id="{022A254C-9319-2D9A-5288-8CB93BF85590}"/>
              </a:ext>
            </a:extLst>
          </p:cNvPr>
          <p:cNvSpPr>
            <a:spLocks noGrp="1"/>
          </p:cNvSpPr>
          <p:nvPr>
            <p:ph idx="1"/>
          </p:nvPr>
        </p:nvSpPr>
        <p:spPr/>
        <p:txBody>
          <a:bodyPr/>
          <a:lstStyle/>
          <a:p>
            <a:r>
              <a:rPr lang="en-US" dirty="0"/>
              <a:t>A single physical dimension can be referenced multiple times in a fact table, with each reference linking to a logically distinct role for the dimension. For instance, a fact table can have several dates, each of which is represented by a foreign key to the date dimension. It is essential that each foreign key refers to a separate view of the date dimension so that the references are independent. These separate dimension views (with unique attribute column names) are called roles.</a:t>
            </a:r>
            <a:endParaRPr lang="en-NL" dirty="0"/>
          </a:p>
        </p:txBody>
      </p:sp>
    </p:spTree>
    <p:extLst>
      <p:ext uri="{BB962C8B-B14F-4D97-AF65-F5344CB8AC3E}">
        <p14:creationId xmlns:p14="http://schemas.microsoft.com/office/powerpoint/2010/main" val="33530120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11A3-B04B-1B40-4D24-1AA296A87891}"/>
              </a:ext>
            </a:extLst>
          </p:cNvPr>
          <p:cNvSpPr>
            <a:spLocks noGrp="1"/>
          </p:cNvSpPr>
          <p:nvPr>
            <p:ph type="title"/>
          </p:nvPr>
        </p:nvSpPr>
        <p:spPr/>
        <p:txBody>
          <a:bodyPr/>
          <a:lstStyle/>
          <a:p>
            <a:r>
              <a:rPr lang="nl-NL" dirty="0"/>
              <a:t>Junk Dimensions</a:t>
            </a:r>
            <a:endParaRPr lang="en-NL" dirty="0"/>
          </a:p>
        </p:txBody>
      </p:sp>
      <p:sp>
        <p:nvSpPr>
          <p:cNvPr id="3" name="Content Placeholder 2">
            <a:extLst>
              <a:ext uri="{FF2B5EF4-FFF2-40B4-BE49-F238E27FC236}">
                <a16:creationId xmlns:a16="http://schemas.microsoft.com/office/drawing/2014/main" id="{32EDD289-512F-ADED-A66A-D94BFCFEEF4F}"/>
              </a:ext>
            </a:extLst>
          </p:cNvPr>
          <p:cNvSpPr>
            <a:spLocks noGrp="1"/>
          </p:cNvSpPr>
          <p:nvPr>
            <p:ph idx="1"/>
          </p:nvPr>
        </p:nvSpPr>
        <p:spPr/>
        <p:txBody>
          <a:bodyPr>
            <a:normAutofit/>
          </a:bodyPr>
          <a:lstStyle/>
          <a:p>
            <a:r>
              <a:rPr lang="en-US" dirty="0"/>
              <a:t>Transactional business processes typically produce a number of miscellaneous, low-cardinality flags and indicators. Rather than making separate dimensions for each flag and attribute, you can create a single junk dimension combining them together. </a:t>
            </a:r>
          </a:p>
          <a:p>
            <a:r>
              <a:rPr lang="en-US" dirty="0"/>
              <a:t>This dimension, frequently labeled as a transaction profile dimension in a schema, does not need to be the Cartesian product of all the attributes’ possible values, but should only contain the combination of values that actually occur in the source data.</a:t>
            </a:r>
          </a:p>
          <a:p>
            <a:endParaRPr lang="en-NL" dirty="0"/>
          </a:p>
        </p:txBody>
      </p:sp>
    </p:spTree>
    <p:extLst>
      <p:ext uri="{BB962C8B-B14F-4D97-AF65-F5344CB8AC3E}">
        <p14:creationId xmlns:p14="http://schemas.microsoft.com/office/powerpoint/2010/main" val="3867817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0DBD-3234-701D-3BBA-D144983B9C92}"/>
              </a:ext>
            </a:extLst>
          </p:cNvPr>
          <p:cNvSpPr>
            <a:spLocks noGrp="1"/>
          </p:cNvSpPr>
          <p:nvPr>
            <p:ph type="title"/>
          </p:nvPr>
        </p:nvSpPr>
        <p:spPr/>
        <p:txBody>
          <a:bodyPr/>
          <a:lstStyle/>
          <a:p>
            <a:r>
              <a:rPr lang="nl-NL" dirty="0"/>
              <a:t>Snowflaked Dimensions</a:t>
            </a:r>
            <a:endParaRPr lang="en-NL" dirty="0"/>
          </a:p>
        </p:txBody>
      </p:sp>
      <p:sp>
        <p:nvSpPr>
          <p:cNvPr id="3" name="Content Placeholder 2">
            <a:extLst>
              <a:ext uri="{FF2B5EF4-FFF2-40B4-BE49-F238E27FC236}">
                <a16:creationId xmlns:a16="http://schemas.microsoft.com/office/drawing/2014/main" id="{589E334A-2C94-A277-AF2B-8C31CE592C52}"/>
              </a:ext>
            </a:extLst>
          </p:cNvPr>
          <p:cNvSpPr>
            <a:spLocks noGrp="1"/>
          </p:cNvSpPr>
          <p:nvPr>
            <p:ph idx="1"/>
          </p:nvPr>
        </p:nvSpPr>
        <p:spPr/>
        <p:txBody>
          <a:bodyPr>
            <a:normAutofit/>
          </a:bodyPr>
          <a:lstStyle/>
          <a:p>
            <a:r>
              <a:rPr lang="en-US" dirty="0"/>
              <a:t>When a hierarchical relationship in a dimension table is normalized, low-cardinality attributes appear as secondary tables connected to the base dimension table by an attribute key. When this process is repeated with all the dimension table’s hierarchies, a characteristic multilevel structure is created that is called a snowflake. </a:t>
            </a:r>
          </a:p>
          <a:p>
            <a:r>
              <a:rPr lang="en-US" dirty="0"/>
              <a:t>Although the snowflake represents hierarchical data accurately, you should avoid snowflakes because it is difficult for business users to understand and navigate snowflakes. They can also negatively impact query performance. A flattened denormalized dimension table contains exactly the same information as a </a:t>
            </a:r>
            <a:r>
              <a:rPr lang="en-US" dirty="0" err="1"/>
              <a:t>snowflaked</a:t>
            </a:r>
            <a:r>
              <a:rPr lang="en-US" dirty="0"/>
              <a:t> dimension.</a:t>
            </a:r>
          </a:p>
          <a:p>
            <a:endParaRPr lang="en-NL" dirty="0"/>
          </a:p>
        </p:txBody>
      </p:sp>
    </p:spTree>
    <p:extLst>
      <p:ext uri="{BB962C8B-B14F-4D97-AF65-F5344CB8AC3E}">
        <p14:creationId xmlns:p14="http://schemas.microsoft.com/office/powerpoint/2010/main" val="1091335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B450-DA51-0E2C-B3F9-0D3DF447A789}"/>
              </a:ext>
            </a:extLst>
          </p:cNvPr>
          <p:cNvSpPr>
            <a:spLocks noGrp="1"/>
          </p:cNvSpPr>
          <p:nvPr>
            <p:ph type="title"/>
          </p:nvPr>
        </p:nvSpPr>
        <p:spPr/>
        <p:txBody>
          <a:bodyPr/>
          <a:lstStyle/>
          <a:p>
            <a:r>
              <a:rPr lang="nl-NL" dirty="0"/>
              <a:t>Outrigger Dimensions</a:t>
            </a:r>
            <a:endParaRPr lang="en-NL" dirty="0"/>
          </a:p>
        </p:txBody>
      </p:sp>
      <p:sp>
        <p:nvSpPr>
          <p:cNvPr id="3" name="Content Placeholder 2">
            <a:extLst>
              <a:ext uri="{FF2B5EF4-FFF2-40B4-BE49-F238E27FC236}">
                <a16:creationId xmlns:a16="http://schemas.microsoft.com/office/drawing/2014/main" id="{2DAA0414-DEBF-BC58-52A8-E0FA7E969D08}"/>
              </a:ext>
            </a:extLst>
          </p:cNvPr>
          <p:cNvSpPr>
            <a:spLocks noGrp="1"/>
          </p:cNvSpPr>
          <p:nvPr>
            <p:ph idx="1"/>
          </p:nvPr>
        </p:nvSpPr>
        <p:spPr/>
        <p:txBody>
          <a:bodyPr/>
          <a:lstStyle/>
          <a:p>
            <a:r>
              <a:rPr lang="en-US" dirty="0"/>
              <a:t>A dimension can contain a reference to another dimension table. For instance, a bank account dimension can reference a separate dimension representing the date the account was opened. These secondary dimension references are called outrigger dimensions. </a:t>
            </a:r>
          </a:p>
          <a:p>
            <a:r>
              <a:rPr lang="en-US" dirty="0"/>
              <a:t>Outrigger dimensions are permissible, but should be used sparingly. In most cases, the correlations between dimensions should be demoted to a fact table, where both dimensions are represented as separate foreign keys.</a:t>
            </a:r>
            <a:endParaRPr lang="en-NL" dirty="0"/>
          </a:p>
        </p:txBody>
      </p:sp>
    </p:spTree>
    <p:extLst>
      <p:ext uri="{BB962C8B-B14F-4D97-AF65-F5344CB8AC3E}">
        <p14:creationId xmlns:p14="http://schemas.microsoft.com/office/powerpoint/2010/main" val="32723495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E52F-4100-16F5-1CAB-FEC6F14C3843}"/>
              </a:ext>
            </a:extLst>
          </p:cNvPr>
          <p:cNvSpPr>
            <a:spLocks noGrp="1"/>
          </p:cNvSpPr>
          <p:nvPr>
            <p:ph type="title"/>
          </p:nvPr>
        </p:nvSpPr>
        <p:spPr/>
        <p:txBody>
          <a:bodyPr/>
          <a:lstStyle/>
          <a:p>
            <a:r>
              <a:rPr lang="en-US" dirty="0"/>
              <a:t>Exercise: </a:t>
            </a:r>
            <a:r>
              <a:rPr lang="en-US" dirty="0" err="1"/>
              <a:t>northwind</a:t>
            </a:r>
            <a:r>
              <a:rPr lang="en-US" dirty="0"/>
              <a:t> traders</a:t>
            </a:r>
            <a:endParaRPr lang="en-NL" dirty="0"/>
          </a:p>
        </p:txBody>
      </p:sp>
      <p:sp>
        <p:nvSpPr>
          <p:cNvPr id="3" name="Content Placeholder 2">
            <a:extLst>
              <a:ext uri="{FF2B5EF4-FFF2-40B4-BE49-F238E27FC236}">
                <a16:creationId xmlns:a16="http://schemas.microsoft.com/office/drawing/2014/main" id="{37968F91-147F-A933-E465-C936CF2BCBE3}"/>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4257726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7D3E-2677-2C5C-7D01-0C3B20627BD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25424B8-4AF0-6564-A5DF-971CC97B0A90}"/>
              </a:ext>
            </a:extLst>
          </p:cNvPr>
          <p:cNvSpPr>
            <a:spLocks noGrp="1"/>
          </p:cNvSpPr>
          <p:nvPr>
            <p:ph idx="1"/>
          </p:nvPr>
        </p:nvSpPr>
        <p:spPr/>
        <p:txBody>
          <a:bodyPr/>
          <a:lstStyle/>
          <a:p>
            <a:endParaRPr lang="en-NL"/>
          </a:p>
        </p:txBody>
      </p:sp>
      <p:pic>
        <p:nvPicPr>
          <p:cNvPr id="3074" name="Picture 2" descr="Northwind ER diagram">
            <a:extLst>
              <a:ext uri="{FF2B5EF4-FFF2-40B4-BE49-F238E27FC236}">
                <a16:creationId xmlns:a16="http://schemas.microsoft.com/office/drawing/2014/main" id="{79DAF6C1-82F2-C639-7A1D-B65A80DFC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0"/>
            <a:ext cx="89423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4268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01FD-8A99-AD23-84C7-E0E4327583F8}"/>
              </a:ext>
            </a:extLst>
          </p:cNvPr>
          <p:cNvSpPr>
            <a:spLocks noGrp="1"/>
          </p:cNvSpPr>
          <p:nvPr>
            <p:ph type="title"/>
          </p:nvPr>
        </p:nvSpPr>
        <p:spPr/>
        <p:txBody>
          <a:bodyPr/>
          <a:lstStyle/>
          <a:p>
            <a:r>
              <a:rPr lang="nl-NL" dirty="0"/>
              <a:t>Integration via Conformed Dimensions</a:t>
            </a:r>
            <a:endParaRPr lang="en-NL" dirty="0"/>
          </a:p>
        </p:txBody>
      </p:sp>
      <p:sp>
        <p:nvSpPr>
          <p:cNvPr id="3" name="Content Placeholder 2">
            <a:extLst>
              <a:ext uri="{FF2B5EF4-FFF2-40B4-BE49-F238E27FC236}">
                <a16:creationId xmlns:a16="http://schemas.microsoft.com/office/drawing/2014/main" id="{87DA9239-758C-6D09-93FF-BADA2779C37C}"/>
              </a:ext>
            </a:extLst>
          </p:cNvPr>
          <p:cNvSpPr>
            <a:spLocks noGrp="1"/>
          </p:cNvSpPr>
          <p:nvPr>
            <p:ph idx="1"/>
          </p:nvPr>
        </p:nvSpPr>
        <p:spPr/>
        <p:txBody>
          <a:bodyPr/>
          <a:lstStyle/>
          <a:p>
            <a:r>
              <a:rPr lang="en-US" dirty="0"/>
              <a:t>One of the marquee successes of the dimensional modeling approach has been to define a simple but powerful recipe for integrating data from different business processes.</a:t>
            </a:r>
            <a:endParaRPr lang="en-NL" dirty="0"/>
          </a:p>
        </p:txBody>
      </p:sp>
    </p:spTree>
    <p:extLst>
      <p:ext uri="{BB962C8B-B14F-4D97-AF65-F5344CB8AC3E}">
        <p14:creationId xmlns:p14="http://schemas.microsoft.com/office/powerpoint/2010/main" val="6745240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B86F-BCBE-B551-423C-56C060549DF9}"/>
              </a:ext>
            </a:extLst>
          </p:cNvPr>
          <p:cNvSpPr>
            <a:spLocks noGrp="1"/>
          </p:cNvSpPr>
          <p:nvPr>
            <p:ph type="title"/>
          </p:nvPr>
        </p:nvSpPr>
        <p:spPr/>
        <p:txBody>
          <a:bodyPr/>
          <a:lstStyle/>
          <a:p>
            <a:r>
              <a:rPr lang="nl-NL" dirty="0"/>
              <a:t>Conformed Dimensions</a:t>
            </a:r>
            <a:endParaRPr lang="en-NL" dirty="0"/>
          </a:p>
        </p:txBody>
      </p:sp>
      <p:sp>
        <p:nvSpPr>
          <p:cNvPr id="3" name="Content Placeholder 2">
            <a:extLst>
              <a:ext uri="{FF2B5EF4-FFF2-40B4-BE49-F238E27FC236}">
                <a16:creationId xmlns:a16="http://schemas.microsoft.com/office/drawing/2014/main" id="{2A402CBE-531A-BB0F-66F6-FB2EDECD1625}"/>
              </a:ext>
            </a:extLst>
          </p:cNvPr>
          <p:cNvSpPr>
            <a:spLocks noGrp="1"/>
          </p:cNvSpPr>
          <p:nvPr>
            <p:ph idx="1"/>
          </p:nvPr>
        </p:nvSpPr>
        <p:spPr/>
        <p:txBody>
          <a:bodyPr>
            <a:normAutofit/>
          </a:bodyPr>
          <a:lstStyle/>
          <a:p>
            <a:r>
              <a:rPr lang="en-US" dirty="0"/>
              <a:t>Dimension tables conform when attributes in separate dimension tables have the same column names and domain contents. Information from separate fact tables can be combined in a single report by using conformed dimension attributes that are associated with each fact table. </a:t>
            </a:r>
          </a:p>
          <a:p>
            <a:r>
              <a:rPr lang="en-US" dirty="0"/>
              <a:t>When a conformed attribute is used as the row header (that is, the grouping column in the SQL query), the results from the separate fact tables can be aligned on the same rows in a drill-across report. This is the essence of integration in an enterprise DW/ BI system. Conformed dimensions, defined once in collaboration with the business’s data governance representatives, are reused across fact tables; they deliver both analytic consistency and reduced future development costs because the wheel is not repeatedly re-created</a:t>
            </a:r>
            <a:endParaRPr lang="en-NL" dirty="0"/>
          </a:p>
        </p:txBody>
      </p:sp>
    </p:spTree>
    <p:extLst>
      <p:ext uri="{BB962C8B-B14F-4D97-AF65-F5344CB8AC3E}">
        <p14:creationId xmlns:p14="http://schemas.microsoft.com/office/powerpoint/2010/main" val="20950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1CE7-0FA3-E460-8ECD-A630216C8F19}"/>
              </a:ext>
            </a:extLst>
          </p:cNvPr>
          <p:cNvSpPr>
            <a:spLocks noGrp="1"/>
          </p:cNvSpPr>
          <p:nvPr>
            <p:ph type="title"/>
          </p:nvPr>
        </p:nvSpPr>
        <p:spPr/>
        <p:txBody>
          <a:bodyPr/>
          <a:lstStyle/>
          <a:p>
            <a:r>
              <a:rPr lang="en-US" dirty="0"/>
              <a:t>Standard </a:t>
            </a:r>
            <a:r>
              <a:rPr lang="en-US" dirty="0" err="1"/>
              <a:t>sql</a:t>
            </a:r>
            <a:r>
              <a:rPr lang="en-US" dirty="0"/>
              <a:t> query template</a:t>
            </a:r>
            <a:endParaRPr lang="en-NL" dirty="0"/>
          </a:p>
        </p:txBody>
      </p:sp>
      <p:sp>
        <p:nvSpPr>
          <p:cNvPr id="3" name="Content Placeholder 2">
            <a:extLst>
              <a:ext uri="{FF2B5EF4-FFF2-40B4-BE49-F238E27FC236}">
                <a16:creationId xmlns:a16="http://schemas.microsoft.com/office/drawing/2014/main" id="{26F9083D-D368-E527-ABEB-458BE7044E69}"/>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AA05909A-7A68-4025-D358-B72A5102E027}"/>
              </a:ext>
            </a:extLst>
          </p:cNvPr>
          <p:cNvPicPr>
            <a:picLocks noChangeAspect="1"/>
          </p:cNvPicPr>
          <p:nvPr/>
        </p:nvPicPr>
        <p:blipFill>
          <a:blip r:embed="rId2"/>
          <a:stretch>
            <a:fillRect/>
          </a:stretch>
        </p:blipFill>
        <p:spPr>
          <a:xfrm>
            <a:off x="1024128" y="2286000"/>
            <a:ext cx="8162925" cy="3705225"/>
          </a:xfrm>
          <a:prstGeom prst="rect">
            <a:avLst/>
          </a:prstGeom>
        </p:spPr>
      </p:pic>
    </p:spTree>
    <p:extLst>
      <p:ext uri="{BB962C8B-B14F-4D97-AF65-F5344CB8AC3E}">
        <p14:creationId xmlns:p14="http://schemas.microsoft.com/office/powerpoint/2010/main" val="24856288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88E5-B2E0-4A97-BDAC-49F17B26F315}"/>
              </a:ext>
            </a:extLst>
          </p:cNvPr>
          <p:cNvSpPr>
            <a:spLocks noGrp="1"/>
          </p:cNvSpPr>
          <p:nvPr>
            <p:ph type="title"/>
          </p:nvPr>
        </p:nvSpPr>
        <p:spPr/>
        <p:txBody>
          <a:bodyPr/>
          <a:lstStyle/>
          <a:p>
            <a:r>
              <a:rPr lang="nl-NL" dirty="0"/>
              <a:t>Shrunken Rollup Dimensions</a:t>
            </a:r>
            <a:endParaRPr lang="en-NL" dirty="0"/>
          </a:p>
        </p:txBody>
      </p:sp>
      <p:sp>
        <p:nvSpPr>
          <p:cNvPr id="3" name="Content Placeholder 2">
            <a:extLst>
              <a:ext uri="{FF2B5EF4-FFF2-40B4-BE49-F238E27FC236}">
                <a16:creationId xmlns:a16="http://schemas.microsoft.com/office/drawing/2014/main" id="{9E2F3A7C-7B44-9E89-DB69-F88693D2E5E2}"/>
              </a:ext>
            </a:extLst>
          </p:cNvPr>
          <p:cNvSpPr>
            <a:spLocks noGrp="1"/>
          </p:cNvSpPr>
          <p:nvPr>
            <p:ph idx="1"/>
          </p:nvPr>
        </p:nvSpPr>
        <p:spPr/>
        <p:txBody>
          <a:bodyPr>
            <a:normAutofit/>
          </a:bodyPr>
          <a:lstStyle/>
          <a:p>
            <a:r>
              <a:rPr lang="en-US" dirty="0"/>
              <a:t>Shrunken dimensions are conformed dimensions that are a subset of rows and /or columns of a base dimension. </a:t>
            </a:r>
          </a:p>
          <a:p>
            <a:r>
              <a:rPr lang="en-US" dirty="0"/>
              <a:t>Shrunken rollup dimensions are required when constructing aggregate fact tables. They are also necessary for business processes that naturally capture data at a higher level of granularity, such as a forecast by month and brand (instead of the more atomic date and product associated with sales data). </a:t>
            </a:r>
          </a:p>
          <a:p>
            <a:r>
              <a:rPr lang="en-US" dirty="0"/>
              <a:t>Another case of conformed dimension </a:t>
            </a:r>
            <a:r>
              <a:rPr lang="en-US" dirty="0" err="1"/>
              <a:t>subsetting</a:t>
            </a:r>
            <a:r>
              <a:rPr lang="en-US" dirty="0"/>
              <a:t> occurs when two dimensions are at the same level of detail, but one represents only a subset of rows.</a:t>
            </a:r>
            <a:endParaRPr lang="en-NL" dirty="0"/>
          </a:p>
        </p:txBody>
      </p:sp>
    </p:spTree>
    <p:extLst>
      <p:ext uri="{BB962C8B-B14F-4D97-AF65-F5344CB8AC3E}">
        <p14:creationId xmlns:p14="http://schemas.microsoft.com/office/powerpoint/2010/main" val="4343218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368F-3D4B-4B3F-7D3F-DEA267E31D1E}"/>
              </a:ext>
            </a:extLst>
          </p:cNvPr>
          <p:cNvSpPr>
            <a:spLocks noGrp="1"/>
          </p:cNvSpPr>
          <p:nvPr>
            <p:ph type="title"/>
          </p:nvPr>
        </p:nvSpPr>
        <p:spPr/>
        <p:txBody>
          <a:bodyPr/>
          <a:lstStyle/>
          <a:p>
            <a:r>
              <a:rPr lang="nl-NL" dirty="0"/>
              <a:t>Drilling Across</a:t>
            </a:r>
            <a:endParaRPr lang="en-NL" dirty="0"/>
          </a:p>
        </p:txBody>
      </p:sp>
      <p:sp>
        <p:nvSpPr>
          <p:cNvPr id="3" name="Content Placeholder 2">
            <a:extLst>
              <a:ext uri="{FF2B5EF4-FFF2-40B4-BE49-F238E27FC236}">
                <a16:creationId xmlns:a16="http://schemas.microsoft.com/office/drawing/2014/main" id="{B3F94914-FA8E-AD86-7722-187D8F971A4D}"/>
              </a:ext>
            </a:extLst>
          </p:cNvPr>
          <p:cNvSpPr>
            <a:spLocks noGrp="1"/>
          </p:cNvSpPr>
          <p:nvPr>
            <p:ph idx="1"/>
          </p:nvPr>
        </p:nvSpPr>
        <p:spPr/>
        <p:txBody>
          <a:bodyPr/>
          <a:lstStyle/>
          <a:p>
            <a:r>
              <a:rPr lang="en-US" dirty="0"/>
              <a:t>Drilling across simply means making separate queries against two or more fact tables where the row headers of each query consist of identical conformed attributes. The answer sets from the two queries are aligned by performing a sort-merge operation on the common dimension attribute row headers. BI tool vendors refer to this functionality by various names, including stitch and </a:t>
            </a:r>
            <a:r>
              <a:rPr lang="en-US" dirty="0" err="1"/>
              <a:t>multipass</a:t>
            </a:r>
            <a:r>
              <a:rPr lang="en-US" dirty="0"/>
              <a:t> query.</a:t>
            </a:r>
            <a:endParaRPr lang="en-NL" dirty="0"/>
          </a:p>
        </p:txBody>
      </p:sp>
    </p:spTree>
    <p:extLst>
      <p:ext uri="{BB962C8B-B14F-4D97-AF65-F5344CB8AC3E}">
        <p14:creationId xmlns:p14="http://schemas.microsoft.com/office/powerpoint/2010/main" val="33899314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BDE2-DA80-CA25-B533-F04D0CB5FE31}"/>
              </a:ext>
            </a:extLst>
          </p:cNvPr>
          <p:cNvSpPr>
            <a:spLocks noGrp="1"/>
          </p:cNvSpPr>
          <p:nvPr>
            <p:ph type="title"/>
          </p:nvPr>
        </p:nvSpPr>
        <p:spPr/>
        <p:txBody>
          <a:bodyPr/>
          <a:lstStyle/>
          <a:p>
            <a:r>
              <a:rPr lang="nl-NL" dirty="0"/>
              <a:t>Value Chain</a:t>
            </a:r>
            <a:endParaRPr lang="en-NL" dirty="0"/>
          </a:p>
        </p:txBody>
      </p:sp>
      <p:sp>
        <p:nvSpPr>
          <p:cNvPr id="3" name="Content Placeholder 2">
            <a:extLst>
              <a:ext uri="{FF2B5EF4-FFF2-40B4-BE49-F238E27FC236}">
                <a16:creationId xmlns:a16="http://schemas.microsoft.com/office/drawing/2014/main" id="{7BF82C81-B2B3-018A-E173-E32A439C1894}"/>
              </a:ext>
            </a:extLst>
          </p:cNvPr>
          <p:cNvSpPr>
            <a:spLocks noGrp="1"/>
          </p:cNvSpPr>
          <p:nvPr>
            <p:ph idx="1"/>
          </p:nvPr>
        </p:nvSpPr>
        <p:spPr/>
        <p:txBody>
          <a:bodyPr>
            <a:normAutofit/>
          </a:bodyPr>
          <a:lstStyle/>
          <a:p>
            <a:r>
              <a:rPr lang="en-US" dirty="0"/>
              <a:t>A value chain identifies the natural flow of an organization’s primary business processes. </a:t>
            </a:r>
          </a:p>
          <a:p>
            <a:r>
              <a:rPr lang="en-US" dirty="0"/>
              <a:t>For example, a retailer’s value chain may consist of purchasing to ware- housing to retail sales. A general ledger value chain may consist of budgeting to commitments to payments. </a:t>
            </a:r>
          </a:p>
          <a:p>
            <a:r>
              <a:rPr lang="en-US" dirty="0"/>
              <a:t>Operational source systems typically produce transactions or snapshots at each step of the value chain. Because each process produces unique metrics at unique time intervals with unique granularity and dimensionality, each process typically spawns at least one atomic fact table.</a:t>
            </a:r>
            <a:endParaRPr lang="en-NL" dirty="0"/>
          </a:p>
        </p:txBody>
      </p:sp>
    </p:spTree>
    <p:extLst>
      <p:ext uri="{BB962C8B-B14F-4D97-AF65-F5344CB8AC3E}">
        <p14:creationId xmlns:p14="http://schemas.microsoft.com/office/powerpoint/2010/main" val="23870253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6D96-A00E-53B9-B179-0BF870E826AF}"/>
              </a:ext>
            </a:extLst>
          </p:cNvPr>
          <p:cNvSpPr>
            <a:spLocks noGrp="1"/>
          </p:cNvSpPr>
          <p:nvPr>
            <p:ph type="title"/>
          </p:nvPr>
        </p:nvSpPr>
        <p:spPr/>
        <p:txBody>
          <a:bodyPr>
            <a:normAutofit/>
          </a:bodyPr>
          <a:lstStyle/>
          <a:p>
            <a:r>
              <a:rPr lang="en-US" dirty="0"/>
              <a:t>Enterprise Data Warehouse Bus Architecture</a:t>
            </a:r>
            <a:endParaRPr lang="en-NL" dirty="0"/>
          </a:p>
        </p:txBody>
      </p:sp>
      <p:sp>
        <p:nvSpPr>
          <p:cNvPr id="3" name="Content Placeholder 2">
            <a:extLst>
              <a:ext uri="{FF2B5EF4-FFF2-40B4-BE49-F238E27FC236}">
                <a16:creationId xmlns:a16="http://schemas.microsoft.com/office/drawing/2014/main" id="{BC25EAAE-493B-3A8F-BB4E-D3226BAA7001}"/>
              </a:ext>
            </a:extLst>
          </p:cNvPr>
          <p:cNvSpPr>
            <a:spLocks noGrp="1"/>
          </p:cNvSpPr>
          <p:nvPr>
            <p:ph idx="1"/>
          </p:nvPr>
        </p:nvSpPr>
        <p:spPr/>
        <p:txBody>
          <a:bodyPr>
            <a:normAutofit/>
          </a:bodyPr>
          <a:lstStyle/>
          <a:p>
            <a:r>
              <a:rPr lang="en-US" dirty="0"/>
              <a:t>The enterprise data warehouse bus architecture provides an incremental approach to building the enterprise DW/BI system. This architecture decomposes the DW/ BI planning process into manageable pieces by focusing on business processes, while delivering integration via standardized conformed dimensions that are reused across processes. </a:t>
            </a:r>
          </a:p>
          <a:p>
            <a:r>
              <a:rPr lang="en-US" dirty="0"/>
              <a:t>It provides an architectural framework, while also decomposing the program to encourage manageable agile implementations corresponding to the rows on the enterprise data warehouse bus matrix. The bus architecture is technology and database platform independent; both relational and OLAP dimensional structures can participate.</a:t>
            </a:r>
            <a:endParaRPr lang="en-NL" dirty="0"/>
          </a:p>
        </p:txBody>
      </p:sp>
    </p:spTree>
    <p:extLst>
      <p:ext uri="{BB962C8B-B14F-4D97-AF65-F5344CB8AC3E}">
        <p14:creationId xmlns:p14="http://schemas.microsoft.com/office/powerpoint/2010/main" val="32619151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7D44-D4A4-65C8-19D8-46B908B6AEB7}"/>
              </a:ext>
            </a:extLst>
          </p:cNvPr>
          <p:cNvSpPr>
            <a:spLocks noGrp="1"/>
          </p:cNvSpPr>
          <p:nvPr>
            <p:ph type="title"/>
          </p:nvPr>
        </p:nvSpPr>
        <p:spPr/>
        <p:txBody>
          <a:bodyPr/>
          <a:lstStyle/>
          <a:p>
            <a:r>
              <a:rPr lang="en-US" dirty="0"/>
              <a:t>Enterprise Data Warehouse Bus Matrix</a:t>
            </a:r>
            <a:endParaRPr lang="en-NL" dirty="0"/>
          </a:p>
        </p:txBody>
      </p:sp>
      <p:sp>
        <p:nvSpPr>
          <p:cNvPr id="3" name="Content Placeholder 2">
            <a:extLst>
              <a:ext uri="{FF2B5EF4-FFF2-40B4-BE49-F238E27FC236}">
                <a16:creationId xmlns:a16="http://schemas.microsoft.com/office/drawing/2014/main" id="{CA67C7C2-9FE1-AF18-D4B4-69EA34249581}"/>
              </a:ext>
            </a:extLst>
          </p:cNvPr>
          <p:cNvSpPr>
            <a:spLocks noGrp="1"/>
          </p:cNvSpPr>
          <p:nvPr>
            <p:ph idx="1"/>
          </p:nvPr>
        </p:nvSpPr>
        <p:spPr/>
        <p:txBody>
          <a:bodyPr>
            <a:normAutofit lnSpcReduction="10000"/>
          </a:bodyPr>
          <a:lstStyle/>
          <a:p>
            <a:r>
              <a:rPr lang="en-US" dirty="0"/>
              <a:t>The enterprise data warehouse bus matrix is the essential tool for designing and communicating the enterprise data warehouse bus architecture. The rows of the matrix are business processes and the columns are dimensions. The shaded cells of the matrix indicate whether a dimension is associated with a given business process. The design team scans each row to test whether a candidate dimension is well-defined for the business process and also scans each column to see where a dimension should be conformed across multiple business processes. Besides the technical design considerations, the bus matrix is used as input to prioritize DW/BI projects with business management as teams should implement one row of the matrix at a time.</a:t>
            </a:r>
          </a:p>
          <a:p>
            <a:r>
              <a:rPr lang="en-US" dirty="0"/>
              <a:t>The detailed implementation bus matrix is a more granular bus matrix where each business process row has been expanded to show specific fact tables or OLAP cubes. At this level of detail, the precise grain statement and list of facts can be documented.</a:t>
            </a:r>
          </a:p>
          <a:p>
            <a:endParaRPr lang="en-NL" dirty="0"/>
          </a:p>
        </p:txBody>
      </p:sp>
    </p:spTree>
    <p:extLst>
      <p:ext uri="{BB962C8B-B14F-4D97-AF65-F5344CB8AC3E}">
        <p14:creationId xmlns:p14="http://schemas.microsoft.com/office/powerpoint/2010/main" val="5854077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4F17-7369-A4C3-0BF4-2872DB27DE46}"/>
              </a:ext>
            </a:extLst>
          </p:cNvPr>
          <p:cNvSpPr>
            <a:spLocks noGrp="1"/>
          </p:cNvSpPr>
          <p:nvPr>
            <p:ph type="title"/>
          </p:nvPr>
        </p:nvSpPr>
        <p:spPr/>
        <p:txBody>
          <a:bodyPr/>
          <a:lstStyle/>
          <a:p>
            <a:r>
              <a:rPr lang="nl-NL" dirty="0"/>
              <a:t>Opportunity/Stakeholder Matrix</a:t>
            </a:r>
            <a:endParaRPr lang="en-NL" dirty="0"/>
          </a:p>
        </p:txBody>
      </p:sp>
      <p:sp>
        <p:nvSpPr>
          <p:cNvPr id="3" name="Content Placeholder 2">
            <a:extLst>
              <a:ext uri="{FF2B5EF4-FFF2-40B4-BE49-F238E27FC236}">
                <a16:creationId xmlns:a16="http://schemas.microsoft.com/office/drawing/2014/main" id="{3D0A74CC-1591-76B1-861F-7651B7D425A1}"/>
              </a:ext>
            </a:extLst>
          </p:cNvPr>
          <p:cNvSpPr>
            <a:spLocks noGrp="1"/>
          </p:cNvSpPr>
          <p:nvPr>
            <p:ph idx="1"/>
          </p:nvPr>
        </p:nvSpPr>
        <p:spPr/>
        <p:txBody>
          <a:bodyPr/>
          <a:lstStyle/>
          <a:p>
            <a:r>
              <a:rPr lang="en-US" dirty="0"/>
              <a:t>After the enterprise data warehouse bus matrix rows have been identified, you can draft a different matrix by replacing the dimension columns with business functions, such as marketing, sales, and finance, and then shading the matrix cells to indicate which business functions are interested in which business process rows. The opportunity/stakeholder matrix helps identify which business groups should be invited to the collaborative design sessions for each process-centric row.</a:t>
            </a:r>
            <a:endParaRPr lang="en-NL" dirty="0"/>
          </a:p>
        </p:txBody>
      </p:sp>
    </p:spTree>
    <p:extLst>
      <p:ext uri="{BB962C8B-B14F-4D97-AF65-F5344CB8AC3E}">
        <p14:creationId xmlns:p14="http://schemas.microsoft.com/office/powerpoint/2010/main" val="27791884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8D62-7378-A182-E19A-CAA7E9268398}"/>
              </a:ext>
            </a:extLst>
          </p:cNvPr>
          <p:cNvSpPr>
            <a:spLocks noGrp="1"/>
          </p:cNvSpPr>
          <p:nvPr>
            <p:ph type="title"/>
          </p:nvPr>
        </p:nvSpPr>
        <p:spPr/>
        <p:txBody>
          <a:bodyPr/>
          <a:lstStyle/>
          <a:p>
            <a:r>
              <a:rPr lang="nl-NL" dirty="0"/>
              <a:t>Slowly Changing Dimension Techniques</a:t>
            </a:r>
            <a:endParaRPr lang="en-NL" dirty="0"/>
          </a:p>
        </p:txBody>
      </p:sp>
      <p:sp>
        <p:nvSpPr>
          <p:cNvPr id="3" name="Content Placeholder 2">
            <a:extLst>
              <a:ext uri="{FF2B5EF4-FFF2-40B4-BE49-F238E27FC236}">
                <a16:creationId xmlns:a16="http://schemas.microsoft.com/office/drawing/2014/main" id="{71F443C2-779F-18A6-A663-7FD174D4D914}"/>
              </a:ext>
            </a:extLst>
          </p:cNvPr>
          <p:cNvSpPr>
            <a:spLocks noGrp="1"/>
          </p:cNvSpPr>
          <p:nvPr>
            <p:ph idx="1"/>
          </p:nvPr>
        </p:nvSpPr>
        <p:spPr/>
        <p:txBody>
          <a:bodyPr/>
          <a:lstStyle/>
          <a:p>
            <a:r>
              <a:rPr lang="nl-NL" dirty="0"/>
              <a:t>Type 0: Retain Original</a:t>
            </a:r>
          </a:p>
          <a:p>
            <a:r>
              <a:rPr lang="nl-NL" dirty="0"/>
              <a:t>Type 1: Overwrite</a:t>
            </a:r>
          </a:p>
          <a:p>
            <a:r>
              <a:rPr lang="en-US" dirty="0"/>
              <a:t>Type 2: Add New Row</a:t>
            </a:r>
          </a:p>
          <a:p>
            <a:r>
              <a:rPr lang="en-US" dirty="0"/>
              <a:t>Type 3: Add New Attribute</a:t>
            </a:r>
          </a:p>
          <a:p>
            <a:r>
              <a:rPr lang="nl-NL" dirty="0"/>
              <a:t>Type 4: Add Mini-Dimension</a:t>
            </a:r>
          </a:p>
          <a:p>
            <a:r>
              <a:rPr lang="en-US" dirty="0"/>
              <a:t>Type 5: Add Mini-Dimension and Type 1 Outrigger</a:t>
            </a:r>
          </a:p>
          <a:p>
            <a:r>
              <a:rPr lang="nl-NL" dirty="0"/>
              <a:t>Type 6: Add Type 1 Attributes to Type 2 Dimension</a:t>
            </a:r>
          </a:p>
          <a:p>
            <a:r>
              <a:rPr lang="nl-NL" dirty="0"/>
              <a:t>Type 7: Dual Type 1 and Type 2 Dimensions</a:t>
            </a:r>
          </a:p>
          <a:p>
            <a:endParaRPr lang="en-NL" dirty="0"/>
          </a:p>
        </p:txBody>
      </p:sp>
    </p:spTree>
    <p:extLst>
      <p:ext uri="{BB962C8B-B14F-4D97-AF65-F5344CB8AC3E}">
        <p14:creationId xmlns:p14="http://schemas.microsoft.com/office/powerpoint/2010/main" val="21465189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6EA8-94D6-2FE5-8B2D-033ACDB768C2}"/>
              </a:ext>
            </a:extLst>
          </p:cNvPr>
          <p:cNvSpPr>
            <a:spLocks noGrp="1"/>
          </p:cNvSpPr>
          <p:nvPr>
            <p:ph type="title"/>
          </p:nvPr>
        </p:nvSpPr>
        <p:spPr/>
        <p:txBody>
          <a:bodyPr/>
          <a:lstStyle/>
          <a:p>
            <a:r>
              <a:rPr lang="nl-NL" dirty="0"/>
              <a:t>Type 0: Retain Original</a:t>
            </a:r>
            <a:endParaRPr lang="en-NL" dirty="0"/>
          </a:p>
        </p:txBody>
      </p:sp>
      <p:sp>
        <p:nvSpPr>
          <p:cNvPr id="3" name="Content Placeholder 2">
            <a:extLst>
              <a:ext uri="{FF2B5EF4-FFF2-40B4-BE49-F238E27FC236}">
                <a16:creationId xmlns:a16="http://schemas.microsoft.com/office/drawing/2014/main" id="{83ACBD2F-94D8-6BB0-417B-D960A3B89893}"/>
              </a:ext>
            </a:extLst>
          </p:cNvPr>
          <p:cNvSpPr>
            <a:spLocks noGrp="1"/>
          </p:cNvSpPr>
          <p:nvPr>
            <p:ph idx="1"/>
          </p:nvPr>
        </p:nvSpPr>
        <p:spPr/>
        <p:txBody>
          <a:bodyPr/>
          <a:lstStyle/>
          <a:p>
            <a:r>
              <a:rPr lang="en-US" dirty="0"/>
              <a:t>With slowly changing dimension type 0, the dimension attribute value never changes, so facts are always grouped by this original value. Type 0 is appropriate for any attribute labeled “original,” such as a customer’s original credit score or a durable identifier. It also applies to most attributes in a date dimension.</a:t>
            </a:r>
            <a:endParaRPr lang="en-NL" dirty="0"/>
          </a:p>
        </p:txBody>
      </p:sp>
    </p:spTree>
    <p:extLst>
      <p:ext uri="{BB962C8B-B14F-4D97-AF65-F5344CB8AC3E}">
        <p14:creationId xmlns:p14="http://schemas.microsoft.com/office/powerpoint/2010/main" val="1695561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6CC6-00A6-B76D-D65F-520DA7A2A6B2}"/>
              </a:ext>
            </a:extLst>
          </p:cNvPr>
          <p:cNvSpPr>
            <a:spLocks noGrp="1"/>
          </p:cNvSpPr>
          <p:nvPr>
            <p:ph type="title"/>
          </p:nvPr>
        </p:nvSpPr>
        <p:spPr/>
        <p:txBody>
          <a:bodyPr/>
          <a:lstStyle/>
          <a:p>
            <a:r>
              <a:rPr lang="nl-NL" dirty="0"/>
              <a:t>Type 1: Overwrite</a:t>
            </a:r>
            <a:endParaRPr lang="en-NL" dirty="0"/>
          </a:p>
        </p:txBody>
      </p:sp>
      <p:sp>
        <p:nvSpPr>
          <p:cNvPr id="3" name="Content Placeholder 2">
            <a:extLst>
              <a:ext uri="{FF2B5EF4-FFF2-40B4-BE49-F238E27FC236}">
                <a16:creationId xmlns:a16="http://schemas.microsoft.com/office/drawing/2014/main" id="{D92A01A3-126A-782B-4CBF-DB5E913DDB05}"/>
              </a:ext>
            </a:extLst>
          </p:cNvPr>
          <p:cNvSpPr>
            <a:spLocks noGrp="1"/>
          </p:cNvSpPr>
          <p:nvPr>
            <p:ph idx="1"/>
          </p:nvPr>
        </p:nvSpPr>
        <p:spPr/>
        <p:txBody>
          <a:bodyPr/>
          <a:lstStyle/>
          <a:p>
            <a:r>
              <a:rPr lang="en-US" dirty="0"/>
              <a:t>With slowly changing dimension type 1, the old attribute value in the dimension row is overwritten with the new value; type 1 attributes always reflects the most recent assignment, and therefore this technique destroys history. Although this approach is easy to implement and does not create additional dimension rows, you must be careful that aggregate fact tables and OLAP cubes affected by this change are recomputed.</a:t>
            </a:r>
            <a:endParaRPr lang="en-NL" dirty="0"/>
          </a:p>
        </p:txBody>
      </p:sp>
    </p:spTree>
    <p:extLst>
      <p:ext uri="{BB962C8B-B14F-4D97-AF65-F5344CB8AC3E}">
        <p14:creationId xmlns:p14="http://schemas.microsoft.com/office/powerpoint/2010/main" val="1959109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AB28-FE30-3098-9439-961C3F35BC61}"/>
              </a:ext>
            </a:extLst>
          </p:cNvPr>
          <p:cNvSpPr>
            <a:spLocks noGrp="1"/>
          </p:cNvSpPr>
          <p:nvPr>
            <p:ph type="title"/>
          </p:nvPr>
        </p:nvSpPr>
        <p:spPr/>
        <p:txBody>
          <a:bodyPr/>
          <a:lstStyle/>
          <a:p>
            <a:r>
              <a:rPr lang="en-US" dirty="0"/>
              <a:t>Type 2: Add New Row</a:t>
            </a:r>
            <a:endParaRPr lang="en-NL" dirty="0"/>
          </a:p>
        </p:txBody>
      </p:sp>
      <p:sp>
        <p:nvSpPr>
          <p:cNvPr id="3" name="Content Placeholder 2">
            <a:extLst>
              <a:ext uri="{FF2B5EF4-FFF2-40B4-BE49-F238E27FC236}">
                <a16:creationId xmlns:a16="http://schemas.microsoft.com/office/drawing/2014/main" id="{694472DD-9247-8EDD-B116-71382F1596B6}"/>
              </a:ext>
            </a:extLst>
          </p:cNvPr>
          <p:cNvSpPr>
            <a:spLocks noGrp="1"/>
          </p:cNvSpPr>
          <p:nvPr>
            <p:ph idx="1"/>
          </p:nvPr>
        </p:nvSpPr>
        <p:spPr/>
        <p:txBody>
          <a:bodyPr>
            <a:normAutofit/>
          </a:bodyPr>
          <a:lstStyle/>
          <a:p>
            <a:r>
              <a:rPr lang="en-US" dirty="0"/>
              <a:t>Slowly changing dimension type 2 changes add a new row in the dimension with the updated attribute values. This requires generalizing the primary key of the dimension beyond the natural or durable key because there will potentially be multiple rows describing each member. </a:t>
            </a:r>
          </a:p>
          <a:p>
            <a:r>
              <a:rPr lang="en-US" dirty="0"/>
              <a:t>When a new row is created for a dimension member, a new primary surrogate key is assigned and used as a foreign key in all fact tables from the moment of the update until a subsequent change creates a new dimension key and updated dimension row. A minimum of three additional columns should be added to the dimension row with type 2 changes: 1) row effective date or date/time stamp; 2) row expiration date or date/time stamp; and 3) current row indicator.</a:t>
            </a:r>
            <a:endParaRPr lang="en-NL" dirty="0"/>
          </a:p>
        </p:txBody>
      </p:sp>
    </p:spTree>
    <p:extLst>
      <p:ext uri="{BB962C8B-B14F-4D97-AF65-F5344CB8AC3E}">
        <p14:creationId xmlns:p14="http://schemas.microsoft.com/office/powerpoint/2010/main" val="349047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669E-00AE-AEF5-5DC5-ECDF0EDA2978}"/>
              </a:ext>
            </a:extLst>
          </p:cNvPr>
          <p:cNvSpPr>
            <a:spLocks noGrp="1"/>
          </p:cNvSpPr>
          <p:nvPr>
            <p:ph type="title"/>
          </p:nvPr>
        </p:nvSpPr>
        <p:spPr/>
        <p:txBody>
          <a:bodyPr/>
          <a:lstStyle/>
          <a:p>
            <a:r>
              <a:rPr lang="en-US" dirty="0"/>
              <a:t>Typical dimensional answer set</a:t>
            </a:r>
            <a:endParaRPr lang="en-NL" dirty="0"/>
          </a:p>
        </p:txBody>
      </p:sp>
      <p:sp>
        <p:nvSpPr>
          <p:cNvPr id="3" name="Content Placeholder 2">
            <a:extLst>
              <a:ext uri="{FF2B5EF4-FFF2-40B4-BE49-F238E27FC236}">
                <a16:creationId xmlns:a16="http://schemas.microsoft.com/office/drawing/2014/main" id="{896FE23C-4394-E571-355A-3BF9CA36539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64B3D5D-F468-8C3B-029E-C7A9EDCAF104}"/>
              </a:ext>
            </a:extLst>
          </p:cNvPr>
          <p:cNvPicPr>
            <a:picLocks noChangeAspect="1"/>
          </p:cNvPicPr>
          <p:nvPr/>
        </p:nvPicPr>
        <p:blipFill>
          <a:blip r:embed="rId2"/>
          <a:stretch>
            <a:fillRect/>
          </a:stretch>
        </p:blipFill>
        <p:spPr>
          <a:xfrm>
            <a:off x="1024128" y="2286000"/>
            <a:ext cx="8020050" cy="3571875"/>
          </a:xfrm>
          <a:prstGeom prst="rect">
            <a:avLst/>
          </a:prstGeom>
        </p:spPr>
      </p:pic>
    </p:spTree>
    <p:extLst>
      <p:ext uri="{BB962C8B-B14F-4D97-AF65-F5344CB8AC3E}">
        <p14:creationId xmlns:p14="http://schemas.microsoft.com/office/powerpoint/2010/main" val="21452125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F078-BC70-208D-5A49-BFE282D32282}"/>
              </a:ext>
            </a:extLst>
          </p:cNvPr>
          <p:cNvSpPr>
            <a:spLocks noGrp="1"/>
          </p:cNvSpPr>
          <p:nvPr>
            <p:ph type="title"/>
          </p:nvPr>
        </p:nvSpPr>
        <p:spPr/>
        <p:txBody>
          <a:bodyPr/>
          <a:lstStyle/>
          <a:p>
            <a:r>
              <a:rPr lang="en-US" dirty="0"/>
              <a:t>Type 3: Add New Attribute</a:t>
            </a:r>
            <a:endParaRPr lang="en-NL" dirty="0"/>
          </a:p>
        </p:txBody>
      </p:sp>
      <p:sp>
        <p:nvSpPr>
          <p:cNvPr id="3" name="Content Placeholder 2">
            <a:extLst>
              <a:ext uri="{FF2B5EF4-FFF2-40B4-BE49-F238E27FC236}">
                <a16:creationId xmlns:a16="http://schemas.microsoft.com/office/drawing/2014/main" id="{F2DDA03B-0355-3C5F-A74F-D2D63C1093B1}"/>
              </a:ext>
            </a:extLst>
          </p:cNvPr>
          <p:cNvSpPr>
            <a:spLocks noGrp="1"/>
          </p:cNvSpPr>
          <p:nvPr>
            <p:ph idx="1"/>
          </p:nvPr>
        </p:nvSpPr>
        <p:spPr/>
        <p:txBody>
          <a:bodyPr/>
          <a:lstStyle/>
          <a:p>
            <a:r>
              <a:rPr lang="en-US" dirty="0"/>
              <a:t>Slowly changing dimension type 3 changes add a new attribute in the dimension to preserve the old attribute value; the new value overwrites the main attribute as in a type 1 change. </a:t>
            </a:r>
          </a:p>
          <a:p>
            <a:r>
              <a:rPr lang="en-US" dirty="0"/>
              <a:t>This kind of type 3 change is sometimes called an alternate reality. A business user can group and filter fact data by either the current value or alternate reality. This slowly changing dimension technique is used relatively infrequently.</a:t>
            </a:r>
          </a:p>
          <a:p>
            <a:endParaRPr lang="en-NL" dirty="0"/>
          </a:p>
        </p:txBody>
      </p:sp>
    </p:spTree>
    <p:extLst>
      <p:ext uri="{BB962C8B-B14F-4D97-AF65-F5344CB8AC3E}">
        <p14:creationId xmlns:p14="http://schemas.microsoft.com/office/powerpoint/2010/main" val="27963823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A534-F0FE-3960-8CE6-29B987B254BE}"/>
              </a:ext>
            </a:extLst>
          </p:cNvPr>
          <p:cNvSpPr>
            <a:spLocks noGrp="1"/>
          </p:cNvSpPr>
          <p:nvPr>
            <p:ph type="title"/>
          </p:nvPr>
        </p:nvSpPr>
        <p:spPr/>
        <p:txBody>
          <a:bodyPr/>
          <a:lstStyle/>
          <a:p>
            <a:r>
              <a:rPr lang="nl-NL" dirty="0"/>
              <a:t>Type 4: Add Mini-Dimension</a:t>
            </a:r>
            <a:endParaRPr lang="en-NL" dirty="0"/>
          </a:p>
        </p:txBody>
      </p:sp>
      <p:sp>
        <p:nvSpPr>
          <p:cNvPr id="3" name="Content Placeholder 2">
            <a:extLst>
              <a:ext uri="{FF2B5EF4-FFF2-40B4-BE49-F238E27FC236}">
                <a16:creationId xmlns:a16="http://schemas.microsoft.com/office/drawing/2014/main" id="{88F0685B-402E-931B-EA8F-77CA96E8AB45}"/>
              </a:ext>
            </a:extLst>
          </p:cNvPr>
          <p:cNvSpPr>
            <a:spLocks noGrp="1"/>
          </p:cNvSpPr>
          <p:nvPr>
            <p:ph idx="1"/>
          </p:nvPr>
        </p:nvSpPr>
        <p:spPr/>
        <p:txBody>
          <a:bodyPr>
            <a:normAutofit/>
          </a:bodyPr>
          <a:lstStyle/>
          <a:p>
            <a:r>
              <a:rPr lang="en-US" dirty="0"/>
              <a:t>Slowly changing dimension type 4 is used when a group of attributes in a dimension rapidly changes and is split off to a mini-dimension. </a:t>
            </a:r>
          </a:p>
          <a:p>
            <a:r>
              <a:rPr lang="en-US" dirty="0"/>
              <a:t>This situation is sometimes called a rapidly changing monster dimension. Frequently used attributes in multimillion-row dimension tables are mini-dimension design candidates, even if they don’t frequently change. </a:t>
            </a:r>
          </a:p>
          <a:p>
            <a:r>
              <a:rPr lang="en-US" dirty="0"/>
              <a:t>The type 4 mini-dimension requires its own unique primary key; the primary keys of both the base dimension and mini-dimension are captured in the associated fact tables.</a:t>
            </a:r>
            <a:endParaRPr lang="en-NL" dirty="0"/>
          </a:p>
        </p:txBody>
      </p:sp>
    </p:spTree>
    <p:extLst>
      <p:ext uri="{BB962C8B-B14F-4D97-AF65-F5344CB8AC3E}">
        <p14:creationId xmlns:p14="http://schemas.microsoft.com/office/powerpoint/2010/main" val="559521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663B-955A-B319-A9CD-3463A21E9248}"/>
              </a:ext>
            </a:extLst>
          </p:cNvPr>
          <p:cNvSpPr>
            <a:spLocks noGrp="1"/>
          </p:cNvSpPr>
          <p:nvPr>
            <p:ph type="title"/>
          </p:nvPr>
        </p:nvSpPr>
        <p:spPr/>
        <p:txBody>
          <a:bodyPr/>
          <a:lstStyle/>
          <a:p>
            <a:r>
              <a:rPr lang="en-US" dirty="0"/>
              <a:t>Type 5: Add Mini-Dimension and Type 1 Outrigger</a:t>
            </a:r>
            <a:endParaRPr lang="en-NL" dirty="0"/>
          </a:p>
        </p:txBody>
      </p:sp>
      <p:sp>
        <p:nvSpPr>
          <p:cNvPr id="3" name="Content Placeholder 2">
            <a:extLst>
              <a:ext uri="{FF2B5EF4-FFF2-40B4-BE49-F238E27FC236}">
                <a16:creationId xmlns:a16="http://schemas.microsoft.com/office/drawing/2014/main" id="{1704DD79-725C-CB87-00FB-720419DCDDAF}"/>
              </a:ext>
            </a:extLst>
          </p:cNvPr>
          <p:cNvSpPr>
            <a:spLocks noGrp="1"/>
          </p:cNvSpPr>
          <p:nvPr>
            <p:ph idx="1"/>
          </p:nvPr>
        </p:nvSpPr>
        <p:spPr/>
        <p:txBody>
          <a:bodyPr>
            <a:normAutofit/>
          </a:bodyPr>
          <a:lstStyle/>
          <a:p>
            <a:r>
              <a:rPr lang="en-US" dirty="0"/>
              <a:t>Slowly changing dimension type 5 is used to accurately preserve historical attribute values, plus report historical facts according to current attribute values. Type 5 builds on the type 4 mini-dimension by also embedding a current type 1 reference to the mini-dimension in the base-dimension. </a:t>
            </a:r>
          </a:p>
          <a:p>
            <a:r>
              <a:rPr lang="en-US" dirty="0"/>
              <a:t>This enables the currently-assigned mini- dimension attributes to be accessed along with the others in the base dimension without linking through a fact table. Logically, you’d represent the base dimension and mini-dimension outrigger as a single table in the presentation area. The ETL team must overwrite this type 1 mini-dimension reference whenever the current mini-dimension assignment changes.</a:t>
            </a:r>
            <a:endParaRPr lang="en-NL" dirty="0"/>
          </a:p>
        </p:txBody>
      </p:sp>
    </p:spTree>
    <p:extLst>
      <p:ext uri="{BB962C8B-B14F-4D97-AF65-F5344CB8AC3E}">
        <p14:creationId xmlns:p14="http://schemas.microsoft.com/office/powerpoint/2010/main" val="3103068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16CB-CAFE-EFF1-5A0E-B38DE833FB71}"/>
              </a:ext>
            </a:extLst>
          </p:cNvPr>
          <p:cNvSpPr>
            <a:spLocks noGrp="1"/>
          </p:cNvSpPr>
          <p:nvPr>
            <p:ph type="title"/>
          </p:nvPr>
        </p:nvSpPr>
        <p:spPr/>
        <p:txBody>
          <a:bodyPr/>
          <a:lstStyle/>
          <a:p>
            <a:r>
              <a:rPr lang="nl-NL" dirty="0"/>
              <a:t>Type 6: Add Type 1 Attributes to Type 2 Dimension</a:t>
            </a:r>
            <a:endParaRPr lang="en-NL" dirty="0"/>
          </a:p>
        </p:txBody>
      </p:sp>
      <p:sp>
        <p:nvSpPr>
          <p:cNvPr id="3" name="Content Placeholder 2">
            <a:extLst>
              <a:ext uri="{FF2B5EF4-FFF2-40B4-BE49-F238E27FC236}">
                <a16:creationId xmlns:a16="http://schemas.microsoft.com/office/drawing/2014/main" id="{F9168BA0-519A-49DE-E30E-2CCF5B141B14}"/>
              </a:ext>
            </a:extLst>
          </p:cNvPr>
          <p:cNvSpPr>
            <a:spLocks noGrp="1"/>
          </p:cNvSpPr>
          <p:nvPr>
            <p:ph idx="1"/>
          </p:nvPr>
        </p:nvSpPr>
        <p:spPr/>
        <p:txBody>
          <a:bodyPr>
            <a:normAutofit/>
          </a:bodyPr>
          <a:lstStyle/>
          <a:p>
            <a:r>
              <a:rPr lang="en-US" dirty="0"/>
              <a:t>Like type 5, slowly changing dimension type 6 also delivers both historical and current dimension attribute values. </a:t>
            </a:r>
          </a:p>
          <a:p>
            <a:r>
              <a:rPr lang="en-US" dirty="0"/>
              <a:t>Type 6 builds on the type 2 technique by also embedding current type 1 versions of the same attributes in the dimension row so that fact rows can be filtered or grouped by either the type 2 attribute value in effect when the measurement occurred or the attribute’s current value.</a:t>
            </a:r>
          </a:p>
          <a:p>
            <a:r>
              <a:rPr lang="en-US" dirty="0"/>
              <a:t>In this case, the type 1 attribute is systematically overwritten on all rows associated with a particular durable key whenever the attribute is updated.</a:t>
            </a:r>
            <a:endParaRPr lang="en-NL" dirty="0"/>
          </a:p>
        </p:txBody>
      </p:sp>
    </p:spTree>
    <p:extLst>
      <p:ext uri="{BB962C8B-B14F-4D97-AF65-F5344CB8AC3E}">
        <p14:creationId xmlns:p14="http://schemas.microsoft.com/office/powerpoint/2010/main" val="12301128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1379-8D8B-0E04-003F-FD44BDA4D7F6}"/>
              </a:ext>
            </a:extLst>
          </p:cNvPr>
          <p:cNvSpPr>
            <a:spLocks noGrp="1"/>
          </p:cNvSpPr>
          <p:nvPr>
            <p:ph type="title"/>
          </p:nvPr>
        </p:nvSpPr>
        <p:spPr/>
        <p:txBody>
          <a:bodyPr/>
          <a:lstStyle/>
          <a:p>
            <a:r>
              <a:rPr lang="nl-NL" dirty="0"/>
              <a:t>Type 7: Dual Type 1 and Type 2 Dimensions</a:t>
            </a:r>
            <a:endParaRPr lang="en-NL" dirty="0"/>
          </a:p>
        </p:txBody>
      </p:sp>
      <p:sp>
        <p:nvSpPr>
          <p:cNvPr id="3" name="Content Placeholder 2">
            <a:extLst>
              <a:ext uri="{FF2B5EF4-FFF2-40B4-BE49-F238E27FC236}">
                <a16:creationId xmlns:a16="http://schemas.microsoft.com/office/drawing/2014/main" id="{A583A5FA-49A7-5759-9638-DA2FAB87F86A}"/>
              </a:ext>
            </a:extLst>
          </p:cNvPr>
          <p:cNvSpPr>
            <a:spLocks noGrp="1"/>
          </p:cNvSpPr>
          <p:nvPr>
            <p:ph idx="1"/>
          </p:nvPr>
        </p:nvSpPr>
        <p:spPr/>
        <p:txBody>
          <a:bodyPr>
            <a:normAutofit/>
          </a:bodyPr>
          <a:lstStyle/>
          <a:p>
            <a:r>
              <a:rPr lang="en-US" dirty="0"/>
              <a:t>Slowly changing dimension type 7 is the final hybrid technique used to support both as-was and as-is reporting. A fact table can be accessed through a dimension modeled both as a type 1 dimension showing only the most current attribute values, or as a type 2 dimension showing correct contemporary historical profiles. The same dimension table enables both perspectives. </a:t>
            </a:r>
          </a:p>
          <a:p>
            <a:r>
              <a:rPr lang="en-US" dirty="0"/>
              <a:t>Both the durable key and primary surrogate key of the dimension are placed in the fact table. For the type 1 perspective, the current flag in the dimension is constrained to be current, and the fact table is joined via the durable key. For the type 2 perspective, the current flag is not constrained, and the fact table is joined via the surrogate primary key. These two perspectives would be deployed as separate views to the BI applications.</a:t>
            </a:r>
            <a:endParaRPr lang="en-NL" dirty="0"/>
          </a:p>
        </p:txBody>
      </p:sp>
    </p:spTree>
    <p:extLst>
      <p:ext uri="{BB962C8B-B14F-4D97-AF65-F5344CB8AC3E}">
        <p14:creationId xmlns:p14="http://schemas.microsoft.com/office/powerpoint/2010/main" val="7765469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1F94-B9EF-3D98-C775-B795161F13DD}"/>
              </a:ext>
            </a:extLst>
          </p:cNvPr>
          <p:cNvSpPr>
            <a:spLocks noGrp="1"/>
          </p:cNvSpPr>
          <p:nvPr>
            <p:ph type="title"/>
          </p:nvPr>
        </p:nvSpPr>
        <p:spPr/>
        <p:txBody>
          <a:bodyPr/>
          <a:lstStyle/>
          <a:p>
            <a:r>
              <a:rPr lang="nl-NL" dirty="0"/>
              <a:t>Dealing with Dimension Hierarchies</a:t>
            </a:r>
            <a:endParaRPr lang="en-NL" dirty="0"/>
          </a:p>
        </p:txBody>
      </p:sp>
      <p:sp>
        <p:nvSpPr>
          <p:cNvPr id="3" name="Content Placeholder 2">
            <a:extLst>
              <a:ext uri="{FF2B5EF4-FFF2-40B4-BE49-F238E27FC236}">
                <a16:creationId xmlns:a16="http://schemas.microsoft.com/office/drawing/2014/main" id="{AFF475F2-7F63-BA35-9C32-637D7A065789}"/>
              </a:ext>
            </a:extLst>
          </p:cNvPr>
          <p:cNvSpPr>
            <a:spLocks noGrp="1"/>
          </p:cNvSpPr>
          <p:nvPr>
            <p:ph idx="1"/>
          </p:nvPr>
        </p:nvSpPr>
        <p:spPr/>
        <p:txBody>
          <a:bodyPr/>
          <a:lstStyle/>
          <a:p>
            <a:r>
              <a:rPr lang="nl-NL" dirty="0"/>
              <a:t>Fixed Depth Positional Hierarchies</a:t>
            </a:r>
          </a:p>
          <a:p>
            <a:r>
              <a:rPr lang="en-US" dirty="0"/>
              <a:t>Slightly Ragged/Variable Depth Hierarchies</a:t>
            </a:r>
          </a:p>
          <a:p>
            <a:r>
              <a:rPr lang="nl-NL" dirty="0"/>
              <a:t>Ragged/Variable Depth Hierarchies</a:t>
            </a:r>
            <a:endParaRPr lang="en-NL" dirty="0"/>
          </a:p>
        </p:txBody>
      </p:sp>
    </p:spTree>
    <p:extLst>
      <p:ext uri="{BB962C8B-B14F-4D97-AF65-F5344CB8AC3E}">
        <p14:creationId xmlns:p14="http://schemas.microsoft.com/office/powerpoint/2010/main" val="19428611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6F97-3B3D-3442-AAF6-0C0392EE8137}"/>
              </a:ext>
            </a:extLst>
          </p:cNvPr>
          <p:cNvSpPr>
            <a:spLocks noGrp="1"/>
          </p:cNvSpPr>
          <p:nvPr>
            <p:ph type="title"/>
          </p:nvPr>
        </p:nvSpPr>
        <p:spPr/>
        <p:txBody>
          <a:bodyPr/>
          <a:lstStyle/>
          <a:p>
            <a:r>
              <a:rPr lang="nl-NL" dirty="0"/>
              <a:t>Fixed Depth Positional Hierarchies</a:t>
            </a:r>
            <a:endParaRPr lang="en-NL" dirty="0"/>
          </a:p>
        </p:txBody>
      </p:sp>
      <p:sp>
        <p:nvSpPr>
          <p:cNvPr id="3" name="Content Placeholder 2">
            <a:extLst>
              <a:ext uri="{FF2B5EF4-FFF2-40B4-BE49-F238E27FC236}">
                <a16:creationId xmlns:a16="http://schemas.microsoft.com/office/drawing/2014/main" id="{282E8A34-A557-9EC5-F4FF-E345319B6B3D}"/>
              </a:ext>
            </a:extLst>
          </p:cNvPr>
          <p:cNvSpPr>
            <a:spLocks noGrp="1"/>
          </p:cNvSpPr>
          <p:nvPr>
            <p:ph idx="1"/>
          </p:nvPr>
        </p:nvSpPr>
        <p:spPr/>
        <p:txBody>
          <a:bodyPr>
            <a:normAutofit/>
          </a:bodyPr>
          <a:lstStyle/>
          <a:p>
            <a:r>
              <a:rPr lang="en-US" dirty="0"/>
              <a:t>A fixed depth hierarchy is a series of many-to-one relationships, such as product to brand to category to department. When a fixed depth hierarchy is defined and the hierarchy levels have agreed upon names, the hierarchy levels should appear as separate positional attributes in a dimension table. </a:t>
            </a:r>
          </a:p>
          <a:p>
            <a:r>
              <a:rPr lang="en-US" dirty="0"/>
              <a:t>A fixed depth hierarchy is by far the easiest to understand and navigate as long as the above criteria are met. It also delivers predictable and fast query performance. When the hierarchy is not a series of many-to-one relationships or the number of levels varies such that the levels do not have agreed upon names, a ragged hierarchy technique must be used.</a:t>
            </a:r>
            <a:endParaRPr lang="en-NL" dirty="0"/>
          </a:p>
        </p:txBody>
      </p:sp>
    </p:spTree>
    <p:extLst>
      <p:ext uri="{BB962C8B-B14F-4D97-AF65-F5344CB8AC3E}">
        <p14:creationId xmlns:p14="http://schemas.microsoft.com/office/powerpoint/2010/main" val="16677435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686E-8E21-CD2C-DAA5-C3E2DBD4E59E}"/>
              </a:ext>
            </a:extLst>
          </p:cNvPr>
          <p:cNvSpPr>
            <a:spLocks noGrp="1"/>
          </p:cNvSpPr>
          <p:nvPr>
            <p:ph type="title"/>
          </p:nvPr>
        </p:nvSpPr>
        <p:spPr/>
        <p:txBody>
          <a:bodyPr>
            <a:normAutofit/>
          </a:bodyPr>
          <a:lstStyle/>
          <a:p>
            <a:r>
              <a:rPr lang="en-US" dirty="0"/>
              <a:t>Slightly Ragged/Variable Depth Hierarchies</a:t>
            </a:r>
            <a:endParaRPr lang="en-NL" dirty="0"/>
          </a:p>
        </p:txBody>
      </p:sp>
      <p:sp>
        <p:nvSpPr>
          <p:cNvPr id="3" name="Content Placeholder 2">
            <a:extLst>
              <a:ext uri="{FF2B5EF4-FFF2-40B4-BE49-F238E27FC236}">
                <a16:creationId xmlns:a16="http://schemas.microsoft.com/office/drawing/2014/main" id="{DF3E2D0B-25AB-ACA1-5113-51FCEC43FC5E}"/>
              </a:ext>
            </a:extLst>
          </p:cNvPr>
          <p:cNvSpPr>
            <a:spLocks noGrp="1"/>
          </p:cNvSpPr>
          <p:nvPr>
            <p:ph idx="1"/>
          </p:nvPr>
        </p:nvSpPr>
        <p:spPr/>
        <p:txBody>
          <a:bodyPr/>
          <a:lstStyle/>
          <a:p>
            <a:r>
              <a:rPr lang="en-US" dirty="0"/>
              <a:t>Slightly ragged hierarchies don’t have a fixed number of levels, but the range in depth is small. Geographic hierarchies often range in depth from perhaps three levels to six levels. </a:t>
            </a:r>
          </a:p>
          <a:p>
            <a:r>
              <a:rPr lang="en-US" dirty="0"/>
              <a:t>Rather than using the complex machinery for unpredictably variable hierarchies, you can force-fit slightly ragged hierarchies into a fixed depth positional design with separate dimension attributes for the maximum number of levels, and then populate the attribute value based on rules from the business.</a:t>
            </a:r>
          </a:p>
          <a:p>
            <a:endParaRPr lang="en-NL" dirty="0"/>
          </a:p>
        </p:txBody>
      </p:sp>
    </p:spTree>
    <p:extLst>
      <p:ext uri="{BB962C8B-B14F-4D97-AF65-F5344CB8AC3E}">
        <p14:creationId xmlns:p14="http://schemas.microsoft.com/office/powerpoint/2010/main" val="2648527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1CE-0E79-2FC3-FCAD-D3AEDC923B54}"/>
              </a:ext>
            </a:extLst>
          </p:cNvPr>
          <p:cNvSpPr>
            <a:spLocks noGrp="1"/>
          </p:cNvSpPr>
          <p:nvPr>
            <p:ph type="title"/>
          </p:nvPr>
        </p:nvSpPr>
        <p:spPr/>
        <p:txBody>
          <a:bodyPr/>
          <a:lstStyle/>
          <a:p>
            <a:r>
              <a:rPr lang="nl-NL" dirty="0"/>
              <a:t>Ragged/Variable Depth Hierarchies</a:t>
            </a:r>
            <a:endParaRPr lang="en-NL" dirty="0"/>
          </a:p>
        </p:txBody>
      </p:sp>
      <p:sp>
        <p:nvSpPr>
          <p:cNvPr id="3" name="Content Placeholder 2">
            <a:extLst>
              <a:ext uri="{FF2B5EF4-FFF2-40B4-BE49-F238E27FC236}">
                <a16:creationId xmlns:a16="http://schemas.microsoft.com/office/drawing/2014/main" id="{106B386E-A743-6B95-FD56-82FFD6D99FFC}"/>
              </a:ext>
            </a:extLst>
          </p:cNvPr>
          <p:cNvSpPr>
            <a:spLocks noGrp="1"/>
          </p:cNvSpPr>
          <p:nvPr>
            <p:ph idx="1"/>
          </p:nvPr>
        </p:nvSpPr>
        <p:spPr/>
        <p:txBody>
          <a:bodyPr>
            <a:normAutofit/>
          </a:bodyPr>
          <a:lstStyle/>
          <a:p>
            <a:r>
              <a:rPr lang="en-US" dirty="0"/>
              <a:t>Ragged hierarchies of indeterminate depth are difficult to model and query in a relational database. Although SQL extensions and OLAP access languages provide some support for recursive parent/ child relationships, these approaches have limitations. </a:t>
            </a:r>
          </a:p>
          <a:p>
            <a:r>
              <a:rPr lang="en-US" dirty="0"/>
              <a:t>With SQL extensions, alternative ragged hierarchies cannot be substituted at query time, shared ownership structures are not supported, and time varying ragged hierarchies are not supported. All these objections can be overcome in relational databases by modeling a ragged hierarchy with a specially constructed bridge table. This bridge table contains a row for every possible path in the ragged hierarchy and enables all forms of hierarchy traversal to be accomplished with standard SQL rather than using special language extensions.</a:t>
            </a:r>
            <a:endParaRPr lang="en-NL" dirty="0"/>
          </a:p>
        </p:txBody>
      </p:sp>
    </p:spTree>
    <p:extLst>
      <p:ext uri="{BB962C8B-B14F-4D97-AF65-F5344CB8AC3E}">
        <p14:creationId xmlns:p14="http://schemas.microsoft.com/office/powerpoint/2010/main" val="35594627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C0C4-8843-BBE5-2919-11A94D53D4AC}"/>
              </a:ext>
            </a:extLst>
          </p:cNvPr>
          <p:cNvSpPr>
            <a:spLocks noGrp="1"/>
          </p:cNvSpPr>
          <p:nvPr>
            <p:ph type="title"/>
          </p:nvPr>
        </p:nvSpPr>
        <p:spPr/>
        <p:txBody>
          <a:bodyPr/>
          <a:lstStyle/>
          <a:p>
            <a:r>
              <a:rPr lang="nl-NL" dirty="0"/>
              <a:t>Ragged/Variable Depth Hierarchies</a:t>
            </a:r>
            <a:endParaRPr lang="en-NL" dirty="0"/>
          </a:p>
        </p:txBody>
      </p:sp>
      <p:sp>
        <p:nvSpPr>
          <p:cNvPr id="3" name="Content Placeholder 2">
            <a:extLst>
              <a:ext uri="{FF2B5EF4-FFF2-40B4-BE49-F238E27FC236}">
                <a16:creationId xmlns:a16="http://schemas.microsoft.com/office/drawing/2014/main" id="{C18E7056-2869-6511-1665-2FBE85187740}"/>
              </a:ext>
            </a:extLst>
          </p:cNvPr>
          <p:cNvSpPr>
            <a:spLocks noGrp="1"/>
          </p:cNvSpPr>
          <p:nvPr>
            <p:ph idx="1"/>
          </p:nvPr>
        </p:nvSpPr>
        <p:spPr/>
        <p:txBody>
          <a:bodyPr>
            <a:normAutofit/>
          </a:bodyPr>
          <a:lstStyle/>
          <a:p>
            <a:r>
              <a:rPr lang="en-US" dirty="0"/>
              <a:t>The use of a bridge table for ragged variable depth hierarchies can be avoided by implementing a </a:t>
            </a:r>
            <a:r>
              <a:rPr lang="en-US" dirty="0" err="1"/>
              <a:t>pathstring</a:t>
            </a:r>
            <a:r>
              <a:rPr lang="en-US" dirty="0"/>
              <a:t> attribute in the dimension. </a:t>
            </a:r>
          </a:p>
          <a:p>
            <a:r>
              <a:rPr lang="en-US" dirty="0"/>
              <a:t>For each row in the dimension, the </a:t>
            </a:r>
            <a:r>
              <a:rPr lang="en-US" dirty="0" err="1"/>
              <a:t>pathstring</a:t>
            </a:r>
            <a:r>
              <a:rPr lang="en-US" dirty="0"/>
              <a:t> attribute contains a specially encoded text string containing the complete path description from the supreme node of a hierarchy down to the node described by the particular dimension row. </a:t>
            </a:r>
          </a:p>
          <a:p>
            <a:r>
              <a:rPr lang="en-US" dirty="0"/>
              <a:t>Many of the standard hierarchy analysis requests can then be handled by standard SQL, without resorting to SQL language extensions. However, the </a:t>
            </a:r>
            <a:r>
              <a:rPr lang="en-US" dirty="0" err="1"/>
              <a:t>pathstring</a:t>
            </a:r>
            <a:r>
              <a:rPr lang="en-US" dirty="0"/>
              <a:t> approach does not enable rapid substitution of alternative hierarchies or shared ownership hierarchies. The </a:t>
            </a:r>
            <a:r>
              <a:rPr lang="en-US" dirty="0" err="1"/>
              <a:t>pathstring</a:t>
            </a:r>
            <a:r>
              <a:rPr lang="en-US" dirty="0"/>
              <a:t> approach may also be vulnerable to structure changes in the ragged hierarchy that could force the entire hierarchy to be relabeled.</a:t>
            </a:r>
            <a:endParaRPr lang="en-NL" dirty="0"/>
          </a:p>
        </p:txBody>
      </p:sp>
    </p:spTree>
    <p:extLst>
      <p:ext uri="{BB962C8B-B14F-4D97-AF65-F5344CB8AC3E}">
        <p14:creationId xmlns:p14="http://schemas.microsoft.com/office/powerpoint/2010/main" val="392031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8433-DF9B-DF86-F0D7-A085CB6155DA}"/>
              </a:ext>
            </a:extLst>
          </p:cNvPr>
          <p:cNvSpPr>
            <a:spLocks noGrp="1"/>
          </p:cNvSpPr>
          <p:nvPr>
            <p:ph type="title"/>
          </p:nvPr>
        </p:nvSpPr>
        <p:spPr/>
        <p:txBody>
          <a:bodyPr/>
          <a:lstStyle/>
          <a:p>
            <a:r>
              <a:rPr lang="en-US" dirty="0"/>
              <a:t>Relating a Star Schema to a Report</a:t>
            </a:r>
            <a:endParaRPr lang="en-NL" dirty="0"/>
          </a:p>
        </p:txBody>
      </p:sp>
      <p:sp>
        <p:nvSpPr>
          <p:cNvPr id="3" name="Content Placeholder 2">
            <a:extLst>
              <a:ext uri="{FF2B5EF4-FFF2-40B4-BE49-F238E27FC236}">
                <a16:creationId xmlns:a16="http://schemas.microsoft.com/office/drawing/2014/main" id="{300EC913-F9C9-E0D3-57E2-B9628BFE6C77}"/>
              </a:ext>
            </a:extLst>
          </p:cNvPr>
          <p:cNvSpPr>
            <a:spLocks noGrp="1"/>
          </p:cNvSpPr>
          <p:nvPr>
            <p:ph idx="1"/>
          </p:nvPr>
        </p:nvSpPr>
        <p:spPr/>
        <p:txBody>
          <a:bodyPr/>
          <a:lstStyle/>
          <a:p>
            <a:r>
              <a:rPr lang="en-US" dirty="0"/>
              <a:t>Drilling down = “give me more detail” by adding a row header (to an existing SQL request)</a:t>
            </a:r>
          </a:p>
          <a:p>
            <a:r>
              <a:rPr lang="en-US" dirty="0"/>
              <a:t>Real drill down can mix hierarchical and non-hierarchical attributes from all available dimensions</a:t>
            </a:r>
            <a:endParaRPr lang="en-NL" dirty="0"/>
          </a:p>
        </p:txBody>
      </p:sp>
    </p:spTree>
    <p:extLst>
      <p:ext uri="{BB962C8B-B14F-4D97-AF65-F5344CB8AC3E}">
        <p14:creationId xmlns:p14="http://schemas.microsoft.com/office/powerpoint/2010/main" val="2435978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1068</TotalTime>
  <Words>6934</Words>
  <Application>Microsoft Office PowerPoint</Application>
  <PresentationFormat>Widescreen</PresentationFormat>
  <Paragraphs>322</Paragraphs>
  <Slides>89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Arial</vt:lpstr>
      <vt:lpstr>Calibri</vt:lpstr>
      <vt:lpstr>Google Sans</vt:lpstr>
      <vt:lpstr>Tw Cen MT</vt:lpstr>
      <vt:lpstr>Tw Cen MT Condensed</vt:lpstr>
      <vt:lpstr>Wingdings 3</vt:lpstr>
      <vt:lpstr>Integral</vt:lpstr>
      <vt:lpstr>Modeling techniques</vt:lpstr>
      <vt:lpstr>What is dimensional modeling?</vt:lpstr>
      <vt:lpstr>The Kimball lifecycle</vt:lpstr>
      <vt:lpstr>What is dimensional modeling?</vt:lpstr>
      <vt:lpstr>What is dimensional modeling?</vt:lpstr>
      <vt:lpstr>What is dimensional modeling?</vt:lpstr>
      <vt:lpstr>Standard sql query template</vt:lpstr>
      <vt:lpstr>Typical dimensional answer set</vt:lpstr>
      <vt:lpstr>Relating a Star Schema to a Report</vt:lpstr>
      <vt:lpstr>Dimension Attributes Yield Interesting Results</vt:lpstr>
      <vt:lpstr>Review: Relational Modeling</vt:lpstr>
      <vt:lpstr>Review: Relational Modeling</vt:lpstr>
      <vt:lpstr>Normalized Models</vt:lpstr>
      <vt:lpstr>Northwind Normalized Model</vt:lpstr>
      <vt:lpstr>Normalized Models NOT Good for DW Systems</vt:lpstr>
      <vt:lpstr>Normalized Models Best for Operational Systems</vt:lpstr>
      <vt:lpstr>Observations on Relational Models</vt:lpstr>
      <vt:lpstr>Two Key Benefits of Dimensional Modeling à la Kimball</vt:lpstr>
      <vt:lpstr>Benefits of Dimensional Models</vt:lpstr>
      <vt:lpstr>Benefits of Dimensional Models</vt:lpstr>
      <vt:lpstr>Benefits of Dimensional Models</vt:lpstr>
      <vt:lpstr>Sample Fact Table Rows</vt:lpstr>
      <vt:lpstr>Sample Dimension Table</vt:lpstr>
      <vt:lpstr>Sample Dimension Table</vt:lpstr>
      <vt:lpstr>Sample Queries</vt:lpstr>
      <vt:lpstr>Sample Queries</vt:lpstr>
      <vt:lpstr>Sample Report</vt:lpstr>
      <vt:lpstr>PowerPoint Presentation</vt:lpstr>
      <vt:lpstr>PowerPoint Presentation</vt:lpstr>
      <vt:lpstr>Fundamental concepts</vt:lpstr>
      <vt:lpstr>Gather Business Requirements and Data Realities</vt:lpstr>
      <vt:lpstr>Collaborative Dimensional Modeling Workshops</vt:lpstr>
      <vt:lpstr>Four-Step Dimensional Design Process</vt:lpstr>
      <vt:lpstr>Business Processes</vt:lpstr>
      <vt:lpstr>Grain</vt:lpstr>
      <vt:lpstr>Dimensions for Descriptive Context</vt:lpstr>
      <vt:lpstr>Facts for Measurements</vt:lpstr>
      <vt:lpstr>Star Schemas and OLAP cubes</vt:lpstr>
      <vt:lpstr>Grace Extensions to Dimensional Modeling</vt:lpstr>
      <vt:lpstr>Basic Fact Table Techniques</vt:lpstr>
      <vt:lpstr>Fact Table Structure</vt:lpstr>
      <vt:lpstr>Additive, Semi-Additive, and Non-Additive Facts</vt:lpstr>
      <vt:lpstr>Nulls in Fact Tables</vt:lpstr>
      <vt:lpstr>Conformed Facts</vt:lpstr>
      <vt:lpstr>Transaction Fact Tables</vt:lpstr>
      <vt:lpstr>Periodic Snapshot Fact Tables</vt:lpstr>
      <vt:lpstr>Accumulating Snapshot Fact Tables</vt:lpstr>
      <vt:lpstr>Factless Fact Tables</vt:lpstr>
      <vt:lpstr>Aggregate Fact Tables or Cubes</vt:lpstr>
      <vt:lpstr>Consolidated Fact Tables</vt:lpstr>
      <vt:lpstr>Basic Dimension Table Techniques</vt:lpstr>
      <vt:lpstr>Dimension Table Structure</vt:lpstr>
      <vt:lpstr>Dimension Surrogate Keys</vt:lpstr>
      <vt:lpstr>Natural, Durable, and Supernatural Keys</vt:lpstr>
      <vt:lpstr>Drilling Down</vt:lpstr>
      <vt:lpstr>Degenerate Dimensions</vt:lpstr>
      <vt:lpstr>Denormalized Flattened Dimensions</vt:lpstr>
      <vt:lpstr>Multiple Hierarchies in Dimensions</vt:lpstr>
      <vt:lpstr>Flags and Indicators as Textual Dimension Attributes</vt:lpstr>
      <vt:lpstr>Null Attributes in Dimensions</vt:lpstr>
      <vt:lpstr>Calendar Date Dimensions</vt:lpstr>
      <vt:lpstr>Role-Playing Dimensions</vt:lpstr>
      <vt:lpstr>Junk Dimensions</vt:lpstr>
      <vt:lpstr>Snowflaked Dimensions</vt:lpstr>
      <vt:lpstr>Outrigger Dimensions</vt:lpstr>
      <vt:lpstr>Exercise: northwind traders</vt:lpstr>
      <vt:lpstr>PowerPoint Presentation</vt:lpstr>
      <vt:lpstr>Integration via Conformed Dimensions</vt:lpstr>
      <vt:lpstr>Conformed Dimensions</vt:lpstr>
      <vt:lpstr>Shrunken Rollup Dimensions</vt:lpstr>
      <vt:lpstr>Drilling Across</vt:lpstr>
      <vt:lpstr>Value Chain</vt:lpstr>
      <vt:lpstr>Enterprise Data Warehouse Bus Architecture</vt:lpstr>
      <vt:lpstr>Enterprise Data Warehouse Bus Matrix</vt:lpstr>
      <vt:lpstr>Opportunity/Stakeholder Matrix</vt:lpstr>
      <vt:lpstr>Slowly Changing Dimension Techniques</vt:lpstr>
      <vt:lpstr>Type 0: Retain Original</vt:lpstr>
      <vt:lpstr>Type 1: Overwrite</vt:lpstr>
      <vt:lpstr>Type 2: Add New Row</vt:lpstr>
      <vt:lpstr>Type 3: Add New Attribute</vt:lpstr>
      <vt:lpstr>Type 4: Add Mini-Dimension</vt:lpstr>
      <vt:lpstr>Type 5: Add Mini-Dimension and Type 1 Outrigger</vt:lpstr>
      <vt:lpstr>Type 6: Add Type 1 Attributes to Type 2 Dimension</vt:lpstr>
      <vt:lpstr>Type 7: Dual Type 1 and Type 2 Dimensions</vt:lpstr>
      <vt:lpstr>Dealing with Dimension Hierarchies</vt:lpstr>
      <vt:lpstr>Fixed Depth Positional Hierarchies</vt:lpstr>
      <vt:lpstr>Slightly Ragged/Variable Depth Hierarchies</vt:lpstr>
      <vt:lpstr>Ragged/Variable Depth Hierarchies</vt:lpstr>
      <vt:lpstr>Ragged/Variable Depth Hierarchies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techniques</dc:title>
  <dc:creator>patrick biesheuvel</dc:creator>
  <cp:lastModifiedBy>patrick biesheuvel</cp:lastModifiedBy>
  <cp:revision>14</cp:revision>
  <dcterms:created xsi:type="dcterms:W3CDTF">2023-07-04T11:56:38Z</dcterms:created>
  <dcterms:modified xsi:type="dcterms:W3CDTF">2023-07-05T05:44:58Z</dcterms:modified>
</cp:coreProperties>
</file>