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5" r:id="rId11"/>
    <p:sldId id="276" r:id="rId12"/>
    <p:sldId id="265" r:id="rId13"/>
    <p:sldId id="266" r:id="rId14"/>
    <p:sldId id="267" r:id="rId15"/>
    <p:sldId id="268" r:id="rId16"/>
    <p:sldId id="269" r:id="rId17"/>
    <p:sldId id="270" r:id="rId18"/>
    <p:sldId id="271" r:id="rId19"/>
    <p:sldId id="272"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932" y="-3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10/7/2015</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TTU CS Blog</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James Little</a:t>
            </a:r>
          </a:p>
          <a:p>
            <a:r>
              <a:rPr lang="en-US" dirty="0" smtClean="0"/>
              <a:t>Jason Weber</a:t>
            </a:r>
          </a:p>
          <a:p>
            <a:r>
              <a:rPr lang="en-US" dirty="0" smtClean="0"/>
              <a:t>Patrick Braud</a:t>
            </a:r>
          </a:p>
          <a:p>
            <a:r>
              <a:rPr lang="en-US" dirty="0" smtClean="0"/>
              <a:t>Randall Harper</a:t>
            </a:r>
          </a:p>
          <a:p>
            <a:endParaRPr lang="en-US" dirty="0"/>
          </a:p>
        </p:txBody>
      </p:sp>
    </p:spTree>
    <p:extLst>
      <p:ext uri="{BB962C8B-B14F-4D97-AF65-F5344CB8AC3E}">
        <p14:creationId xmlns:p14="http://schemas.microsoft.com/office/powerpoint/2010/main" val="138140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4572000"/>
            <a:ext cx="7077075" cy="1600200"/>
          </a:xfrm>
        </p:spPr>
        <p:txBody>
          <a:bodyPr>
            <a:normAutofit fontScale="90000"/>
          </a:bodyPr>
          <a:lstStyle/>
          <a:p>
            <a:r>
              <a:rPr lang="en-US" dirty="0" smtClean="0"/>
              <a:t>Blog Manager – Move Post</a:t>
            </a:r>
            <a:endParaRPr lang="en-US" dirty="0"/>
          </a:p>
        </p:txBody>
      </p:sp>
      <p:pic>
        <p:nvPicPr>
          <p:cNvPr id="1027" name="Picture 3" descr="C:\wamp\www\CapstoneProject\Proposal\Design\System Mark Post Sequence Diagram.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662463"/>
            <a:ext cx="6572250" cy="357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152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572000"/>
            <a:ext cx="7715250" cy="1600200"/>
          </a:xfrm>
        </p:spPr>
        <p:txBody>
          <a:bodyPr>
            <a:normAutofit fontScale="90000"/>
          </a:bodyPr>
          <a:lstStyle/>
          <a:p>
            <a:r>
              <a:rPr lang="en-US" dirty="0" smtClean="0"/>
              <a:t>Blog Manager – Time Out Post</a:t>
            </a:r>
            <a:endParaRPr lang="en-US" dirty="0"/>
          </a:p>
        </p:txBody>
      </p:sp>
      <p:pic>
        <p:nvPicPr>
          <p:cNvPr id="2050" name="Picture 2" descr="C:\wamp\www\CapstoneProject\Proposal\Design\System Time Out Post Sequence Diagram.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75" y="674134"/>
            <a:ext cx="5429250" cy="369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90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User</a:t>
            </a:r>
            <a:endParaRPr lang="en-US" dirty="0"/>
          </a:p>
        </p:txBody>
      </p:sp>
      <p:pic>
        <p:nvPicPr>
          <p:cNvPr id="4" name="Picture 3" descr="C:\wamp\www\CapstoneProject\Proposal\Design\Registered User Use Case Diagram.JPG"/>
          <p:cNvPicPr/>
          <p:nvPr/>
        </p:nvPicPr>
        <p:blipFill>
          <a:blip r:embed="rId2" cstate="print"/>
          <a:srcRect/>
          <a:stretch>
            <a:fillRect/>
          </a:stretch>
        </p:blipFill>
        <p:spPr bwMode="auto">
          <a:xfrm>
            <a:off x="1981199" y="847725"/>
            <a:ext cx="4981575" cy="40290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972300" cy="1600200"/>
          </a:xfrm>
        </p:spPr>
        <p:txBody>
          <a:bodyPr>
            <a:normAutofit fontScale="90000"/>
          </a:bodyPr>
          <a:lstStyle/>
          <a:p>
            <a:r>
              <a:rPr lang="en-US" dirty="0" smtClean="0"/>
              <a:t>Reg. User - Post Question</a:t>
            </a:r>
            <a:endParaRPr lang="en-US" dirty="0"/>
          </a:p>
        </p:txBody>
      </p:sp>
      <p:graphicFrame>
        <p:nvGraphicFramePr>
          <p:cNvPr id="4" name="Table 3"/>
          <p:cNvGraphicFramePr>
            <a:graphicFrameLocks noGrp="1"/>
          </p:cNvGraphicFramePr>
          <p:nvPr/>
        </p:nvGraphicFramePr>
        <p:xfrm>
          <a:off x="1390650" y="1409700"/>
          <a:ext cx="6096000" cy="3038477"/>
        </p:xfrm>
        <a:graphic>
          <a:graphicData uri="http://schemas.openxmlformats.org/drawingml/2006/table">
            <a:tbl>
              <a:tblPr/>
              <a:tblGrid>
                <a:gridCol w="2862682"/>
                <a:gridCol w="3233318"/>
              </a:tblGrid>
              <a:tr h="312466">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Registered User</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Post Question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81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registered user can post new questions on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is registered and logged 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A new question is posted onto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341">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Registered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0. The user clicks the 'Post' button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System displays PostTemplate 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81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2. The user fills out the template for their question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System creates a new post page for the user's question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Question</a:t>
            </a:r>
            <a:endParaRPr lang="en-US" dirty="0"/>
          </a:p>
        </p:txBody>
      </p:sp>
      <p:pic>
        <p:nvPicPr>
          <p:cNvPr id="4" name="Picture 3"/>
          <p:cNvPicPr/>
          <p:nvPr/>
        </p:nvPicPr>
        <p:blipFill>
          <a:blip r:embed="rId2" cstate="print"/>
          <a:srcRect/>
          <a:stretch>
            <a:fillRect/>
          </a:stretch>
        </p:blipFill>
        <p:spPr bwMode="auto">
          <a:xfrm>
            <a:off x="1071191" y="854157"/>
            <a:ext cx="7001617" cy="311133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User</a:t>
            </a:r>
            <a:endParaRPr lang="en-US" dirty="0"/>
          </a:p>
        </p:txBody>
      </p:sp>
      <p:pic>
        <p:nvPicPr>
          <p:cNvPr id="4" name="Picture 3" descr="C:\wamp\www\CapstoneProject\Proposal\Design\Guest User Use Case Diagram.JPG"/>
          <p:cNvPicPr/>
          <p:nvPr/>
        </p:nvPicPr>
        <p:blipFill>
          <a:blip r:embed="rId2" cstate="print"/>
          <a:srcRect/>
          <a:stretch>
            <a:fillRect/>
          </a:stretch>
        </p:blipFill>
        <p:spPr bwMode="auto">
          <a:xfrm>
            <a:off x="2276932" y="1686297"/>
            <a:ext cx="4447717" cy="304762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User - Search</a:t>
            </a:r>
            <a:endParaRPr lang="en-US" dirty="0"/>
          </a:p>
        </p:txBody>
      </p:sp>
      <p:graphicFrame>
        <p:nvGraphicFramePr>
          <p:cNvPr id="4" name="Table 3"/>
          <p:cNvGraphicFramePr>
            <a:graphicFrameLocks noGrp="1"/>
          </p:cNvGraphicFramePr>
          <p:nvPr/>
        </p:nvGraphicFramePr>
        <p:xfrm>
          <a:off x="1375038" y="647700"/>
          <a:ext cx="5974823" cy="4141690"/>
        </p:xfrm>
        <a:graphic>
          <a:graphicData uri="http://schemas.openxmlformats.org/drawingml/2006/table">
            <a:tbl>
              <a:tblPr/>
              <a:tblGrid>
                <a:gridCol w="2454457"/>
                <a:gridCol w="3520366"/>
              </a:tblGrid>
              <a:tr h="463796">
                <a:tc>
                  <a:txBody>
                    <a:bodyPr/>
                    <a:lstStyle/>
                    <a:p>
                      <a:pPr marL="0" marR="0" algn="l">
                        <a:lnSpc>
                          <a:spcPct val="115000"/>
                        </a:lnSpc>
                        <a:spcBef>
                          <a:spcPts val="0"/>
                        </a:spcBef>
                        <a:spcAft>
                          <a:spcPts val="0"/>
                        </a:spcAft>
                      </a:pPr>
                      <a:endParaRPr lang="en-US" sz="1100">
                        <a:latin typeface="Calibri"/>
                        <a:ea typeface="Calibri"/>
                        <a:cs typeface="Times New Roman"/>
                      </a:endParaRPr>
                    </a:p>
                    <a:p>
                      <a:pPr marL="0" marR="0" algn="l">
                        <a:lnSpc>
                          <a:spcPct val="115000"/>
                        </a:lnSpc>
                        <a:spcBef>
                          <a:spcPts val="0"/>
                        </a:spcBef>
                        <a:spcAft>
                          <a:spcPts val="0"/>
                        </a:spcAft>
                      </a:pPr>
                      <a:r>
                        <a:rPr lang="en-US" sz="1600" b="1" i="1">
                          <a:solidFill>
                            <a:srgbClr val="000000"/>
                          </a:solidFill>
                          <a:latin typeface="Calibri"/>
                          <a:ea typeface="Times New Roman"/>
                          <a:cs typeface="Times New Roman"/>
                        </a:rPr>
                        <a:t>Guest</a:t>
                      </a:r>
                      <a:endParaRPr lang="en-US" sz="1100">
                        <a:latin typeface="Calibri"/>
                        <a:ea typeface="Calibri"/>
                        <a:cs typeface="Times New Roman"/>
                      </a:endParaRPr>
                    </a:p>
                  </a:txBody>
                  <a:tcPr marL="67217" marR="6721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100">
                        <a:solidFill>
                          <a:srgbClr val="000000"/>
                        </a:solidFill>
                        <a:latin typeface="Calibri"/>
                        <a:ea typeface="Times New Roman"/>
                        <a:cs typeface="Times New Roman"/>
                      </a:endParaRPr>
                    </a:p>
                  </a:txBody>
                  <a:tcPr marL="67217" marR="67217" marT="0" marB="0" anchor="b">
                    <a:lnL>
                      <a:noFill/>
                    </a:lnL>
                    <a:lnR>
                      <a:noFill/>
                    </a:lnR>
                    <a:lnT>
                      <a:noFill/>
                    </a:lnT>
                    <a:lnB w="12700" cap="flat" cmpd="sng" algn="ctr">
                      <a:solidFill>
                        <a:srgbClr val="000000"/>
                      </a:solidFill>
                      <a:prstDash val="solid"/>
                      <a:round/>
                      <a:headEnd type="none" w="med" len="med"/>
                      <a:tailEnd type="none" w="med" len="med"/>
                    </a:lnB>
                  </a:tcPr>
                </a:tc>
              </a:tr>
              <a:tr h="240487">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Search</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can search the forums by entering a search criteria in the search bar.</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must be on the forum domain.</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will have results on the searched criteria.</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392">
                <a:tc>
                  <a:txBody>
                    <a:bodyPr/>
                    <a:lstStyle/>
                    <a:p>
                      <a:pPr algn="l">
                        <a:lnSpc>
                          <a:spcPct val="115000"/>
                        </a:lnSpc>
                      </a:pPr>
                      <a:endParaRPr lang="en-US" sz="1100">
                        <a:latin typeface="Calibri"/>
                        <a:ea typeface="Times New Roman"/>
                      </a:endParaRPr>
                    </a:p>
                  </a:txBody>
                  <a:tcPr marL="67217" marR="6721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7217" marR="6721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487">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Guest</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The guest user enters a search criteria in the search bar.</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2. The system displays any topics from the given search criteria.</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3. The guest user may select from the given results.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The system will display the selected thread.</a:t>
                      </a:r>
                      <a:endParaRPr lang="en-US" sz="1100" dirty="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pic>
        <p:nvPicPr>
          <p:cNvPr id="4" name="Picture 3"/>
          <p:cNvPicPr/>
          <p:nvPr/>
        </p:nvPicPr>
        <p:blipFill>
          <a:blip r:embed="rId2" cstate="print"/>
          <a:srcRect/>
          <a:stretch>
            <a:fillRect/>
          </a:stretch>
        </p:blipFill>
        <p:spPr bwMode="auto">
          <a:xfrm>
            <a:off x="1390279" y="782782"/>
            <a:ext cx="6239246" cy="407323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Faculty User</a:t>
            </a:r>
            <a:endParaRPr lang="en-US" dirty="0"/>
          </a:p>
        </p:txBody>
      </p:sp>
      <p:pic>
        <p:nvPicPr>
          <p:cNvPr id="4" name="Picture 3" descr="C:\wamp\www\CapstoneProject\Proposal\Design\Faculty User Use Case Diagram.JPG"/>
          <p:cNvPicPr/>
          <p:nvPr/>
        </p:nvPicPr>
        <p:blipFill>
          <a:blip r:embed="rId2" cstate="print"/>
          <a:srcRect/>
          <a:stretch>
            <a:fillRect/>
          </a:stretch>
        </p:blipFill>
        <p:spPr bwMode="auto">
          <a:xfrm>
            <a:off x="2011568" y="672068"/>
            <a:ext cx="4579732" cy="349988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Faculty - Login</a:t>
            </a:r>
            <a:endParaRPr lang="en-US" dirty="0"/>
          </a:p>
        </p:txBody>
      </p:sp>
      <p:graphicFrame>
        <p:nvGraphicFramePr>
          <p:cNvPr id="4" name="Table 3"/>
          <p:cNvGraphicFramePr>
            <a:graphicFrameLocks noGrp="1"/>
          </p:cNvGraphicFramePr>
          <p:nvPr/>
        </p:nvGraphicFramePr>
        <p:xfrm>
          <a:off x="1447800" y="923925"/>
          <a:ext cx="6096000" cy="2935522"/>
        </p:xfrm>
        <a:graphic>
          <a:graphicData uri="http://schemas.openxmlformats.org/drawingml/2006/table">
            <a:tbl>
              <a:tblPr/>
              <a:tblGrid>
                <a:gridCol w="3058973"/>
                <a:gridCol w="3037027"/>
              </a:tblGrid>
              <a:tr h="306589">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Faculty</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Users with accounts can 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has account on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logs into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350">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Registered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6530">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0. The user opens the webpage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System displays the blog homepage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9381">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2. The user enters their login credentials and clicks 'Login'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System verifies user's login credentials and logs user in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Requirements</a:t>
            </a:r>
            <a:endParaRPr lang="en-US" dirty="0"/>
          </a:p>
        </p:txBody>
      </p:sp>
      <p:sp>
        <p:nvSpPr>
          <p:cNvPr id="3" name="Content Placeholder 2"/>
          <p:cNvSpPr>
            <a:spLocks noGrp="1"/>
          </p:cNvSpPr>
          <p:nvPr>
            <p:ph idx="1"/>
          </p:nvPr>
        </p:nvSpPr>
        <p:spPr>
          <a:xfrm>
            <a:off x="762000" y="685800"/>
            <a:ext cx="7543800" cy="4438650"/>
          </a:xfrm>
        </p:spPr>
        <p:txBody>
          <a:bodyPr>
            <a:normAutofit/>
          </a:bodyPr>
          <a:lstStyle/>
          <a:p>
            <a:pPr lvl="0">
              <a:buNone/>
            </a:pPr>
            <a:r>
              <a:rPr lang="en-US" sz="2600" b="1" dirty="0" smtClean="0"/>
              <a:t>User Requirements</a:t>
            </a:r>
          </a:p>
          <a:p>
            <a:pPr lvl="0"/>
            <a:r>
              <a:rPr lang="en-US" sz="2000" dirty="0" smtClean="0"/>
              <a:t>The user will be able to make posts under topics.</a:t>
            </a:r>
          </a:p>
          <a:p>
            <a:pPr lvl="0"/>
            <a:r>
              <a:rPr lang="en-US" sz="2000" dirty="0" smtClean="0"/>
              <a:t>The user ‘guest’ will not have access to post.</a:t>
            </a:r>
          </a:p>
          <a:p>
            <a:pPr lvl="0"/>
            <a:r>
              <a:rPr lang="en-US" sz="2000" dirty="0" smtClean="0"/>
              <a:t>The user ‘faculty’ will only have access to post under the topics research and articles.</a:t>
            </a:r>
          </a:p>
          <a:p>
            <a:pPr lvl="0"/>
            <a:r>
              <a:rPr lang="en-US" sz="2000" dirty="0" smtClean="0"/>
              <a:t>The user ‘administrator’ will have the authority to close and/or move a post.</a:t>
            </a:r>
          </a:p>
          <a:p>
            <a:pPr lvl="0"/>
            <a:r>
              <a:rPr lang="en-US" sz="2000" dirty="0" smtClean="0"/>
              <a:t>The user ‘registered’ will mark answers on their posted questions as either ‘top answer’, ‘helpful’, or ‘incorrect’.</a:t>
            </a:r>
          </a:p>
          <a:p>
            <a:pPr lvl="0"/>
            <a:r>
              <a:rPr lang="en-US" sz="2000" dirty="0" smtClean="0"/>
              <a:t>Users  'guest', 'faculty', 'administrator', and 'registered' have the ability to search the blog. </a:t>
            </a:r>
          </a:p>
          <a:p>
            <a:endParaRPr lang="en-US" dirty="0"/>
          </a:p>
        </p:txBody>
      </p:sp>
    </p:spTree>
    <p:extLst>
      <p:ext uri="{BB962C8B-B14F-4D97-AF65-F5344CB8AC3E}">
        <p14:creationId xmlns:p14="http://schemas.microsoft.com/office/powerpoint/2010/main" val="193923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pic>
        <p:nvPicPr>
          <p:cNvPr id="4" name="Picture 3" descr="C:\wamp\www\CapstoneProject\Proposal\Design\Registered User Log In Sequence Diagram.JPG"/>
          <p:cNvPicPr/>
          <p:nvPr/>
        </p:nvPicPr>
        <p:blipFill>
          <a:blip r:embed="rId2" cstate="print"/>
          <a:srcRect/>
          <a:stretch>
            <a:fillRect/>
          </a:stretch>
        </p:blipFill>
        <p:spPr bwMode="auto">
          <a:xfrm>
            <a:off x="1397329" y="735280"/>
            <a:ext cx="6203621" cy="416823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UML Class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7810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Functional Requirements Cont.</a:t>
            </a:r>
            <a:endParaRPr lang="en-US" sz="4000" dirty="0"/>
          </a:p>
        </p:txBody>
      </p:sp>
      <p:sp>
        <p:nvSpPr>
          <p:cNvPr id="3" name="Content Placeholder 2"/>
          <p:cNvSpPr>
            <a:spLocks noGrp="1"/>
          </p:cNvSpPr>
          <p:nvPr>
            <p:ph idx="1"/>
          </p:nvPr>
        </p:nvSpPr>
        <p:spPr>
          <a:xfrm>
            <a:off x="762000" y="685799"/>
            <a:ext cx="7543800" cy="4657725"/>
          </a:xfrm>
        </p:spPr>
        <p:txBody>
          <a:bodyPr>
            <a:normAutofit fontScale="77500" lnSpcReduction="20000"/>
          </a:bodyPr>
          <a:lstStyle/>
          <a:p>
            <a:pPr lvl="0">
              <a:buNone/>
            </a:pPr>
            <a:r>
              <a:rPr lang="en-US" sz="3100" b="1" dirty="0" smtClean="0"/>
              <a:t>System Functional Requirements</a:t>
            </a:r>
          </a:p>
          <a:p>
            <a:pPr lvl="0">
              <a:lnSpc>
                <a:spcPct val="120000"/>
              </a:lnSpc>
            </a:pPr>
            <a:r>
              <a:rPr lang="en-US" dirty="0" smtClean="0"/>
              <a:t>The system shall maintain a total number of topics.</a:t>
            </a:r>
          </a:p>
          <a:p>
            <a:pPr lvl="0">
              <a:lnSpc>
                <a:spcPct val="120000"/>
              </a:lnSpc>
            </a:pPr>
            <a:r>
              <a:rPr lang="en-US" dirty="0" smtClean="0"/>
              <a:t>The system shall grant users credit for correctly answered questions requested by another user. If marked ‘top answer’, the user who answered the question will receive double credit. If marked ‘helpful’, the user will gain the base credit amount. If marked ‘incorrect’, the user will not gain any credit.</a:t>
            </a:r>
          </a:p>
          <a:p>
            <a:pPr lvl="0">
              <a:lnSpc>
                <a:spcPct val="120000"/>
              </a:lnSpc>
            </a:pPr>
            <a:r>
              <a:rPr lang="en-US" dirty="0" smtClean="0"/>
              <a:t>The system shall automatically notify the user who made a post when another user has attempted to answer.</a:t>
            </a:r>
          </a:p>
          <a:p>
            <a:pPr lvl="0">
              <a:lnSpc>
                <a:spcPct val="120000"/>
              </a:lnSpc>
            </a:pPr>
            <a:r>
              <a:rPr lang="en-US" dirty="0" smtClean="0"/>
              <a:t>The system shall automatically email the user who answered a post when it has been marked by the user who posted the question.</a:t>
            </a:r>
          </a:p>
          <a:p>
            <a:pPr lvl="0">
              <a:lnSpc>
                <a:spcPct val="120000"/>
              </a:lnSpc>
            </a:pPr>
            <a:r>
              <a:rPr lang="en-US" dirty="0" smtClean="0"/>
              <a:t>The system shall mark each post as answered or unanswered.</a:t>
            </a:r>
          </a:p>
          <a:p>
            <a:pPr lvl="0">
              <a:lnSpc>
                <a:spcPct val="120000"/>
              </a:lnSpc>
            </a:pPr>
            <a:r>
              <a:rPr lang="en-US" dirty="0" smtClean="0"/>
              <a:t>The system shall close a post if it remains unanswered after the time out period.</a:t>
            </a:r>
          </a:p>
          <a:p>
            <a:endParaRPr lang="en-US" dirty="0"/>
          </a:p>
        </p:txBody>
      </p:sp>
    </p:spTree>
    <p:extLst>
      <p:ext uri="{BB962C8B-B14F-4D97-AF65-F5344CB8AC3E}">
        <p14:creationId xmlns:p14="http://schemas.microsoft.com/office/powerpoint/2010/main" val="193923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Use Case</a:t>
            </a:r>
            <a:endParaRPr lang="en-US" dirty="0"/>
          </a:p>
        </p:txBody>
      </p:sp>
      <p:pic>
        <p:nvPicPr>
          <p:cNvPr id="1026" name="Picture 2" descr="C:\wamp\www\CapstoneProject\Proposal\Design\Administrator User Use Case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49" y="723900"/>
            <a:ext cx="4143375" cy="3780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 Close Post</a:t>
            </a:r>
            <a:endParaRPr lang="en-US" dirty="0"/>
          </a:p>
        </p:txBody>
      </p:sp>
      <p:graphicFrame>
        <p:nvGraphicFramePr>
          <p:cNvPr id="4" name="Table 3"/>
          <p:cNvGraphicFramePr>
            <a:graphicFrameLocks noGrp="1"/>
          </p:cNvGraphicFramePr>
          <p:nvPr/>
        </p:nvGraphicFramePr>
        <p:xfrm>
          <a:off x="1621995" y="723900"/>
          <a:ext cx="5900009" cy="4182329"/>
        </p:xfrm>
        <a:graphic>
          <a:graphicData uri="http://schemas.openxmlformats.org/drawingml/2006/table">
            <a:tbl>
              <a:tblPr/>
              <a:tblGrid>
                <a:gridCol w="2430804"/>
                <a:gridCol w="3469205"/>
              </a:tblGrid>
              <a:tr h="271400">
                <a:tc>
                  <a:txBody>
                    <a:bodyPr/>
                    <a:lstStyle/>
                    <a:p>
                      <a:pPr marL="0" marR="0" algn="ctr">
                        <a:lnSpc>
                          <a:spcPct val="115000"/>
                        </a:lnSpc>
                        <a:spcBef>
                          <a:spcPts val="0"/>
                        </a:spcBef>
                        <a:spcAft>
                          <a:spcPts val="0"/>
                        </a:spcAft>
                      </a:pPr>
                      <a:r>
                        <a:rPr lang="en-US" sz="1500" b="1" i="1">
                          <a:solidFill>
                            <a:srgbClr val="000000"/>
                          </a:solidFill>
                          <a:latin typeface="Calibri"/>
                          <a:ea typeface="Times New Roman"/>
                          <a:cs typeface="Times New Roman"/>
                        </a:rPr>
                        <a:t>Administrator</a:t>
                      </a:r>
                      <a:endParaRPr lang="en-US" sz="1100">
                        <a:latin typeface="Calibri"/>
                        <a:ea typeface="Calibri"/>
                        <a:cs typeface="Times New Roman"/>
                      </a:endParaRPr>
                    </a:p>
                  </a:txBody>
                  <a:tcPr marL="66375" marR="6637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6375" marR="66375" marT="0" marB="0" anchor="b">
                    <a:lnL>
                      <a:noFill/>
                    </a:lnL>
                    <a:lnR>
                      <a:noFill/>
                    </a:lnR>
                    <a:lnT>
                      <a:noFill/>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nSpc>
                          <a:spcPct val="115000"/>
                        </a:lnSpc>
                        <a:spcBef>
                          <a:spcPts val="0"/>
                        </a:spcBef>
                        <a:spcAft>
                          <a:spcPts val="0"/>
                        </a:spcAft>
                      </a:pPr>
                      <a:r>
                        <a:rPr lang="en-US" sz="1400" b="1">
                          <a:solidFill>
                            <a:srgbClr val="000000"/>
                          </a:solidFill>
                          <a:latin typeface="Calibri"/>
                          <a:ea typeface="Times New Roman"/>
                          <a:cs typeface="Times New Roman"/>
                        </a:rPr>
                        <a:t>Administrator Close Post</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has the authority to close a post.</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is logged in and is located on a thread on the domain.</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closes a thread.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469">
                <a:tc>
                  <a:txBody>
                    <a:bodyPr/>
                    <a:lstStyle/>
                    <a:p>
                      <a:pPr>
                        <a:lnSpc>
                          <a:spcPct val="115000"/>
                        </a:lnSpc>
                      </a:pPr>
                      <a:endParaRPr lang="en-US" sz="1100">
                        <a:latin typeface="Calibri"/>
                      </a:endParaRPr>
                    </a:p>
                  </a:txBody>
                  <a:tcPr marL="66375" marR="6637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6375" marR="6637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Administrator User</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426">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 and an administrator user is logged in.</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426">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1. The administrator user selects a thread to be closed.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2. The system displays "Are you sure?" question on the thread selected by the administrator user.</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3. The administrator user selects close thread.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dirty="0">
                          <a:solidFill>
                            <a:srgbClr val="000000"/>
                          </a:solidFill>
                          <a:latin typeface="Calibri"/>
                          <a:ea typeface="Times New Roman"/>
                          <a:cs typeface="Times New Roman"/>
                        </a:rPr>
                        <a:t>4. The systems displays page "Thread Closed" with title of thread.</a:t>
                      </a:r>
                      <a:endParaRPr lang="en-US" sz="1100" dirty="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 Move Post</a:t>
            </a:r>
            <a:endParaRPr lang="en-US" dirty="0"/>
          </a:p>
        </p:txBody>
      </p:sp>
      <p:graphicFrame>
        <p:nvGraphicFramePr>
          <p:cNvPr id="4" name="Table 3"/>
          <p:cNvGraphicFramePr>
            <a:graphicFrameLocks noGrp="1"/>
          </p:cNvGraphicFramePr>
          <p:nvPr/>
        </p:nvGraphicFramePr>
        <p:xfrm>
          <a:off x="1447800" y="828675"/>
          <a:ext cx="6096000" cy="3953637"/>
        </p:xfrm>
        <a:graphic>
          <a:graphicData uri="http://schemas.openxmlformats.org/drawingml/2006/table">
            <a:tbl>
              <a:tblPr/>
              <a:tblGrid>
                <a:gridCol w="2231136"/>
                <a:gridCol w="3864864"/>
              </a:tblGrid>
              <a:tr h="266700">
                <a:tc>
                  <a:txBody>
                    <a:bodyPr/>
                    <a:lstStyle/>
                    <a:p>
                      <a:pPr marL="0" marR="0" algn="ctr">
                        <a:lnSpc>
                          <a:spcPct val="115000"/>
                        </a:lnSpc>
                        <a:spcBef>
                          <a:spcPts val="0"/>
                        </a:spcBef>
                        <a:spcAft>
                          <a:spcPts val="0"/>
                        </a:spcAft>
                      </a:pPr>
                      <a:r>
                        <a:rPr lang="en-US" sz="1600" b="1" i="1" dirty="0">
                          <a:solidFill>
                            <a:srgbClr val="000000"/>
                          </a:solidFill>
                          <a:latin typeface="Calibri"/>
                          <a:ea typeface="Times New Roman"/>
                          <a:cs typeface="Times New Roman"/>
                        </a:rPr>
                        <a:t>Administrator</a:t>
                      </a:r>
                      <a:endParaRPr lang="en-US" sz="1100" dirty="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Administrator Move Post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The administrator user has the authority to move a post to a different topic/category.</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administrator user is logged in and is located on a thread on the domain.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administrator user moves a thread.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gn="l">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Administrator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 and an administrator user is logged 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The administrator user selects a thread to be moved.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2. The system displays "Are you sure?" questions on the thread selected by the administrator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3. The administrator user selects move thread.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4. The system displays page "Thread Moved" with title of thread to new location.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Manager</a:t>
            </a:r>
            <a:endParaRPr lang="en-US" dirty="0"/>
          </a:p>
        </p:txBody>
      </p:sp>
      <p:pic>
        <p:nvPicPr>
          <p:cNvPr id="1026" name="Picture 2" descr="C:\wamp\www\CapstoneProject\Proposal\Design\Blog Manager Use Case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759025"/>
            <a:ext cx="3943350" cy="4025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4572000"/>
            <a:ext cx="7972425" cy="1600200"/>
          </a:xfrm>
        </p:spPr>
        <p:txBody>
          <a:bodyPr>
            <a:normAutofit fontScale="90000"/>
          </a:bodyPr>
          <a:lstStyle/>
          <a:p>
            <a:r>
              <a:rPr lang="en-US" dirty="0" smtClean="0"/>
              <a:t>Blog Manager - Reward Points</a:t>
            </a:r>
            <a:endParaRPr lang="en-US" dirty="0"/>
          </a:p>
        </p:txBody>
      </p:sp>
      <p:graphicFrame>
        <p:nvGraphicFramePr>
          <p:cNvPr id="4" name="Table 3"/>
          <p:cNvGraphicFramePr>
            <a:graphicFrameLocks noGrp="1"/>
          </p:cNvGraphicFramePr>
          <p:nvPr/>
        </p:nvGraphicFramePr>
        <p:xfrm>
          <a:off x="1447800" y="933450"/>
          <a:ext cx="6096000" cy="3462909"/>
        </p:xfrm>
        <a:graphic>
          <a:graphicData uri="http://schemas.openxmlformats.org/drawingml/2006/table">
            <a:tbl>
              <a:tblPr/>
              <a:tblGrid>
                <a:gridCol w="2511552"/>
                <a:gridCol w="3584448"/>
              </a:tblGrid>
              <a:tr h="266700">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Blog Manager</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nSpc>
                          <a:spcPct val="115000"/>
                        </a:lnSpc>
                        <a:spcBef>
                          <a:spcPts val="0"/>
                        </a:spcBef>
                        <a:spcAft>
                          <a:spcPts val="0"/>
                        </a:spcAft>
                      </a:pPr>
                      <a:r>
                        <a:rPr lang="en-US" sz="1400" b="1">
                          <a:solidFill>
                            <a:srgbClr val="000000"/>
                          </a:solidFill>
                          <a:latin typeface="Calibri"/>
                          <a:ea typeface="Times New Roman"/>
                          <a:cs typeface="Times New Roman"/>
                        </a:rPr>
                        <a:t>Reward Points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system will reward points based on correct answers to posted questions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A user has chosen a correct answer to their post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user who answered correctly is rewarded points to their account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Blog Manager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0. The system finds an answer marked as correct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1. The blog manager identifies the user with the correct answer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dirty="0">
                          <a:solidFill>
                            <a:srgbClr val="000000"/>
                          </a:solidFill>
                          <a:latin typeface="Calibri"/>
                          <a:ea typeface="Times New Roman"/>
                          <a:cs typeface="Times New Roman"/>
                        </a:rPr>
                        <a:t>2. The system rewards a set number of points to the appropriate account</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Points</a:t>
            </a:r>
            <a:endParaRPr lang="en-US" dirty="0"/>
          </a:p>
        </p:txBody>
      </p:sp>
      <p:pic>
        <p:nvPicPr>
          <p:cNvPr id="4" name="Picture 3"/>
          <p:cNvPicPr/>
          <p:nvPr/>
        </p:nvPicPr>
        <p:blipFill>
          <a:blip r:embed="rId2" cstate="print"/>
          <a:srcRect/>
          <a:stretch>
            <a:fillRect/>
          </a:stretch>
        </p:blipFill>
        <p:spPr bwMode="auto">
          <a:xfrm>
            <a:off x="1043297" y="754331"/>
            <a:ext cx="7072003" cy="365574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83</TotalTime>
  <Words>902</Words>
  <Application>Microsoft Office PowerPoint</Application>
  <PresentationFormat>On-screen Show (4:3)</PresentationFormat>
  <Paragraphs>136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Newsprint</vt:lpstr>
      <vt:lpstr>TTU CS Blog</vt:lpstr>
      <vt:lpstr>Functional Requirements</vt:lpstr>
      <vt:lpstr>Functional Requirements Cont.</vt:lpstr>
      <vt:lpstr>Administrator Use Case</vt:lpstr>
      <vt:lpstr>Admin - Close Post</vt:lpstr>
      <vt:lpstr>Admin - Move Post</vt:lpstr>
      <vt:lpstr>Blog Manager</vt:lpstr>
      <vt:lpstr>Blog Manager - Reward Points</vt:lpstr>
      <vt:lpstr>Reward Points</vt:lpstr>
      <vt:lpstr>Blog Manager – Move Post</vt:lpstr>
      <vt:lpstr>Blog Manager – Time Out Post</vt:lpstr>
      <vt:lpstr>Registered User</vt:lpstr>
      <vt:lpstr>Reg. User - Post Question</vt:lpstr>
      <vt:lpstr>Post Question</vt:lpstr>
      <vt:lpstr>Guest User</vt:lpstr>
      <vt:lpstr>Guest User - Search</vt:lpstr>
      <vt:lpstr>Search</vt:lpstr>
      <vt:lpstr>Faculty User</vt:lpstr>
      <vt:lpstr>Faculty - Login</vt:lpstr>
      <vt:lpstr>Login</vt:lpstr>
      <vt:lpstr>UML Class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Little</dc:creator>
  <cp:lastModifiedBy>Randall Harper</cp:lastModifiedBy>
  <cp:revision>15</cp:revision>
  <dcterms:created xsi:type="dcterms:W3CDTF">2015-10-07T05:07:54Z</dcterms:created>
  <dcterms:modified xsi:type="dcterms:W3CDTF">2015-10-08T04:19:13Z</dcterms:modified>
</cp:coreProperties>
</file>