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944" y="-3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10/7/2015</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TTU CS Blog</a:t>
            </a:r>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James Little</a:t>
            </a:r>
          </a:p>
          <a:p>
            <a:r>
              <a:rPr lang="en-US" dirty="0" smtClean="0"/>
              <a:t>Jason Weber</a:t>
            </a:r>
          </a:p>
          <a:p>
            <a:r>
              <a:rPr lang="en-US" dirty="0" smtClean="0"/>
              <a:t>Patrick Braud</a:t>
            </a:r>
          </a:p>
          <a:p>
            <a:r>
              <a:rPr lang="en-US" dirty="0" smtClean="0"/>
              <a:t>Randall Harper</a:t>
            </a:r>
          </a:p>
          <a:p>
            <a:endParaRPr lang="en-US" dirty="0"/>
          </a:p>
        </p:txBody>
      </p:sp>
    </p:spTree>
    <p:extLst>
      <p:ext uri="{BB962C8B-B14F-4D97-AF65-F5344CB8AC3E}">
        <p14:creationId xmlns:p14="http://schemas.microsoft.com/office/powerpoint/2010/main" xmlns="" val="138140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Functional Requirements</a:t>
            </a:r>
            <a:endParaRPr lang="en-US" dirty="0"/>
          </a:p>
        </p:txBody>
      </p:sp>
      <p:sp>
        <p:nvSpPr>
          <p:cNvPr id="3" name="Content Placeholder 2"/>
          <p:cNvSpPr>
            <a:spLocks noGrp="1"/>
          </p:cNvSpPr>
          <p:nvPr>
            <p:ph idx="1"/>
          </p:nvPr>
        </p:nvSpPr>
        <p:spPr>
          <a:xfrm>
            <a:off x="762000" y="685800"/>
            <a:ext cx="7543800" cy="4438650"/>
          </a:xfrm>
        </p:spPr>
        <p:txBody>
          <a:bodyPr>
            <a:normAutofit/>
          </a:bodyPr>
          <a:lstStyle/>
          <a:p>
            <a:pPr lvl="0">
              <a:buNone/>
            </a:pPr>
            <a:r>
              <a:rPr lang="en-US" sz="2600" b="1" dirty="0" smtClean="0"/>
              <a:t>User </a:t>
            </a:r>
            <a:r>
              <a:rPr lang="en-US" sz="2600" b="1" dirty="0" smtClean="0"/>
              <a:t>Requirements</a:t>
            </a:r>
            <a:endParaRPr lang="en-US" sz="2600" b="1" dirty="0" smtClean="0"/>
          </a:p>
          <a:p>
            <a:pPr lvl="0"/>
            <a:r>
              <a:rPr lang="en-US" sz="2000" dirty="0" smtClean="0"/>
              <a:t>The user will be able to make posts under topics.</a:t>
            </a:r>
          </a:p>
          <a:p>
            <a:pPr lvl="0"/>
            <a:r>
              <a:rPr lang="en-US" sz="2000" dirty="0" smtClean="0"/>
              <a:t>The user ‘guest’ will not have access to post.</a:t>
            </a:r>
          </a:p>
          <a:p>
            <a:pPr lvl="0"/>
            <a:r>
              <a:rPr lang="en-US" sz="2000" dirty="0" smtClean="0"/>
              <a:t>The user ‘faculty’ will only have access to post under the topics research and articles.</a:t>
            </a:r>
          </a:p>
          <a:p>
            <a:pPr lvl="0"/>
            <a:r>
              <a:rPr lang="en-US" sz="2000" dirty="0" smtClean="0"/>
              <a:t>The user ‘administrator’ will have the authority to close and/or move a post.</a:t>
            </a:r>
          </a:p>
          <a:p>
            <a:pPr lvl="0"/>
            <a:r>
              <a:rPr lang="en-US" sz="2000" dirty="0" smtClean="0"/>
              <a:t>The user ‘registered’ will mark answers on their posted questions as either ‘top answer’, ‘helpful’, or ‘incorrect’.</a:t>
            </a:r>
          </a:p>
          <a:p>
            <a:pPr lvl="0"/>
            <a:r>
              <a:rPr lang="en-US" sz="2000" dirty="0" smtClean="0"/>
              <a:t>Users  'guest', 'faculty', 'administrator', and 'registered' have the ability to search the blog. </a:t>
            </a:r>
          </a:p>
          <a:p>
            <a:endParaRPr lang="en-US" dirty="0"/>
          </a:p>
        </p:txBody>
      </p:sp>
    </p:spTree>
    <p:extLst>
      <p:ext uri="{BB962C8B-B14F-4D97-AF65-F5344CB8AC3E}">
        <p14:creationId xmlns:p14="http://schemas.microsoft.com/office/powerpoint/2010/main" xmlns="" val="193923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Functional Requirements Cont.</a:t>
            </a:r>
            <a:endParaRPr lang="en-US" sz="4000" dirty="0"/>
          </a:p>
        </p:txBody>
      </p:sp>
      <p:sp>
        <p:nvSpPr>
          <p:cNvPr id="3" name="Content Placeholder 2"/>
          <p:cNvSpPr>
            <a:spLocks noGrp="1"/>
          </p:cNvSpPr>
          <p:nvPr>
            <p:ph idx="1"/>
          </p:nvPr>
        </p:nvSpPr>
        <p:spPr>
          <a:xfrm>
            <a:off x="762000" y="685799"/>
            <a:ext cx="7543800" cy="4657725"/>
          </a:xfrm>
        </p:spPr>
        <p:txBody>
          <a:bodyPr>
            <a:normAutofit fontScale="77500" lnSpcReduction="20000"/>
          </a:bodyPr>
          <a:lstStyle/>
          <a:p>
            <a:pPr lvl="0">
              <a:buNone/>
            </a:pPr>
            <a:r>
              <a:rPr lang="en-US" sz="3100" b="1" dirty="0" smtClean="0"/>
              <a:t>System Functional Requirements</a:t>
            </a:r>
          </a:p>
          <a:p>
            <a:pPr lvl="0">
              <a:lnSpc>
                <a:spcPct val="120000"/>
              </a:lnSpc>
            </a:pPr>
            <a:r>
              <a:rPr lang="en-US" dirty="0" smtClean="0"/>
              <a:t>The system shall maintain a total number of topics.</a:t>
            </a:r>
          </a:p>
          <a:p>
            <a:pPr lvl="0">
              <a:lnSpc>
                <a:spcPct val="120000"/>
              </a:lnSpc>
            </a:pPr>
            <a:r>
              <a:rPr lang="en-US" dirty="0" smtClean="0"/>
              <a:t>The system shall grant users credit for correctly answered questions requested by another user. If marked ‘top answer’, the user who answered the question will receive double credit. If marked ‘helpful’, the user will gain the base credit amount. If marked ‘incorrect’, the user will not gain any credit.</a:t>
            </a:r>
          </a:p>
          <a:p>
            <a:pPr lvl="0">
              <a:lnSpc>
                <a:spcPct val="120000"/>
              </a:lnSpc>
            </a:pPr>
            <a:r>
              <a:rPr lang="en-US" dirty="0" smtClean="0"/>
              <a:t>The system shall automatically email the user who made a post when another use has attempted to answer.</a:t>
            </a:r>
          </a:p>
          <a:p>
            <a:pPr lvl="0">
              <a:lnSpc>
                <a:spcPct val="120000"/>
              </a:lnSpc>
            </a:pPr>
            <a:r>
              <a:rPr lang="en-US" dirty="0" smtClean="0"/>
              <a:t>The system shall automatically email the user who answered a post when it has been marked by the user who posted the question.</a:t>
            </a:r>
          </a:p>
          <a:p>
            <a:pPr lvl="0">
              <a:lnSpc>
                <a:spcPct val="120000"/>
              </a:lnSpc>
            </a:pPr>
            <a:r>
              <a:rPr lang="en-US" dirty="0" smtClean="0"/>
              <a:t>The system shall mark each post as answered or unanswered.</a:t>
            </a:r>
          </a:p>
          <a:p>
            <a:pPr lvl="0">
              <a:lnSpc>
                <a:spcPct val="120000"/>
              </a:lnSpc>
            </a:pPr>
            <a:r>
              <a:rPr lang="en-US" dirty="0" smtClean="0"/>
              <a:t>The system shall close a post if it remains unanswered after the time out period.</a:t>
            </a:r>
          </a:p>
          <a:p>
            <a:endParaRPr lang="en-US" dirty="0"/>
          </a:p>
        </p:txBody>
      </p:sp>
    </p:spTree>
    <p:extLst>
      <p:ext uri="{BB962C8B-B14F-4D97-AF65-F5344CB8AC3E}">
        <p14:creationId xmlns:p14="http://schemas.microsoft.com/office/powerpoint/2010/main" xmlns="" val="193923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a:t>
            </a:r>
            <a:endParaRPr lang="en-US" dirty="0"/>
          </a:p>
        </p:txBody>
      </p:sp>
      <p:pic>
        <p:nvPicPr>
          <p:cNvPr id="4" name="Content Placeholder 3" descr="C:\wamp\www\CapstoneProject\Proposal\Design\Administrator User Use Case Diagram.JPG"/>
          <p:cNvPicPr>
            <a:picLocks noGrp="1"/>
          </p:cNvPicPr>
          <p:nvPr>
            <p:ph idx="1"/>
          </p:nvPr>
        </p:nvPicPr>
        <p:blipFill>
          <a:blip r:embed="rId2" cstate="print"/>
          <a:srcRect/>
          <a:stretch>
            <a:fillRect/>
          </a:stretch>
        </p:blipFill>
        <p:spPr bwMode="auto">
          <a:xfrm>
            <a:off x="2808210" y="514350"/>
            <a:ext cx="3451380" cy="3886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Close Post</a:t>
            </a:r>
            <a:endParaRPr lang="en-US" dirty="0"/>
          </a:p>
        </p:txBody>
      </p:sp>
      <p:graphicFrame>
        <p:nvGraphicFramePr>
          <p:cNvPr id="4" name="Table 3"/>
          <p:cNvGraphicFramePr>
            <a:graphicFrameLocks noGrp="1"/>
          </p:cNvGraphicFramePr>
          <p:nvPr/>
        </p:nvGraphicFramePr>
        <p:xfrm>
          <a:off x="1621995" y="723900"/>
          <a:ext cx="5900009" cy="4182329"/>
        </p:xfrm>
        <a:graphic>
          <a:graphicData uri="http://schemas.openxmlformats.org/drawingml/2006/table">
            <a:tbl>
              <a:tblPr/>
              <a:tblGrid>
                <a:gridCol w="2430804"/>
                <a:gridCol w="3469205"/>
              </a:tblGrid>
              <a:tr h="271400">
                <a:tc>
                  <a:txBody>
                    <a:bodyPr/>
                    <a:lstStyle/>
                    <a:p>
                      <a:pPr marL="0" marR="0" algn="ctr">
                        <a:lnSpc>
                          <a:spcPct val="115000"/>
                        </a:lnSpc>
                        <a:spcBef>
                          <a:spcPts val="0"/>
                        </a:spcBef>
                        <a:spcAft>
                          <a:spcPts val="0"/>
                        </a:spcAft>
                      </a:pPr>
                      <a:r>
                        <a:rPr lang="en-US" sz="1500" b="1" i="1">
                          <a:solidFill>
                            <a:srgbClr val="000000"/>
                          </a:solidFill>
                          <a:latin typeface="Calibri"/>
                          <a:ea typeface="Times New Roman"/>
                          <a:cs typeface="Times New Roman"/>
                        </a:rPr>
                        <a:t>Administrator</a:t>
                      </a:r>
                      <a:endParaRPr lang="en-US" sz="1100">
                        <a:latin typeface="Calibri"/>
                        <a:ea typeface="Calibri"/>
                        <a:cs typeface="Times New Roman"/>
                      </a:endParaRPr>
                    </a:p>
                  </a:txBody>
                  <a:tcPr marL="66375" marR="66375"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6375" marR="66375" marT="0" marB="0" anchor="b">
                    <a:lnL>
                      <a:noFill/>
                    </a:lnL>
                    <a:lnR>
                      <a:noFill/>
                    </a:lnR>
                    <a:lnT>
                      <a:noFill/>
                    </a:lnT>
                    <a:lnB w="12700" cap="flat" cmpd="sng" algn="ctr">
                      <a:solidFill>
                        <a:srgbClr val="000000"/>
                      </a:solidFill>
                      <a:prstDash val="solid"/>
                      <a:round/>
                      <a:headEnd type="none" w="med" len="med"/>
                      <a:tailEnd type="none" w="med" len="med"/>
                    </a:lnB>
                  </a:tcPr>
                </a:tc>
              </a:tr>
              <a:tr h="23747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nSpc>
                          <a:spcPct val="115000"/>
                        </a:lnSpc>
                        <a:spcBef>
                          <a:spcPts val="0"/>
                        </a:spcBef>
                        <a:spcAft>
                          <a:spcPts val="0"/>
                        </a:spcAft>
                      </a:pPr>
                      <a:r>
                        <a:rPr lang="en-US" sz="1400" b="1">
                          <a:solidFill>
                            <a:srgbClr val="000000"/>
                          </a:solidFill>
                          <a:latin typeface="Calibri"/>
                          <a:ea typeface="Times New Roman"/>
                          <a:cs typeface="Times New Roman"/>
                        </a:rPr>
                        <a:t>Administrator Close Post</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51">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administrator user has the authority to close a post.</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51">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administrator user is logged in and is located on a thread on the domain.</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7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administrator user closes a thread.</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469">
                <a:tc>
                  <a:txBody>
                    <a:bodyPr/>
                    <a:lstStyle/>
                    <a:p>
                      <a:pPr>
                        <a:lnSpc>
                          <a:spcPct val="115000"/>
                        </a:lnSpc>
                      </a:pPr>
                      <a:endParaRPr lang="en-US" sz="1100">
                        <a:latin typeface="Calibri"/>
                      </a:endParaRPr>
                    </a:p>
                  </a:txBody>
                  <a:tcPr marL="66375" marR="6637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6375" marR="66375"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747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Administrator User</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426">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0. The system displays any page on the forum domain and an administrator user is logged in.</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426">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1. The administrator user selects a thread to be closed.</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2. The system displays "Are you sure?" question on the thread selected by the administrator user.</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951">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3. The administrator user selects close thread.</a:t>
                      </a:r>
                      <a:endParaRPr lang="en-US" sz="110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dirty="0">
                          <a:solidFill>
                            <a:srgbClr val="000000"/>
                          </a:solidFill>
                          <a:latin typeface="Calibri"/>
                          <a:ea typeface="Times New Roman"/>
                          <a:cs typeface="Times New Roman"/>
                        </a:rPr>
                        <a:t>4. The systems displays page "Thread Closed" with title of thread.</a:t>
                      </a:r>
                      <a:endParaRPr lang="en-US" sz="1100" dirty="0">
                        <a:latin typeface="Calibri"/>
                        <a:ea typeface="Calibri"/>
                        <a:cs typeface="Times New Roman"/>
                      </a:endParaRPr>
                    </a:p>
                  </a:txBody>
                  <a:tcPr marL="66375" marR="6637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Move Post</a:t>
            </a:r>
            <a:endParaRPr lang="en-US" dirty="0"/>
          </a:p>
        </p:txBody>
      </p:sp>
      <p:graphicFrame>
        <p:nvGraphicFramePr>
          <p:cNvPr id="4" name="Table 3"/>
          <p:cNvGraphicFramePr>
            <a:graphicFrameLocks noGrp="1"/>
          </p:cNvGraphicFramePr>
          <p:nvPr/>
        </p:nvGraphicFramePr>
        <p:xfrm>
          <a:off x="1447800" y="828675"/>
          <a:ext cx="6096000" cy="3953637"/>
        </p:xfrm>
        <a:graphic>
          <a:graphicData uri="http://schemas.openxmlformats.org/drawingml/2006/table">
            <a:tbl>
              <a:tblPr/>
              <a:tblGrid>
                <a:gridCol w="2231136"/>
                <a:gridCol w="3864864"/>
              </a:tblGrid>
              <a:tr h="266700">
                <a:tc>
                  <a:txBody>
                    <a:bodyPr/>
                    <a:lstStyle/>
                    <a:p>
                      <a:pPr marL="0" marR="0" algn="ctr">
                        <a:lnSpc>
                          <a:spcPct val="115000"/>
                        </a:lnSpc>
                        <a:spcBef>
                          <a:spcPts val="0"/>
                        </a:spcBef>
                        <a:spcAft>
                          <a:spcPts val="0"/>
                        </a:spcAft>
                      </a:pPr>
                      <a:r>
                        <a:rPr lang="en-US" sz="1600" b="1" i="1" dirty="0">
                          <a:solidFill>
                            <a:srgbClr val="000000"/>
                          </a:solidFill>
                          <a:latin typeface="Calibri"/>
                          <a:ea typeface="Times New Roman"/>
                          <a:cs typeface="Times New Roman"/>
                        </a:rPr>
                        <a:t>Administrator</a:t>
                      </a:r>
                      <a:endParaRPr lang="en-US" sz="1100" dirty="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gn="l">
                        <a:lnSpc>
                          <a:spcPct val="115000"/>
                        </a:lnSpc>
                        <a:spcBef>
                          <a:spcPts val="0"/>
                        </a:spcBef>
                        <a:spcAft>
                          <a:spcPts val="0"/>
                        </a:spcAft>
                      </a:pPr>
                      <a:r>
                        <a:rPr lang="en-US" sz="1400" b="1">
                          <a:solidFill>
                            <a:srgbClr val="000000"/>
                          </a:solidFill>
                          <a:latin typeface="Calibri"/>
                          <a:ea typeface="Times New Roman"/>
                          <a:cs typeface="Times New Roman"/>
                        </a:rPr>
                        <a:t>Administrator Move Post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The administrator user has the authority to move a post to a different topic/category.</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administrator user is logged in and is located on a thread on the domain.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The administrator user moves a thread.</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algn="l">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Administrator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l">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0. The system displays any page on the forum domain and an administrator user is logged in.</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1. The administrator user selects a thread to be moved.</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2. The system displays "Are you sure?" questions on the thread selected by the administrator user.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indent="177800" algn="l">
                        <a:lnSpc>
                          <a:spcPct val="115000"/>
                        </a:lnSpc>
                        <a:spcBef>
                          <a:spcPts val="0"/>
                        </a:spcBef>
                        <a:spcAft>
                          <a:spcPts val="0"/>
                        </a:spcAft>
                      </a:pPr>
                      <a:r>
                        <a:rPr lang="en-US" sz="1400">
                          <a:solidFill>
                            <a:srgbClr val="000000"/>
                          </a:solidFill>
                          <a:latin typeface="Calibri"/>
                          <a:ea typeface="Times New Roman"/>
                          <a:cs typeface="Times New Roman"/>
                        </a:rPr>
                        <a:t>3. The administrator user selects move thread.</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gn="l">
                        <a:lnSpc>
                          <a:spcPct val="115000"/>
                        </a:lnSpc>
                        <a:spcBef>
                          <a:spcPts val="0"/>
                        </a:spcBef>
                        <a:spcAft>
                          <a:spcPts val="0"/>
                        </a:spcAft>
                      </a:pPr>
                      <a:r>
                        <a:rPr lang="en-US" sz="1400" dirty="0">
                          <a:solidFill>
                            <a:srgbClr val="000000"/>
                          </a:solidFill>
                          <a:latin typeface="Calibri"/>
                          <a:ea typeface="Times New Roman"/>
                          <a:cs typeface="Times New Roman"/>
                        </a:rPr>
                        <a:t>4. The system displays page "Thread Moved" with title of thread to new location.</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Manager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715250" cy="1600200"/>
          </a:xfrm>
        </p:spPr>
        <p:txBody>
          <a:bodyPr>
            <a:normAutofit fontScale="90000"/>
          </a:bodyPr>
          <a:lstStyle/>
          <a:p>
            <a:r>
              <a:rPr lang="en-US" dirty="0" smtClean="0"/>
              <a:t>Blog Manager Reward Points</a:t>
            </a:r>
            <a:endParaRPr lang="en-US" dirty="0"/>
          </a:p>
        </p:txBody>
      </p:sp>
      <p:graphicFrame>
        <p:nvGraphicFramePr>
          <p:cNvPr id="4" name="Table 3"/>
          <p:cNvGraphicFramePr>
            <a:graphicFrameLocks noGrp="1"/>
          </p:cNvGraphicFramePr>
          <p:nvPr/>
        </p:nvGraphicFramePr>
        <p:xfrm>
          <a:off x="1447800" y="933450"/>
          <a:ext cx="6096000" cy="3462909"/>
        </p:xfrm>
        <a:graphic>
          <a:graphicData uri="http://schemas.openxmlformats.org/drawingml/2006/table">
            <a:tbl>
              <a:tblPr/>
              <a:tblGrid>
                <a:gridCol w="2511552"/>
                <a:gridCol w="3584448"/>
              </a:tblGrid>
              <a:tr h="266700">
                <a:tc>
                  <a:txBody>
                    <a:bodyPr/>
                    <a:lstStyle/>
                    <a:p>
                      <a:pPr marL="0" marR="0" algn="ctr">
                        <a:lnSpc>
                          <a:spcPct val="115000"/>
                        </a:lnSpc>
                        <a:spcBef>
                          <a:spcPts val="0"/>
                        </a:spcBef>
                        <a:spcAft>
                          <a:spcPts val="0"/>
                        </a:spcAft>
                      </a:pPr>
                      <a:r>
                        <a:rPr lang="en-US" sz="1600" b="1" i="1">
                          <a:solidFill>
                            <a:srgbClr val="000000"/>
                          </a:solidFill>
                          <a:latin typeface="Calibri"/>
                          <a:ea typeface="Times New Roman"/>
                          <a:cs typeface="Times New Roman"/>
                        </a:rPr>
                        <a:t>Blog Manager</a:t>
                      </a:r>
                      <a:endParaRPr lang="en-US" sz="1100">
                        <a:latin typeface="Calibri"/>
                        <a:ea typeface="Calibri"/>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Title</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8435">
                        <a:lnSpc>
                          <a:spcPct val="115000"/>
                        </a:lnSpc>
                        <a:spcBef>
                          <a:spcPts val="0"/>
                        </a:spcBef>
                        <a:spcAft>
                          <a:spcPts val="0"/>
                        </a:spcAft>
                      </a:pPr>
                      <a:r>
                        <a:rPr lang="en-US" sz="1400" b="1">
                          <a:solidFill>
                            <a:srgbClr val="000000"/>
                          </a:solidFill>
                          <a:latin typeface="Calibri"/>
                          <a:ea typeface="Times New Roman"/>
                          <a:cs typeface="Times New Roman"/>
                        </a:rPr>
                        <a:t>Reward Points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Summary</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system will reward points based on correct answers to posted questions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Preconditions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A user has chosen a correct answer to their post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Post-conditions</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The user who answered correctly is rewarded points to their account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100">
                        <a:latin typeface="Calibri"/>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Actor : Blog Manager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rgbClr val="000000"/>
                          </a:solidFill>
                          <a:latin typeface="Calibri"/>
                          <a:ea typeface="Times New Roman"/>
                          <a:cs typeface="Times New Roman"/>
                        </a:rPr>
                        <a:t>System</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a:lnSpc>
                          <a:spcPct val="115000"/>
                        </a:lnSpc>
                        <a:spcBef>
                          <a:spcPts val="0"/>
                        </a:spcBef>
                        <a:spcAft>
                          <a:spcPts val="0"/>
                        </a:spcAft>
                      </a:pPr>
                      <a:r>
                        <a:rPr lang="en-US" sz="1400">
                          <a:solidFill>
                            <a:srgbClr val="000000"/>
                          </a:solidFill>
                          <a:latin typeface="Calibri"/>
                          <a:ea typeface="Times New Roman"/>
                          <a:cs typeface="Times New Roman"/>
                        </a:rPr>
                        <a:t> </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0. The system finds an answer marked as correct</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125">
                <a:tc>
                  <a:txBody>
                    <a:bodyPr/>
                    <a:lstStyle/>
                    <a:p>
                      <a:pPr marL="0" marR="0" indent="177800">
                        <a:lnSpc>
                          <a:spcPct val="115000"/>
                        </a:lnSpc>
                        <a:spcBef>
                          <a:spcPts val="0"/>
                        </a:spcBef>
                        <a:spcAft>
                          <a:spcPts val="0"/>
                        </a:spcAft>
                      </a:pPr>
                      <a:r>
                        <a:rPr lang="en-US" sz="1400">
                          <a:solidFill>
                            <a:srgbClr val="000000"/>
                          </a:solidFill>
                          <a:latin typeface="Calibri"/>
                          <a:ea typeface="Times New Roman"/>
                          <a:cs typeface="Times New Roman"/>
                        </a:rPr>
                        <a:t>1. The blog manager identifies the user with the correct answer</a:t>
                      </a:r>
                      <a:endParaRPr lang="en-US" sz="11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177800">
                        <a:lnSpc>
                          <a:spcPct val="115000"/>
                        </a:lnSpc>
                        <a:spcBef>
                          <a:spcPts val="0"/>
                        </a:spcBef>
                        <a:spcAft>
                          <a:spcPts val="0"/>
                        </a:spcAft>
                      </a:pPr>
                      <a:r>
                        <a:rPr lang="en-US" sz="1400" dirty="0">
                          <a:solidFill>
                            <a:srgbClr val="000000"/>
                          </a:solidFill>
                          <a:latin typeface="Calibri"/>
                          <a:ea typeface="Times New Roman"/>
                          <a:cs typeface="Times New Roman"/>
                        </a:rPr>
                        <a:t>2. The system rewards a set number of points to the appropriate account</a:t>
                      </a:r>
                      <a:endParaRPr lang="en-US" sz="11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46</TotalTime>
  <Words>607</Words>
  <Application>Microsoft Office PowerPoint</Application>
  <PresentationFormat>On-screen Show (4:3)</PresentationFormat>
  <Paragraphs>75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Newsprint</vt:lpstr>
      <vt:lpstr>TTU CS Blog</vt:lpstr>
      <vt:lpstr>Functional Requirements</vt:lpstr>
      <vt:lpstr>Functional Requirements Cont.</vt:lpstr>
      <vt:lpstr>Administrator</vt:lpstr>
      <vt:lpstr>Admin Close Post</vt:lpstr>
      <vt:lpstr>Admin Move Post</vt:lpstr>
      <vt:lpstr>Blog Manager</vt:lpstr>
      <vt:lpstr>Blog Manager Reward Points</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Little</dc:creator>
  <cp:lastModifiedBy>Windows User</cp:lastModifiedBy>
  <cp:revision>8</cp:revision>
  <dcterms:created xsi:type="dcterms:W3CDTF">2015-10-07T05:07:54Z</dcterms:created>
  <dcterms:modified xsi:type="dcterms:W3CDTF">2015-10-07T05:56:57Z</dcterms:modified>
</cp:coreProperties>
</file>