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Cavea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ve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d3a7f4b2a_0_312:notes"/>
          <p:cNvSpPr txBox="1"/>
          <p:nvPr>
            <p:ph idx="1" type="body"/>
          </p:nvPr>
        </p:nvSpPr>
        <p:spPr>
          <a:xfrm>
            <a:off x="685802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200" lIns="89200" spcFirstLastPara="1" rIns="89200" wrap="square" tIns="89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3d3a7f4b2a_0_312:notes"/>
          <p:cNvSpPr/>
          <p:nvPr>
            <p:ph idx="2" type="sldImg"/>
          </p:nvPr>
        </p:nvSpPr>
        <p:spPr>
          <a:xfrm>
            <a:off x="410865" y="686112"/>
            <a:ext cx="603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d3a7f4b2a_0_0:notes"/>
          <p:cNvSpPr txBox="1"/>
          <p:nvPr>
            <p:ph idx="1" type="body"/>
          </p:nvPr>
        </p:nvSpPr>
        <p:spPr>
          <a:xfrm>
            <a:off x="685802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200" lIns="89200" spcFirstLastPara="1" rIns="89200" wrap="square" tIns="89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3d3a7f4b2a_0_0:notes"/>
          <p:cNvSpPr/>
          <p:nvPr>
            <p:ph idx="2" type="sldImg"/>
          </p:nvPr>
        </p:nvSpPr>
        <p:spPr>
          <a:xfrm>
            <a:off x="410865" y="686112"/>
            <a:ext cx="603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E Title Slide 1">
  <p:cSld name="NAE Title Slide 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2862000" y="251100"/>
            <a:ext cx="5867400" cy="206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6695"/>
                </a:lnTo>
                <a:lnTo>
                  <a:pt x="85474" y="106695"/>
                </a:lnTo>
                <a:lnTo>
                  <a:pt x="80394" y="106695"/>
                </a:lnTo>
                <a:lnTo>
                  <a:pt x="66773" y="106695"/>
                </a:lnTo>
                <a:lnTo>
                  <a:pt x="66773" y="106723"/>
                </a:lnTo>
                <a:lnTo>
                  <a:pt x="66644" y="106695"/>
                </a:lnTo>
                <a:cubicBezTo>
                  <a:pt x="63433" y="106695"/>
                  <a:pt x="60754" y="111556"/>
                  <a:pt x="60135" y="118019"/>
                </a:cubicBezTo>
                <a:lnTo>
                  <a:pt x="60041" y="120000"/>
                </a:lnTo>
                <a:lnTo>
                  <a:pt x="59995" y="120000"/>
                </a:lnTo>
                <a:lnTo>
                  <a:pt x="59901" y="118019"/>
                </a:lnTo>
                <a:cubicBezTo>
                  <a:pt x="59282" y="111556"/>
                  <a:pt x="56603" y="106695"/>
                  <a:pt x="53391" y="106695"/>
                </a:cubicBezTo>
                <a:lnTo>
                  <a:pt x="53226" y="106731"/>
                </a:lnTo>
                <a:lnTo>
                  <a:pt x="53226" y="106695"/>
                </a:lnTo>
                <a:lnTo>
                  <a:pt x="39605" y="106695"/>
                </a:lnTo>
                <a:lnTo>
                  <a:pt x="34525" y="106695"/>
                </a:lnTo>
                <a:lnTo>
                  <a:pt x="0" y="10669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048000" y="386715"/>
            <a:ext cx="54864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096" y="250428"/>
            <a:ext cx="597530" cy="7895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7200" y="1428750"/>
            <a:ext cx="1981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0" y="1828800"/>
            <a:ext cx="9144000" cy="3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99601" y="1371600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99601" y="205978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006" y="88915"/>
            <a:ext cx="2533756" cy="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 1">
  <p:cSld name="Title, Subtitle and Conten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99601" y="1371600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342900" lvl="1" marL="9144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NAE_PPT_Inside - Groove Line.png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E_PPT for PNG_Inside - Groove Line Bottom.png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950" y="101681"/>
            <a:ext cx="2147134" cy="48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E_PPT_Inside - Groove Line.png"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6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E_PPT for PNG_Inside - Groove Line Bottom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06670" y="226628"/>
            <a:ext cx="777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Caveat"/>
              <a:buNone/>
              <a:defRPr b="0" i="0" sz="2800" cap="none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0CDD7"/>
                </a:solidFill>
              </a:defRPr>
            </a:lvl1pPr>
            <a:lvl2pPr indent="-342900" lvl="1" marL="9144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99601" y="1371600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6A5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399600" y="4869656"/>
            <a:ext cx="2409900" cy="273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66A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0199" y="104852"/>
            <a:ext cx="2395089" cy="54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 Header Yellow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8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rgbClr val="FFC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>
  <p:cSld name="Section Header Orang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Navy">
  <p:cSld name="Section Header Nav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 Header Re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1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Purple">
  <p:cSld name="Section Header Purp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2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 Header Blu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">
  <p:cSld name="Section Header Gre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>
            <p:ph idx="2" type="pic"/>
          </p:nvPr>
        </p:nvSpPr>
        <p:spPr>
          <a:xfrm>
            <a:off x="0" y="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4"/>
          <p:cNvSpPr/>
          <p:nvPr/>
        </p:nvSpPr>
        <p:spPr>
          <a:xfrm>
            <a:off x="408432" y="3200400"/>
            <a:ext cx="8326800" cy="14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01156"/>
                </a:lnTo>
                <a:lnTo>
                  <a:pt x="78077" y="101156"/>
                </a:lnTo>
                <a:lnTo>
                  <a:pt x="73618" y="101156"/>
                </a:lnTo>
                <a:lnTo>
                  <a:pt x="64900" y="101156"/>
                </a:lnTo>
                <a:lnTo>
                  <a:pt x="64900" y="101195"/>
                </a:lnTo>
                <a:lnTo>
                  <a:pt x="64809" y="101156"/>
                </a:lnTo>
                <a:cubicBezTo>
                  <a:pt x="62546" y="101156"/>
                  <a:pt x="60658" y="108041"/>
                  <a:pt x="60222" y="117194"/>
                </a:cubicBezTo>
                <a:lnTo>
                  <a:pt x="60156" y="120000"/>
                </a:lnTo>
                <a:lnTo>
                  <a:pt x="60123" y="120000"/>
                </a:lnTo>
                <a:lnTo>
                  <a:pt x="60057" y="117194"/>
                </a:lnTo>
                <a:cubicBezTo>
                  <a:pt x="59621" y="108041"/>
                  <a:pt x="57733" y="101156"/>
                  <a:pt x="55470" y="101156"/>
                </a:cubicBezTo>
                <a:lnTo>
                  <a:pt x="55353" y="101206"/>
                </a:lnTo>
                <a:lnTo>
                  <a:pt x="55353" y="101156"/>
                </a:lnTo>
                <a:lnTo>
                  <a:pt x="46377" y="101156"/>
                </a:lnTo>
                <a:lnTo>
                  <a:pt x="42176" y="101156"/>
                </a:lnTo>
                <a:lnTo>
                  <a:pt x="0" y="101156"/>
                </a:lnTo>
                <a:close/>
              </a:path>
            </a:pathLst>
          </a:custGeom>
          <a:solidFill>
            <a:srgbClr val="A59C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609600" y="33147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List">
  <p:cSld name="Title, Subtitle and Lis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99601" y="205978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399601" y="1371600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01" y="4683919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List and Picture">
  <p:cSld name="Title, Subtitle, List and Pictu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99601" y="1377143"/>
            <a:ext cx="45534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399601" y="205978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6"/>
          <p:cNvSpPr/>
          <p:nvPr>
            <p:ph idx="3" type="pic"/>
          </p:nvPr>
        </p:nvSpPr>
        <p:spPr>
          <a:xfrm>
            <a:off x="5334000" y="977093"/>
            <a:ext cx="3810000" cy="329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and Picture">
  <p:cSld name="Title, Subtitle, Content and Pictur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99601" y="1373162"/>
            <a:ext cx="45534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7"/>
          <p:cNvSpPr/>
          <p:nvPr>
            <p:ph idx="2" type="pic"/>
          </p:nvPr>
        </p:nvSpPr>
        <p:spPr>
          <a:xfrm>
            <a:off x="5334000" y="982637"/>
            <a:ext cx="3810000" cy="329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399601" y="205978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 and Lis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99601" y="1003697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399601" y="205978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8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02998" y="989409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399601" y="205978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7922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List and Chart">
  <p:cSld name="Title, List and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4361" y="1003697"/>
            <a:ext cx="4324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399601" y="205978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Chart">
  <p:cSld name="Title, Content and Char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03411" y="996553"/>
            <a:ext cx="4324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99601" y="205978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31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412300" y="988933"/>
            <a:ext cx="8363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type="title"/>
          </p:nvPr>
        </p:nvSpPr>
        <p:spPr>
          <a:xfrm>
            <a:off x="399601" y="205978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32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996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33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0"/>
            <a:ext cx="1314447" cy="62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Final Slid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0" y="3314700"/>
            <a:ext cx="9144000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380998" y="2893050"/>
            <a:ext cx="4518000" cy="14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cubicBezTo>
                  <a:pt x="119999" y="33721"/>
                  <a:pt x="119999" y="67443"/>
                  <a:pt x="119999" y="101165"/>
                </a:cubicBezTo>
                <a:lnTo>
                  <a:pt x="93083" y="101165"/>
                </a:lnTo>
                <a:lnTo>
                  <a:pt x="85592" y="101165"/>
                </a:lnTo>
                <a:lnTo>
                  <a:pt x="68796" y="101165"/>
                </a:lnTo>
                <a:lnTo>
                  <a:pt x="68796" y="101204"/>
                </a:lnTo>
                <a:lnTo>
                  <a:pt x="68629" y="101165"/>
                </a:lnTo>
                <a:cubicBezTo>
                  <a:pt x="64458" y="101165"/>
                  <a:pt x="60979" y="108047"/>
                  <a:pt x="60174" y="117195"/>
                </a:cubicBezTo>
                <a:lnTo>
                  <a:pt x="60053" y="120000"/>
                </a:lnTo>
                <a:lnTo>
                  <a:pt x="59993" y="120000"/>
                </a:lnTo>
                <a:lnTo>
                  <a:pt x="59872" y="117195"/>
                </a:lnTo>
                <a:cubicBezTo>
                  <a:pt x="59067" y="108047"/>
                  <a:pt x="55588" y="101165"/>
                  <a:pt x="51417" y="101165"/>
                </a:cubicBezTo>
                <a:lnTo>
                  <a:pt x="51202" y="101215"/>
                </a:lnTo>
                <a:lnTo>
                  <a:pt x="51202" y="101165"/>
                </a:lnTo>
                <a:lnTo>
                  <a:pt x="34406" y="101165"/>
                </a:lnTo>
                <a:lnTo>
                  <a:pt x="26915" y="101165"/>
                </a:lnTo>
                <a:lnTo>
                  <a:pt x="0" y="10116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609600" y="3086101"/>
            <a:ext cx="403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4"/>
          <p:cNvSpPr/>
          <p:nvPr>
            <p:ph idx="2" type="pic"/>
          </p:nvPr>
        </p:nvSpPr>
        <p:spPr>
          <a:xfrm>
            <a:off x="0" y="0"/>
            <a:ext cx="9144000" cy="3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386952" y="4677984"/>
            <a:ext cx="5481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 1 5">
  <p:cSld name="Title, Subtitle and Content_1_1_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6" name="Google Shape;216;p35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99601" y="1371600"/>
            <a:ext cx="82872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2" type="body"/>
          </p:nvPr>
        </p:nvSpPr>
        <p:spPr>
          <a:xfrm>
            <a:off x="399601" y="975531"/>
            <a:ext cx="4553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342900" lvl="1" marL="9144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NAE_PPT_Inside - Groove Line.png" id="219" name="Google Shape;2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4350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E_PPT for PNG_Inside - Groove Line Bottom.png"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09054"/>
            <a:ext cx="68580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950" y="101681"/>
            <a:ext cx="2147134" cy="48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96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96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127500" y="4860131"/>
            <a:ext cx="40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9" Type="http://schemas.openxmlformats.org/officeDocument/2006/relationships/image" Target="../media/image12.png"/><Relationship Id="rId5" Type="http://schemas.openxmlformats.org/officeDocument/2006/relationships/image" Target="../media/image14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Relationship Id="rId5" Type="http://schemas.openxmlformats.org/officeDocument/2006/relationships/image" Target="../media/image14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00" y="-4229100"/>
            <a:ext cx="72296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>
            <p:ph type="title"/>
          </p:nvPr>
        </p:nvSpPr>
        <p:spPr>
          <a:xfrm>
            <a:off x="81476" y="114235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2600">
                <a:solidFill>
                  <a:schemeClr val="dk2"/>
                </a:solidFill>
              </a:rPr>
              <a:t>Feedback and responsive teaching</a:t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241650" y="4007775"/>
            <a:ext cx="86607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135800" y="2812575"/>
            <a:ext cx="89229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At BIS, teachers reflect on what type of feedback has the best opportunity to help </a:t>
            </a:r>
            <a:r>
              <a:rPr b="1" i="1" lang="en-GB" sz="2300">
                <a:latin typeface="Calibri"/>
                <a:ea typeface="Calibri"/>
                <a:cs typeface="Calibri"/>
                <a:sym typeface="Calibri"/>
              </a:rPr>
              <a:t>improve the learner</a:t>
            </a: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. Therefore, written feedback inside a book is not compulsory in student notebooks. Teachers rely on written feedback in books less, instead using a </a:t>
            </a:r>
            <a:r>
              <a:rPr b="1" i="1" lang="en-GB" sz="2300">
                <a:latin typeface="Calibri"/>
                <a:ea typeface="Calibri"/>
                <a:cs typeface="Calibri"/>
                <a:sym typeface="Calibri"/>
              </a:rPr>
              <a:t>variety of feedback strategies</a:t>
            </a: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 depending on the task and the student.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8600" y="1044663"/>
            <a:ext cx="5197126" cy="16161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9900" y="1044675"/>
            <a:ext cx="2618508" cy="161609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229600" y="486013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00" y="-4229100"/>
            <a:ext cx="72296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4495800" y="-6572250"/>
            <a:ext cx="53778" cy="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>
            <p:ph type="title"/>
          </p:nvPr>
        </p:nvSpPr>
        <p:spPr>
          <a:xfrm>
            <a:off x="81476" y="114235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2600">
                <a:solidFill>
                  <a:schemeClr val="dk2"/>
                </a:solidFill>
              </a:rPr>
              <a:t>Feedback and responsive teaching</a:t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176950" y="845851"/>
            <a:ext cx="887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Children should know how they are doing in their learning and what their next steps are.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0" y="1840125"/>
            <a:ext cx="57342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strategies can include: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whole class feedback strategies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self-assessment strategies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activities to support and challenge students in following lessons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 writing conferences with teacher &amp; student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written marking ‘in the moment’ with students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respond using feedback pens (see example)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peers as resources for feedback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9">
            <a:alphaModFix/>
          </a:blip>
          <a:srcRect b="25976" l="0" r="8357" t="12027"/>
          <a:stretch/>
        </p:blipFill>
        <p:spPr>
          <a:xfrm>
            <a:off x="5296275" y="1663375"/>
            <a:ext cx="3847724" cy="347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30CDD8"/>
      </a:dk2>
      <a:lt2>
        <a:srgbClr val="D7D2CB"/>
      </a:lt2>
      <a:accent1>
        <a:srgbClr val="30CDD8"/>
      </a:accent1>
      <a:accent2>
        <a:srgbClr val="003057"/>
      </a:accent2>
      <a:accent3>
        <a:srgbClr val="FFCB00"/>
      </a:accent3>
      <a:accent4>
        <a:srgbClr val="FF6A2D"/>
      </a:accent4>
      <a:accent5>
        <a:srgbClr val="702082"/>
      </a:accent5>
      <a:accent6>
        <a:srgbClr val="E000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