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9144000" cx="16243300"/>
  <p:notesSz cx="6858000" cy="9144000"/>
  <p:embeddedFontLst>
    <p:embeddedFont>
      <p:font typeface="Inter"/>
      <p:bold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58" roundtripDataSignature="AMtx7mjrdVVaqVbo5hYBXs86k6S/R0r3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Inter-boldItalic.fntdata"/><Relationship Id="rId12" Type="http://schemas.openxmlformats.org/officeDocument/2006/relationships/slide" Target="slides/slide7.xml"/><Relationship Id="rId56" Type="http://schemas.openxmlformats.org/officeDocument/2006/relationships/font" Target="fonts/Inter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6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6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5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5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5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5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5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5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5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6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6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635003" y="200939"/>
            <a:ext cx="14520205" cy="34254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Mission to Mars - Coding Unit (Year 5)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2776690" y="3046190"/>
            <a:ext cx="109204" cy="105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711203" y="4370165"/>
            <a:ext cx="1167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43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Duration: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6weeks | </a:t>
            </a: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Age: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10-11 years|</a:t>
            </a: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Platform: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CoSpacesEdu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723900" y="5297262"/>
            <a:ext cx="850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43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Building Interactive Mars Bases ThroughCode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/>
          <p:nvPr/>
        </p:nvSpPr>
        <p:spPr>
          <a:xfrm>
            <a:off x="647700" y="93602"/>
            <a:ext cx="14184011" cy="19868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Lesson 2: Astronaut Control</a:t>
            </a:r>
            <a:endParaRPr/>
          </a:p>
        </p:txBody>
      </p:sp>
      <p:sp>
        <p:nvSpPr>
          <p:cNvPr id="181" name="Google Shape;181;p10"/>
          <p:cNvSpPr txBox="1"/>
          <p:nvPr/>
        </p:nvSpPr>
        <p:spPr>
          <a:xfrm>
            <a:off x="4317111" y="1557880"/>
            <a:ext cx="254803" cy="17325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15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182" name="Google Shape;182;p10"/>
          <p:cNvSpPr txBox="1"/>
          <p:nvPr/>
        </p:nvSpPr>
        <p:spPr>
          <a:xfrm>
            <a:off x="673103" y="2148430"/>
            <a:ext cx="85092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53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Learning Objectives</a:t>
            </a:r>
            <a:endParaRPr/>
          </a:p>
          <a:p>
            <a:pPr indent="0" lvl="0" marL="0" marR="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0"/>
          <p:cNvSpPr txBox="1"/>
          <p:nvPr/>
        </p:nvSpPr>
        <p:spPr>
          <a:xfrm>
            <a:off x="8426348" y="2858233"/>
            <a:ext cx="109204" cy="105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184" name="Google Shape;184;p10"/>
          <p:cNvSpPr txBox="1"/>
          <p:nvPr/>
        </p:nvSpPr>
        <p:spPr>
          <a:xfrm>
            <a:off x="1295400" y="3163033"/>
            <a:ext cx="1213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Control object movement using </a:t>
            </a:r>
            <a:r>
              <a:rPr lang="en-US" sz="3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velocity for realistic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space physics</a:t>
            </a:r>
            <a:endParaRPr/>
          </a:p>
        </p:txBody>
      </p:sp>
      <p:sp>
        <p:nvSpPr>
          <p:cNvPr id="185" name="Google Shape;185;p10"/>
          <p:cNvSpPr txBox="1"/>
          <p:nvPr/>
        </p:nvSpPr>
        <p:spPr>
          <a:xfrm>
            <a:off x="1295400" y="3711673"/>
            <a:ext cx="10512000" cy="11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Create boolean variables that </a:t>
            </a:r>
            <a:r>
              <a:rPr lang="en-US" sz="3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store true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/false information Build toggle systems using if/else conditional logic</a:t>
            </a:r>
            <a:endParaRPr/>
          </a:p>
        </p:txBody>
      </p:sp>
      <p:sp>
        <p:nvSpPr>
          <p:cNvPr id="186" name="Google Shape;186;p10"/>
          <p:cNvSpPr txBox="1"/>
          <p:nvPr/>
        </p:nvSpPr>
        <p:spPr>
          <a:xfrm>
            <a:off x="763165" y="5641237"/>
            <a:ext cx="1157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Key Concepts: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Velocity • Boolean Variables • Conditional Logic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 txBox="1"/>
          <p:nvPr/>
        </p:nvSpPr>
        <p:spPr>
          <a:xfrm>
            <a:off x="673103" y="783174"/>
            <a:ext cx="6531300" cy="17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Code Structure</a:t>
            </a:r>
            <a:endParaRPr/>
          </a:p>
          <a:p>
            <a:pPr indent="0" lvl="0" marL="0" marR="0" rtl="0" algn="l">
              <a:lnSpc>
                <a:spcPct val="1266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9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Up is clicked</a:t>
            </a:r>
            <a:endParaRPr/>
          </a:p>
        </p:txBody>
      </p:sp>
      <p:sp>
        <p:nvSpPr>
          <p:cNvPr id="192" name="Google Shape;192;p11"/>
          <p:cNvSpPr txBox="1"/>
          <p:nvPr/>
        </p:nvSpPr>
        <p:spPr>
          <a:xfrm>
            <a:off x="4455814" y="2091623"/>
            <a:ext cx="108385" cy="3868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9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93" name="Google Shape;193;p11"/>
          <p:cNvSpPr txBox="1"/>
          <p:nvPr/>
        </p:nvSpPr>
        <p:spPr>
          <a:xfrm>
            <a:off x="736597" y="2253548"/>
            <a:ext cx="108385" cy="2249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66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9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94" name="Google Shape;194;p11"/>
          <p:cNvSpPr txBox="1"/>
          <p:nvPr/>
        </p:nvSpPr>
        <p:spPr>
          <a:xfrm>
            <a:off x="1161650" y="2253548"/>
            <a:ext cx="3360049" cy="2249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66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9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push Astronaut up with velocity</a:t>
            </a:r>
            <a:endParaRPr/>
          </a:p>
        </p:txBody>
      </p:sp>
      <p:sp>
        <p:nvSpPr>
          <p:cNvPr id="195" name="Google Shape;195;p11"/>
          <p:cNvSpPr txBox="1"/>
          <p:nvPr/>
        </p:nvSpPr>
        <p:spPr>
          <a:xfrm>
            <a:off x="4562075" y="2253548"/>
            <a:ext cx="108385" cy="2249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66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9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96" name="Google Shape;196;p11"/>
          <p:cNvSpPr txBox="1"/>
          <p:nvPr/>
        </p:nvSpPr>
        <p:spPr>
          <a:xfrm>
            <a:off x="736597" y="2702214"/>
            <a:ext cx="2818105" cy="4492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66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9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// Boolean toggle example: when box is clicked</a:t>
            </a:r>
            <a:endParaRPr/>
          </a:p>
        </p:txBody>
      </p:sp>
      <p:sp>
        <p:nvSpPr>
          <p:cNvPr id="197" name="Google Shape;197;p11"/>
          <p:cNvSpPr txBox="1"/>
          <p:nvPr/>
        </p:nvSpPr>
        <p:spPr>
          <a:xfrm>
            <a:off x="736597" y="3150889"/>
            <a:ext cx="108385" cy="1346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66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9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just">
              <a:lnSpc>
                <a:spcPct val="1266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9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just">
              <a:lnSpc>
                <a:spcPct val="1266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9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just">
              <a:lnSpc>
                <a:spcPct val="1266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9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just">
              <a:lnSpc>
                <a:spcPct val="1266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9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just">
              <a:lnSpc>
                <a:spcPct val="1266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9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98" name="Google Shape;198;p11"/>
          <p:cNvSpPr txBox="1"/>
          <p:nvPr/>
        </p:nvSpPr>
        <p:spPr>
          <a:xfrm>
            <a:off x="1161650" y="3150889"/>
            <a:ext cx="2276161" cy="2249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66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9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 gravity_on = false</a:t>
            </a:r>
            <a:endParaRPr/>
          </a:p>
        </p:txBody>
      </p:sp>
      <p:sp>
        <p:nvSpPr>
          <p:cNvPr id="199" name="Google Shape;199;p11"/>
          <p:cNvSpPr txBox="1"/>
          <p:nvPr/>
        </p:nvSpPr>
        <p:spPr>
          <a:xfrm>
            <a:off x="1586703" y="3375222"/>
            <a:ext cx="2384546" cy="4492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66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9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set gravity_on to true set gravity pull to 10</a:t>
            </a:r>
            <a:endParaRPr/>
          </a:p>
        </p:txBody>
      </p:sp>
      <p:sp>
        <p:nvSpPr>
          <p:cNvPr id="200" name="Google Shape;200;p11"/>
          <p:cNvSpPr txBox="1"/>
          <p:nvPr/>
        </p:nvSpPr>
        <p:spPr>
          <a:xfrm>
            <a:off x="1161650" y="3823887"/>
            <a:ext cx="433549" cy="2249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66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9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/>
          </a:p>
        </p:txBody>
      </p:sp>
      <p:sp>
        <p:nvSpPr>
          <p:cNvPr id="201" name="Google Shape;201;p11"/>
          <p:cNvSpPr txBox="1"/>
          <p:nvPr/>
        </p:nvSpPr>
        <p:spPr>
          <a:xfrm>
            <a:off x="1586703" y="4048220"/>
            <a:ext cx="2492940" cy="4492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66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9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set gravity_on to false set gravity pull to 0</a:t>
            </a:r>
            <a:endParaRPr/>
          </a:p>
        </p:txBody>
      </p:sp>
      <p:sp>
        <p:nvSpPr>
          <p:cNvPr id="202" name="Google Shape;202;p11"/>
          <p:cNvSpPr txBox="1"/>
          <p:nvPr/>
        </p:nvSpPr>
        <p:spPr>
          <a:xfrm>
            <a:off x="685800" y="5447852"/>
            <a:ext cx="87876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Understanding Velocity:</a:t>
            </a:r>
            <a:endParaRPr/>
          </a:p>
          <a:p>
            <a:pPr indent="0" lvl="0" marL="0" marR="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1"/>
          <p:cNvSpPr txBox="1"/>
          <p:nvPr/>
        </p:nvSpPr>
        <p:spPr>
          <a:xfrm>
            <a:off x="3084957" y="6338030"/>
            <a:ext cx="109204" cy="105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204" name="Google Shape;204;p11"/>
          <p:cNvSpPr txBox="1"/>
          <p:nvPr/>
        </p:nvSpPr>
        <p:spPr>
          <a:xfrm>
            <a:off x="1295400" y="6642830"/>
            <a:ext cx="857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Velocity = force + </a:t>
            </a:r>
            <a:r>
              <a:rPr lang="en-US" sz="3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direction that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moves objects</a:t>
            </a:r>
            <a:endParaRPr/>
          </a:p>
        </p:txBody>
      </p:sp>
      <p:sp>
        <p:nvSpPr>
          <p:cNvPr id="205" name="Google Shape;205;p11"/>
          <p:cNvSpPr txBox="1"/>
          <p:nvPr/>
        </p:nvSpPr>
        <p:spPr>
          <a:xfrm>
            <a:off x="1295400" y="7191470"/>
            <a:ext cx="7780553" cy="13020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Higher numbers = faster movement Always include a "stop" button (velocity 0)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"/>
          <p:cNvSpPr txBox="1"/>
          <p:nvPr/>
        </p:nvSpPr>
        <p:spPr>
          <a:xfrm>
            <a:off x="673103" y="783174"/>
            <a:ext cx="8082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Real Life Analogies</a:t>
            </a:r>
            <a:endParaRPr/>
          </a:p>
          <a:p>
            <a:pPr indent="0" lvl="0" marL="0" marR="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2"/>
          <p:cNvSpPr txBox="1"/>
          <p:nvPr/>
        </p:nvSpPr>
        <p:spPr>
          <a:xfrm>
            <a:off x="3178778" y="1512027"/>
            <a:ext cx="109204" cy="105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212" name="Google Shape;212;p12"/>
          <p:cNvSpPr txBox="1"/>
          <p:nvPr/>
        </p:nvSpPr>
        <p:spPr>
          <a:xfrm>
            <a:off x="1295400" y="1816827"/>
            <a:ext cx="14317800" cy="17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Velocity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=Kicking a football-harder kick= more velocity = ball travels faster </a:t>
            </a:r>
            <a:r>
              <a:rPr lang="en-US" sz="3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and further </a:t>
            </a:r>
            <a:endParaRPr sz="3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213" name="Google Shape;213;p12"/>
          <p:cNvSpPr txBox="1"/>
          <p:nvPr/>
        </p:nvSpPr>
        <p:spPr>
          <a:xfrm>
            <a:off x="1295400" y="3147449"/>
            <a:ext cx="13778100" cy="24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Boolean variables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= Light switches - they're either ON (true) or OFF (false) </a:t>
            </a: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Conditional logic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= Traffic lights - IF light is green THEN go, ELSE stop </a:t>
            </a: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Toggle systems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= TV remote power button - press once to turn on, press again to turn off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"/>
          <p:cNvSpPr txBox="1"/>
          <p:nvPr/>
        </p:nvSpPr>
        <p:spPr>
          <a:xfrm>
            <a:off x="673103" y="183099"/>
            <a:ext cx="105432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Mini Plenary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Check Your Progress: 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- </a:t>
            </a:r>
            <a:endParaRPr b="0" i="0" sz="3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✓ Can you move your astronaut in all 6 directions? - </a:t>
            </a:r>
            <a:endParaRPr b="0" i="0" sz="3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✓ Does your toggle system change color when clicked? - ✓ What happens when you change velocity numbers? </a:t>
            </a: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Test your controls with a partner!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/>
          <p:nvPr/>
        </p:nvSpPr>
        <p:spPr>
          <a:xfrm>
            <a:off x="685800" y="1917697"/>
            <a:ext cx="762000" cy="762000"/>
          </a:xfrm>
          <a:custGeom>
            <a:rect b="b" l="l" r="r" t="t"/>
            <a:pathLst>
              <a:path extrusionOk="0" h="762000" w="762000">
                <a:moveTo>
                  <a:pt x="0" y="0"/>
                </a:moveTo>
                <a:lnTo>
                  <a:pt x="762000" y="0"/>
                </a:lnTo>
                <a:lnTo>
                  <a:pt x="7620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4" name="Google Shape;224;p14"/>
          <p:cNvSpPr/>
          <p:nvPr/>
        </p:nvSpPr>
        <p:spPr>
          <a:xfrm>
            <a:off x="685800" y="5130803"/>
            <a:ext cx="762000" cy="762000"/>
          </a:xfrm>
          <a:custGeom>
            <a:rect b="b" l="l" r="r" t="t"/>
            <a:pathLst>
              <a:path extrusionOk="0" h="762000" w="762000">
                <a:moveTo>
                  <a:pt x="0" y="0"/>
                </a:moveTo>
                <a:lnTo>
                  <a:pt x="762000" y="0"/>
                </a:lnTo>
                <a:lnTo>
                  <a:pt x="7620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5" name="Google Shape;225;p14"/>
          <p:cNvSpPr txBox="1"/>
          <p:nvPr/>
        </p:nvSpPr>
        <p:spPr>
          <a:xfrm>
            <a:off x="673103" y="106899"/>
            <a:ext cx="7229218" cy="17992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Think-Pair-Share</a:t>
            </a:r>
            <a:endParaRPr/>
          </a:p>
        </p:txBody>
      </p:sp>
      <p:sp>
        <p:nvSpPr>
          <p:cNvPr id="226" name="Google Shape;226;p14"/>
          <p:cNvSpPr txBox="1"/>
          <p:nvPr/>
        </p:nvSpPr>
        <p:spPr>
          <a:xfrm>
            <a:off x="1447800" y="1482280"/>
            <a:ext cx="218408" cy="1544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26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227" name="Google Shape;227;p14"/>
          <p:cNvSpPr txBox="1"/>
          <p:nvPr/>
        </p:nvSpPr>
        <p:spPr>
          <a:xfrm>
            <a:off x="1985153" y="3122390"/>
            <a:ext cx="109204" cy="105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228" name="Google Shape;228;p14"/>
          <p:cNvSpPr txBox="1"/>
          <p:nvPr/>
        </p:nvSpPr>
        <p:spPr>
          <a:xfrm>
            <a:off x="1662151" y="4133402"/>
            <a:ext cx="6062158" cy="21069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PAIR (3 minutes)</a:t>
            </a:r>
            <a:endParaRPr/>
          </a:p>
        </p:txBody>
      </p:sp>
      <p:sp>
        <p:nvSpPr>
          <p:cNvPr id="229" name="Google Shape;229;p14"/>
          <p:cNvSpPr txBox="1"/>
          <p:nvPr/>
        </p:nvSpPr>
        <p:spPr>
          <a:xfrm>
            <a:off x="3100873" y="6364062"/>
            <a:ext cx="90164" cy="57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230" name="Google Shape;230;p14"/>
          <p:cNvSpPr txBox="1"/>
          <p:nvPr/>
        </p:nvSpPr>
        <p:spPr>
          <a:xfrm>
            <a:off x="1662151" y="1777555"/>
            <a:ext cx="6745510" cy="12496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THINK (2 minutes)</a:t>
            </a:r>
            <a:endParaRPr/>
          </a:p>
        </p:txBody>
      </p:sp>
      <p:sp>
        <p:nvSpPr>
          <p:cNvPr id="231" name="Google Shape;231;p14"/>
          <p:cNvSpPr txBox="1"/>
          <p:nvPr/>
        </p:nvSpPr>
        <p:spPr>
          <a:xfrm>
            <a:off x="2434228" y="2665190"/>
            <a:ext cx="109204" cy="105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232" name="Google Shape;232;p14"/>
          <p:cNvSpPr txBox="1"/>
          <p:nvPr/>
        </p:nvSpPr>
        <p:spPr>
          <a:xfrm>
            <a:off x="711203" y="6249762"/>
            <a:ext cx="502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Discuss </a:t>
            </a:r>
            <a:r>
              <a:rPr b="1" lang="en-US" sz="3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with your</a:t>
            </a: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partner:</a:t>
            </a:r>
            <a:endParaRPr/>
          </a:p>
        </p:txBody>
      </p:sp>
      <p:sp>
        <p:nvSpPr>
          <p:cNvPr id="233" name="Google Shape;233;p14"/>
          <p:cNvSpPr txBox="1"/>
          <p:nvPr/>
        </p:nvSpPr>
        <p:spPr>
          <a:xfrm>
            <a:off x="711203" y="6706962"/>
            <a:ext cx="14495564" cy="1143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- How do boolean variables help make your code more organized? - What happens if you forget to include a "stop" button? Why is this a problem?</a:t>
            </a:r>
            <a:endParaRPr/>
          </a:p>
        </p:txBody>
      </p:sp>
      <p:sp>
        <p:nvSpPr>
          <p:cNvPr id="234" name="Google Shape;234;p14"/>
          <p:cNvSpPr txBox="1"/>
          <p:nvPr/>
        </p:nvSpPr>
        <p:spPr>
          <a:xfrm>
            <a:off x="711203" y="3036665"/>
            <a:ext cx="1519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Evaluate: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When would you </a:t>
            </a:r>
            <a:r>
              <a:rPr lang="en-US" sz="3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use high velocity vs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low velocity for different objects in </a:t>
            </a:r>
            <a:endParaRPr/>
          </a:p>
        </p:txBody>
      </p:sp>
      <p:sp>
        <p:nvSpPr>
          <p:cNvPr id="235" name="Google Shape;235;p14"/>
          <p:cNvSpPr txBox="1"/>
          <p:nvPr/>
        </p:nvSpPr>
        <p:spPr>
          <a:xfrm>
            <a:off x="711203" y="3493865"/>
            <a:ext cx="6649793" cy="6867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space?Consider mass and purpose.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"/>
          <p:cNvSpPr txBox="1"/>
          <p:nvPr/>
        </p:nvSpPr>
        <p:spPr>
          <a:xfrm>
            <a:off x="673103" y="106899"/>
            <a:ext cx="7274643" cy="17992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Challenge Levels</a:t>
            </a:r>
            <a:endParaRPr/>
          </a:p>
        </p:txBody>
      </p:sp>
      <p:sp>
        <p:nvSpPr>
          <p:cNvPr id="241" name="Google Shape;241;p15"/>
          <p:cNvSpPr txBox="1"/>
          <p:nvPr/>
        </p:nvSpPr>
        <p:spPr>
          <a:xfrm>
            <a:off x="4916805" y="1482280"/>
            <a:ext cx="218408" cy="1544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26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242" name="Google Shape;242;p15"/>
          <p:cNvSpPr txBox="1"/>
          <p:nvPr/>
        </p:nvSpPr>
        <p:spPr>
          <a:xfrm>
            <a:off x="5828128" y="5065490"/>
            <a:ext cx="109204" cy="105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243" name="Google Shape;243;p15"/>
          <p:cNvSpPr txBox="1"/>
          <p:nvPr/>
        </p:nvSpPr>
        <p:spPr>
          <a:xfrm>
            <a:off x="1916697" y="3582133"/>
            <a:ext cx="109204" cy="105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/>
          <p:nvPr/>
        </p:nvSpPr>
        <p:spPr>
          <a:xfrm>
            <a:off x="673103" y="783174"/>
            <a:ext cx="3219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Plenary</a:t>
            </a:r>
            <a:endParaRPr/>
          </a:p>
        </p:txBody>
      </p:sp>
      <p:sp>
        <p:nvSpPr>
          <p:cNvPr id="249" name="Google Shape;249;p16"/>
          <p:cNvSpPr txBox="1"/>
          <p:nvPr/>
        </p:nvSpPr>
        <p:spPr>
          <a:xfrm>
            <a:off x="1414758" y="1509493"/>
            <a:ext cx="90164" cy="105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250" name="Google Shape;250;p16"/>
          <p:cNvSpPr txBox="1"/>
          <p:nvPr/>
        </p:nvSpPr>
        <p:spPr>
          <a:xfrm>
            <a:off x="711203" y="1823818"/>
            <a:ext cx="922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You Mastered Velocity</a:t>
            </a: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control and boolean logic!</a:t>
            </a:r>
            <a:endParaRPr/>
          </a:p>
        </p:txBody>
      </p:sp>
      <p:sp>
        <p:nvSpPr>
          <p:cNvPr id="251" name="Google Shape;251;p16"/>
          <p:cNvSpPr txBox="1"/>
          <p:nvPr/>
        </p:nvSpPr>
        <p:spPr>
          <a:xfrm>
            <a:off x="723900" y="4560027"/>
            <a:ext cx="176822" cy="18506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• • •</a:t>
            </a:r>
            <a:endParaRPr/>
          </a:p>
        </p:txBody>
      </p:sp>
      <p:sp>
        <p:nvSpPr>
          <p:cNvPr id="252" name="Google Shape;252;p16"/>
          <p:cNvSpPr txBox="1"/>
          <p:nvPr/>
        </p:nvSpPr>
        <p:spPr>
          <a:xfrm>
            <a:off x="1295400" y="4560027"/>
            <a:ext cx="8532695" cy="18506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Controlled object movement with velocity Created boolean variables for true/false states Built toggle systems with conditional logic</a:t>
            </a:r>
            <a:endParaRPr/>
          </a:p>
        </p:txBody>
      </p:sp>
      <p:sp>
        <p:nvSpPr>
          <p:cNvPr id="253" name="Google Shape;253;p16"/>
          <p:cNvSpPr txBox="1"/>
          <p:nvPr/>
        </p:nvSpPr>
        <p:spPr>
          <a:xfrm>
            <a:off x="711203" y="6284690"/>
            <a:ext cx="14840931" cy="1515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Next: Organizing your code with functions and lists to control multiple objects 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efficient ly!</a:t>
            </a:r>
            <a:endParaRPr/>
          </a:p>
        </p:txBody>
      </p:sp>
      <p:sp>
        <p:nvSpPr>
          <p:cNvPr id="254" name="Google Shape;254;p16"/>
          <p:cNvSpPr txBox="1"/>
          <p:nvPr/>
        </p:nvSpPr>
        <p:spPr>
          <a:xfrm>
            <a:off x="685800" y="3136459"/>
            <a:ext cx="7128377" cy="14782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What We Achieved: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"/>
          <p:cNvSpPr txBox="1"/>
          <p:nvPr/>
        </p:nvSpPr>
        <p:spPr>
          <a:xfrm>
            <a:off x="673103" y="783174"/>
            <a:ext cx="4465892" cy="11229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Exit Ticket</a:t>
            </a:r>
            <a:endParaRPr/>
          </a:p>
        </p:txBody>
      </p:sp>
      <p:sp>
        <p:nvSpPr>
          <p:cNvPr id="260" name="Google Shape;260;p17"/>
          <p:cNvSpPr txBox="1"/>
          <p:nvPr/>
        </p:nvSpPr>
        <p:spPr>
          <a:xfrm>
            <a:off x="3894801" y="1509493"/>
            <a:ext cx="90164" cy="105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261" name="Google Shape;261;p17"/>
          <p:cNvSpPr txBox="1"/>
          <p:nvPr/>
        </p:nvSpPr>
        <p:spPr>
          <a:xfrm>
            <a:off x="711203" y="1538068"/>
            <a:ext cx="5618245" cy="10296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4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Before you leave,think about:</a:t>
            </a:r>
            <a:endParaRPr/>
          </a:p>
        </p:txBody>
      </p:sp>
      <p:sp>
        <p:nvSpPr>
          <p:cNvPr id="262" name="Google Shape;262;p17"/>
          <p:cNvSpPr txBox="1"/>
          <p:nvPr/>
        </p:nvSpPr>
        <p:spPr>
          <a:xfrm>
            <a:off x="723900" y="2455002"/>
            <a:ext cx="8161258" cy="21269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4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1.</a:t>
            </a: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Explain velocity in your own words: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2.</a:t>
            </a: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Give an example of a boolean in real life:</a:t>
            </a:r>
            <a:endParaRPr/>
          </a:p>
          <a:p>
            <a:pPr indent="0" lvl="0" marL="0" marR="0" rtl="0" algn="l">
              <a:lnSpc>
                <a:spcPct val="237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3.</a:t>
            </a: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What would you like to control next?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/>
          <p:nvPr/>
        </p:nvSpPr>
        <p:spPr>
          <a:xfrm>
            <a:off x="647700" y="246002"/>
            <a:ext cx="13058400" cy="3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Lesson 3: Gravity Control Room</a:t>
            </a:r>
            <a:endParaRPr/>
          </a:p>
          <a:p>
            <a:pPr indent="0" lvl="0" marL="0" marR="0" rtl="0" algn="just">
              <a:lnSpc>
                <a:spcPct val="53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8"/>
          <p:cNvSpPr txBox="1"/>
          <p:nvPr/>
        </p:nvSpPr>
        <p:spPr>
          <a:xfrm>
            <a:off x="4317111" y="2637377"/>
            <a:ext cx="254803" cy="18849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4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269" name="Google Shape;269;p18"/>
          <p:cNvSpPr txBox="1"/>
          <p:nvPr/>
        </p:nvSpPr>
        <p:spPr>
          <a:xfrm>
            <a:off x="2903296" y="4090130"/>
            <a:ext cx="109204" cy="105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270" name="Google Shape;270;p18"/>
          <p:cNvSpPr txBox="1"/>
          <p:nvPr/>
        </p:nvSpPr>
        <p:spPr>
          <a:xfrm>
            <a:off x="1295400" y="4394930"/>
            <a:ext cx="1112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Organize Multiple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3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objects efficiently using lists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and functions</a:t>
            </a:r>
            <a:endParaRPr/>
          </a:p>
        </p:txBody>
      </p:sp>
      <p:sp>
        <p:nvSpPr>
          <p:cNvPr id="271" name="Google Shape;271;p18"/>
          <p:cNvSpPr txBox="1"/>
          <p:nvPr/>
        </p:nvSpPr>
        <p:spPr>
          <a:xfrm>
            <a:off x="1295400" y="4943570"/>
            <a:ext cx="10650600" cy="11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Create Reusable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code blocks to reduce repetition Implement collision physics so objects bounce realistically</a:t>
            </a:r>
            <a:endParaRPr/>
          </a:p>
        </p:txBody>
      </p:sp>
      <p:sp>
        <p:nvSpPr>
          <p:cNvPr id="272" name="Google Shape;272;p18"/>
          <p:cNvSpPr txBox="1"/>
          <p:nvPr/>
        </p:nvSpPr>
        <p:spPr>
          <a:xfrm>
            <a:off x="1244603" y="6805393"/>
            <a:ext cx="973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Key Concepts: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Functions • Lists • Collision Detection</a:t>
            </a:r>
            <a:endParaRPr/>
          </a:p>
        </p:txBody>
      </p:sp>
      <p:sp>
        <p:nvSpPr>
          <p:cNvPr id="273" name="Google Shape;273;p18"/>
          <p:cNvSpPr txBox="1"/>
          <p:nvPr/>
        </p:nvSpPr>
        <p:spPr>
          <a:xfrm>
            <a:off x="1143000" y="3429000"/>
            <a:ext cx="10188300" cy="7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53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Learning Objectives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"/>
          <p:cNvSpPr txBox="1"/>
          <p:nvPr/>
        </p:nvSpPr>
        <p:spPr>
          <a:xfrm>
            <a:off x="673103" y="183099"/>
            <a:ext cx="6531359" cy="33487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Code Structure</a:t>
            </a:r>
            <a:endParaRPr/>
          </a:p>
          <a:p>
            <a:pPr indent="0" lvl="0" marL="0" marR="0" rtl="0" algn="just">
              <a:lnSpc>
                <a:spcPct val="1267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3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empty list gravity_items add [Light Object] to gravity_items add [Heavy Object] to gravity_items define function toggle_gravity()</a:t>
            </a:r>
            <a:endParaRPr/>
          </a:p>
        </p:txBody>
      </p:sp>
      <p:sp>
        <p:nvSpPr>
          <p:cNvPr id="279" name="Google Shape;279;p19"/>
          <p:cNvSpPr txBox="1"/>
          <p:nvPr/>
        </p:nvSpPr>
        <p:spPr>
          <a:xfrm>
            <a:off x="736597" y="3233242"/>
            <a:ext cx="119320" cy="12544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67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3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just">
              <a:lnSpc>
                <a:spcPct val="1267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3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just">
              <a:lnSpc>
                <a:spcPct val="1267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3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just">
              <a:lnSpc>
                <a:spcPct val="1267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3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just">
              <a:lnSpc>
                <a:spcPct val="1267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3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80" name="Google Shape;280;p19"/>
          <p:cNvSpPr txBox="1"/>
          <p:nvPr/>
        </p:nvSpPr>
        <p:spPr>
          <a:xfrm>
            <a:off x="1204512" y="3233242"/>
            <a:ext cx="3937511" cy="2666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67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3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each element in gravity_items</a:t>
            </a:r>
            <a:endParaRPr/>
          </a:p>
        </p:txBody>
      </p:sp>
      <p:sp>
        <p:nvSpPr>
          <p:cNvPr id="281" name="Google Shape;281;p19"/>
          <p:cNvSpPr txBox="1"/>
          <p:nvPr/>
        </p:nvSpPr>
        <p:spPr>
          <a:xfrm>
            <a:off x="1672428" y="3480197"/>
            <a:ext cx="2386374" cy="2666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67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3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 gravity_on = true</a:t>
            </a:r>
            <a:endParaRPr/>
          </a:p>
        </p:txBody>
      </p:sp>
      <p:sp>
        <p:nvSpPr>
          <p:cNvPr id="282" name="Google Shape;282;p19"/>
          <p:cNvSpPr txBox="1"/>
          <p:nvPr/>
        </p:nvSpPr>
        <p:spPr>
          <a:xfrm>
            <a:off x="2140344" y="3727161"/>
            <a:ext cx="2625004" cy="2666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67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3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set gravity pull to 10</a:t>
            </a:r>
            <a:endParaRPr/>
          </a:p>
        </p:txBody>
      </p:sp>
      <p:sp>
        <p:nvSpPr>
          <p:cNvPr id="283" name="Google Shape;283;p19"/>
          <p:cNvSpPr txBox="1"/>
          <p:nvPr/>
        </p:nvSpPr>
        <p:spPr>
          <a:xfrm>
            <a:off x="1672428" y="3974116"/>
            <a:ext cx="477279" cy="2666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67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3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/>
          </a:p>
        </p:txBody>
      </p:sp>
      <p:sp>
        <p:nvSpPr>
          <p:cNvPr id="284" name="Google Shape;284;p19"/>
          <p:cNvSpPr txBox="1"/>
          <p:nvPr/>
        </p:nvSpPr>
        <p:spPr>
          <a:xfrm>
            <a:off x="2140344" y="4221070"/>
            <a:ext cx="2505685" cy="2666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67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35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set gravity pull to 0</a:t>
            </a:r>
            <a:endParaRPr/>
          </a:p>
        </p:txBody>
      </p:sp>
      <p:sp>
        <p:nvSpPr>
          <p:cNvPr id="285" name="Google Shape;285;p19"/>
          <p:cNvSpPr txBox="1"/>
          <p:nvPr/>
        </p:nvSpPr>
        <p:spPr>
          <a:xfrm>
            <a:off x="685800" y="5447852"/>
            <a:ext cx="10239280" cy="12496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Building Your Control Room:</a:t>
            </a:r>
            <a:endParaRPr/>
          </a:p>
        </p:txBody>
      </p:sp>
      <p:sp>
        <p:nvSpPr>
          <p:cNvPr id="286" name="Google Shape;286;p19"/>
          <p:cNvSpPr txBox="1"/>
          <p:nvPr/>
        </p:nvSpPr>
        <p:spPr>
          <a:xfrm>
            <a:off x="2502789" y="6338030"/>
            <a:ext cx="109204" cy="105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287" name="Google Shape;287;p19"/>
          <p:cNvSpPr txBox="1"/>
          <p:nvPr/>
        </p:nvSpPr>
        <p:spPr>
          <a:xfrm>
            <a:off x="723900" y="6642830"/>
            <a:ext cx="6912378" cy="753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1.Createwalls with collision enabled</a:t>
            </a:r>
            <a:endParaRPr/>
          </a:p>
        </p:txBody>
      </p:sp>
      <p:sp>
        <p:nvSpPr>
          <p:cNvPr id="288" name="Google Shape;288;p19"/>
          <p:cNvSpPr txBox="1"/>
          <p:nvPr/>
        </p:nvSpPr>
        <p:spPr>
          <a:xfrm>
            <a:off x="723900" y="7191470"/>
            <a:ext cx="7938649" cy="13020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2.Add objects with different weights 3.Test that objects bounce off boundaries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647700" y="246002"/>
            <a:ext cx="11879437" cy="30663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Lesson 1: Solar System Animation</a:t>
            </a:r>
            <a:endParaRPr/>
          </a:p>
        </p:txBody>
      </p:sp>
      <p:sp>
        <p:nvSpPr>
          <p:cNvPr id="93" name="Google Shape;93;p2"/>
          <p:cNvSpPr txBox="1"/>
          <p:nvPr/>
        </p:nvSpPr>
        <p:spPr>
          <a:xfrm>
            <a:off x="4317111" y="2637377"/>
            <a:ext cx="254803" cy="18849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4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94" name="Google Shape;94;p2"/>
          <p:cNvSpPr txBox="1"/>
          <p:nvPr/>
        </p:nvSpPr>
        <p:spPr>
          <a:xfrm>
            <a:off x="673103" y="3399377"/>
            <a:ext cx="8509225" cy="11229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Learning Objectives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1998955" y="4638770"/>
            <a:ext cx="109204" cy="105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96" name="Google Shape;96;p2"/>
          <p:cNvSpPr txBox="1"/>
          <p:nvPr/>
        </p:nvSpPr>
        <p:spPr>
          <a:xfrm>
            <a:off x="723900" y="4394930"/>
            <a:ext cx="176822" cy="18506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• • •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1295400" y="4394930"/>
            <a:ext cx="11651018" cy="753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Create smooth orbital animations using paths and forever loops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1295400" y="4943570"/>
            <a:ext cx="1281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Use parallel processing to make multiple objects move simultaneously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1295400" y="5492210"/>
            <a:ext cx="12614986" cy="753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Apply realistic timing so closer planets move faster than distant ones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711203" y="6119593"/>
            <a:ext cx="10788939" cy="105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Key Concepts: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Paths • Forever Loops • Parallel Processing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"/>
          <p:cNvSpPr txBox="1"/>
          <p:nvPr/>
        </p:nvSpPr>
        <p:spPr>
          <a:xfrm>
            <a:off x="673100" y="611600"/>
            <a:ext cx="8082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Real Life Analogies</a:t>
            </a:r>
            <a:endParaRPr/>
          </a:p>
          <a:p>
            <a:pPr indent="0" lvl="0" marL="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0"/>
          <p:cNvSpPr txBox="1"/>
          <p:nvPr/>
        </p:nvSpPr>
        <p:spPr>
          <a:xfrm>
            <a:off x="4825089" y="1512027"/>
            <a:ext cx="109204" cy="105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295" name="Google Shape;295;p20"/>
          <p:cNvSpPr txBox="1"/>
          <p:nvPr/>
        </p:nvSpPr>
        <p:spPr>
          <a:xfrm>
            <a:off x="609600" y="1893027"/>
            <a:ext cx="14573700" cy="44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Functions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= Recipeinstructions -write once, use many times for the same result </a:t>
            </a: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Lists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= Shopping lists - multiple items grouped together that you can work through one by one </a:t>
            </a:r>
            <a:endParaRPr b="0" i="0" sz="3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Collision detection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= Bumper cars - when objects hit boundaries, they bounce off instead of going through </a:t>
            </a:r>
            <a:endParaRPr b="0" i="0" sz="3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Object weights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= Dropping a feather vs a stone - heavier objects behave differently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1"/>
          <p:cNvSpPr txBox="1"/>
          <p:nvPr/>
        </p:nvSpPr>
        <p:spPr>
          <a:xfrm>
            <a:off x="673103" y="783174"/>
            <a:ext cx="5261048" cy="19322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Mini Plenary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Check Your Progress:</a:t>
            </a:r>
            <a:endParaRPr/>
          </a:p>
        </p:txBody>
      </p:sp>
      <p:sp>
        <p:nvSpPr>
          <p:cNvPr id="301" name="Google Shape;301;p21"/>
          <p:cNvSpPr txBox="1"/>
          <p:nvPr/>
        </p:nvSpPr>
        <p:spPr>
          <a:xfrm>
            <a:off x="4269896" y="1966693"/>
            <a:ext cx="109204" cy="105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302" name="Google Shape;302;p21"/>
          <p:cNvSpPr txBox="1"/>
          <p:nvPr/>
        </p:nvSpPr>
        <p:spPr>
          <a:xfrm>
            <a:off x="711203" y="2338168"/>
            <a:ext cx="1197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✓ Do your objectsbounce off walls instead of passing through?</a:t>
            </a:r>
            <a:endParaRPr/>
          </a:p>
        </p:txBody>
      </p:sp>
      <p:sp>
        <p:nvSpPr>
          <p:cNvPr id="303" name="Google Shape;303;p21"/>
          <p:cNvSpPr txBox="1"/>
          <p:nvPr/>
        </p:nvSpPr>
        <p:spPr>
          <a:xfrm>
            <a:off x="711203" y="2795368"/>
            <a:ext cx="11459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✓ Does your function affect multiple objects at once?  </a:t>
            </a:r>
            <a:endParaRPr b="0" i="0" sz="3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✓ Can you see differences between light and heavy objects? </a:t>
            </a: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Compare your physics with a classmate!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"/>
          <p:cNvSpPr/>
          <p:nvPr/>
        </p:nvSpPr>
        <p:spPr>
          <a:xfrm>
            <a:off x="685800" y="1917697"/>
            <a:ext cx="762000" cy="762000"/>
          </a:xfrm>
          <a:custGeom>
            <a:rect b="b" l="l" r="r" t="t"/>
            <a:pathLst>
              <a:path extrusionOk="0" h="762000" w="762000">
                <a:moveTo>
                  <a:pt x="0" y="0"/>
                </a:moveTo>
                <a:lnTo>
                  <a:pt x="762000" y="0"/>
                </a:lnTo>
                <a:lnTo>
                  <a:pt x="7620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9" name="Google Shape;309;p22"/>
          <p:cNvSpPr/>
          <p:nvPr/>
        </p:nvSpPr>
        <p:spPr>
          <a:xfrm>
            <a:off x="685800" y="4673603"/>
            <a:ext cx="762000" cy="762000"/>
          </a:xfrm>
          <a:custGeom>
            <a:rect b="b" l="l" r="r" t="t"/>
            <a:pathLst>
              <a:path extrusionOk="0" h="762000" w="762000">
                <a:moveTo>
                  <a:pt x="0" y="0"/>
                </a:moveTo>
                <a:lnTo>
                  <a:pt x="762000" y="0"/>
                </a:lnTo>
                <a:lnTo>
                  <a:pt x="7620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0" name="Google Shape;310;p22"/>
          <p:cNvSpPr txBox="1"/>
          <p:nvPr/>
        </p:nvSpPr>
        <p:spPr>
          <a:xfrm>
            <a:off x="673103" y="106899"/>
            <a:ext cx="7229218" cy="17992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Think-Pair-Share</a:t>
            </a:r>
            <a:endParaRPr/>
          </a:p>
        </p:txBody>
      </p:sp>
      <p:sp>
        <p:nvSpPr>
          <p:cNvPr id="311" name="Google Shape;311;p22"/>
          <p:cNvSpPr txBox="1"/>
          <p:nvPr/>
        </p:nvSpPr>
        <p:spPr>
          <a:xfrm>
            <a:off x="4938522" y="1482280"/>
            <a:ext cx="218408" cy="1544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26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312" name="Google Shape;312;p22"/>
          <p:cNvSpPr txBox="1"/>
          <p:nvPr/>
        </p:nvSpPr>
        <p:spPr>
          <a:xfrm>
            <a:off x="1447800" y="1777555"/>
            <a:ext cx="6964147" cy="12496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THINK (2minutes)</a:t>
            </a:r>
            <a:endParaRPr/>
          </a:p>
        </p:txBody>
      </p:sp>
      <p:sp>
        <p:nvSpPr>
          <p:cNvPr id="313" name="Google Shape;313;p22"/>
          <p:cNvSpPr txBox="1"/>
          <p:nvPr/>
        </p:nvSpPr>
        <p:spPr>
          <a:xfrm>
            <a:off x="2333968" y="2665190"/>
            <a:ext cx="109204" cy="105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314" name="Google Shape;314;p22"/>
          <p:cNvSpPr txBox="1"/>
          <p:nvPr/>
        </p:nvSpPr>
        <p:spPr>
          <a:xfrm>
            <a:off x="1662151" y="3676202"/>
            <a:ext cx="6062158" cy="21069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PAIR (3 minutes)</a:t>
            </a:r>
            <a:endParaRPr/>
          </a:p>
        </p:txBody>
      </p:sp>
      <p:sp>
        <p:nvSpPr>
          <p:cNvPr id="315" name="Google Shape;315;p22"/>
          <p:cNvSpPr txBox="1"/>
          <p:nvPr/>
        </p:nvSpPr>
        <p:spPr>
          <a:xfrm>
            <a:off x="2194779" y="5906862"/>
            <a:ext cx="90164" cy="57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316" name="Google Shape;316;p22"/>
          <p:cNvSpPr txBox="1"/>
          <p:nvPr/>
        </p:nvSpPr>
        <p:spPr>
          <a:xfrm>
            <a:off x="3593087" y="6335487"/>
            <a:ext cx="10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317" name="Google Shape;317;p22"/>
          <p:cNvSpPr txBox="1"/>
          <p:nvPr/>
        </p:nvSpPr>
        <p:spPr>
          <a:xfrm>
            <a:off x="1662151" y="7346509"/>
            <a:ext cx="6956450" cy="21069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SHARE (3 minutes)</a:t>
            </a:r>
            <a:endParaRPr/>
          </a:p>
        </p:txBody>
      </p:sp>
      <p:sp>
        <p:nvSpPr>
          <p:cNvPr id="318" name="Google Shape;318;p22"/>
          <p:cNvSpPr txBox="1"/>
          <p:nvPr/>
        </p:nvSpPr>
        <p:spPr>
          <a:xfrm>
            <a:off x="711203" y="5792562"/>
            <a:ext cx="5020237" cy="6867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Discusswithyour partner:</a:t>
            </a:r>
            <a:endParaRPr/>
          </a:p>
        </p:txBody>
      </p:sp>
      <p:sp>
        <p:nvSpPr>
          <p:cNvPr id="319" name="Google Shape;319;p22"/>
          <p:cNvSpPr txBox="1"/>
          <p:nvPr/>
        </p:nvSpPr>
        <p:spPr>
          <a:xfrm>
            <a:off x="711203" y="6249762"/>
            <a:ext cx="1287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- </a:t>
            </a:r>
            <a:r>
              <a:rPr lang="en-US" sz="3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How Does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3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organizing objects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in listsmake your code more powerful?</a:t>
            </a:r>
            <a:endParaRPr/>
          </a:p>
        </p:txBody>
      </p:sp>
      <p:sp>
        <p:nvSpPr>
          <p:cNvPr id="320" name="Google Shape;320;p22"/>
          <p:cNvSpPr txBox="1"/>
          <p:nvPr/>
        </p:nvSpPr>
        <p:spPr>
          <a:xfrm>
            <a:off x="711203" y="6706962"/>
            <a:ext cx="1287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- Compare </a:t>
            </a:r>
            <a:r>
              <a:rPr lang="en-US" sz="3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light vs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3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heavy object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behaviors - what makes this realistic?</a:t>
            </a:r>
            <a:endParaRPr/>
          </a:p>
        </p:txBody>
      </p:sp>
      <p:sp>
        <p:nvSpPr>
          <p:cNvPr id="321" name="Google Shape;321;p22"/>
          <p:cNvSpPr txBox="1"/>
          <p:nvPr/>
        </p:nvSpPr>
        <p:spPr>
          <a:xfrm>
            <a:off x="711203" y="2979515"/>
            <a:ext cx="1416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Analyze:</a:t>
            </a:r>
            <a:r>
              <a:rPr lang="en-US" sz="3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Why Do Programmers Use Functions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? What problems do they solve?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3"/>
          <p:cNvSpPr txBox="1"/>
          <p:nvPr/>
        </p:nvSpPr>
        <p:spPr>
          <a:xfrm>
            <a:off x="673103" y="106899"/>
            <a:ext cx="7274643" cy="17992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Challenge Levels</a:t>
            </a:r>
            <a:endParaRPr/>
          </a:p>
        </p:txBody>
      </p:sp>
      <p:sp>
        <p:nvSpPr>
          <p:cNvPr id="327" name="Google Shape;327;p23"/>
          <p:cNvSpPr txBox="1"/>
          <p:nvPr/>
        </p:nvSpPr>
        <p:spPr>
          <a:xfrm>
            <a:off x="4916805" y="1482280"/>
            <a:ext cx="218408" cy="1544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26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328" name="Google Shape;328;p23"/>
          <p:cNvSpPr txBox="1"/>
          <p:nvPr/>
        </p:nvSpPr>
        <p:spPr>
          <a:xfrm>
            <a:off x="685800" y="1777555"/>
            <a:ext cx="14091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4"/>
          <p:cNvSpPr txBox="1"/>
          <p:nvPr/>
        </p:nvSpPr>
        <p:spPr>
          <a:xfrm>
            <a:off x="673103" y="783174"/>
            <a:ext cx="3219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Plenary</a:t>
            </a:r>
            <a:endParaRPr/>
          </a:p>
        </p:txBody>
      </p:sp>
      <p:sp>
        <p:nvSpPr>
          <p:cNvPr id="334" name="Google Shape;334;p24"/>
          <p:cNvSpPr txBox="1"/>
          <p:nvPr/>
        </p:nvSpPr>
        <p:spPr>
          <a:xfrm>
            <a:off x="1414758" y="1509493"/>
            <a:ext cx="90164" cy="105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335" name="Google Shape;335;p24"/>
          <p:cNvSpPr txBox="1"/>
          <p:nvPr/>
        </p:nvSpPr>
        <p:spPr>
          <a:xfrm>
            <a:off x="723900" y="5017227"/>
            <a:ext cx="176822" cy="18506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• • •</a:t>
            </a:r>
            <a:endParaRPr/>
          </a:p>
        </p:txBody>
      </p:sp>
      <p:sp>
        <p:nvSpPr>
          <p:cNvPr id="336" name="Google Shape;336;p24"/>
          <p:cNvSpPr txBox="1"/>
          <p:nvPr/>
        </p:nvSpPr>
        <p:spPr>
          <a:xfrm>
            <a:off x="1295400" y="5017227"/>
            <a:ext cx="8751484" cy="18506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Organized multiple objects efficiently using lists Created reusable code blocks (functions) Implemented realistic collision physics</a:t>
            </a:r>
            <a:endParaRPr/>
          </a:p>
        </p:txBody>
      </p:sp>
      <p:sp>
        <p:nvSpPr>
          <p:cNvPr id="337" name="Google Shape;337;p24"/>
          <p:cNvSpPr txBox="1"/>
          <p:nvPr/>
        </p:nvSpPr>
        <p:spPr>
          <a:xfrm>
            <a:off x="711203" y="6741890"/>
            <a:ext cx="12650943" cy="105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Next: Combining everything to build incredible structures on Mars!</a:t>
            </a:r>
            <a:endParaRPr/>
          </a:p>
        </p:txBody>
      </p:sp>
      <p:sp>
        <p:nvSpPr>
          <p:cNvPr id="338" name="Google Shape;338;p24"/>
          <p:cNvSpPr txBox="1"/>
          <p:nvPr/>
        </p:nvSpPr>
        <p:spPr>
          <a:xfrm>
            <a:off x="711203" y="1880968"/>
            <a:ext cx="1394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You Organize Code With</a:t>
            </a: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functions and lists, plus added realistic collision </a:t>
            </a:r>
            <a:endParaRPr/>
          </a:p>
        </p:txBody>
      </p:sp>
      <p:sp>
        <p:nvSpPr>
          <p:cNvPr id="339" name="Google Shape;339;p24"/>
          <p:cNvSpPr txBox="1"/>
          <p:nvPr/>
        </p:nvSpPr>
        <p:spPr>
          <a:xfrm>
            <a:off x="711203" y="2338168"/>
            <a:ext cx="1605315" cy="6867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physics!</a:t>
            </a:r>
            <a:endParaRPr/>
          </a:p>
        </p:txBody>
      </p:sp>
      <p:sp>
        <p:nvSpPr>
          <p:cNvPr id="340" name="Google Shape;340;p24"/>
          <p:cNvSpPr txBox="1"/>
          <p:nvPr/>
        </p:nvSpPr>
        <p:spPr>
          <a:xfrm>
            <a:off x="685800" y="3593659"/>
            <a:ext cx="7128377" cy="14782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What We Achieved: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5"/>
          <p:cNvSpPr txBox="1"/>
          <p:nvPr/>
        </p:nvSpPr>
        <p:spPr>
          <a:xfrm>
            <a:off x="673103" y="783174"/>
            <a:ext cx="4465892" cy="11229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Exit Ticket</a:t>
            </a:r>
            <a:endParaRPr/>
          </a:p>
        </p:txBody>
      </p:sp>
      <p:sp>
        <p:nvSpPr>
          <p:cNvPr id="346" name="Google Shape;346;p25"/>
          <p:cNvSpPr txBox="1"/>
          <p:nvPr/>
        </p:nvSpPr>
        <p:spPr>
          <a:xfrm>
            <a:off x="3894801" y="1509493"/>
            <a:ext cx="90164" cy="105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347" name="Google Shape;347;p25"/>
          <p:cNvSpPr txBox="1"/>
          <p:nvPr/>
        </p:nvSpPr>
        <p:spPr>
          <a:xfrm>
            <a:off x="711203" y="1538068"/>
            <a:ext cx="5618245" cy="10296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4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Before you leave,think about:</a:t>
            </a:r>
            <a:endParaRPr/>
          </a:p>
        </p:txBody>
      </p:sp>
      <p:sp>
        <p:nvSpPr>
          <p:cNvPr id="348" name="Google Shape;348;p25"/>
          <p:cNvSpPr txBox="1"/>
          <p:nvPr/>
        </p:nvSpPr>
        <p:spPr>
          <a:xfrm>
            <a:off x="723900" y="2455002"/>
            <a:ext cx="7894196" cy="21269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4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1.</a:t>
            </a: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Why are functions useful in coding?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2.</a:t>
            </a: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Name one thing you could put in a list:</a:t>
            </a:r>
            <a:endParaRPr/>
          </a:p>
          <a:p>
            <a:pPr indent="0" lvl="0" marL="0" marR="0" rtl="0" algn="l">
              <a:lnSpc>
                <a:spcPct val="237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3.</a:t>
            </a: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How is collision detection like real life?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6"/>
          <p:cNvSpPr txBox="1"/>
          <p:nvPr/>
        </p:nvSpPr>
        <p:spPr>
          <a:xfrm>
            <a:off x="647700" y="93602"/>
            <a:ext cx="14214996" cy="19868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Lesson 4: Mars Base Design</a:t>
            </a:r>
            <a:endParaRPr/>
          </a:p>
        </p:txBody>
      </p:sp>
      <p:sp>
        <p:nvSpPr>
          <p:cNvPr id="354" name="Google Shape;354;p26"/>
          <p:cNvSpPr txBox="1"/>
          <p:nvPr/>
        </p:nvSpPr>
        <p:spPr>
          <a:xfrm>
            <a:off x="4317111" y="1557880"/>
            <a:ext cx="254803" cy="17325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15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355" name="Google Shape;355;p26"/>
          <p:cNvSpPr txBox="1"/>
          <p:nvPr/>
        </p:nvSpPr>
        <p:spPr>
          <a:xfrm>
            <a:off x="673103" y="2148430"/>
            <a:ext cx="85092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53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Learning Objectives</a:t>
            </a:r>
            <a:endParaRPr/>
          </a:p>
          <a:p>
            <a:pPr indent="0" lvl="0" marL="0" marR="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6"/>
          <p:cNvSpPr txBox="1"/>
          <p:nvPr/>
        </p:nvSpPr>
        <p:spPr>
          <a:xfrm>
            <a:off x="2924442" y="2858233"/>
            <a:ext cx="109204" cy="105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357" name="Google Shape;357;p26"/>
          <p:cNvSpPr txBox="1"/>
          <p:nvPr/>
        </p:nvSpPr>
        <p:spPr>
          <a:xfrm>
            <a:off x="1295400" y="3163033"/>
            <a:ext cx="1343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Integrate All Previous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coding skills </a:t>
            </a:r>
            <a:r>
              <a:rPr lang="en-US" sz="3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into complex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interactive environment</a:t>
            </a:r>
            <a:endParaRPr/>
          </a:p>
        </p:txBody>
      </p:sp>
      <p:sp>
        <p:nvSpPr>
          <p:cNvPr id="358" name="Google Shape;358;p26"/>
          <p:cNvSpPr txBox="1"/>
          <p:nvPr/>
        </p:nvSpPr>
        <p:spPr>
          <a:xfrm>
            <a:off x="1295400" y="3711673"/>
            <a:ext cx="12734411" cy="13020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Create guided camera tours that showcase different areas effectively Design realistic 3D spaces that tell a story about Mars exploration</a:t>
            </a:r>
            <a:endParaRPr/>
          </a:p>
        </p:txBody>
      </p:sp>
      <p:sp>
        <p:nvSpPr>
          <p:cNvPr id="359" name="Google Shape;359;p26"/>
          <p:cNvSpPr txBox="1"/>
          <p:nvPr/>
        </p:nvSpPr>
        <p:spPr>
          <a:xfrm>
            <a:off x="711203" y="5802087"/>
            <a:ext cx="1170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Key Concepts: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Integration • Camera Paths • Interactive Objects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7"/>
          <p:cNvSpPr txBox="1"/>
          <p:nvPr/>
        </p:nvSpPr>
        <p:spPr>
          <a:xfrm>
            <a:off x="673103" y="783174"/>
            <a:ext cx="6531359" cy="11229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Code Structure</a:t>
            </a:r>
            <a:endParaRPr/>
          </a:p>
        </p:txBody>
      </p:sp>
      <p:sp>
        <p:nvSpPr>
          <p:cNvPr id="365" name="Google Shape;365;p27"/>
          <p:cNvSpPr txBox="1"/>
          <p:nvPr/>
        </p:nvSpPr>
        <p:spPr>
          <a:xfrm>
            <a:off x="1909963" y="1809217"/>
            <a:ext cx="132979" cy="4855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1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1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66" name="Google Shape;366;p27"/>
          <p:cNvSpPr txBox="1"/>
          <p:nvPr/>
        </p:nvSpPr>
        <p:spPr>
          <a:xfrm>
            <a:off x="736597" y="2009242"/>
            <a:ext cx="2792597" cy="2854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67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1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// Cameratour system</a:t>
            </a:r>
            <a:endParaRPr/>
          </a:p>
        </p:txBody>
      </p:sp>
      <p:sp>
        <p:nvSpPr>
          <p:cNvPr id="367" name="Google Shape;367;p27"/>
          <p:cNvSpPr txBox="1"/>
          <p:nvPr/>
        </p:nvSpPr>
        <p:spPr>
          <a:xfrm>
            <a:off x="736597" y="2284476"/>
            <a:ext cx="3590487" cy="2854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67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1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Tour_Button is clicked</a:t>
            </a:r>
            <a:endParaRPr/>
          </a:p>
        </p:txBody>
      </p:sp>
      <p:sp>
        <p:nvSpPr>
          <p:cNvPr id="368" name="Google Shape;368;p27"/>
          <p:cNvSpPr txBox="1"/>
          <p:nvPr/>
        </p:nvSpPr>
        <p:spPr>
          <a:xfrm>
            <a:off x="736597" y="2559710"/>
            <a:ext cx="132979" cy="2854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67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1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69" name="Google Shape;369;p27"/>
          <p:cNvSpPr txBox="1"/>
          <p:nvPr/>
        </p:nvSpPr>
        <p:spPr>
          <a:xfrm>
            <a:off x="1258091" y="2559710"/>
            <a:ext cx="6250105" cy="2854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67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1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moveCamera on pathtour_pathforwardin20sec</a:t>
            </a:r>
            <a:endParaRPr/>
          </a:p>
        </p:txBody>
      </p:sp>
      <p:sp>
        <p:nvSpPr>
          <p:cNvPr id="370" name="Google Shape;370;p27"/>
          <p:cNvSpPr txBox="1"/>
          <p:nvPr/>
        </p:nvSpPr>
        <p:spPr>
          <a:xfrm>
            <a:off x="736597" y="3110170"/>
            <a:ext cx="3723465" cy="5607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67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1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// Interactive elements when Airlock_Door is clicked</a:t>
            </a:r>
            <a:endParaRPr/>
          </a:p>
        </p:txBody>
      </p:sp>
      <p:sp>
        <p:nvSpPr>
          <p:cNvPr id="371" name="Google Shape;371;p27"/>
          <p:cNvSpPr txBox="1"/>
          <p:nvPr/>
        </p:nvSpPr>
        <p:spPr>
          <a:xfrm>
            <a:off x="736597" y="3660638"/>
            <a:ext cx="132979" cy="8359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67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1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just">
              <a:lnSpc>
                <a:spcPct val="1267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1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just">
              <a:lnSpc>
                <a:spcPct val="1267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1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72" name="Google Shape;372;p27"/>
          <p:cNvSpPr txBox="1"/>
          <p:nvPr/>
        </p:nvSpPr>
        <p:spPr>
          <a:xfrm>
            <a:off x="1258091" y="3660638"/>
            <a:ext cx="3457508" cy="8359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67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1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call function open_door() wait 3 sec call function close_door()</a:t>
            </a:r>
            <a:endParaRPr/>
          </a:p>
        </p:txBody>
      </p:sp>
      <p:sp>
        <p:nvSpPr>
          <p:cNvPr id="373" name="Google Shape;373;p27"/>
          <p:cNvSpPr txBox="1"/>
          <p:nvPr/>
        </p:nvSpPr>
        <p:spPr>
          <a:xfrm>
            <a:off x="641850" y="4961725"/>
            <a:ext cx="12193200" cy="27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Designing Your Mars Base:</a:t>
            </a:r>
            <a:endParaRPr/>
          </a:p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1.</a:t>
            </a:r>
            <a:r>
              <a:rPr lang="en-US" sz="3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Plan different areas(habitat,laboratory, garage)</a:t>
            </a:r>
            <a:endParaRPr sz="30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2.Create realistic Martian environment(red landscape) </a:t>
            </a:r>
            <a:endParaRPr b="0" i="0" sz="3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.Apply previous lessons: camera paths, button controls, physics</a:t>
            </a:r>
            <a:endParaRPr/>
          </a:p>
        </p:txBody>
      </p:sp>
      <p:sp>
        <p:nvSpPr>
          <p:cNvPr id="374" name="Google Shape;374;p27"/>
          <p:cNvSpPr txBox="1"/>
          <p:nvPr/>
        </p:nvSpPr>
        <p:spPr>
          <a:xfrm>
            <a:off x="4799838" y="6338030"/>
            <a:ext cx="109204" cy="105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375" name="Google Shape;375;p27"/>
          <p:cNvSpPr txBox="1"/>
          <p:nvPr/>
        </p:nvSpPr>
        <p:spPr>
          <a:xfrm>
            <a:off x="1295400" y="6642830"/>
            <a:ext cx="8841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"/>
          <p:cNvSpPr txBox="1"/>
          <p:nvPr/>
        </p:nvSpPr>
        <p:spPr>
          <a:xfrm>
            <a:off x="673103" y="783174"/>
            <a:ext cx="8082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Real Life Analogies</a:t>
            </a:r>
            <a:endParaRPr/>
          </a:p>
          <a:p>
            <a:pPr indent="0" lvl="0" marL="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8"/>
          <p:cNvSpPr txBox="1"/>
          <p:nvPr/>
        </p:nvSpPr>
        <p:spPr>
          <a:xfrm>
            <a:off x="5244789" y="1512027"/>
            <a:ext cx="109204" cy="105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382" name="Google Shape;382;p28"/>
          <p:cNvSpPr txBox="1"/>
          <p:nvPr/>
        </p:nvSpPr>
        <p:spPr>
          <a:xfrm>
            <a:off x="685800" y="1893027"/>
            <a:ext cx="14539800" cy="51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Integration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= </a:t>
            </a:r>
            <a:r>
              <a:rPr lang="en-US" sz="3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Building LEGO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- </a:t>
            </a:r>
            <a:r>
              <a:rPr lang="en-US" sz="3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combining individual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pieces to create something complex and amazing </a:t>
            </a:r>
            <a:endParaRPr b="0" i="0" sz="3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Camera paths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= Theme park ride - following a predetermined route that shows you different scenes </a:t>
            </a:r>
            <a:endParaRPr b="0" i="0" sz="3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Interactive objects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= Museum exhibits with buttons - touch or click to make something happen </a:t>
            </a:r>
            <a:endParaRPr b="0" i="0" sz="3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Guided tours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= Audio guides at tourist attractions - showing visitors the highlights in order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9"/>
          <p:cNvSpPr txBox="1"/>
          <p:nvPr/>
        </p:nvSpPr>
        <p:spPr>
          <a:xfrm>
            <a:off x="673103" y="783174"/>
            <a:ext cx="5261048" cy="11229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Mini Plenary</a:t>
            </a:r>
            <a:endParaRPr/>
          </a:p>
        </p:txBody>
      </p:sp>
      <p:sp>
        <p:nvSpPr>
          <p:cNvPr id="388" name="Google Shape;388;p29"/>
          <p:cNvSpPr txBox="1"/>
          <p:nvPr/>
        </p:nvSpPr>
        <p:spPr>
          <a:xfrm>
            <a:off x="2856614" y="1509493"/>
            <a:ext cx="90164" cy="105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389" name="Google Shape;389;p29"/>
          <p:cNvSpPr txBox="1"/>
          <p:nvPr/>
        </p:nvSpPr>
        <p:spPr>
          <a:xfrm>
            <a:off x="711203" y="1880968"/>
            <a:ext cx="409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Check </a:t>
            </a:r>
            <a:r>
              <a:rPr b="1" lang="en-US" sz="3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Your Progress</a:t>
            </a: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:</a:t>
            </a:r>
            <a:endParaRPr/>
          </a:p>
        </p:txBody>
      </p:sp>
      <p:sp>
        <p:nvSpPr>
          <p:cNvPr id="390" name="Google Shape;390;p29"/>
          <p:cNvSpPr txBox="1"/>
          <p:nvPr/>
        </p:nvSpPr>
        <p:spPr>
          <a:xfrm>
            <a:off x="711203" y="3023968"/>
            <a:ext cx="10620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✓ Does your camera tour show all base areas clearly? </a:t>
            </a:r>
            <a:endParaRPr b="0" i="0" sz="3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✓ Do interactive elements respond correctly to clicks?  </a:t>
            </a:r>
            <a:endParaRPr b="0" i="0" sz="3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✓ Does your base look and feel like a real Mars mission? </a:t>
            </a:r>
            <a:endParaRPr/>
          </a:p>
        </p:txBody>
      </p:sp>
      <p:sp>
        <p:nvSpPr>
          <p:cNvPr id="391" name="Google Shape;391;p29"/>
          <p:cNvSpPr txBox="1"/>
          <p:nvPr/>
        </p:nvSpPr>
        <p:spPr>
          <a:xfrm>
            <a:off x="685800" y="5181600"/>
            <a:ext cx="1048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Take a virtual tour with your partner!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673103" y="183099"/>
            <a:ext cx="6531359" cy="28274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Code Structure</a:t>
            </a:r>
            <a:endParaRPr/>
          </a:p>
          <a:p>
            <a:pPr indent="0" lvl="0" marL="0" marR="0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play clicked run parallel</a:t>
            </a:r>
            <a:endParaRPr/>
          </a:p>
        </p:txBody>
      </p:sp>
      <p:sp>
        <p:nvSpPr>
          <p:cNvPr id="106" name="Google Shape;106;p3"/>
          <p:cNvSpPr txBox="1"/>
          <p:nvPr/>
        </p:nvSpPr>
        <p:spPr>
          <a:xfrm>
            <a:off x="736597" y="2711577"/>
            <a:ext cx="2098548" cy="1096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just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just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run parallel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1422397" y="2711577"/>
            <a:ext cx="1224153" cy="3724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forever</a:t>
            </a:r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2108197" y="3073527"/>
            <a:ext cx="8219313" cy="3724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move Earth on path earth_path forward in 10 sec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736597" y="3797427"/>
            <a:ext cx="174879" cy="7343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just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1422397" y="3797427"/>
            <a:ext cx="1224153" cy="3724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forever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2108197" y="4159377"/>
            <a:ext cx="7694676" cy="3724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move Moon on path moon_path forward in 3 sec</a:t>
            </a:r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457200" y="5295452"/>
            <a:ext cx="10617600" cy="27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Building Your Animation:</a:t>
            </a:r>
            <a:endParaRPr/>
          </a:p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1. </a:t>
            </a:r>
            <a:r>
              <a:rPr lang="en-US" sz="3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Create Circular Paths for each object</a:t>
            </a:r>
            <a:endParaRPr sz="30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2.Set differentdurations (closer planets = shorter times) 3.Use "run parallel" so all objects move at once</a:t>
            </a:r>
            <a:endParaRPr/>
          </a:p>
        </p:txBody>
      </p:sp>
      <p:sp>
        <p:nvSpPr>
          <p:cNvPr id="113" name="Google Shape;113;p3"/>
          <p:cNvSpPr txBox="1"/>
          <p:nvPr/>
        </p:nvSpPr>
        <p:spPr>
          <a:xfrm>
            <a:off x="2502827" y="6338030"/>
            <a:ext cx="109204" cy="105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1295400" y="6642830"/>
            <a:ext cx="670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0"/>
          <p:cNvSpPr/>
          <p:nvPr/>
        </p:nvSpPr>
        <p:spPr>
          <a:xfrm>
            <a:off x="685800" y="1917697"/>
            <a:ext cx="762000" cy="762000"/>
          </a:xfrm>
          <a:custGeom>
            <a:rect b="b" l="l" r="r" t="t"/>
            <a:pathLst>
              <a:path extrusionOk="0" h="762000" w="762000">
                <a:moveTo>
                  <a:pt x="0" y="0"/>
                </a:moveTo>
                <a:lnTo>
                  <a:pt x="762000" y="0"/>
                </a:lnTo>
                <a:lnTo>
                  <a:pt x="7620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7" name="Google Shape;397;p30"/>
          <p:cNvSpPr/>
          <p:nvPr/>
        </p:nvSpPr>
        <p:spPr>
          <a:xfrm>
            <a:off x="685800" y="5130803"/>
            <a:ext cx="762000" cy="762000"/>
          </a:xfrm>
          <a:custGeom>
            <a:rect b="b" l="l" r="r" t="t"/>
            <a:pathLst>
              <a:path extrusionOk="0" h="762000" w="762000">
                <a:moveTo>
                  <a:pt x="0" y="0"/>
                </a:moveTo>
                <a:lnTo>
                  <a:pt x="762000" y="0"/>
                </a:lnTo>
                <a:lnTo>
                  <a:pt x="7620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8" name="Google Shape;398;p30"/>
          <p:cNvSpPr txBox="1"/>
          <p:nvPr/>
        </p:nvSpPr>
        <p:spPr>
          <a:xfrm>
            <a:off x="673103" y="106899"/>
            <a:ext cx="7229218" cy="17992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Think-Pair-Share</a:t>
            </a:r>
            <a:endParaRPr/>
          </a:p>
        </p:txBody>
      </p:sp>
      <p:sp>
        <p:nvSpPr>
          <p:cNvPr id="399" name="Google Shape;399;p30"/>
          <p:cNvSpPr txBox="1"/>
          <p:nvPr/>
        </p:nvSpPr>
        <p:spPr>
          <a:xfrm>
            <a:off x="1447800" y="1482280"/>
            <a:ext cx="218408" cy="1544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26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400" name="Google Shape;400;p30"/>
          <p:cNvSpPr txBox="1"/>
          <p:nvPr/>
        </p:nvSpPr>
        <p:spPr>
          <a:xfrm>
            <a:off x="1697422" y="3122390"/>
            <a:ext cx="109204" cy="105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401" name="Google Shape;401;p30"/>
          <p:cNvSpPr txBox="1"/>
          <p:nvPr/>
        </p:nvSpPr>
        <p:spPr>
          <a:xfrm>
            <a:off x="1662151" y="4285802"/>
            <a:ext cx="6062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PAIR (3 minutes)</a:t>
            </a:r>
            <a:endParaRPr/>
          </a:p>
        </p:txBody>
      </p:sp>
      <p:sp>
        <p:nvSpPr>
          <p:cNvPr id="402" name="Google Shape;402;p30"/>
          <p:cNvSpPr txBox="1"/>
          <p:nvPr/>
        </p:nvSpPr>
        <p:spPr>
          <a:xfrm>
            <a:off x="4031961" y="6364062"/>
            <a:ext cx="90164" cy="57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403" name="Google Shape;403;p30"/>
          <p:cNvSpPr txBox="1"/>
          <p:nvPr/>
        </p:nvSpPr>
        <p:spPr>
          <a:xfrm>
            <a:off x="1662151" y="1777555"/>
            <a:ext cx="6745510" cy="12496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THINK (2 minutes)</a:t>
            </a:r>
            <a:endParaRPr/>
          </a:p>
        </p:txBody>
      </p:sp>
      <p:sp>
        <p:nvSpPr>
          <p:cNvPr id="404" name="Google Shape;404;p30"/>
          <p:cNvSpPr txBox="1"/>
          <p:nvPr/>
        </p:nvSpPr>
        <p:spPr>
          <a:xfrm>
            <a:off x="711203" y="2665190"/>
            <a:ext cx="28635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areas and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why?</a:t>
            </a:r>
            <a:endParaRPr/>
          </a:p>
        </p:txBody>
      </p:sp>
      <p:sp>
        <p:nvSpPr>
          <p:cNvPr id="405" name="Google Shape;405;p30"/>
          <p:cNvSpPr txBox="1"/>
          <p:nvPr/>
        </p:nvSpPr>
        <p:spPr>
          <a:xfrm>
            <a:off x="711203" y="6249762"/>
            <a:ext cx="502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Discuss with </a:t>
            </a:r>
            <a:r>
              <a:rPr b="1" lang="en-US" sz="3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your partner</a:t>
            </a: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:</a:t>
            </a:r>
            <a:endParaRPr/>
          </a:p>
        </p:txBody>
      </p:sp>
      <p:sp>
        <p:nvSpPr>
          <p:cNvPr id="406" name="Google Shape;406;p30"/>
          <p:cNvSpPr txBox="1"/>
          <p:nvPr/>
        </p:nvSpPr>
        <p:spPr>
          <a:xfrm>
            <a:off x="711203" y="6706962"/>
            <a:ext cx="14211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- How </a:t>
            </a:r>
            <a:r>
              <a:rPr lang="en-US" sz="3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does combining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3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allyours coding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skills create something more powerful? - What makes a camera tour engaging vs boring?</a:t>
            </a:r>
            <a:endParaRPr/>
          </a:p>
        </p:txBody>
      </p:sp>
      <p:sp>
        <p:nvSpPr>
          <p:cNvPr id="407" name="Google Shape;407;p30"/>
          <p:cNvSpPr txBox="1"/>
          <p:nvPr/>
        </p:nvSpPr>
        <p:spPr>
          <a:xfrm>
            <a:off x="711203" y="3036665"/>
            <a:ext cx="15216711" cy="6867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Create: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If youweredesigningarealMarsbase, what would be the most important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1"/>
          <p:cNvSpPr txBox="1"/>
          <p:nvPr/>
        </p:nvSpPr>
        <p:spPr>
          <a:xfrm>
            <a:off x="673103" y="106899"/>
            <a:ext cx="7274643" cy="17992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Challenge Levels</a:t>
            </a:r>
            <a:endParaRPr/>
          </a:p>
        </p:txBody>
      </p:sp>
      <p:sp>
        <p:nvSpPr>
          <p:cNvPr id="413" name="Google Shape;413;p31"/>
          <p:cNvSpPr txBox="1"/>
          <p:nvPr/>
        </p:nvSpPr>
        <p:spPr>
          <a:xfrm>
            <a:off x="723900" y="7811233"/>
            <a:ext cx="176822" cy="105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•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2"/>
          <p:cNvSpPr txBox="1"/>
          <p:nvPr/>
        </p:nvSpPr>
        <p:spPr>
          <a:xfrm>
            <a:off x="673103" y="783174"/>
            <a:ext cx="3219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Plenary</a:t>
            </a:r>
            <a:endParaRPr/>
          </a:p>
        </p:txBody>
      </p:sp>
      <p:sp>
        <p:nvSpPr>
          <p:cNvPr id="419" name="Google Shape;419;p32"/>
          <p:cNvSpPr txBox="1"/>
          <p:nvPr/>
        </p:nvSpPr>
        <p:spPr>
          <a:xfrm>
            <a:off x="1414758" y="1509493"/>
            <a:ext cx="90164" cy="105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420" name="Google Shape;420;p32"/>
          <p:cNvSpPr txBox="1"/>
          <p:nvPr/>
        </p:nvSpPr>
        <p:spPr>
          <a:xfrm>
            <a:off x="723900" y="5017227"/>
            <a:ext cx="176822" cy="18506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• • •</a:t>
            </a:r>
            <a:endParaRPr/>
          </a:p>
        </p:txBody>
      </p:sp>
      <p:sp>
        <p:nvSpPr>
          <p:cNvPr id="421" name="Google Shape;421;p32"/>
          <p:cNvSpPr txBox="1"/>
          <p:nvPr/>
        </p:nvSpPr>
        <p:spPr>
          <a:xfrm>
            <a:off x="1295400" y="5017227"/>
            <a:ext cx="11503571" cy="18506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Integrated all previous coding skills into complex environments Created guided camera tours for storytelling Designed realistic 3D Mars exploration spaces</a:t>
            </a:r>
            <a:endParaRPr/>
          </a:p>
        </p:txBody>
      </p:sp>
      <p:sp>
        <p:nvSpPr>
          <p:cNvPr id="422" name="Google Shape;422;p32"/>
          <p:cNvSpPr txBox="1"/>
          <p:nvPr/>
        </p:nvSpPr>
        <p:spPr>
          <a:xfrm>
            <a:off x="711203" y="6741890"/>
            <a:ext cx="931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2"/>
          <p:cNvSpPr txBox="1"/>
          <p:nvPr/>
        </p:nvSpPr>
        <p:spPr>
          <a:xfrm>
            <a:off x="711203" y="1880968"/>
            <a:ext cx="1401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You Built</a:t>
            </a: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1" lang="en-US" sz="3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incredible Mars</a:t>
            </a: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bases by combining animation, control systems, </a:t>
            </a:r>
            <a:endParaRPr/>
          </a:p>
        </p:txBody>
      </p:sp>
      <p:sp>
        <p:nvSpPr>
          <p:cNvPr id="424" name="Google Shape;424;p32"/>
          <p:cNvSpPr txBox="1"/>
          <p:nvPr/>
        </p:nvSpPr>
        <p:spPr>
          <a:xfrm>
            <a:off x="711203" y="2338168"/>
            <a:ext cx="489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physics, </a:t>
            </a:r>
            <a:r>
              <a:rPr b="1" lang="en-US" sz="3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and interactions</a:t>
            </a: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!</a:t>
            </a:r>
            <a:endParaRPr/>
          </a:p>
        </p:txBody>
      </p:sp>
      <p:sp>
        <p:nvSpPr>
          <p:cNvPr id="425" name="Google Shape;425;p32"/>
          <p:cNvSpPr txBox="1"/>
          <p:nvPr/>
        </p:nvSpPr>
        <p:spPr>
          <a:xfrm>
            <a:off x="685800" y="3593659"/>
            <a:ext cx="7128377" cy="14782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What We Achieved:</a:t>
            </a:r>
            <a:endParaRPr/>
          </a:p>
        </p:txBody>
      </p:sp>
      <p:sp>
        <p:nvSpPr>
          <p:cNvPr id="426" name="Google Shape;426;p32"/>
          <p:cNvSpPr txBox="1"/>
          <p:nvPr/>
        </p:nvSpPr>
        <p:spPr>
          <a:xfrm>
            <a:off x="457200" y="7239000"/>
            <a:ext cx="16319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Next: Showcasing your incredible Mars missions!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3"/>
          <p:cNvSpPr txBox="1"/>
          <p:nvPr/>
        </p:nvSpPr>
        <p:spPr>
          <a:xfrm>
            <a:off x="673103" y="783174"/>
            <a:ext cx="4465892" cy="11229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Exit Ticket</a:t>
            </a:r>
            <a:endParaRPr/>
          </a:p>
        </p:txBody>
      </p:sp>
      <p:sp>
        <p:nvSpPr>
          <p:cNvPr id="432" name="Google Shape;432;p33"/>
          <p:cNvSpPr txBox="1"/>
          <p:nvPr/>
        </p:nvSpPr>
        <p:spPr>
          <a:xfrm>
            <a:off x="3894801" y="1509493"/>
            <a:ext cx="90164" cy="105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433" name="Google Shape;433;p33"/>
          <p:cNvSpPr txBox="1"/>
          <p:nvPr/>
        </p:nvSpPr>
        <p:spPr>
          <a:xfrm>
            <a:off x="711203" y="1538068"/>
            <a:ext cx="561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4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Before you leave,</a:t>
            </a:r>
            <a:r>
              <a:rPr b="1" lang="en-US" sz="3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think about</a:t>
            </a: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:</a:t>
            </a:r>
            <a:endParaRPr/>
          </a:p>
        </p:txBody>
      </p:sp>
      <p:sp>
        <p:nvSpPr>
          <p:cNvPr id="434" name="Google Shape;434;p33"/>
          <p:cNvSpPr txBox="1"/>
          <p:nvPr/>
        </p:nvSpPr>
        <p:spPr>
          <a:xfrm>
            <a:off x="723900" y="2454999"/>
            <a:ext cx="11028900" cy="22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4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1.</a:t>
            </a: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What's the most impressive feature of your Mars base?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2.</a:t>
            </a: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How did you combine skills from previous lessons?</a:t>
            </a:r>
            <a:endParaRPr b="1" i="0" sz="3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237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3.</a:t>
            </a: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What would you add to make your base even better?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4"/>
          <p:cNvSpPr txBox="1"/>
          <p:nvPr/>
        </p:nvSpPr>
        <p:spPr>
          <a:xfrm>
            <a:off x="647700" y="246002"/>
            <a:ext cx="11514553" cy="30663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Lesson 5: Showcase &amp; Assessment</a:t>
            </a:r>
            <a:endParaRPr/>
          </a:p>
        </p:txBody>
      </p:sp>
      <p:sp>
        <p:nvSpPr>
          <p:cNvPr id="440" name="Google Shape;440;p34"/>
          <p:cNvSpPr txBox="1"/>
          <p:nvPr/>
        </p:nvSpPr>
        <p:spPr>
          <a:xfrm>
            <a:off x="4317111" y="2637377"/>
            <a:ext cx="254803" cy="18849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4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441" name="Google Shape;441;p34"/>
          <p:cNvSpPr txBox="1"/>
          <p:nvPr/>
        </p:nvSpPr>
        <p:spPr>
          <a:xfrm>
            <a:off x="673103" y="3380327"/>
            <a:ext cx="85092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53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Learning Objectives</a:t>
            </a:r>
            <a:endParaRPr/>
          </a:p>
          <a:p>
            <a:pPr indent="0" lvl="0" marL="0" marR="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4"/>
          <p:cNvSpPr txBox="1"/>
          <p:nvPr/>
        </p:nvSpPr>
        <p:spPr>
          <a:xfrm>
            <a:off x="3145155" y="4090130"/>
            <a:ext cx="109204" cy="105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443" name="Google Shape;443;p34"/>
          <p:cNvSpPr txBox="1"/>
          <p:nvPr/>
        </p:nvSpPr>
        <p:spPr>
          <a:xfrm>
            <a:off x="1295400" y="4394930"/>
            <a:ext cx="1317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Document And Communicate Your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3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coding achievements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using technical </a:t>
            </a:r>
            <a:endParaRPr/>
          </a:p>
        </p:txBody>
      </p:sp>
      <p:sp>
        <p:nvSpPr>
          <p:cNvPr id="444" name="Google Shape;444;p34"/>
          <p:cNvSpPr txBox="1"/>
          <p:nvPr/>
        </p:nvSpPr>
        <p:spPr>
          <a:xfrm>
            <a:off x="1295400" y="4943570"/>
            <a:ext cx="12838833" cy="18506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vocabulary Provide constructive feedback to peers using specific success criteria Reflect on problem-solving strategies and learning growth</a:t>
            </a:r>
            <a:endParaRPr/>
          </a:p>
        </p:txBody>
      </p:sp>
      <p:sp>
        <p:nvSpPr>
          <p:cNvPr id="445" name="Google Shape;445;p34"/>
          <p:cNvSpPr txBox="1"/>
          <p:nvPr/>
        </p:nvSpPr>
        <p:spPr>
          <a:xfrm>
            <a:off x="787403" y="6970490"/>
            <a:ext cx="13945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Key Concepts: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Documentation • Technical Vocabulary • Peer Assessment • 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Reflection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5"/>
          <p:cNvSpPr txBox="1"/>
          <p:nvPr/>
        </p:nvSpPr>
        <p:spPr>
          <a:xfrm>
            <a:off x="673103" y="106899"/>
            <a:ext cx="9398775" cy="17992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Assessment Activities</a:t>
            </a:r>
            <a:endParaRPr/>
          </a:p>
        </p:txBody>
      </p:sp>
      <p:sp>
        <p:nvSpPr>
          <p:cNvPr id="451" name="Google Shape;451;p35"/>
          <p:cNvSpPr txBox="1"/>
          <p:nvPr/>
        </p:nvSpPr>
        <p:spPr>
          <a:xfrm>
            <a:off x="1249756" y="1482280"/>
            <a:ext cx="218408" cy="1544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26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452" name="Google Shape;452;p35"/>
          <p:cNvSpPr txBox="1"/>
          <p:nvPr/>
        </p:nvSpPr>
        <p:spPr>
          <a:xfrm>
            <a:off x="5319903" y="3765013"/>
            <a:ext cx="109204" cy="105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453" name="Google Shape;453;p35"/>
          <p:cNvSpPr txBox="1"/>
          <p:nvPr/>
        </p:nvSpPr>
        <p:spPr>
          <a:xfrm>
            <a:off x="685800" y="4781102"/>
            <a:ext cx="7274100" cy="2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2. Peer Assessment</a:t>
            </a:r>
            <a:endParaRPr/>
          </a:p>
          <a:p>
            <a:pPr indent="0" lvl="0" marL="0" marR="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5"/>
          <p:cNvSpPr txBox="1"/>
          <p:nvPr/>
        </p:nvSpPr>
        <p:spPr>
          <a:xfrm>
            <a:off x="1998955" y="7014305"/>
            <a:ext cx="109204" cy="57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1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455" name="Google Shape;455;p35"/>
          <p:cNvSpPr txBox="1"/>
          <p:nvPr/>
        </p:nvSpPr>
        <p:spPr>
          <a:xfrm>
            <a:off x="685800" y="1777555"/>
            <a:ext cx="146205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1.</a:t>
            </a:r>
            <a:r>
              <a:rPr lang="en-US" sz="6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Project Presentation</a:t>
            </a:r>
            <a:r>
              <a:rPr b="0" i="0" lang="en-US" sz="6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(5minutes each)</a:t>
            </a:r>
            <a:endParaRPr/>
          </a:p>
          <a:p>
            <a:pPr indent="0" lvl="0" marL="0" marR="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5"/>
          <p:cNvSpPr txBox="1"/>
          <p:nvPr/>
        </p:nvSpPr>
        <p:spPr>
          <a:xfrm>
            <a:off x="6642964" y="2667733"/>
            <a:ext cx="109204" cy="105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457" name="Google Shape;457;p35"/>
          <p:cNvSpPr txBox="1"/>
          <p:nvPr/>
        </p:nvSpPr>
        <p:spPr>
          <a:xfrm>
            <a:off x="1314000" y="6559975"/>
            <a:ext cx="939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Use Structured Feedback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forms</a:t>
            </a:r>
            <a:endParaRPr/>
          </a:p>
        </p:txBody>
      </p:sp>
      <p:sp>
        <p:nvSpPr>
          <p:cNvPr id="458" name="Google Shape;458;p35"/>
          <p:cNvSpPr txBox="1"/>
          <p:nvPr/>
        </p:nvSpPr>
        <p:spPr>
          <a:xfrm>
            <a:off x="1295400" y="7381970"/>
            <a:ext cx="10010700" cy="11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Identify </a:t>
            </a:r>
            <a:r>
              <a:rPr lang="en-US" sz="3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successful coding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3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concepts in others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' projects Suggest one improvement</a:t>
            </a:r>
            <a:endParaRPr/>
          </a:p>
        </p:txBody>
      </p:sp>
      <p:sp>
        <p:nvSpPr>
          <p:cNvPr id="459" name="Google Shape;459;p35"/>
          <p:cNvSpPr txBox="1"/>
          <p:nvPr/>
        </p:nvSpPr>
        <p:spPr>
          <a:xfrm>
            <a:off x="1295400" y="2972533"/>
            <a:ext cx="1092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Record 2-3 minute Mars </a:t>
            </a:r>
            <a:r>
              <a:rPr lang="en-US" sz="3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base tour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3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highlighting key features</a:t>
            </a:r>
            <a:endParaRPr/>
          </a:p>
        </p:txBody>
      </p:sp>
      <p:sp>
        <p:nvSpPr>
          <p:cNvPr id="460" name="Google Shape;460;p35"/>
          <p:cNvSpPr txBox="1"/>
          <p:nvPr/>
        </p:nvSpPr>
        <p:spPr>
          <a:xfrm>
            <a:off x="1295400" y="3521173"/>
            <a:ext cx="547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Explain </a:t>
            </a:r>
            <a:r>
              <a:rPr lang="en-US" sz="3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coding concepts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used</a:t>
            </a:r>
            <a:endParaRPr/>
          </a:p>
        </p:txBody>
      </p:sp>
      <p:sp>
        <p:nvSpPr>
          <p:cNvPr id="461" name="Google Shape;461;p35"/>
          <p:cNvSpPr txBox="1"/>
          <p:nvPr/>
        </p:nvSpPr>
        <p:spPr>
          <a:xfrm>
            <a:off x="1295400" y="4069813"/>
            <a:ext cx="789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Show most creative </a:t>
            </a:r>
            <a:r>
              <a:rPr lang="en-US" sz="3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or challenging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element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6"/>
          <p:cNvSpPr txBox="1"/>
          <p:nvPr/>
        </p:nvSpPr>
        <p:spPr>
          <a:xfrm>
            <a:off x="673103" y="783174"/>
            <a:ext cx="8082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Real Life Analogies</a:t>
            </a:r>
            <a:endParaRPr/>
          </a:p>
          <a:p>
            <a:pPr indent="0" lvl="0" marL="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•</a:t>
            </a:r>
            <a:endParaRPr/>
          </a:p>
          <a:p>
            <a:pPr indent="0" lvl="0" marL="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6"/>
          <p:cNvSpPr txBox="1"/>
          <p:nvPr/>
        </p:nvSpPr>
        <p:spPr>
          <a:xfrm>
            <a:off x="4170493" y="1512027"/>
            <a:ext cx="109204" cy="105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468" name="Google Shape;468;p36"/>
          <p:cNvSpPr txBox="1"/>
          <p:nvPr/>
        </p:nvSpPr>
        <p:spPr>
          <a:xfrm>
            <a:off x="1295400" y="1816827"/>
            <a:ext cx="14496900" cy="51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Documentation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=Photo albums - capturing and organizing memories to share </a:t>
            </a:r>
            <a:r>
              <a:rPr lang="en-US" sz="3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with others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0" i="0" sz="3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Technical vocabulary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= Learning a new language - using proper terms to communicate clearly </a:t>
            </a:r>
            <a:endParaRPr b="0" i="0" sz="3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Peer feedback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= Art gallery critiques - looking at others' work and offering constructive suggestions </a:t>
            </a:r>
            <a:endParaRPr b="0" i="0" sz="3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Reflection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= Sports team review after a match - thinking about what worked well and what to improve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7"/>
          <p:cNvSpPr txBox="1"/>
          <p:nvPr/>
        </p:nvSpPr>
        <p:spPr>
          <a:xfrm>
            <a:off x="673103" y="183099"/>
            <a:ext cx="12154319" cy="48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Mini Plenary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Check Your Progress: 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- ✓ Can you explain your code using proper technical vocabulary? - ✓ Can you identify specific coding concepts in others' projects? - ✓ What evidence shows your problem-solving skills? </a:t>
            </a: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Prepare to showcase your amazing Mars mission!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8"/>
          <p:cNvSpPr/>
          <p:nvPr/>
        </p:nvSpPr>
        <p:spPr>
          <a:xfrm>
            <a:off x="685800" y="1917697"/>
            <a:ext cx="762000" cy="762000"/>
          </a:xfrm>
          <a:custGeom>
            <a:rect b="b" l="l" r="r" t="t"/>
            <a:pathLst>
              <a:path extrusionOk="0" h="762000" w="762000">
                <a:moveTo>
                  <a:pt x="0" y="0"/>
                </a:moveTo>
                <a:lnTo>
                  <a:pt x="762000" y="0"/>
                </a:lnTo>
                <a:lnTo>
                  <a:pt x="7620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79" name="Google Shape;479;p38"/>
          <p:cNvSpPr/>
          <p:nvPr/>
        </p:nvSpPr>
        <p:spPr>
          <a:xfrm>
            <a:off x="685800" y="4673603"/>
            <a:ext cx="762000" cy="762000"/>
          </a:xfrm>
          <a:custGeom>
            <a:rect b="b" l="l" r="r" t="t"/>
            <a:pathLst>
              <a:path extrusionOk="0" h="762000" w="762000">
                <a:moveTo>
                  <a:pt x="0" y="0"/>
                </a:moveTo>
                <a:lnTo>
                  <a:pt x="762000" y="0"/>
                </a:lnTo>
                <a:lnTo>
                  <a:pt x="7620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80" name="Google Shape;480;p38"/>
          <p:cNvSpPr/>
          <p:nvPr/>
        </p:nvSpPr>
        <p:spPr>
          <a:xfrm>
            <a:off x="685800" y="8343900"/>
            <a:ext cx="762000" cy="762000"/>
          </a:xfrm>
          <a:custGeom>
            <a:rect b="b" l="l" r="r" t="t"/>
            <a:pathLst>
              <a:path extrusionOk="0" h="762000" w="762000">
                <a:moveTo>
                  <a:pt x="0" y="0"/>
                </a:moveTo>
                <a:lnTo>
                  <a:pt x="762000" y="0"/>
                </a:lnTo>
                <a:lnTo>
                  <a:pt x="7620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81" name="Google Shape;481;p38"/>
          <p:cNvSpPr txBox="1"/>
          <p:nvPr/>
        </p:nvSpPr>
        <p:spPr>
          <a:xfrm>
            <a:off x="673103" y="106899"/>
            <a:ext cx="7229218" cy="17992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Think-Pair-Share</a:t>
            </a:r>
            <a:endParaRPr/>
          </a:p>
        </p:txBody>
      </p:sp>
      <p:sp>
        <p:nvSpPr>
          <p:cNvPr id="482" name="Google Shape;482;p38"/>
          <p:cNvSpPr txBox="1"/>
          <p:nvPr/>
        </p:nvSpPr>
        <p:spPr>
          <a:xfrm>
            <a:off x="4938522" y="1482280"/>
            <a:ext cx="218408" cy="1544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26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483" name="Google Shape;483;p38"/>
          <p:cNvSpPr txBox="1"/>
          <p:nvPr/>
        </p:nvSpPr>
        <p:spPr>
          <a:xfrm>
            <a:off x="1447800" y="1777555"/>
            <a:ext cx="6964147" cy="12496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THINK (2minutes)</a:t>
            </a:r>
            <a:endParaRPr/>
          </a:p>
        </p:txBody>
      </p:sp>
      <p:sp>
        <p:nvSpPr>
          <p:cNvPr id="484" name="Google Shape;484;p38"/>
          <p:cNvSpPr txBox="1"/>
          <p:nvPr/>
        </p:nvSpPr>
        <p:spPr>
          <a:xfrm>
            <a:off x="2434228" y="2665190"/>
            <a:ext cx="109204" cy="105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485" name="Google Shape;485;p38"/>
          <p:cNvSpPr txBox="1"/>
          <p:nvPr/>
        </p:nvSpPr>
        <p:spPr>
          <a:xfrm>
            <a:off x="1662151" y="3676202"/>
            <a:ext cx="6062158" cy="21069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PAIR (3 minutes)</a:t>
            </a:r>
            <a:endParaRPr/>
          </a:p>
        </p:txBody>
      </p:sp>
      <p:sp>
        <p:nvSpPr>
          <p:cNvPr id="486" name="Google Shape;486;p38"/>
          <p:cNvSpPr txBox="1"/>
          <p:nvPr/>
        </p:nvSpPr>
        <p:spPr>
          <a:xfrm>
            <a:off x="3100873" y="5906862"/>
            <a:ext cx="90164" cy="57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487" name="Google Shape;487;p38"/>
          <p:cNvSpPr txBox="1"/>
          <p:nvPr/>
        </p:nvSpPr>
        <p:spPr>
          <a:xfrm>
            <a:off x="5013112" y="6335487"/>
            <a:ext cx="109204" cy="105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488" name="Google Shape;488;p38"/>
          <p:cNvSpPr txBox="1"/>
          <p:nvPr/>
        </p:nvSpPr>
        <p:spPr>
          <a:xfrm>
            <a:off x="1662151" y="7346509"/>
            <a:ext cx="6956450" cy="21069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SHARE (3 minutes)</a:t>
            </a:r>
            <a:endParaRPr/>
          </a:p>
        </p:txBody>
      </p:sp>
      <p:sp>
        <p:nvSpPr>
          <p:cNvPr id="489" name="Google Shape;489;p38"/>
          <p:cNvSpPr txBox="1"/>
          <p:nvPr/>
        </p:nvSpPr>
        <p:spPr>
          <a:xfrm>
            <a:off x="711203" y="5792562"/>
            <a:ext cx="502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Discuss </a:t>
            </a:r>
            <a:r>
              <a:rPr b="1" lang="en-US" sz="3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with your partner</a:t>
            </a: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:</a:t>
            </a:r>
            <a:endParaRPr/>
          </a:p>
        </p:txBody>
      </p:sp>
      <p:sp>
        <p:nvSpPr>
          <p:cNvPr id="490" name="Google Shape;490;p38"/>
          <p:cNvSpPr txBox="1"/>
          <p:nvPr/>
        </p:nvSpPr>
        <p:spPr>
          <a:xfrm>
            <a:off x="711203" y="6249762"/>
            <a:ext cx="1241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- </a:t>
            </a:r>
            <a:r>
              <a:rPr lang="en-US" sz="3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How Has Your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problem-solving approach changed since Lesson 1?</a:t>
            </a:r>
            <a:endParaRPr/>
          </a:p>
        </p:txBody>
      </p:sp>
      <p:sp>
        <p:nvSpPr>
          <p:cNvPr id="491" name="Google Shape;491;p38"/>
          <p:cNvSpPr txBox="1"/>
          <p:nvPr/>
        </p:nvSpPr>
        <p:spPr>
          <a:xfrm>
            <a:off x="711203" y="6706962"/>
            <a:ext cx="1128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- Which coding </a:t>
            </a:r>
            <a:r>
              <a:rPr lang="en-US" sz="3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concept will be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3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most useful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inother subjects?</a:t>
            </a:r>
            <a:endParaRPr/>
          </a:p>
        </p:txBody>
      </p:sp>
      <p:sp>
        <p:nvSpPr>
          <p:cNvPr id="492" name="Google Shape;492;p38"/>
          <p:cNvSpPr txBox="1"/>
          <p:nvPr/>
        </p:nvSpPr>
        <p:spPr>
          <a:xfrm>
            <a:off x="711203" y="2979515"/>
            <a:ext cx="1471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Evaluate:</a:t>
            </a:r>
            <a:r>
              <a:rPr lang="en-US" sz="3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What Makes Feedback Helpful Unhelpful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when someone is learning?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9"/>
          <p:cNvSpPr txBox="1"/>
          <p:nvPr/>
        </p:nvSpPr>
        <p:spPr>
          <a:xfrm>
            <a:off x="673103" y="106899"/>
            <a:ext cx="8210531" cy="17992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Assessment Levels</a:t>
            </a:r>
            <a:endParaRPr/>
          </a:p>
        </p:txBody>
      </p:sp>
      <p:sp>
        <p:nvSpPr>
          <p:cNvPr id="498" name="Google Shape;498;p39"/>
          <p:cNvSpPr txBox="1"/>
          <p:nvPr/>
        </p:nvSpPr>
        <p:spPr>
          <a:xfrm>
            <a:off x="4916805" y="1482280"/>
            <a:ext cx="218408" cy="1544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26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499" name="Google Shape;499;p39"/>
          <p:cNvSpPr txBox="1"/>
          <p:nvPr/>
        </p:nvSpPr>
        <p:spPr>
          <a:xfrm>
            <a:off x="685800" y="1663255"/>
            <a:ext cx="11258093" cy="1363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Foundation:Corefunctionality </a:t>
            </a:r>
            <a:endParaRPr/>
          </a:p>
        </p:txBody>
      </p:sp>
      <p:sp>
        <p:nvSpPr>
          <p:cNvPr id="500" name="Google Shape;500;p39"/>
          <p:cNvSpPr txBox="1"/>
          <p:nvPr/>
        </p:nvSpPr>
        <p:spPr>
          <a:xfrm>
            <a:off x="685800" y="2577655"/>
            <a:ext cx="12668212" cy="3656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demonstrated</a:t>
            </a:r>
            <a:endParaRPr/>
          </a:p>
          <a:p>
            <a:pPr indent="0" lvl="0" marL="0" marR="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• •</a:t>
            </a:r>
            <a:endParaRPr/>
          </a:p>
          <a:p>
            <a:pPr indent="0" lvl="0" marL="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Success: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Fundamental skills mastered,project functions asintended</a:t>
            </a:r>
            <a:endParaRPr/>
          </a:p>
        </p:txBody>
      </p:sp>
      <p:sp>
        <p:nvSpPr>
          <p:cNvPr id="501" name="Google Shape;501;p39"/>
          <p:cNvSpPr txBox="1"/>
          <p:nvPr/>
        </p:nvSpPr>
        <p:spPr>
          <a:xfrm>
            <a:off x="4227500" y="3582133"/>
            <a:ext cx="109204" cy="105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502" name="Google Shape;502;p39"/>
          <p:cNvSpPr txBox="1"/>
          <p:nvPr/>
        </p:nvSpPr>
        <p:spPr>
          <a:xfrm>
            <a:off x="7742320" y="5065490"/>
            <a:ext cx="109204" cy="105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503" name="Google Shape;503;p39"/>
          <p:cNvSpPr txBox="1"/>
          <p:nvPr/>
        </p:nvSpPr>
        <p:spPr>
          <a:xfrm>
            <a:off x="685800" y="6063805"/>
            <a:ext cx="11459785" cy="30213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Intermediate: Multiple features 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integrated creatively</a:t>
            </a:r>
            <a:endParaRPr/>
          </a:p>
        </p:txBody>
      </p:sp>
      <p:sp>
        <p:nvSpPr>
          <p:cNvPr id="504" name="Google Shape;504;p39"/>
          <p:cNvSpPr txBox="1"/>
          <p:nvPr/>
        </p:nvSpPr>
        <p:spPr>
          <a:xfrm>
            <a:off x="1295400" y="3886933"/>
            <a:ext cx="12386748" cy="753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Basic animation,movement,andinteraction systems workcorrectly</a:t>
            </a:r>
            <a:endParaRPr/>
          </a:p>
        </p:txBody>
      </p:sp>
      <p:sp>
        <p:nvSpPr>
          <p:cNvPr id="505" name="Google Shape;505;p39"/>
          <p:cNvSpPr txBox="1"/>
          <p:nvPr/>
        </p:nvSpPr>
        <p:spPr>
          <a:xfrm>
            <a:off x="1295400" y="4435573"/>
            <a:ext cx="6594881" cy="753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Can explainsimple coding concepts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/>
        </p:nvSpPr>
        <p:spPr>
          <a:xfrm>
            <a:off x="673103" y="706974"/>
            <a:ext cx="80820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Real Life Analogies</a:t>
            </a:r>
            <a:endParaRPr/>
          </a:p>
          <a:p>
            <a:pPr indent="0" lvl="0" marL="0" marR="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• • • •</a:t>
            </a:r>
            <a:endParaRPr/>
          </a:p>
        </p:txBody>
      </p:sp>
      <p:sp>
        <p:nvSpPr>
          <p:cNvPr id="120" name="Google Shape;120;p4"/>
          <p:cNvSpPr txBox="1"/>
          <p:nvPr/>
        </p:nvSpPr>
        <p:spPr>
          <a:xfrm>
            <a:off x="2361952" y="1512027"/>
            <a:ext cx="109204" cy="105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762000" y="2502627"/>
            <a:ext cx="1427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Paths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= Train tracks or </a:t>
            </a:r>
            <a:r>
              <a:rPr lang="en-US" sz="3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race car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circuits - objects follow predetermined routes</a:t>
            </a:r>
            <a:endParaRPr/>
          </a:p>
        </p:txBody>
      </p:sp>
      <p:sp>
        <p:nvSpPr>
          <p:cNvPr id="122" name="Google Shape;122;p4"/>
          <p:cNvSpPr txBox="1"/>
          <p:nvPr/>
        </p:nvSpPr>
        <p:spPr>
          <a:xfrm>
            <a:off x="762000" y="3051267"/>
            <a:ext cx="14430900" cy="24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Forever loops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=A ferris wheel that never stops spinning </a:t>
            </a:r>
            <a:endParaRPr b="0" i="0" sz="3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Parallel processing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= A marching band where everyone plays their part at the same time </a:t>
            </a: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Different speeds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= Cars on a motorway - faster cars overtake slower ones on the inside lane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0"/>
          <p:cNvSpPr txBox="1"/>
          <p:nvPr/>
        </p:nvSpPr>
        <p:spPr>
          <a:xfrm>
            <a:off x="673103" y="783174"/>
            <a:ext cx="3219431" cy="11229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Plenar y</a:t>
            </a:r>
            <a:endParaRPr/>
          </a:p>
        </p:txBody>
      </p:sp>
      <p:sp>
        <p:nvSpPr>
          <p:cNvPr id="511" name="Google Shape;511;p40"/>
          <p:cNvSpPr txBox="1"/>
          <p:nvPr/>
        </p:nvSpPr>
        <p:spPr>
          <a:xfrm>
            <a:off x="2571588" y="1509493"/>
            <a:ext cx="90164" cy="105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512" name="Google Shape;512;p40"/>
          <p:cNvSpPr txBox="1"/>
          <p:nvPr/>
        </p:nvSpPr>
        <p:spPr>
          <a:xfrm>
            <a:off x="711203" y="1823818"/>
            <a:ext cx="12760614" cy="7438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IncredibleAchievement! You've mastered 7 major coding concepts!</a:t>
            </a:r>
            <a:endParaRPr/>
          </a:p>
        </p:txBody>
      </p:sp>
      <p:sp>
        <p:nvSpPr>
          <p:cNvPr id="513" name="Google Shape;513;p40"/>
          <p:cNvSpPr txBox="1"/>
          <p:nvPr/>
        </p:nvSpPr>
        <p:spPr>
          <a:xfrm>
            <a:off x="723900" y="4560027"/>
            <a:ext cx="176822" cy="18506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• • •</a:t>
            </a:r>
            <a:endParaRPr/>
          </a:p>
        </p:txBody>
      </p:sp>
      <p:sp>
        <p:nvSpPr>
          <p:cNvPr id="514" name="Google Shape;514;p40"/>
          <p:cNvSpPr txBox="1"/>
          <p:nvPr/>
        </p:nvSpPr>
        <p:spPr>
          <a:xfrm>
            <a:off x="1295400" y="4560027"/>
            <a:ext cx="13060347" cy="18506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Creating moving systems, controlling objects, organizing complex code Simulating physics, building interactive environments Solving problems independently and thinking like a programmer</a:t>
            </a:r>
            <a:endParaRPr/>
          </a:p>
        </p:txBody>
      </p:sp>
      <p:sp>
        <p:nvSpPr>
          <p:cNvPr id="515" name="Google Shape;515;p40"/>
          <p:cNvSpPr txBox="1"/>
          <p:nvPr/>
        </p:nvSpPr>
        <p:spPr>
          <a:xfrm>
            <a:off x="711203" y="6284690"/>
            <a:ext cx="14454607" cy="1515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Use these skills in science projects, design challenges, storytelling, and any 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subject where interactive systems can enhance learning!</a:t>
            </a:r>
            <a:endParaRPr/>
          </a:p>
        </p:txBody>
      </p:sp>
      <p:sp>
        <p:nvSpPr>
          <p:cNvPr id="516" name="Google Shape;516;p40"/>
          <p:cNvSpPr txBox="1"/>
          <p:nvPr/>
        </p:nvSpPr>
        <p:spPr>
          <a:xfrm>
            <a:off x="685800" y="3136459"/>
            <a:ext cx="9788947" cy="14782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Your Coding Superpowers: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1"/>
          <p:cNvSpPr txBox="1"/>
          <p:nvPr/>
        </p:nvSpPr>
        <p:spPr>
          <a:xfrm>
            <a:off x="673103" y="783174"/>
            <a:ext cx="4465892" cy="19322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Exit Ticket</a:t>
            </a:r>
            <a:endParaRPr/>
          </a:p>
          <a:p>
            <a:pPr indent="0" lvl="0" marL="0" marR="0" rtl="0" algn="r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522" name="Google Shape;522;p41"/>
          <p:cNvSpPr txBox="1"/>
          <p:nvPr/>
        </p:nvSpPr>
        <p:spPr>
          <a:xfrm>
            <a:off x="711203" y="1538068"/>
            <a:ext cx="5618245" cy="10296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4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Before you leave, thinkabout:</a:t>
            </a:r>
            <a:endParaRPr/>
          </a:p>
        </p:txBody>
      </p:sp>
      <p:sp>
        <p:nvSpPr>
          <p:cNvPr id="523" name="Google Shape;523;p41"/>
          <p:cNvSpPr txBox="1"/>
          <p:nvPr/>
        </p:nvSpPr>
        <p:spPr>
          <a:xfrm>
            <a:off x="723900" y="2455002"/>
            <a:ext cx="14716106" cy="21269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4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1.</a:t>
            </a: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Which coding concept from the entire unit was your biggest achievement?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2.</a:t>
            </a: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Can you teach someone else one coding skill you've mastered?</a:t>
            </a:r>
            <a:endParaRPr/>
          </a:p>
          <a:p>
            <a:pPr indent="0" lvl="0" marL="0" marR="0" rtl="0" algn="l">
              <a:lnSpc>
                <a:spcPct val="237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3.</a:t>
            </a: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How has your problem-solving confidence grown?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2"/>
          <p:cNvSpPr txBox="1"/>
          <p:nvPr/>
        </p:nvSpPr>
        <p:spPr>
          <a:xfrm>
            <a:off x="647700" y="246002"/>
            <a:ext cx="11175368" cy="38017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Technical Vocabulary Checklist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By the end of this unit, students should understand:</a:t>
            </a:r>
            <a:endParaRPr/>
          </a:p>
        </p:txBody>
      </p:sp>
      <p:sp>
        <p:nvSpPr>
          <p:cNvPr id="529" name="Google Shape;529;p42"/>
          <p:cNvSpPr txBox="1"/>
          <p:nvPr/>
        </p:nvSpPr>
        <p:spPr>
          <a:xfrm>
            <a:off x="723900" y="5957030"/>
            <a:ext cx="176822" cy="18506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• • •</a:t>
            </a:r>
            <a:endParaRPr/>
          </a:p>
        </p:txBody>
      </p:sp>
      <p:sp>
        <p:nvSpPr>
          <p:cNvPr id="530" name="Google Shape;530;p42"/>
          <p:cNvSpPr txBox="1"/>
          <p:nvPr/>
        </p:nvSpPr>
        <p:spPr>
          <a:xfrm>
            <a:off x="1295400" y="5957030"/>
            <a:ext cx="6591633" cy="18506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Paths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- Routes objects follow </a:t>
            </a: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Velocity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- Force that moves objects </a:t>
            </a: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Boolean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- True/false variables</a:t>
            </a:r>
            <a:endParaRPr/>
          </a:p>
        </p:txBody>
      </p:sp>
      <p:sp>
        <p:nvSpPr>
          <p:cNvPr id="531" name="Google Shape;531;p42"/>
          <p:cNvSpPr txBox="1"/>
          <p:nvPr/>
        </p:nvSpPr>
        <p:spPr>
          <a:xfrm>
            <a:off x="673103" y="4361402"/>
            <a:ext cx="6417831" cy="17230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Core Concepts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3"/>
          <p:cNvSpPr txBox="1"/>
          <p:nvPr/>
        </p:nvSpPr>
        <p:spPr>
          <a:xfrm>
            <a:off x="647700" y="246002"/>
            <a:ext cx="14869125" cy="30663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BONUS LESSON: Educational Quizzes</a:t>
            </a:r>
            <a:endParaRPr/>
          </a:p>
        </p:txBody>
      </p:sp>
      <p:sp>
        <p:nvSpPr>
          <p:cNvPr id="537" name="Google Shape;537;p43"/>
          <p:cNvSpPr txBox="1"/>
          <p:nvPr/>
        </p:nvSpPr>
        <p:spPr>
          <a:xfrm>
            <a:off x="4317111" y="2637377"/>
            <a:ext cx="254803" cy="18849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4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538" name="Google Shape;538;p43"/>
          <p:cNvSpPr txBox="1"/>
          <p:nvPr/>
        </p:nvSpPr>
        <p:spPr>
          <a:xfrm>
            <a:off x="673103" y="3380327"/>
            <a:ext cx="8509225" cy="30129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53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Learning Objectives</a:t>
            </a:r>
            <a:endParaRPr/>
          </a:p>
          <a:p>
            <a:pPr indent="0" lvl="0" marL="0" marR="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• • •</a:t>
            </a:r>
            <a:endParaRPr/>
          </a:p>
        </p:txBody>
      </p:sp>
      <p:sp>
        <p:nvSpPr>
          <p:cNvPr id="539" name="Google Shape;539;p43"/>
          <p:cNvSpPr txBox="1"/>
          <p:nvPr/>
        </p:nvSpPr>
        <p:spPr>
          <a:xfrm>
            <a:off x="8801710" y="4090130"/>
            <a:ext cx="109204" cy="105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540" name="Google Shape;540;p43"/>
          <p:cNvSpPr txBox="1"/>
          <p:nvPr/>
        </p:nvSpPr>
        <p:spPr>
          <a:xfrm>
            <a:off x="1295400" y="4394930"/>
            <a:ext cx="12903813" cy="753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Create educational content that respondsintelligently to user answers</a:t>
            </a:r>
            <a:endParaRPr/>
          </a:p>
        </p:txBody>
      </p:sp>
      <p:sp>
        <p:nvSpPr>
          <p:cNvPr id="541" name="Google Shape;541;p43"/>
          <p:cNvSpPr txBox="1"/>
          <p:nvPr/>
        </p:nvSpPr>
        <p:spPr>
          <a:xfrm>
            <a:off x="1295400" y="4943570"/>
            <a:ext cx="11046914" cy="13020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Implement conditionallogic to provide appropriate feedback Design user input systems that are intuitive and engaging</a:t>
            </a:r>
            <a:endParaRPr/>
          </a:p>
        </p:txBody>
      </p:sp>
      <p:sp>
        <p:nvSpPr>
          <p:cNvPr id="542" name="Google Shape;542;p43"/>
          <p:cNvSpPr txBox="1"/>
          <p:nvPr/>
        </p:nvSpPr>
        <p:spPr>
          <a:xfrm>
            <a:off x="711203" y="6119593"/>
            <a:ext cx="14977272" cy="2500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Key Concepts: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Conditional Statements • User Input • String Comparison</a:t>
            </a:r>
            <a:endParaRPr/>
          </a:p>
          <a:p>
            <a:pPr indent="0" lvl="0" marL="0" marR="0" rtl="0" algn="l">
              <a:lnSpc>
                <a:spcPct val="121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Extension Activity: For students who want to add educational elements to their Mars bases!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4"/>
          <p:cNvSpPr txBox="1"/>
          <p:nvPr/>
        </p:nvSpPr>
        <p:spPr>
          <a:xfrm>
            <a:off x="673103" y="183099"/>
            <a:ext cx="6531359" cy="2563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Code Structure</a:t>
            </a:r>
            <a:endParaRPr/>
          </a:p>
          <a:p>
            <a:pPr indent="0" lvl="0" marL="0" marR="0" rtl="0" algn="l">
              <a:lnSpc>
                <a:spcPct val="12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when Quiz_Button is clicked</a:t>
            </a:r>
            <a:endParaRPr/>
          </a:p>
        </p:txBody>
      </p:sp>
      <p:sp>
        <p:nvSpPr>
          <p:cNvPr id="548" name="Google Shape;548;p44"/>
          <p:cNvSpPr txBox="1"/>
          <p:nvPr/>
        </p:nvSpPr>
        <p:spPr>
          <a:xfrm>
            <a:off x="723900" y="2418464"/>
            <a:ext cx="233172" cy="24428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just">
              <a:lnSpc>
                <a:spcPct val="12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just">
              <a:lnSpc>
                <a:spcPct val="12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just">
              <a:lnSpc>
                <a:spcPct val="12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just">
              <a:lnSpc>
                <a:spcPct val="12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549" name="Google Shape;549;p44"/>
          <p:cNvSpPr txBox="1"/>
          <p:nvPr/>
        </p:nvSpPr>
        <p:spPr>
          <a:xfrm>
            <a:off x="1638300" y="2418464"/>
            <a:ext cx="9793224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if text of Answer_Input = "carbon dioxide"</a:t>
            </a:r>
            <a:endParaRPr/>
          </a:p>
        </p:txBody>
      </p:sp>
      <p:sp>
        <p:nvSpPr>
          <p:cNvPr id="550" name="Google Shape;550;p44"/>
          <p:cNvSpPr txBox="1"/>
          <p:nvPr/>
        </p:nvSpPr>
        <p:spPr>
          <a:xfrm>
            <a:off x="2552700" y="2901058"/>
            <a:ext cx="9560052" cy="9950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say "Correct! Mars atmosphere is 95% CO2" show object Reward_Item</a:t>
            </a:r>
            <a:endParaRPr/>
          </a:p>
        </p:txBody>
      </p:sp>
      <p:sp>
        <p:nvSpPr>
          <p:cNvPr id="551" name="Google Shape;551;p44"/>
          <p:cNvSpPr txBox="1"/>
          <p:nvPr/>
        </p:nvSpPr>
        <p:spPr>
          <a:xfrm>
            <a:off x="1638300" y="3866264"/>
            <a:ext cx="932688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/>
          </a:p>
        </p:txBody>
      </p:sp>
      <p:sp>
        <p:nvSpPr>
          <p:cNvPr id="552" name="Google Shape;552;p44"/>
          <p:cNvSpPr txBox="1"/>
          <p:nvPr/>
        </p:nvSpPr>
        <p:spPr>
          <a:xfrm>
            <a:off x="2552700" y="4348858"/>
            <a:ext cx="10959084" cy="51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say "Not quite - think about greenhouse gases!"</a:t>
            </a:r>
            <a:endParaRPr/>
          </a:p>
        </p:txBody>
      </p:sp>
      <p:sp>
        <p:nvSpPr>
          <p:cNvPr id="553" name="Google Shape;553;p44"/>
          <p:cNvSpPr txBox="1"/>
          <p:nvPr/>
        </p:nvSpPr>
        <p:spPr>
          <a:xfrm>
            <a:off x="685800" y="5752652"/>
            <a:ext cx="12196448" cy="12496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Building Educational Interactions:</a:t>
            </a:r>
            <a:endParaRPr/>
          </a:p>
        </p:txBody>
      </p:sp>
      <p:sp>
        <p:nvSpPr>
          <p:cNvPr id="554" name="Google Shape;554;p44"/>
          <p:cNvSpPr txBox="1"/>
          <p:nvPr/>
        </p:nvSpPr>
        <p:spPr>
          <a:xfrm>
            <a:off x="4692472" y="6642830"/>
            <a:ext cx="109204" cy="105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555" name="Google Shape;555;p44"/>
          <p:cNvSpPr txBox="1"/>
          <p:nvPr/>
        </p:nvSpPr>
        <p:spPr>
          <a:xfrm>
            <a:off x="723900" y="6947630"/>
            <a:ext cx="9531058" cy="753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1.Choose interestingMars facts foryour questions</a:t>
            </a:r>
            <a:endParaRPr/>
          </a:p>
        </p:txBody>
      </p:sp>
      <p:sp>
        <p:nvSpPr>
          <p:cNvPr id="556" name="Google Shape;556;p44"/>
          <p:cNvSpPr txBox="1"/>
          <p:nvPr/>
        </p:nvSpPr>
        <p:spPr>
          <a:xfrm>
            <a:off x="723900" y="7496270"/>
            <a:ext cx="9045445" cy="13020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2.Planhelpfulhintsforincorrect answers 3.Create positive responses for correct answers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5"/>
          <p:cNvSpPr txBox="1"/>
          <p:nvPr/>
        </p:nvSpPr>
        <p:spPr>
          <a:xfrm>
            <a:off x="673103" y="183099"/>
            <a:ext cx="8082134" cy="17230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Real Life Analogies</a:t>
            </a:r>
            <a:endParaRPr/>
          </a:p>
        </p:txBody>
      </p:sp>
      <p:sp>
        <p:nvSpPr>
          <p:cNvPr id="562" name="Google Shape;562;p45"/>
          <p:cNvSpPr txBox="1"/>
          <p:nvPr/>
        </p:nvSpPr>
        <p:spPr>
          <a:xfrm>
            <a:off x="723900" y="1512027"/>
            <a:ext cx="176822" cy="43500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•</a:t>
            </a:r>
            <a:endParaRPr/>
          </a:p>
          <a:p>
            <a:pPr indent="0" lvl="0" marL="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• • •</a:t>
            </a:r>
            <a:endParaRPr/>
          </a:p>
        </p:txBody>
      </p:sp>
      <p:sp>
        <p:nvSpPr>
          <p:cNvPr id="563" name="Google Shape;563;p45"/>
          <p:cNvSpPr txBox="1"/>
          <p:nvPr/>
        </p:nvSpPr>
        <p:spPr>
          <a:xfrm>
            <a:off x="1295400" y="1816827"/>
            <a:ext cx="14492545" cy="45938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Conditional statements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= Automatic doors - IF someone approaches THEN door opens, ELSE door stays closed </a:t>
            </a: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User input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= ATM machine - you type your PIN and it responds based on what you entered </a:t>
            </a: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String comparison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= Password checking - computer compares what you typed with the correct answer </a:t>
            </a: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Feedback systems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= School tests - correct answers get positive feedback, wrong answers get helpful hints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6"/>
          <p:cNvSpPr txBox="1"/>
          <p:nvPr/>
        </p:nvSpPr>
        <p:spPr>
          <a:xfrm>
            <a:off x="673103" y="783174"/>
            <a:ext cx="5261048" cy="19322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Mini Plenary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Check Your Progress:</a:t>
            </a:r>
            <a:endParaRPr/>
          </a:p>
        </p:txBody>
      </p:sp>
      <p:sp>
        <p:nvSpPr>
          <p:cNvPr id="569" name="Google Shape;569;p46"/>
          <p:cNvSpPr txBox="1"/>
          <p:nvPr/>
        </p:nvSpPr>
        <p:spPr>
          <a:xfrm>
            <a:off x="3334960" y="1966693"/>
            <a:ext cx="109204" cy="105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570" name="Google Shape;570;p46"/>
          <p:cNvSpPr txBox="1"/>
          <p:nvPr/>
        </p:nvSpPr>
        <p:spPr>
          <a:xfrm>
            <a:off x="711203" y="2338168"/>
            <a:ext cx="11024292" cy="6867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- ✓ Do correctanswers givepositive, informative feedback?</a:t>
            </a:r>
            <a:endParaRPr/>
          </a:p>
        </p:txBody>
      </p:sp>
      <p:sp>
        <p:nvSpPr>
          <p:cNvPr id="571" name="Google Shape;571;p46"/>
          <p:cNvSpPr txBox="1"/>
          <p:nvPr/>
        </p:nvSpPr>
        <p:spPr>
          <a:xfrm>
            <a:off x="711203" y="2795368"/>
            <a:ext cx="9106376" cy="20583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- ✓ Do incorrect answers provide helpful hints? - ✓ Are your Mars facts accurate and interesting? </a:t>
            </a: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Test your quiz with a friend!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7"/>
          <p:cNvSpPr/>
          <p:nvPr/>
        </p:nvSpPr>
        <p:spPr>
          <a:xfrm>
            <a:off x="685800" y="1917697"/>
            <a:ext cx="762000" cy="762000"/>
          </a:xfrm>
          <a:custGeom>
            <a:rect b="b" l="l" r="r" t="t"/>
            <a:pathLst>
              <a:path extrusionOk="0" h="762000" w="762000">
                <a:moveTo>
                  <a:pt x="0" y="0"/>
                </a:moveTo>
                <a:lnTo>
                  <a:pt x="762000" y="0"/>
                </a:lnTo>
                <a:lnTo>
                  <a:pt x="7620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77" name="Google Shape;577;p47"/>
          <p:cNvSpPr/>
          <p:nvPr/>
        </p:nvSpPr>
        <p:spPr>
          <a:xfrm>
            <a:off x="685800" y="5130803"/>
            <a:ext cx="762000" cy="762000"/>
          </a:xfrm>
          <a:custGeom>
            <a:rect b="b" l="l" r="r" t="t"/>
            <a:pathLst>
              <a:path extrusionOk="0" h="762000" w="762000">
                <a:moveTo>
                  <a:pt x="0" y="0"/>
                </a:moveTo>
                <a:lnTo>
                  <a:pt x="762000" y="0"/>
                </a:lnTo>
                <a:lnTo>
                  <a:pt x="7620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78" name="Google Shape;578;p47"/>
          <p:cNvSpPr txBox="1"/>
          <p:nvPr/>
        </p:nvSpPr>
        <p:spPr>
          <a:xfrm>
            <a:off x="673103" y="106899"/>
            <a:ext cx="7229218" cy="17992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Think-Pair-Share</a:t>
            </a:r>
            <a:endParaRPr/>
          </a:p>
        </p:txBody>
      </p:sp>
      <p:sp>
        <p:nvSpPr>
          <p:cNvPr id="579" name="Google Shape;579;p47"/>
          <p:cNvSpPr txBox="1"/>
          <p:nvPr/>
        </p:nvSpPr>
        <p:spPr>
          <a:xfrm>
            <a:off x="1447800" y="1482280"/>
            <a:ext cx="218408" cy="1544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26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580" name="Google Shape;580;p47"/>
          <p:cNvSpPr txBox="1"/>
          <p:nvPr/>
        </p:nvSpPr>
        <p:spPr>
          <a:xfrm>
            <a:off x="1447800" y="4990652"/>
            <a:ext cx="6280795" cy="12496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PAIR (3 minutes)</a:t>
            </a:r>
            <a:endParaRPr/>
          </a:p>
        </p:txBody>
      </p:sp>
      <p:sp>
        <p:nvSpPr>
          <p:cNvPr id="581" name="Google Shape;581;p47"/>
          <p:cNvSpPr txBox="1"/>
          <p:nvPr/>
        </p:nvSpPr>
        <p:spPr>
          <a:xfrm>
            <a:off x="4031961" y="5878287"/>
            <a:ext cx="90164" cy="105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582" name="Google Shape;582;p47"/>
          <p:cNvSpPr txBox="1"/>
          <p:nvPr/>
        </p:nvSpPr>
        <p:spPr>
          <a:xfrm>
            <a:off x="1662151" y="1777555"/>
            <a:ext cx="6745510" cy="12496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THINK (2 minutes)</a:t>
            </a:r>
            <a:endParaRPr/>
          </a:p>
        </p:txBody>
      </p:sp>
      <p:sp>
        <p:nvSpPr>
          <p:cNvPr id="583" name="Google Shape;583;p47"/>
          <p:cNvSpPr txBox="1"/>
          <p:nvPr/>
        </p:nvSpPr>
        <p:spPr>
          <a:xfrm>
            <a:off x="1918335" y="2665190"/>
            <a:ext cx="109204" cy="105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584" name="Google Shape;584;p47"/>
          <p:cNvSpPr txBox="1"/>
          <p:nvPr/>
        </p:nvSpPr>
        <p:spPr>
          <a:xfrm>
            <a:off x="711203" y="3036665"/>
            <a:ext cx="13742460" cy="6867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Apply: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Howcouldinteractivequizzeschange the way we learn in different </a:t>
            </a:r>
            <a:endParaRPr/>
          </a:p>
        </p:txBody>
      </p:sp>
      <p:sp>
        <p:nvSpPr>
          <p:cNvPr id="585" name="Google Shape;585;p47"/>
          <p:cNvSpPr txBox="1"/>
          <p:nvPr/>
        </p:nvSpPr>
        <p:spPr>
          <a:xfrm>
            <a:off x="711203" y="3493865"/>
            <a:ext cx="1743189" cy="6867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subjects?</a:t>
            </a:r>
            <a:endParaRPr/>
          </a:p>
        </p:txBody>
      </p:sp>
      <p:sp>
        <p:nvSpPr>
          <p:cNvPr id="586" name="Google Shape;586;p47"/>
          <p:cNvSpPr txBox="1"/>
          <p:nvPr/>
        </p:nvSpPr>
        <p:spPr>
          <a:xfrm>
            <a:off x="711203" y="6249762"/>
            <a:ext cx="5020237" cy="6867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Discuss with yourpartner:</a:t>
            </a:r>
            <a:endParaRPr/>
          </a:p>
        </p:txBody>
      </p:sp>
      <p:sp>
        <p:nvSpPr>
          <p:cNvPr id="587" name="Google Shape;587;p47"/>
          <p:cNvSpPr txBox="1"/>
          <p:nvPr/>
        </p:nvSpPr>
        <p:spPr>
          <a:xfrm>
            <a:off x="711203" y="6706962"/>
            <a:ext cx="14081646" cy="16011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- What makes a goodeducational question vs a poor one? - How do smart feedback systems help learning better than just right/wrong answers?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8"/>
          <p:cNvSpPr txBox="1"/>
          <p:nvPr/>
        </p:nvSpPr>
        <p:spPr>
          <a:xfrm>
            <a:off x="673103" y="106899"/>
            <a:ext cx="7274643" cy="17992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Challenge Levels</a:t>
            </a:r>
            <a:endParaRPr/>
          </a:p>
        </p:txBody>
      </p:sp>
      <p:sp>
        <p:nvSpPr>
          <p:cNvPr id="593" name="Google Shape;593;p48"/>
          <p:cNvSpPr txBox="1"/>
          <p:nvPr/>
        </p:nvSpPr>
        <p:spPr>
          <a:xfrm>
            <a:off x="4916805" y="1482280"/>
            <a:ext cx="218408" cy="1544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26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594" name="Google Shape;594;p48"/>
          <p:cNvSpPr txBox="1"/>
          <p:nvPr/>
        </p:nvSpPr>
        <p:spPr>
          <a:xfrm>
            <a:off x="685800" y="1777555"/>
            <a:ext cx="13486505" cy="35425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Foundation:Simpleyes/no questions</a:t>
            </a:r>
            <a:endParaRPr/>
          </a:p>
          <a:p>
            <a:pPr indent="0" lvl="0" marL="0" marR="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• •</a:t>
            </a:r>
            <a:endParaRPr/>
          </a:p>
          <a:p>
            <a:pPr indent="0" lvl="0" marL="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Success: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Basicconditionallogic works,educational contentisaccurate</a:t>
            </a:r>
            <a:endParaRPr/>
          </a:p>
        </p:txBody>
      </p:sp>
      <p:sp>
        <p:nvSpPr>
          <p:cNvPr id="595" name="Google Shape;595;p48"/>
          <p:cNvSpPr txBox="1"/>
          <p:nvPr/>
        </p:nvSpPr>
        <p:spPr>
          <a:xfrm>
            <a:off x="1939442" y="2667733"/>
            <a:ext cx="109204" cy="105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596" name="Google Shape;596;p48"/>
          <p:cNvSpPr txBox="1"/>
          <p:nvPr/>
        </p:nvSpPr>
        <p:spPr>
          <a:xfrm>
            <a:off x="3486426" y="4151090"/>
            <a:ext cx="109204" cy="105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597" name="Google Shape;597;p48"/>
          <p:cNvSpPr txBox="1"/>
          <p:nvPr/>
        </p:nvSpPr>
        <p:spPr>
          <a:xfrm>
            <a:off x="685800" y="5149405"/>
            <a:ext cx="14441033" cy="34650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Intermediate: Multiple choice questions</a:t>
            </a:r>
            <a:endParaRPr/>
          </a:p>
          <a:p>
            <a:pPr indent="0" lvl="0" marL="0" marR="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• •</a:t>
            </a:r>
            <a:endParaRPr/>
          </a:p>
        </p:txBody>
      </p:sp>
      <p:sp>
        <p:nvSpPr>
          <p:cNvPr id="598" name="Google Shape;598;p48"/>
          <p:cNvSpPr txBox="1"/>
          <p:nvPr/>
        </p:nvSpPr>
        <p:spPr>
          <a:xfrm>
            <a:off x="1957807" y="7382608"/>
            <a:ext cx="109204" cy="57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12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599" name="Google Shape;599;p48"/>
          <p:cNvSpPr txBox="1"/>
          <p:nvPr/>
        </p:nvSpPr>
        <p:spPr>
          <a:xfrm>
            <a:off x="1295400" y="7201633"/>
            <a:ext cx="10755601" cy="753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3-4questions withspecificfeedbackfordifferentanswers</a:t>
            </a:r>
            <a:endParaRPr/>
          </a:p>
        </p:txBody>
      </p:sp>
      <p:sp>
        <p:nvSpPr>
          <p:cNvPr id="600" name="Google Shape;600;p48"/>
          <p:cNvSpPr txBox="1"/>
          <p:nvPr/>
        </p:nvSpPr>
        <p:spPr>
          <a:xfrm>
            <a:off x="1295400" y="7750273"/>
            <a:ext cx="7476934" cy="753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Includescoring systemtotrackprogress</a:t>
            </a:r>
            <a:endParaRPr/>
          </a:p>
        </p:txBody>
      </p:sp>
      <p:sp>
        <p:nvSpPr>
          <p:cNvPr id="601" name="Google Shape;601;p48"/>
          <p:cNvSpPr txBox="1"/>
          <p:nvPr/>
        </p:nvSpPr>
        <p:spPr>
          <a:xfrm>
            <a:off x="1295400" y="2972533"/>
            <a:ext cx="10764383" cy="753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2-3basicMars questionswith correct/incorrect responses</a:t>
            </a:r>
            <a:endParaRPr/>
          </a:p>
        </p:txBody>
      </p:sp>
      <p:sp>
        <p:nvSpPr>
          <p:cNvPr id="602" name="Google Shape;602;p48"/>
          <p:cNvSpPr txBox="1"/>
          <p:nvPr/>
        </p:nvSpPr>
        <p:spPr>
          <a:xfrm>
            <a:off x="1295400" y="3521173"/>
            <a:ext cx="8122196" cy="753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Clear feedback thatteaches somethingnew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9"/>
          <p:cNvSpPr txBox="1"/>
          <p:nvPr/>
        </p:nvSpPr>
        <p:spPr>
          <a:xfrm>
            <a:off x="673103" y="783174"/>
            <a:ext cx="3219431" cy="11229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Plenar y</a:t>
            </a:r>
            <a:endParaRPr/>
          </a:p>
        </p:txBody>
      </p:sp>
      <p:sp>
        <p:nvSpPr>
          <p:cNvPr id="608" name="Google Shape;608;p49"/>
          <p:cNvSpPr txBox="1"/>
          <p:nvPr/>
        </p:nvSpPr>
        <p:spPr>
          <a:xfrm>
            <a:off x="2364286" y="1509493"/>
            <a:ext cx="90164" cy="105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609" name="Google Shape;609;p49"/>
          <p:cNvSpPr txBox="1"/>
          <p:nvPr/>
        </p:nvSpPr>
        <p:spPr>
          <a:xfrm>
            <a:off x="723900" y="5017227"/>
            <a:ext cx="176822" cy="18506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• • •</a:t>
            </a:r>
            <a:endParaRPr/>
          </a:p>
        </p:txBody>
      </p:sp>
      <p:sp>
        <p:nvSpPr>
          <p:cNvPr id="610" name="Google Shape;610;p49"/>
          <p:cNvSpPr txBox="1"/>
          <p:nvPr/>
        </p:nvSpPr>
        <p:spPr>
          <a:xfrm>
            <a:off x="1295400" y="5017227"/>
            <a:ext cx="10164747" cy="18506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Created educational content with intelligent responses Implemented conditional logic for appropriate feedback Designed intuitive and engaging user input systems</a:t>
            </a:r>
            <a:endParaRPr/>
          </a:p>
        </p:txBody>
      </p:sp>
      <p:sp>
        <p:nvSpPr>
          <p:cNvPr id="611" name="Google Shape;611;p49"/>
          <p:cNvSpPr txBox="1"/>
          <p:nvPr/>
        </p:nvSpPr>
        <p:spPr>
          <a:xfrm>
            <a:off x="711203" y="6741890"/>
            <a:ext cx="11067002" cy="105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Your Mars base is now both entertaining AND educational!</a:t>
            </a:r>
            <a:endParaRPr/>
          </a:p>
        </p:txBody>
      </p:sp>
      <p:sp>
        <p:nvSpPr>
          <p:cNvPr id="612" name="Google Shape;612;p49"/>
          <p:cNvSpPr txBox="1"/>
          <p:nvPr/>
        </p:nvSpPr>
        <p:spPr>
          <a:xfrm>
            <a:off x="711203" y="1880968"/>
            <a:ext cx="14965404" cy="1143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Amazingextensionwork! You've added educational quiz systems to your Mars base!</a:t>
            </a:r>
            <a:endParaRPr/>
          </a:p>
        </p:txBody>
      </p:sp>
      <p:sp>
        <p:nvSpPr>
          <p:cNvPr id="613" name="Google Shape;613;p49"/>
          <p:cNvSpPr txBox="1"/>
          <p:nvPr/>
        </p:nvSpPr>
        <p:spPr>
          <a:xfrm>
            <a:off x="685800" y="3593659"/>
            <a:ext cx="7128377" cy="14782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What We Achieved: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/>
        </p:nvSpPr>
        <p:spPr>
          <a:xfrm>
            <a:off x="673103" y="183099"/>
            <a:ext cx="10612200" cy="5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Mini Plenary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Check Your Progress: 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- </a:t>
            </a:r>
            <a:endParaRPr b="0" i="0" sz="3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✓ Do your planets move continuously without stopping? - ✓ Are closer planets moving faster than distant ones? - </a:t>
            </a:r>
            <a:endParaRPr b="0" i="0" sz="3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✓ What happens if you change the duration numbers? </a:t>
            </a: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Discuss with your partner what you've learned!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0"/>
          <p:cNvSpPr txBox="1"/>
          <p:nvPr/>
        </p:nvSpPr>
        <p:spPr>
          <a:xfrm>
            <a:off x="673103" y="783174"/>
            <a:ext cx="4465892" cy="11229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Exit Ticket</a:t>
            </a:r>
            <a:endParaRPr/>
          </a:p>
        </p:txBody>
      </p:sp>
      <p:sp>
        <p:nvSpPr>
          <p:cNvPr id="619" name="Google Shape;619;p50"/>
          <p:cNvSpPr txBox="1"/>
          <p:nvPr/>
        </p:nvSpPr>
        <p:spPr>
          <a:xfrm>
            <a:off x="3894801" y="1509493"/>
            <a:ext cx="90164" cy="105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620" name="Google Shape;620;p50"/>
          <p:cNvSpPr txBox="1"/>
          <p:nvPr/>
        </p:nvSpPr>
        <p:spPr>
          <a:xfrm>
            <a:off x="711203" y="1538068"/>
            <a:ext cx="5618245" cy="10296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4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Before you leave,think about:</a:t>
            </a:r>
            <a:endParaRPr/>
          </a:p>
        </p:txBody>
      </p:sp>
      <p:sp>
        <p:nvSpPr>
          <p:cNvPr id="621" name="Google Shape;621;p50"/>
          <p:cNvSpPr txBox="1"/>
          <p:nvPr/>
        </p:nvSpPr>
        <p:spPr>
          <a:xfrm>
            <a:off x="723900" y="2455002"/>
            <a:ext cx="11963819" cy="21269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4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1.</a:t>
            </a: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What's the most interesting Mars fact you learned?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2.</a:t>
            </a: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How do conditional statements help create better quizzes?</a:t>
            </a:r>
            <a:endParaRPr/>
          </a:p>
          <a:p>
            <a:pPr indent="0" lvl="0" marL="0" marR="0" rtl="0" algn="l">
              <a:lnSpc>
                <a:spcPct val="237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3.</a:t>
            </a: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What other subjects could benefit from interactive quizzes?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685800" y="1917697"/>
            <a:ext cx="762000" cy="762000"/>
          </a:xfrm>
          <a:custGeom>
            <a:rect b="b" l="l" r="r" t="t"/>
            <a:pathLst>
              <a:path extrusionOk="0" h="762000" w="762000">
                <a:moveTo>
                  <a:pt x="0" y="0"/>
                </a:moveTo>
                <a:lnTo>
                  <a:pt x="762000" y="0"/>
                </a:lnTo>
                <a:lnTo>
                  <a:pt x="7620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3" name="Google Shape;133;p6"/>
          <p:cNvSpPr/>
          <p:nvPr/>
        </p:nvSpPr>
        <p:spPr>
          <a:xfrm>
            <a:off x="685800" y="5130803"/>
            <a:ext cx="762000" cy="762000"/>
          </a:xfrm>
          <a:custGeom>
            <a:rect b="b" l="l" r="r" t="t"/>
            <a:pathLst>
              <a:path extrusionOk="0" h="762000" w="762000">
                <a:moveTo>
                  <a:pt x="0" y="0"/>
                </a:moveTo>
                <a:lnTo>
                  <a:pt x="762000" y="0"/>
                </a:lnTo>
                <a:lnTo>
                  <a:pt x="762000" y="762000"/>
                </a:lnTo>
                <a:lnTo>
                  <a:pt x="0" y="762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4" name="Google Shape;134;p6"/>
          <p:cNvSpPr txBox="1"/>
          <p:nvPr/>
        </p:nvSpPr>
        <p:spPr>
          <a:xfrm>
            <a:off x="673103" y="106899"/>
            <a:ext cx="7229218" cy="17992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Think-Pair-Share</a:t>
            </a:r>
            <a:endParaRPr/>
          </a:p>
        </p:txBody>
      </p:sp>
      <p:sp>
        <p:nvSpPr>
          <p:cNvPr id="135" name="Google Shape;135;p6"/>
          <p:cNvSpPr txBox="1"/>
          <p:nvPr/>
        </p:nvSpPr>
        <p:spPr>
          <a:xfrm>
            <a:off x="1447800" y="1482280"/>
            <a:ext cx="218408" cy="1544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26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136" name="Google Shape;136;p6"/>
          <p:cNvSpPr txBox="1"/>
          <p:nvPr/>
        </p:nvSpPr>
        <p:spPr>
          <a:xfrm>
            <a:off x="1941338" y="3122390"/>
            <a:ext cx="109204" cy="105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137" name="Google Shape;137;p6"/>
          <p:cNvSpPr txBox="1"/>
          <p:nvPr/>
        </p:nvSpPr>
        <p:spPr>
          <a:xfrm>
            <a:off x="1662151" y="4133402"/>
            <a:ext cx="6062158" cy="21069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PAIR (3 minutes)</a:t>
            </a:r>
            <a:endParaRPr/>
          </a:p>
        </p:txBody>
      </p:sp>
      <p:sp>
        <p:nvSpPr>
          <p:cNvPr id="138" name="Google Shape;138;p6"/>
          <p:cNvSpPr txBox="1"/>
          <p:nvPr/>
        </p:nvSpPr>
        <p:spPr>
          <a:xfrm>
            <a:off x="3100873" y="6364062"/>
            <a:ext cx="90164" cy="57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139" name="Google Shape;139;p6"/>
          <p:cNvSpPr txBox="1"/>
          <p:nvPr/>
        </p:nvSpPr>
        <p:spPr>
          <a:xfrm>
            <a:off x="1662151" y="1777555"/>
            <a:ext cx="6745510" cy="12496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THINK (2 minutes)</a:t>
            </a:r>
            <a:endParaRPr/>
          </a:p>
        </p:txBody>
      </p:sp>
      <p:sp>
        <p:nvSpPr>
          <p:cNvPr id="140" name="Google Shape;140;p6"/>
          <p:cNvSpPr txBox="1"/>
          <p:nvPr/>
        </p:nvSpPr>
        <p:spPr>
          <a:xfrm>
            <a:off x="2333968" y="2665190"/>
            <a:ext cx="109204" cy="105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141" name="Google Shape;141;p6"/>
          <p:cNvSpPr txBox="1"/>
          <p:nvPr/>
        </p:nvSpPr>
        <p:spPr>
          <a:xfrm>
            <a:off x="711203" y="6249762"/>
            <a:ext cx="5020237" cy="6867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Discuss withyourpartner:</a:t>
            </a:r>
            <a:endParaRPr/>
          </a:p>
        </p:txBody>
      </p:sp>
      <p:sp>
        <p:nvSpPr>
          <p:cNvPr id="142" name="Google Shape;142;p6"/>
          <p:cNvSpPr txBox="1"/>
          <p:nvPr/>
        </p:nvSpPr>
        <p:spPr>
          <a:xfrm>
            <a:off x="711203" y="6706962"/>
            <a:ext cx="12005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- </a:t>
            </a:r>
            <a:r>
              <a:rPr lang="en-US" sz="3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Compare Your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orbital animations - what patterns do you notice? - How is coding parallel movement like conducting an orchestra?</a:t>
            </a:r>
            <a:endParaRPr/>
          </a:p>
        </p:txBody>
      </p:sp>
      <p:sp>
        <p:nvSpPr>
          <p:cNvPr id="143" name="Google Shape;143;p6"/>
          <p:cNvSpPr txBox="1"/>
          <p:nvPr/>
        </p:nvSpPr>
        <p:spPr>
          <a:xfrm>
            <a:off x="711203" y="3036665"/>
            <a:ext cx="14249571" cy="6867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Analyze: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Whydoyouthinkplanetsclosertothe Sun orbit faster than planets </a:t>
            </a:r>
            <a:endParaRPr/>
          </a:p>
        </p:txBody>
      </p:sp>
      <p:sp>
        <p:nvSpPr>
          <p:cNvPr id="144" name="Google Shape;144;p6"/>
          <p:cNvSpPr txBox="1"/>
          <p:nvPr/>
        </p:nvSpPr>
        <p:spPr>
          <a:xfrm>
            <a:off x="711203" y="3493865"/>
            <a:ext cx="2523773" cy="6867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farther away?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/>
          <p:nvPr/>
        </p:nvSpPr>
        <p:spPr>
          <a:xfrm>
            <a:off x="673103" y="106899"/>
            <a:ext cx="7274643" cy="17992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2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Challenge Levels</a:t>
            </a:r>
            <a:endParaRPr/>
          </a:p>
        </p:txBody>
      </p:sp>
      <p:sp>
        <p:nvSpPr>
          <p:cNvPr id="150" name="Google Shape;150;p7"/>
          <p:cNvSpPr txBox="1"/>
          <p:nvPr/>
        </p:nvSpPr>
        <p:spPr>
          <a:xfrm>
            <a:off x="4916805" y="1482280"/>
            <a:ext cx="218408" cy="1544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26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151" name="Google Shape;151;p7"/>
          <p:cNvSpPr txBox="1"/>
          <p:nvPr/>
        </p:nvSpPr>
        <p:spPr>
          <a:xfrm>
            <a:off x="6009494" y="5065490"/>
            <a:ext cx="109204" cy="105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152" name="Google Shape;152;p7"/>
          <p:cNvSpPr txBox="1"/>
          <p:nvPr/>
        </p:nvSpPr>
        <p:spPr>
          <a:xfrm>
            <a:off x="685800" y="6063805"/>
            <a:ext cx="13839615" cy="30213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Intermediate: Inner solar system (5-6 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planets)</a:t>
            </a:r>
            <a:endParaRPr/>
          </a:p>
        </p:txBody>
      </p:sp>
      <p:sp>
        <p:nvSpPr>
          <p:cNvPr id="153" name="Google Shape;153;p7"/>
          <p:cNvSpPr txBox="1"/>
          <p:nvPr/>
        </p:nvSpPr>
        <p:spPr>
          <a:xfrm>
            <a:off x="685800" y="1663255"/>
            <a:ext cx="147966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Foundation:Sun-Earth-Moon system (3 objects)</a:t>
            </a:r>
            <a:endParaRPr/>
          </a:p>
          <a:p>
            <a:pPr indent="0" lvl="0" marL="0" marR="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• •</a:t>
            </a:r>
            <a:endParaRPr/>
          </a:p>
          <a:p>
            <a:pPr indent="0" lvl="0" marL="0" marR="0" rtl="0" algn="just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Success: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Smooth </a:t>
            </a:r>
            <a:r>
              <a:rPr lang="en-US" sz="3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continuous movement with no stopping</a:t>
            </a:r>
            <a:endParaRPr/>
          </a:p>
        </p:txBody>
      </p:sp>
      <p:sp>
        <p:nvSpPr>
          <p:cNvPr id="154" name="Google Shape;154;p7"/>
          <p:cNvSpPr txBox="1"/>
          <p:nvPr/>
        </p:nvSpPr>
        <p:spPr>
          <a:xfrm>
            <a:off x="5052365" y="3582133"/>
            <a:ext cx="109204" cy="105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155" name="Google Shape;155;p7"/>
          <p:cNvSpPr txBox="1"/>
          <p:nvPr/>
        </p:nvSpPr>
        <p:spPr>
          <a:xfrm>
            <a:off x="1295400" y="3886933"/>
            <a:ext cx="670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Simple circular </a:t>
            </a:r>
            <a:r>
              <a:rPr lang="en-US" sz="3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paths around</a:t>
            </a: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thesun</a:t>
            </a:r>
            <a:endParaRPr/>
          </a:p>
        </p:txBody>
      </p:sp>
      <p:sp>
        <p:nvSpPr>
          <p:cNvPr id="156" name="Google Shape;156;p7"/>
          <p:cNvSpPr txBox="1"/>
          <p:nvPr/>
        </p:nvSpPr>
        <p:spPr>
          <a:xfrm>
            <a:off x="1096538" y="5481048"/>
            <a:ext cx="642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Earth orbitssun,Moonorbits Earth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/>
          <p:nvPr/>
        </p:nvSpPr>
        <p:spPr>
          <a:xfrm>
            <a:off x="673103" y="783174"/>
            <a:ext cx="3219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Plenary</a:t>
            </a:r>
            <a:endParaRPr/>
          </a:p>
        </p:txBody>
      </p:sp>
      <p:sp>
        <p:nvSpPr>
          <p:cNvPr id="162" name="Google Shape;162;p8"/>
          <p:cNvSpPr txBox="1"/>
          <p:nvPr/>
        </p:nvSpPr>
        <p:spPr>
          <a:xfrm>
            <a:off x="1848107" y="1509493"/>
            <a:ext cx="90164" cy="105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163" name="Google Shape;163;p8"/>
          <p:cNvSpPr txBox="1"/>
          <p:nvPr/>
        </p:nvSpPr>
        <p:spPr>
          <a:xfrm>
            <a:off x="723900" y="4560027"/>
            <a:ext cx="176822" cy="18506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• • •</a:t>
            </a:r>
            <a:endParaRPr/>
          </a:p>
        </p:txBody>
      </p:sp>
      <p:sp>
        <p:nvSpPr>
          <p:cNvPr id="164" name="Google Shape;164;p8"/>
          <p:cNvSpPr txBox="1"/>
          <p:nvPr/>
        </p:nvSpPr>
        <p:spPr>
          <a:xfrm>
            <a:off x="1295400" y="4560027"/>
            <a:ext cx="8142399" cy="18506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Created smooth orbital animations Used parallel processing for multiple objects Applied realistic timing relationships</a:t>
            </a:r>
            <a:endParaRPr/>
          </a:p>
        </p:txBody>
      </p:sp>
      <p:sp>
        <p:nvSpPr>
          <p:cNvPr id="165" name="Google Shape;165;p8"/>
          <p:cNvSpPr txBox="1"/>
          <p:nvPr/>
        </p:nvSpPr>
        <p:spPr>
          <a:xfrm>
            <a:off x="711203" y="6894290"/>
            <a:ext cx="136029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Next lesson: Controlling objects with buttons and creating smart on/off 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systems!</a:t>
            </a:r>
            <a:endParaRPr/>
          </a:p>
        </p:txBody>
      </p:sp>
      <p:sp>
        <p:nvSpPr>
          <p:cNvPr id="166" name="Google Shape;166;p8"/>
          <p:cNvSpPr txBox="1"/>
          <p:nvPr/>
        </p:nvSpPr>
        <p:spPr>
          <a:xfrm>
            <a:off x="711203" y="1823818"/>
            <a:ext cx="1469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Today Mastered</a:t>
            </a: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paths and forever loops to create realistic solar systems!</a:t>
            </a:r>
            <a:endParaRPr/>
          </a:p>
        </p:txBody>
      </p:sp>
      <p:sp>
        <p:nvSpPr>
          <p:cNvPr id="167" name="Google Shape;167;p8"/>
          <p:cNvSpPr txBox="1"/>
          <p:nvPr/>
        </p:nvSpPr>
        <p:spPr>
          <a:xfrm>
            <a:off x="685800" y="3136459"/>
            <a:ext cx="7128377" cy="14782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What We Achieved: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/>
          <p:nvPr/>
        </p:nvSpPr>
        <p:spPr>
          <a:xfrm>
            <a:off x="673103" y="783174"/>
            <a:ext cx="4465892" cy="11229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Exit Ticket</a:t>
            </a:r>
            <a:endParaRPr/>
          </a:p>
        </p:txBody>
      </p:sp>
      <p:sp>
        <p:nvSpPr>
          <p:cNvPr id="173" name="Google Shape;173;p9"/>
          <p:cNvSpPr txBox="1"/>
          <p:nvPr/>
        </p:nvSpPr>
        <p:spPr>
          <a:xfrm>
            <a:off x="2715111" y="1509493"/>
            <a:ext cx="90164" cy="105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/>
          </a:p>
        </p:txBody>
      </p:sp>
      <p:sp>
        <p:nvSpPr>
          <p:cNvPr id="174" name="Google Shape;174;p9"/>
          <p:cNvSpPr txBox="1"/>
          <p:nvPr/>
        </p:nvSpPr>
        <p:spPr>
          <a:xfrm>
            <a:off x="711203" y="1538068"/>
            <a:ext cx="561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4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Before </a:t>
            </a:r>
            <a:r>
              <a:rPr b="1" lang="en-US" sz="3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you leave</a:t>
            </a: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, think about:</a:t>
            </a:r>
            <a:endParaRPr/>
          </a:p>
        </p:txBody>
      </p:sp>
      <p:sp>
        <p:nvSpPr>
          <p:cNvPr id="175" name="Google Shape;175;p9"/>
          <p:cNvSpPr txBox="1"/>
          <p:nvPr/>
        </p:nvSpPr>
        <p:spPr>
          <a:xfrm>
            <a:off x="723900" y="2455002"/>
            <a:ext cx="6863400" cy="31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40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1.</a:t>
            </a: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One thing you learned: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2.</a:t>
            </a: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One thing you found challenging:</a:t>
            </a:r>
            <a:endParaRPr/>
          </a:p>
          <a:p>
            <a:pPr indent="0" lvl="0" marL="0" marR="0" rtl="0" algn="l">
              <a:lnSpc>
                <a:spcPct val="237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2379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3.</a:t>
            </a:r>
            <a:r>
              <a:rPr b="1" i="0" lang="en-US" sz="3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One question you still have: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