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y="9144000" cx="16243300"/>
  <p:notesSz cx="6858000" cy="9144000"/>
  <p:embeddedFontLst>
    <p:embeddedFont>
      <p:font typeface="IBM Plex Sans"/>
      <p:regular r:id="rId97"/>
      <p:bold r:id="rId98"/>
      <p:italic r:id="rId99"/>
      <p:boldItalic r:id="rId100"/>
    </p:embeddedFont>
    <p:embeddedFont>
      <p:font typeface="Montserrat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5" roundtripDataSignature="AMtx7mjjJk2DflN9yPiDQQriRSPvoi9N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5" Type="http://customschemas.google.com/relationships/presentationmetadata" Target="metadata"/><Relationship Id="rId104" Type="http://schemas.openxmlformats.org/officeDocument/2006/relationships/font" Target="fonts/Montserrat-boldItalic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italic.fntdata"/><Relationship Id="rId102" Type="http://schemas.openxmlformats.org/officeDocument/2006/relationships/font" Target="fonts/Montserrat-bold.fntdata"/><Relationship Id="rId101" Type="http://schemas.openxmlformats.org/officeDocument/2006/relationships/font" Target="fonts/Montserrat-regular.fntdata"/><Relationship Id="rId100" Type="http://schemas.openxmlformats.org/officeDocument/2006/relationships/font" Target="fonts/IBMPlexSans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IBMPlexSans-regular.fntdata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font" Target="fonts/IBMPlexSans-italic.fntdata"/><Relationship Id="rId10" Type="http://schemas.openxmlformats.org/officeDocument/2006/relationships/slide" Target="slides/slide5.xml"/><Relationship Id="rId98" Type="http://schemas.openxmlformats.org/officeDocument/2006/relationships/font" Target="fonts/IBMPlex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5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57.png"/><Relationship Id="rId7" Type="http://schemas.openxmlformats.org/officeDocument/2006/relationships/image" Target="../media/image5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60.png"/><Relationship Id="rId7" Type="http://schemas.openxmlformats.org/officeDocument/2006/relationships/image" Target="../media/image5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0.png"/><Relationship Id="rId4" Type="http://schemas.openxmlformats.org/officeDocument/2006/relationships/image" Target="../media/image45.png"/><Relationship Id="rId5" Type="http://schemas.openxmlformats.org/officeDocument/2006/relationships/image" Target="../media/image3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9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15.png"/><Relationship Id="rId7" Type="http://schemas.openxmlformats.org/officeDocument/2006/relationships/image" Target="../media/image47.png"/><Relationship Id="rId8" Type="http://schemas.openxmlformats.org/officeDocument/2006/relationships/image" Target="../media/image1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3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22.png"/><Relationship Id="rId4" Type="http://schemas.openxmlformats.org/officeDocument/2006/relationships/image" Target="../media/image58.png"/><Relationship Id="rId5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Relationship Id="rId6" Type="http://schemas.openxmlformats.org/officeDocument/2006/relationships/image" Target="../media/image38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4.png"/><Relationship Id="rId4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Relationship Id="rId4" Type="http://schemas.openxmlformats.org/officeDocument/2006/relationships/image" Target="../media/image58.png"/><Relationship Id="rId5" Type="http://schemas.openxmlformats.org/officeDocument/2006/relationships/image" Target="../media/image54.png"/><Relationship Id="rId6" Type="http://schemas.openxmlformats.org/officeDocument/2006/relationships/image" Target="../media/image39.png"/><Relationship Id="rId7" Type="http://schemas.openxmlformats.org/officeDocument/2006/relationships/image" Target="../media/image52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09600" y="444503"/>
            <a:ext cx="1016003" cy="1016003"/>
          </a:xfrm>
          <a:custGeom>
            <a:rect b="b" l="l" r="r" t="t"/>
            <a:pathLst>
              <a:path extrusionOk="0" h="1016003" w="1016003">
                <a:moveTo>
                  <a:pt x="0" y="0"/>
                </a:moveTo>
                <a:lnTo>
                  <a:pt x="1016003" y="0"/>
                </a:lnTo>
                <a:lnTo>
                  <a:pt x="1016003" y="1016003"/>
                </a:lnTo>
                <a:lnTo>
                  <a:pt x="0" y="10160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625603" y="629669"/>
            <a:ext cx="13200650" cy="922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Mission to Mars - Coding Unit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596903" y="1545593"/>
            <a:ext cx="13878401" cy="3474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(Year 5)</a:t>
            </a:r>
            <a:endParaRPr/>
          </a:p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Duration: 6 weeks | Age: 10-11 years | Platform: CoSpaces Edu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Building Interactive Mars Bases Through Code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4203175" y="232756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10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10"/>
          <p:cNvSpPr txBox="1"/>
          <p:nvPr/>
        </p:nvSpPr>
        <p:spPr>
          <a:xfrm>
            <a:off x="1371600" y="577815"/>
            <a:ext cx="9739598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2: Astronaut Control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596903" y="21402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231897" y="2140239"/>
            <a:ext cx="13300138" cy="430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Control object movement using velocity for realistic space physics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boolean variables that store true/false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Build toggle systems using if/else conditional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96903" y="32876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596903" y="48447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596903" y="6416964"/>
            <a:ext cx="12432735" cy="159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Key Concepts: Velocity, Boolean Variables,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Conditional Logic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11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609600" y="1899295"/>
            <a:ext cx="3029121" cy="33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Up is clicked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609600" y="2248919"/>
            <a:ext cx="168288" cy="33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1269540" y="2248919"/>
            <a:ext cx="5553389" cy="33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push Astronaut up with velocity 1</a:t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609600" y="2948188"/>
            <a:ext cx="4375404" cy="6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Boolean toggle example: when box is clicked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609600" y="3647456"/>
            <a:ext cx="168288" cy="2087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1269540" y="3647456"/>
            <a:ext cx="3533975" cy="33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gravity_on = false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929479" y="3997081"/>
            <a:ext cx="3702263" cy="689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gravity_on to true set gravity pull to 10</a:t>
            </a:r>
            <a:endParaRPr/>
          </a:p>
        </p:txBody>
      </p:sp>
      <p:sp>
        <p:nvSpPr>
          <p:cNvPr id="184" name="Google Shape;184;p11"/>
          <p:cNvSpPr txBox="1"/>
          <p:nvPr/>
        </p:nvSpPr>
        <p:spPr>
          <a:xfrm>
            <a:off x="1269540" y="4696349"/>
            <a:ext cx="673141" cy="33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1929479" y="5045983"/>
            <a:ext cx="3870550" cy="6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gravity_on to false set gravity pull to 0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596903" y="6166142"/>
            <a:ext cx="14167533" cy="239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Understanding Velocity: - Velocity = force + direction that moves objects - Higher numbers = faster movement - Always include a "stop" button (velocity 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2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193" name="Google Shape;193;p12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1231897" y="1835439"/>
            <a:ext cx="14745805" cy="274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Velocity = Kicking a football - harder kick = more velocity = ball travels faster and further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Boolean variables = Light switches - they're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either ON (true) or OFF (false)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596903" y="4539910"/>
            <a:ext cx="14815233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»Conditional logic = Trafﬁc lights - IF light is </a:t>
            </a:r>
            <a:endParaRPr/>
          </a:p>
        </p:txBody>
      </p:sp>
      <p:sp>
        <p:nvSpPr>
          <p:cNvPr id="197" name="Google Shape;197;p12"/>
          <p:cNvSpPr txBox="1"/>
          <p:nvPr/>
        </p:nvSpPr>
        <p:spPr>
          <a:xfrm>
            <a:off x="1231897" y="5826414"/>
            <a:ext cx="13878401" cy="1869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green THEN go, ELSE stop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Toggle systems = TV remote power button - press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once to turn on, press again to turn off</a:t>
            </a:r>
            <a:endParaRPr/>
          </a:p>
        </p:txBody>
      </p:sp>
      <p:sp>
        <p:nvSpPr>
          <p:cNvPr id="198" name="Google Shape;198;p12"/>
          <p:cNvSpPr txBox="1"/>
          <p:nvPr/>
        </p:nvSpPr>
        <p:spPr>
          <a:xfrm>
            <a:off x="596903" y="609692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3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205" name="Google Shape;205;p13"/>
          <p:cNvSpPr txBox="1"/>
          <p:nvPr/>
        </p:nvSpPr>
        <p:spPr>
          <a:xfrm>
            <a:off x="596903" y="1835439"/>
            <a:ext cx="15034927" cy="33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Can you move your astronaut in all 6 directions? - Does your toggle system change color when clicked? - What happens when you change velocity numbers?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Test your controls with a partner!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14"/>
          <p:cNvSpPr txBox="1"/>
          <p:nvPr/>
        </p:nvSpPr>
        <p:spPr>
          <a:xfrm>
            <a:off x="1130303" y="430721"/>
            <a:ext cx="379344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212" name="Google Shape;212;p14"/>
          <p:cNvSpPr txBox="1"/>
          <p:nvPr/>
        </p:nvSpPr>
        <p:spPr>
          <a:xfrm>
            <a:off x="596903" y="1835439"/>
            <a:ext cx="15034927" cy="7319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Evaluate: When would you use high velocity vs low velocity for different objects in space? Consider mass and purpose.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  <a:endParaRPr/>
          </a:p>
          <a:p>
            <a:pPr indent="0" lvl="0" marL="0" marR="0" rtl="0" algn="just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How do boolean variables help make your code more 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organized?</a:t>
            </a:r>
            <a:endParaRPr/>
          </a:p>
          <a:p>
            <a:pPr indent="0" lvl="0" marL="0" marR="0" rtl="0" algn="just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What happens if you forget to include a "stop" 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button? Why is this a problem?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5"/>
          <p:cNvSpPr txBox="1"/>
          <p:nvPr/>
        </p:nvSpPr>
        <p:spPr>
          <a:xfrm>
            <a:off x="1130303" y="430721"/>
            <a:ext cx="381417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596903" y="1835439"/>
            <a:ext cx="15034927" cy="6957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Foundation: 6-direction movement + stop - Up, down, left, right, forward, backward buttons - Include essential stop button (velocity 0) - Success: All directions work smoothly with stop control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Intermediate: Multiple objects with different speeds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Control 2-3 different objects (astronaut, tools,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equipment)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Experiment with velocity values (1, 2, 3) to see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differences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Success: Clear understanding of how velocity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6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596903" y="1568739"/>
            <a:ext cx="15034927" cy="5190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mastered velocity control and boolean logic! What We Achieved:</a:t>
            </a:r>
            <a:endParaRPr/>
          </a:p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Controlled object movement with velocity</a:t>
            </a:r>
            <a:endParaRPr/>
          </a:p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Created boolean variables for true/false states</a:t>
            </a:r>
            <a:endParaRPr/>
          </a:p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Built toggle systems with conditional logic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Next: Organizing your code with functions and lists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to control multiple objects efﬁciently!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7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596903" y="1568739"/>
            <a:ext cx="12791303" cy="3733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1.Explain velocity in your own words: 2.Give an example of a boolean in real life: 3.What would you like to control next?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18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8"/>
          <p:cNvSpPr txBox="1"/>
          <p:nvPr/>
        </p:nvSpPr>
        <p:spPr>
          <a:xfrm>
            <a:off x="1371600" y="577815"/>
            <a:ext cx="10566578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3: Gravity Control Room</a:t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242" name="Google Shape;242;p18"/>
          <p:cNvSpPr txBox="1"/>
          <p:nvPr/>
        </p:nvSpPr>
        <p:spPr>
          <a:xfrm>
            <a:off x="596903" y="2140239"/>
            <a:ext cx="15104364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»Organize multiple objects efﬁciently using lists 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1231897" y="2740952"/>
            <a:ext cx="13878401" cy="3102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and functions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reusable code blocks to reduce repetition</a:t>
            </a:r>
            <a:endParaRPr/>
          </a:p>
          <a:p>
            <a:pPr indent="0" lvl="0" marL="0" marR="0" rtl="0" algn="l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Implement collision physics so objects bounce </a:t>
            </a:r>
            <a:endParaRPr/>
          </a:p>
          <a:p>
            <a:pPr indent="0" lvl="0" marL="0" marR="0" rtl="0" algn="l">
              <a:lnSpc>
                <a:spcPct val="9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596903" y="3287687"/>
            <a:ext cx="289131" cy="1954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596903" y="5820070"/>
            <a:ext cx="1474579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Key Concepts: Functions, Lists, Collision Detection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9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609600" y="1892389"/>
            <a:ext cx="6482915" cy="19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empty list gravity_items add [Light Object] to gravity_items add [Heavy Object] to gravity_items deﬁne function toggle_gravity()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609600" y="3816534"/>
            <a:ext cx="185223" cy="1920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1335976" y="3816534"/>
            <a:ext cx="6112459" cy="38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each element in gravity_items</a:t>
            </a:r>
            <a:endParaRPr/>
          </a:p>
        </p:txBody>
      </p:sp>
      <p:sp>
        <p:nvSpPr>
          <p:cNvPr id="255" name="Google Shape;255;p19"/>
          <p:cNvSpPr txBox="1"/>
          <p:nvPr/>
        </p:nvSpPr>
        <p:spPr>
          <a:xfrm>
            <a:off x="2062353" y="4201363"/>
            <a:ext cx="3704520" cy="38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gravity_on = true</a:t>
            </a:r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2788729" y="4586192"/>
            <a:ext cx="4074976" cy="1151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 pull to 10 set gravity pull to 0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2062353" y="4971031"/>
            <a:ext cx="740902" cy="38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6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596903" y="6153445"/>
            <a:ext cx="12143603" cy="239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Building Your Control Room: 1. Create walls with collision enabled 2. Add objects with different weights 3. Test that objects bounce off boundaries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 txBox="1"/>
          <p:nvPr/>
        </p:nvSpPr>
        <p:spPr>
          <a:xfrm>
            <a:off x="1295400" y="273025"/>
            <a:ext cx="1502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1: Solar System Animation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130297" y="1268925"/>
            <a:ext cx="862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1231897" y="2140239"/>
            <a:ext cx="13878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sm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oth orbital animations using paths and forever loops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EE0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Use parallel processing to make multiple objects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move simultaneously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EE0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Apply realistic timing so closer planets move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faster than distant ones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0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265" name="Google Shape;265;p20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1231897" y="1835439"/>
            <a:ext cx="14167533" cy="646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Functions = Recipe instructions - write once,use many times for the same result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Lists = Shopping lists - multiple items grouped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together that you can work through one by one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Collision detection = Bumper cars - when objects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hit boundaries, they bounce off instead of going</a:t>
            </a:r>
            <a:endParaRPr/>
          </a:p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through Object weights = Dropping a feather vs a stone-</a:t>
            </a:r>
            <a:endParaRPr/>
          </a:p>
          <a:p>
            <a:pPr indent="0" lvl="0" marL="0" marR="0" rtl="0" algn="just">
              <a:lnSpc>
                <a:spcPct val="5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heavier objects behave differently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268" name="Google Shape;268;p20"/>
          <p:cNvSpPr txBox="1"/>
          <p:nvPr/>
        </p:nvSpPr>
        <p:spPr>
          <a:xfrm>
            <a:off x="596903" y="45399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596903" y="6840512"/>
            <a:ext cx="289131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21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>
            <a:off x="596903" y="1835439"/>
            <a:ext cx="15613190" cy="4551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 your objects bounce off walls instead of passing through? - Does your function affect multiple objects at once? - Can you see differences between light and heavy objects?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Compare your physics with a classmate!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22"/>
          <p:cNvSpPr txBox="1"/>
          <p:nvPr/>
        </p:nvSpPr>
        <p:spPr>
          <a:xfrm>
            <a:off x="1130303" y="430721"/>
            <a:ext cx="379344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596903" y="1835439"/>
            <a:ext cx="15613190" cy="6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Analyze: Why do programmers use functions? What problems do they solve?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How does organizing objects in lists make your code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more powerful?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Compare light vs heavy object behaviors - what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makes this realistic?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23"/>
          <p:cNvSpPr txBox="1"/>
          <p:nvPr/>
        </p:nvSpPr>
        <p:spPr>
          <a:xfrm>
            <a:off x="1130303" y="430721"/>
            <a:ext cx="381417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290" name="Google Shape;290;p23"/>
          <p:cNvSpPr txBox="1"/>
          <p:nvPr/>
        </p:nvSpPr>
        <p:spPr>
          <a:xfrm>
            <a:off x="596903" y="1835439"/>
            <a:ext cx="15613190" cy="6954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Foundation: Simple functions with lists - Control multiple objects together using lists - Create basic function that affects all listed objects - Success: Function affects all objects, demonstrates code reusability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Intermediate: Physics with different weights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Set realistic masses: Light (0.1-0.5kg), Heavy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(5-10kg)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Conﬁgure appropriate bounciness for each weight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Success: Clear differences in how objects behave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24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596903" y="1835439"/>
            <a:ext cx="15034927" cy="5520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organized code with functions and lists, plus added realistic collision physics!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Organized multiple objects efﬁciently using lists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Created reusable code blocks (functions)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Implemented realistic collision physics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Next: Combining everything to build incredible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structures on Mars!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25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304" name="Google Shape;304;p25"/>
          <p:cNvSpPr txBox="1"/>
          <p:nvPr/>
        </p:nvSpPr>
        <p:spPr>
          <a:xfrm>
            <a:off x="596903" y="1568739"/>
            <a:ext cx="12791303" cy="3733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1.Why are functions useful in coding? 2.Name one thing you could put in a list: 3.How is collision detection like real life?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26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p26"/>
          <p:cNvSpPr txBox="1"/>
          <p:nvPr/>
        </p:nvSpPr>
        <p:spPr>
          <a:xfrm>
            <a:off x="1371600" y="577815"/>
            <a:ext cx="9039301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4: Mars Base Design</a:t>
            </a:r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313" name="Google Shape;313;p26"/>
          <p:cNvSpPr txBox="1"/>
          <p:nvPr/>
        </p:nvSpPr>
        <p:spPr>
          <a:xfrm>
            <a:off x="596903" y="21402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14" name="Google Shape;314;p26"/>
          <p:cNvSpPr txBox="1"/>
          <p:nvPr/>
        </p:nvSpPr>
        <p:spPr>
          <a:xfrm>
            <a:off x="1231897" y="2140239"/>
            <a:ext cx="14456664" cy="430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Integrate all previous coding skills into a complex interactive environment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guided camera tours that showcase different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areas effectively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Design realistic 3D spaces that tell a story about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Mars exploration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596903" y="32876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596903" y="48447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17" name="Google Shape;317;p26"/>
          <p:cNvSpPr txBox="1"/>
          <p:nvPr/>
        </p:nvSpPr>
        <p:spPr>
          <a:xfrm>
            <a:off x="596903" y="6416964"/>
            <a:ext cx="15034927" cy="159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Key Concepts: Integration, Camera Paths, Interactive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27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622297" y="1920326"/>
            <a:ext cx="2941025" cy="2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Camera tour system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622297" y="2211295"/>
            <a:ext cx="3781320" cy="2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Tour_Button is clicked</a:t>
            </a: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622297" y="2502256"/>
            <a:ext cx="140046" cy="2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1171508" y="2502256"/>
            <a:ext cx="6582299" cy="2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Camera on path tour_path forward in 20 sec</a:t>
            </a: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622297" y="3084195"/>
            <a:ext cx="3221126" cy="2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Interactive elements</a:t>
            </a:r>
            <a:endParaRPr/>
          </a:p>
        </p:txBody>
      </p:sp>
      <p:sp>
        <p:nvSpPr>
          <p:cNvPr id="329" name="Google Shape;329;p27"/>
          <p:cNvSpPr txBox="1"/>
          <p:nvPr/>
        </p:nvSpPr>
        <p:spPr>
          <a:xfrm>
            <a:off x="622297" y="3375165"/>
            <a:ext cx="3921376" cy="2857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Airlock_Door is clicked</a:t>
            </a: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622297" y="3666134"/>
            <a:ext cx="140046" cy="867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331" name="Google Shape;331;p27"/>
          <p:cNvSpPr txBox="1"/>
          <p:nvPr/>
        </p:nvSpPr>
        <p:spPr>
          <a:xfrm>
            <a:off x="1171508" y="3666134"/>
            <a:ext cx="3641274" cy="867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43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 function open_door() wait 3 sec call function close_door()</a:t>
            </a: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596903" y="4972345"/>
            <a:ext cx="15324058" cy="3592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Designing Your Mars Base: 1. Plan different areas (habitat, laboratory, garage) 2. Create realistic Martian environment (red landscape) 3. Apply previous lessons: camera paths, button controls, physics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28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40" name="Google Shape;340;p28"/>
          <p:cNvSpPr txBox="1"/>
          <p:nvPr/>
        </p:nvSpPr>
        <p:spPr>
          <a:xfrm>
            <a:off x="1231897" y="1835439"/>
            <a:ext cx="14745805" cy="646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Integration = Building LEGO - combining individual pieces to create something complex and amazing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Camera paths = Theme park ride - following a 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predetermined route that shows you different </a:t>
            </a:r>
            <a:endParaRPr/>
          </a:p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scenes Interactive objects = Museum exhibits with buttons</a:t>
            </a:r>
            <a:endParaRPr/>
          </a:p>
          <a:p>
            <a:pPr indent="0" lvl="0" marL="0" marR="0" rtl="0" algn="just">
              <a:lnSpc>
                <a:spcPct val="5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touch or click to make something happen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Guided tours = Audio guides at tourist attractions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showing visitors the highlights in order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42" name="Google Shape;342;p28"/>
          <p:cNvSpPr txBox="1"/>
          <p:nvPr/>
        </p:nvSpPr>
        <p:spPr>
          <a:xfrm>
            <a:off x="596903" y="5283489"/>
            <a:ext cx="289131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43" name="Google Shape;343;p28"/>
          <p:cNvSpPr txBox="1"/>
          <p:nvPr/>
        </p:nvSpPr>
        <p:spPr>
          <a:xfrm>
            <a:off x="596903" y="669763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29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596903" y="1835439"/>
            <a:ext cx="15034927" cy="4551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Does your camera tour show all base areas clearly? - Do interactive elements respond correctly to clicks? - Does your base look and feel like a real Mars mission?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Take a virtual tour with your partner!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3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09600" y="1873387"/>
            <a:ext cx="3851815" cy="930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play clicked run parallel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09600" y="2814876"/>
            <a:ext cx="226581" cy="930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498140" y="2814876"/>
            <a:ext cx="1586046" cy="46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forever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2386679" y="3285611"/>
            <a:ext cx="10649131" cy="46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Earth on path earth_path forward in 10 sec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09600" y="3756355"/>
            <a:ext cx="2718930" cy="46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run parallel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609600" y="4227100"/>
            <a:ext cx="226581" cy="930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1498140" y="4227100"/>
            <a:ext cx="1586046" cy="46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forever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2386679" y="4697844"/>
            <a:ext cx="9969398" cy="460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21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Moon on path moon_path forward in 3 sec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596903" y="5556542"/>
            <a:ext cx="153240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Building Your Animation: 1. Create circular paths for each object </a:t>
            </a:r>
            <a:endParaRPr b="0" i="0" sz="3600" u="none" cap="none" strike="noStrike">
              <a:solidFill>
                <a:srgbClr val="FEE0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2. Set different durations (closer planets = shorter times) </a:t>
            </a:r>
            <a:endParaRPr b="0" i="0" sz="3600" u="none" cap="none" strike="noStrike">
              <a:solidFill>
                <a:srgbClr val="FEE0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 Use "run parallel" so all objects move at once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6" name="Google Shape;356;p30"/>
          <p:cNvSpPr txBox="1"/>
          <p:nvPr/>
        </p:nvSpPr>
        <p:spPr>
          <a:xfrm>
            <a:off x="1130303" y="430721"/>
            <a:ext cx="379344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357" name="Google Shape;357;p30"/>
          <p:cNvSpPr txBox="1"/>
          <p:nvPr/>
        </p:nvSpPr>
        <p:spPr>
          <a:xfrm>
            <a:off x="596903" y="1835439"/>
            <a:ext cx="15324058" cy="6714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Create: If you were designing a real Mars base, what would be the most important areas and why?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  <a:endParaRPr/>
          </a:p>
          <a:p>
            <a:pPr indent="0" lvl="0" marL="0" marR="0" rtl="0" algn="just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How does combining all your coding skills create 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something more powerful?</a:t>
            </a:r>
            <a:endParaRPr/>
          </a:p>
          <a:p>
            <a:pPr indent="0" lvl="0" marL="0" marR="0" rtl="0" algn="just">
              <a:lnSpc>
                <a:spcPct val="21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What makes a camera tour engaging vs boring? SHARE (3 minutes)</a:t>
            </a:r>
            <a:endParaRPr/>
          </a:p>
          <a:p>
            <a:pPr indent="0" lvl="0" marL="0" marR="0" rtl="0" algn="just">
              <a:lnSpc>
                <a:spcPct val="5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Class Discussion: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3" name="Google Shape;363;p31"/>
          <p:cNvSpPr txBox="1"/>
          <p:nvPr/>
        </p:nvSpPr>
        <p:spPr>
          <a:xfrm>
            <a:off x="1130303" y="430721"/>
            <a:ext cx="381417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364" name="Google Shape;364;p31"/>
          <p:cNvSpPr txBox="1"/>
          <p:nvPr/>
        </p:nvSpPr>
        <p:spPr>
          <a:xfrm>
            <a:off x="596903" y="1835439"/>
            <a:ext cx="15613190" cy="6957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Foundation: Basic base (2-3 areas) - Simple structures: dome habitat, landing pad, rover - Single camera tour path (10-15 seconds) - Success: Working camera movement, basic interactions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Intermediate: Interactive base (4-5 areas)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Multiple specialized areas: habitat, lab,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greenhouse, communications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Longer camera tour with multiple stopping points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(20-25 seconds)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Success: Complex camera paths, multiple interactive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0" name="Google Shape;370;p32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596903" y="1835439"/>
            <a:ext cx="15324058" cy="6113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built incredible Mars bases by combining animation, control systems, physics, and interactions!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Integrated all previous coding skills into complex </a:t>
            </a:r>
            <a:endParaRPr/>
          </a:p>
          <a:p>
            <a:pPr indent="0" lvl="0" marL="0" marR="0" rtl="0" algn="just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Created guided camera tours for storytelling</a:t>
            </a:r>
            <a:endParaRPr/>
          </a:p>
          <a:p>
            <a:pPr indent="0" lvl="0" marL="0" marR="0" rtl="0" algn="just">
              <a:lnSpc>
                <a:spcPct val="21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Designed realistic 3D Mars exploration spaces Next: Showcasing your incredible Mars missions!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7" name="Google Shape;377;p33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596903" y="1568739"/>
            <a:ext cx="14526101" cy="1820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1.What's the most impressive feature of your Mars </a:t>
            </a:r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1231897" y="3677574"/>
            <a:ext cx="144566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base?</a:t>
            </a:r>
            <a:endParaRPr/>
          </a:p>
        </p:txBody>
      </p:sp>
      <p:sp>
        <p:nvSpPr>
          <p:cNvPr id="380" name="Google Shape;380;p33"/>
          <p:cNvSpPr txBox="1"/>
          <p:nvPr/>
        </p:nvSpPr>
        <p:spPr>
          <a:xfrm>
            <a:off x="596903" y="3948084"/>
            <a:ext cx="14815233" cy="1954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2.How did you combine skills from previous lessons?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3.What would you add to make your base even better?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p34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7" name="Google Shape;387;p34"/>
          <p:cNvSpPr txBox="1"/>
          <p:nvPr/>
        </p:nvSpPr>
        <p:spPr>
          <a:xfrm>
            <a:off x="1371600" y="577815"/>
            <a:ext cx="11380346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5: Showcase &amp; Assessment</a:t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389" name="Google Shape;389;p34"/>
          <p:cNvSpPr txBox="1"/>
          <p:nvPr/>
        </p:nvSpPr>
        <p:spPr>
          <a:xfrm>
            <a:off x="596903" y="21402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90" name="Google Shape;390;p34"/>
          <p:cNvSpPr txBox="1"/>
          <p:nvPr/>
        </p:nvSpPr>
        <p:spPr>
          <a:xfrm>
            <a:off x="1231897" y="2140239"/>
            <a:ext cx="14456664" cy="274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Document and communicate your coding achievements using technical vocabulary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Provide constructive feedback to peers using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speciﬁc success criteria</a:t>
            </a:r>
            <a:endParaRPr/>
          </a:p>
        </p:txBody>
      </p:sp>
      <p:sp>
        <p:nvSpPr>
          <p:cNvPr id="391" name="Google Shape;391;p34"/>
          <p:cNvSpPr txBox="1"/>
          <p:nvPr/>
        </p:nvSpPr>
        <p:spPr>
          <a:xfrm>
            <a:off x="596903" y="32876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392" name="Google Shape;392;p34"/>
          <p:cNvSpPr txBox="1"/>
          <p:nvPr/>
        </p:nvSpPr>
        <p:spPr>
          <a:xfrm>
            <a:off x="596903" y="4844710"/>
            <a:ext cx="1539350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»Reﬂect on problem-solving strategies and learning </a:t>
            </a:r>
            <a:endParaRPr/>
          </a:p>
        </p:txBody>
      </p:sp>
      <p:sp>
        <p:nvSpPr>
          <p:cNvPr id="393" name="Google Shape;393;p34"/>
          <p:cNvSpPr txBox="1"/>
          <p:nvPr/>
        </p:nvSpPr>
        <p:spPr>
          <a:xfrm>
            <a:off x="1231897" y="6131214"/>
            <a:ext cx="1734798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growth</a:t>
            </a:r>
            <a:endParaRPr/>
          </a:p>
        </p:txBody>
      </p:sp>
      <p:sp>
        <p:nvSpPr>
          <p:cNvPr id="394" name="Google Shape;394;p34"/>
          <p:cNvSpPr txBox="1"/>
          <p:nvPr/>
        </p:nvSpPr>
        <p:spPr>
          <a:xfrm>
            <a:off x="596903" y="6416964"/>
            <a:ext cx="14745795" cy="1599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Key Concepts: Documentation, Technical Vocabulary,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Peer Assessment, Reﬂection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0" name="Google Shape;400;p35"/>
          <p:cNvSpPr txBox="1"/>
          <p:nvPr/>
        </p:nvSpPr>
        <p:spPr>
          <a:xfrm>
            <a:off x="1130303" y="430721"/>
            <a:ext cx="502304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Assessment Activities</a:t>
            </a:r>
            <a:endParaRPr/>
          </a:p>
        </p:txBody>
      </p:sp>
      <p:sp>
        <p:nvSpPr>
          <p:cNvPr id="401" name="Google Shape;401;p35"/>
          <p:cNvSpPr txBox="1"/>
          <p:nvPr/>
        </p:nvSpPr>
        <p:spPr>
          <a:xfrm>
            <a:off x="596903" y="1568739"/>
            <a:ext cx="578263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1. 2.</a:t>
            </a:r>
            <a:endParaRPr/>
          </a:p>
        </p:txBody>
      </p:sp>
      <p:sp>
        <p:nvSpPr>
          <p:cNvPr id="402" name="Google Shape;402;p35"/>
          <p:cNvSpPr txBox="1"/>
          <p:nvPr/>
        </p:nvSpPr>
        <p:spPr>
          <a:xfrm>
            <a:off x="1524000" y="1568739"/>
            <a:ext cx="14456674" cy="71940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Project Presentation (5 minutes each) Record 2-3 minute Mars base tour highlighting key </a:t>
            </a:r>
            <a:endParaRPr/>
          </a:p>
          <a:p>
            <a:pPr indent="0" lvl="0" marL="0" marR="0" rtl="0" algn="l">
              <a:lnSpc>
                <a:spcPct val="53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Explain coding concepts used</a:t>
            </a:r>
            <a:endParaRPr/>
          </a:p>
          <a:p>
            <a:pPr indent="0" lvl="0" marL="0" marR="0" rtl="0" algn="l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Show most creative or challenging element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Peer Assessment</a:t>
            </a:r>
            <a:endParaRPr/>
          </a:p>
          <a:p>
            <a:pPr indent="0" lvl="0" marL="0" marR="0" rtl="0" algn="l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Use structured feedback forms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Identify successful coding concepts in others' </a:t>
            </a:r>
            <a:endParaRPr/>
          </a:p>
        </p:txBody>
      </p:sp>
      <p:sp>
        <p:nvSpPr>
          <p:cNvPr id="403" name="Google Shape;403;p35"/>
          <p:cNvSpPr txBox="1"/>
          <p:nvPr/>
        </p:nvSpPr>
        <p:spPr>
          <a:xfrm>
            <a:off x="596903" y="3939197"/>
            <a:ext cx="578263" cy="4823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6.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7.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9" name="Google Shape;409;p36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1231897" y="1835439"/>
            <a:ext cx="14745805" cy="430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Documentation = Photo albums - capturing and organizing memories to share with others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Technical vocabulary = Learning a new language -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using proper terms to communicate clearly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Peer feedback = Art gallery critiques - looking at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others' work and offering constructive suggestions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596903" y="45399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14" name="Google Shape;414;p36"/>
          <p:cNvSpPr txBox="1"/>
          <p:nvPr/>
        </p:nvSpPr>
        <p:spPr>
          <a:xfrm>
            <a:off x="596903" y="6096924"/>
            <a:ext cx="1452610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»Reﬂection = Sports team review after a match - </a:t>
            </a:r>
            <a:endParaRPr/>
          </a:p>
        </p:txBody>
      </p:sp>
      <p:sp>
        <p:nvSpPr>
          <p:cNvPr id="415" name="Google Shape;415;p36"/>
          <p:cNvSpPr txBox="1"/>
          <p:nvPr/>
        </p:nvSpPr>
        <p:spPr>
          <a:xfrm>
            <a:off x="1231897" y="7383437"/>
            <a:ext cx="12721866" cy="913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thinking about what worked well and what to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improve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1" name="Google Shape;421;p37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422" name="Google Shape;422;p37"/>
          <p:cNvSpPr txBox="1"/>
          <p:nvPr/>
        </p:nvSpPr>
        <p:spPr>
          <a:xfrm>
            <a:off x="596903" y="1835439"/>
            <a:ext cx="14745795" cy="45511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Can you explain your code using proper technical vocabulary? - Can you identify speciﬁc coding concepts in others' projects? - What evidence shows your problem-solving skills?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Prepare to showcase your amazing Mars mission!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8" name="Google Shape;428;p38"/>
          <p:cNvSpPr txBox="1"/>
          <p:nvPr/>
        </p:nvSpPr>
        <p:spPr>
          <a:xfrm>
            <a:off x="1130303" y="430721"/>
            <a:ext cx="379344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596903" y="1835439"/>
            <a:ext cx="15324058" cy="6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Evaluate: What makes feedback helpful vs unhelpful when someone is learning?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How has your problem-solving approach changed since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Lesson 1?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Which coding concept will be most useful in other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subjects?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5" name="Google Shape;435;p39"/>
          <p:cNvSpPr txBox="1"/>
          <p:nvPr/>
        </p:nvSpPr>
        <p:spPr>
          <a:xfrm>
            <a:off x="1130303" y="430721"/>
            <a:ext cx="423181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Assessment Levels</a:t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596903" y="1835439"/>
            <a:ext cx="15324058" cy="6954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Foundation: Core functionality demonstrated - Basic animation, movement, and interaction systems work correctly - Can explain simple coding concepts - Success: Fundamental skills mastered, project functions as intended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Intermediate: Multiple features integrated creatively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Advanced interactions, thoughtful design choices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Uses technical vocabulary to explain complex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systems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Success: Strong integration of multiple concepts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1231901" y="1835450"/>
            <a:ext cx="17250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Paths = Train tracks or race car circuits - objects follow predetermined routes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Forever loops = A ferris wheel that never stops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spinning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Parallel processing = A marching band where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everyone plays their part at the same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Different speeds = Cars on a motorway - faster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cars overtake slower ones on the inside lane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596903" y="45399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596903" y="609692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2" name="Google Shape;442;p40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443" name="Google Shape;443;p40"/>
          <p:cNvSpPr txBox="1"/>
          <p:nvPr/>
        </p:nvSpPr>
        <p:spPr>
          <a:xfrm>
            <a:off x="596903" y="1835439"/>
            <a:ext cx="15034927" cy="6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Incredible Achievement! You've mastered 7 major coding concepts!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Your Coding Superpowers: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Creating moving systems, controlling objects,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organizing complex code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Simulating physics, building interactive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Solving problems independently and thinking likea</a:t>
            </a:r>
            <a:endParaRPr/>
          </a:p>
          <a:p>
            <a:pPr indent="0" lvl="0" marL="0" marR="0" rtl="0" algn="l">
              <a:lnSpc>
                <a:spcPct val="20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programmer Use these skills in science projects, design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9" name="Google Shape;449;p41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450" name="Google Shape;450;p41"/>
          <p:cNvSpPr txBox="1"/>
          <p:nvPr/>
        </p:nvSpPr>
        <p:spPr>
          <a:xfrm>
            <a:off x="596903" y="1568739"/>
            <a:ext cx="15393505" cy="1820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1.Which coding concept from the entire unit was your </a:t>
            </a:r>
            <a:endParaRPr/>
          </a:p>
        </p:txBody>
      </p:sp>
      <p:sp>
        <p:nvSpPr>
          <p:cNvPr id="451" name="Google Shape;451;p41"/>
          <p:cNvSpPr txBox="1"/>
          <p:nvPr/>
        </p:nvSpPr>
        <p:spPr>
          <a:xfrm>
            <a:off x="1231897" y="3677574"/>
            <a:ext cx="578266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biggest achievement?</a:t>
            </a:r>
            <a:endParaRPr/>
          </a:p>
        </p:txBody>
      </p:sp>
      <p:sp>
        <p:nvSpPr>
          <p:cNvPr id="452" name="Google Shape;452;p41"/>
          <p:cNvSpPr txBox="1"/>
          <p:nvPr/>
        </p:nvSpPr>
        <p:spPr>
          <a:xfrm>
            <a:off x="596903" y="3948084"/>
            <a:ext cx="1539350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2.Can you teach someone else one coding skill you've </a:t>
            </a:r>
            <a:endParaRPr/>
          </a:p>
        </p:txBody>
      </p:sp>
      <p:sp>
        <p:nvSpPr>
          <p:cNvPr id="453" name="Google Shape;453;p41"/>
          <p:cNvSpPr txBox="1"/>
          <p:nvPr/>
        </p:nvSpPr>
        <p:spPr>
          <a:xfrm>
            <a:off x="1231897" y="5234597"/>
            <a:ext cx="2602201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mastered?</a:t>
            </a:r>
            <a:endParaRPr/>
          </a:p>
        </p:txBody>
      </p:sp>
      <p:sp>
        <p:nvSpPr>
          <p:cNvPr id="454" name="Google Shape;454;p41"/>
          <p:cNvSpPr txBox="1"/>
          <p:nvPr/>
        </p:nvSpPr>
        <p:spPr>
          <a:xfrm>
            <a:off x="596903" y="5505107"/>
            <a:ext cx="13947838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3.How has your problem-solving conﬁdence grown?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0" name="Google Shape;460;p42"/>
          <p:cNvSpPr txBox="1"/>
          <p:nvPr/>
        </p:nvSpPr>
        <p:spPr>
          <a:xfrm>
            <a:off x="1371600" y="349215"/>
            <a:ext cx="10887580" cy="970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Technical Vocabulary Checklist</a:t>
            </a:r>
            <a:endParaRPr/>
          </a:p>
        </p:txBody>
      </p:sp>
      <p:sp>
        <p:nvSpPr>
          <p:cNvPr id="461" name="Google Shape;461;p42"/>
          <p:cNvSpPr txBox="1"/>
          <p:nvPr/>
        </p:nvSpPr>
        <p:spPr>
          <a:xfrm>
            <a:off x="596903" y="1568739"/>
            <a:ext cx="15034927" cy="735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By the end of this unit, students should understand: Core Concepts:</a:t>
            </a:r>
            <a:endParaRPr/>
          </a:p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Paths - Routes objects follow</a:t>
            </a:r>
            <a:endParaRPr/>
          </a:p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Velocity - Force that moves objects</a:t>
            </a:r>
            <a:endParaRPr/>
          </a:p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Boolean - True/false variables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Advanced Concepts: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Functions - Reusable code blocks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Lists - Collections of objects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Collision - Objects bouncing off boundaries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Logic Concepts: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3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7" name="Google Shape;467;p43"/>
          <p:cNvSpPr/>
          <p:nvPr/>
        </p:nvSpPr>
        <p:spPr>
          <a:xfrm>
            <a:off x="622297" y="3975097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p43"/>
          <p:cNvSpPr txBox="1"/>
          <p:nvPr/>
        </p:nvSpPr>
        <p:spPr>
          <a:xfrm>
            <a:off x="1371600" y="349215"/>
            <a:ext cx="11593316" cy="970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BONUS LESSON: Educational Quizzes</a:t>
            </a:r>
            <a:endParaRPr/>
          </a:p>
        </p:txBody>
      </p:sp>
      <p:sp>
        <p:nvSpPr>
          <p:cNvPr id="469" name="Google Shape;469;p43"/>
          <p:cNvSpPr txBox="1"/>
          <p:nvPr/>
        </p:nvSpPr>
        <p:spPr>
          <a:xfrm>
            <a:off x="596903" y="1835439"/>
            <a:ext cx="14167533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Extension Activity: For students who want to add educational elements to their Mars bases!</a:t>
            </a:r>
            <a:endParaRPr/>
          </a:p>
        </p:txBody>
      </p:sp>
      <p:sp>
        <p:nvSpPr>
          <p:cNvPr id="470" name="Google Shape;470;p43"/>
          <p:cNvSpPr txBox="1"/>
          <p:nvPr/>
        </p:nvSpPr>
        <p:spPr>
          <a:xfrm>
            <a:off x="596903" y="4896145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71" name="Google Shape;471;p43"/>
          <p:cNvSpPr txBox="1"/>
          <p:nvPr/>
        </p:nvSpPr>
        <p:spPr>
          <a:xfrm>
            <a:off x="1231897" y="4896145"/>
            <a:ext cx="14456664" cy="3702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educational content that responds intelligently to user answers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Implement conditional logic to provide appropriate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Design user input systems that are intuitive and</a:t>
            </a:r>
            <a:endParaRPr/>
          </a:p>
        </p:txBody>
      </p:sp>
      <p:sp>
        <p:nvSpPr>
          <p:cNvPr id="472" name="Google Shape;472;p43"/>
          <p:cNvSpPr txBox="1"/>
          <p:nvPr/>
        </p:nvSpPr>
        <p:spPr>
          <a:xfrm>
            <a:off x="596903" y="604358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73" name="Google Shape;473;p43"/>
          <p:cNvSpPr txBox="1"/>
          <p:nvPr/>
        </p:nvSpPr>
        <p:spPr>
          <a:xfrm>
            <a:off x="596903" y="760060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74" name="Google Shape;474;p43"/>
          <p:cNvSpPr txBox="1"/>
          <p:nvPr/>
        </p:nvSpPr>
        <p:spPr>
          <a:xfrm>
            <a:off x="1130303" y="3872417"/>
            <a:ext cx="448934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0" name="Google Shape;480;p44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481" name="Google Shape;481;p44"/>
          <p:cNvSpPr txBox="1"/>
          <p:nvPr/>
        </p:nvSpPr>
        <p:spPr>
          <a:xfrm>
            <a:off x="622297" y="1963017"/>
            <a:ext cx="705879" cy="59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Quiz_Button is clicked</a:t>
            </a:r>
            <a:endParaRPr/>
          </a:p>
        </p:txBody>
      </p:sp>
      <p:sp>
        <p:nvSpPr>
          <p:cNvPr id="482" name="Google Shape;482;p44"/>
          <p:cNvSpPr txBox="1"/>
          <p:nvPr/>
        </p:nvSpPr>
        <p:spPr>
          <a:xfrm>
            <a:off x="622297" y="2017338"/>
            <a:ext cx="26146" cy="27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483" name="Google Shape;483;p44"/>
          <p:cNvSpPr txBox="1"/>
          <p:nvPr/>
        </p:nvSpPr>
        <p:spPr>
          <a:xfrm>
            <a:off x="724824" y="2017338"/>
            <a:ext cx="1098023" cy="59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text of Answer_Input = "carbon dioxide"</a:t>
            </a:r>
            <a:endParaRPr/>
          </a:p>
        </p:txBody>
      </p:sp>
      <p:sp>
        <p:nvSpPr>
          <p:cNvPr id="484" name="Google Shape;484;p44"/>
          <p:cNvSpPr txBox="1"/>
          <p:nvPr/>
        </p:nvSpPr>
        <p:spPr>
          <a:xfrm>
            <a:off x="827351" y="2071649"/>
            <a:ext cx="1071886" cy="113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say "Correct! Mars atmosphere is 95% CO2" show object Reward_Item</a:t>
            </a:r>
            <a:endParaRPr/>
          </a:p>
        </p:txBody>
      </p:sp>
      <p:sp>
        <p:nvSpPr>
          <p:cNvPr id="485" name="Google Shape;485;p44"/>
          <p:cNvSpPr txBox="1"/>
          <p:nvPr/>
        </p:nvSpPr>
        <p:spPr>
          <a:xfrm>
            <a:off x="724824" y="2180282"/>
            <a:ext cx="104575" cy="59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  <p:sp>
        <p:nvSpPr>
          <p:cNvPr id="486" name="Google Shape;486;p44"/>
          <p:cNvSpPr txBox="1"/>
          <p:nvPr/>
        </p:nvSpPr>
        <p:spPr>
          <a:xfrm>
            <a:off x="827351" y="2234603"/>
            <a:ext cx="1228744" cy="59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say "Not quite - think about greenhouse gases!"</a:t>
            </a:r>
            <a:endParaRPr/>
          </a:p>
        </p:txBody>
      </p:sp>
      <p:sp>
        <p:nvSpPr>
          <p:cNvPr id="487" name="Google Shape;487;p44"/>
          <p:cNvSpPr txBox="1"/>
          <p:nvPr/>
        </p:nvSpPr>
        <p:spPr>
          <a:xfrm>
            <a:off x="596903" y="2775242"/>
            <a:ext cx="14745795" cy="5760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Building Educational Interactions: 1. Choose interesting Mars facts for your questions 2. Plan helpful hints for incorrect answers 3. Create positive responses for correct answers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Sample Mars Quiz Topics: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"What gas makes up 95% of Mars atmosphere?"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"How much would you weigh on Mars compared to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Earth?"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"What's the average temperature on Mars?"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3" name="Google Shape;493;p45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95" name="Google Shape;495;p45"/>
          <p:cNvSpPr txBox="1"/>
          <p:nvPr/>
        </p:nvSpPr>
        <p:spPr>
          <a:xfrm>
            <a:off x="1231897" y="1835439"/>
            <a:ext cx="14167533" cy="70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Conditional statements = Automatic doors - IF someone approaches THEN door opens, ELSE door stays closed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User input = ATM machine - you type your PIN and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it responds based on what you entered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String comparison = Password checking - computer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compares what you typed with the correct answer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 systems = School tests - correct answers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get positive feedback, wrong answers get helpful</a:t>
            </a:r>
            <a:endParaRPr/>
          </a:p>
          <a:p>
            <a:pPr indent="0" lvl="0" marL="0" marR="0" rtl="0" algn="just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/>
          </a:p>
        </p:txBody>
      </p:sp>
      <p:sp>
        <p:nvSpPr>
          <p:cNvPr id="496" name="Google Shape;496;p45"/>
          <p:cNvSpPr txBox="1"/>
          <p:nvPr/>
        </p:nvSpPr>
        <p:spPr>
          <a:xfrm>
            <a:off x="596903" y="358360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97" name="Google Shape;497;p45"/>
          <p:cNvSpPr txBox="1"/>
          <p:nvPr/>
        </p:nvSpPr>
        <p:spPr>
          <a:xfrm>
            <a:off x="596903" y="514061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498" name="Google Shape;498;p45"/>
          <p:cNvSpPr txBox="1"/>
          <p:nvPr/>
        </p:nvSpPr>
        <p:spPr>
          <a:xfrm>
            <a:off x="596903" y="669763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p46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505" name="Google Shape;505;p46"/>
          <p:cNvSpPr txBox="1"/>
          <p:nvPr/>
        </p:nvSpPr>
        <p:spPr>
          <a:xfrm>
            <a:off x="596903" y="1835439"/>
            <a:ext cx="13878401" cy="3954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 correct answers give positive, informative feedback? - Do incorrect answers provide helpful hints? - Are your Mars facts accurate and interesting?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Test your quiz with a friend!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1" name="Google Shape;511;p47"/>
          <p:cNvSpPr txBox="1"/>
          <p:nvPr/>
        </p:nvSpPr>
        <p:spPr>
          <a:xfrm>
            <a:off x="1130303" y="430721"/>
            <a:ext cx="379344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512" name="Google Shape;512;p47"/>
          <p:cNvSpPr txBox="1"/>
          <p:nvPr/>
        </p:nvSpPr>
        <p:spPr>
          <a:xfrm>
            <a:off x="596903" y="1835439"/>
            <a:ext cx="15034927" cy="6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Apply: How could interactive quizzes change the way we learn in different subjects?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What makes a good educational question vs a poor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one?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How do smart feedback systems help learning better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than just right/wrong answers?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8" name="Google Shape;518;p48"/>
          <p:cNvSpPr txBox="1"/>
          <p:nvPr/>
        </p:nvSpPr>
        <p:spPr>
          <a:xfrm>
            <a:off x="1130303" y="430721"/>
            <a:ext cx="381417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519" name="Google Shape;519;p48"/>
          <p:cNvSpPr txBox="1"/>
          <p:nvPr/>
        </p:nvSpPr>
        <p:spPr>
          <a:xfrm>
            <a:off x="596903" y="1835439"/>
            <a:ext cx="15613190" cy="69540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Foundation: Simple yes/no questions - 2-3 basic Mars questions with correct/incorrect responses - Clear feedback that teaches something new - Success: Basic conditional logic works, educational content is accurate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Intermediate: Multiple choice questions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- 3-4 questions with speciﬁc feedback for different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Include scoring system to track progress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Success: Sophisticated feedback system, multiple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5" name="Google Shape;525;p49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526" name="Google Shape;526;p49"/>
          <p:cNvSpPr txBox="1"/>
          <p:nvPr/>
        </p:nvSpPr>
        <p:spPr>
          <a:xfrm>
            <a:off x="596903" y="1835439"/>
            <a:ext cx="15613190" cy="6714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Amazing extension work! You've added educational quiz systems to your Mars base!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Created educational content with intelligent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responses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Implemented conditional logic for appropriate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Designed intuitive and engaging user input systems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Your Mars base is now both entertaining AND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educational!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5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96903" y="1835439"/>
            <a:ext cx="15324058" cy="3357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 - Do your planets move continuously without stopping? - Are closer planets moving faster than distant ones? - What happens if you change the duration numbers?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 what you've learned!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2" name="Google Shape;532;p50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533" name="Google Shape;533;p50"/>
          <p:cNvSpPr txBox="1"/>
          <p:nvPr/>
        </p:nvSpPr>
        <p:spPr>
          <a:xfrm>
            <a:off x="596903" y="1568739"/>
            <a:ext cx="15104364" cy="277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1.What's the most interesting Mars fact you learned? 2.How do conditional statements help create better </a:t>
            </a:r>
            <a:endParaRPr/>
          </a:p>
        </p:txBody>
      </p:sp>
      <p:sp>
        <p:nvSpPr>
          <p:cNvPr id="534" name="Google Shape;534;p50"/>
          <p:cNvSpPr txBox="1"/>
          <p:nvPr/>
        </p:nvSpPr>
        <p:spPr>
          <a:xfrm>
            <a:off x="1231897" y="4614834"/>
            <a:ext cx="2313070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5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quizzes?</a:t>
            </a:r>
            <a:endParaRPr/>
          </a:p>
        </p:txBody>
      </p:sp>
      <p:sp>
        <p:nvSpPr>
          <p:cNvPr id="535" name="Google Shape;535;p50"/>
          <p:cNvSpPr txBox="1"/>
          <p:nvPr/>
        </p:nvSpPr>
        <p:spPr>
          <a:xfrm>
            <a:off x="596903" y="4904394"/>
            <a:ext cx="1539350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3.What other subjects could beneﬁt from interactive </a:t>
            </a:r>
            <a:endParaRPr/>
          </a:p>
        </p:txBody>
      </p:sp>
      <p:sp>
        <p:nvSpPr>
          <p:cNvPr id="536" name="Google Shape;536;p50"/>
          <p:cNvSpPr txBox="1"/>
          <p:nvPr/>
        </p:nvSpPr>
        <p:spPr>
          <a:xfrm>
            <a:off x="1231897" y="6190907"/>
            <a:ext cx="2313070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quizzes?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1"/>
          <p:cNvSpPr/>
          <p:nvPr/>
        </p:nvSpPr>
        <p:spPr>
          <a:xfrm>
            <a:off x="596903" y="73533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42" name="Google Shape;542;p51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3" name="Google Shape;543;p51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4" name="Google Shape;544;p51"/>
          <p:cNvSpPr/>
          <p:nvPr/>
        </p:nvSpPr>
        <p:spPr>
          <a:xfrm>
            <a:off x="596903" y="69011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5" name="Google Shape;545;p51"/>
          <p:cNvSpPr/>
          <p:nvPr/>
        </p:nvSpPr>
        <p:spPr>
          <a:xfrm>
            <a:off x="1054103" y="7353300"/>
            <a:ext cx="3975097" cy="38100"/>
          </a:xfrm>
          <a:custGeom>
            <a:rect b="b" l="l" r="r" t="t"/>
            <a:pathLst>
              <a:path extrusionOk="0" h="38100" w="3975100">
                <a:moveTo>
                  <a:pt x="0" y="38100"/>
                </a:moveTo>
                <a:lnTo>
                  <a:pt x="3975100" y="38100"/>
                </a:lnTo>
                <a:lnTo>
                  <a:pt x="397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46" name="Google Shape;546;p51"/>
          <p:cNvSpPr txBox="1"/>
          <p:nvPr/>
        </p:nvSpPr>
        <p:spPr>
          <a:xfrm>
            <a:off x="1371600" y="577815"/>
            <a:ext cx="9739598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2: Astronaut Control</a:t>
            </a:r>
            <a:endParaRPr/>
          </a:p>
        </p:txBody>
      </p:sp>
      <p:sp>
        <p:nvSpPr>
          <p:cNvPr id="547" name="Google Shape;547;p51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548" name="Google Shape;548;p51"/>
          <p:cNvSpPr txBox="1"/>
          <p:nvPr/>
        </p:nvSpPr>
        <p:spPr>
          <a:xfrm>
            <a:off x="596903" y="21402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549" name="Google Shape;549;p51"/>
          <p:cNvSpPr txBox="1"/>
          <p:nvPr/>
        </p:nvSpPr>
        <p:spPr>
          <a:xfrm>
            <a:off x="1231897" y="2140239"/>
            <a:ext cx="13300138" cy="430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Control object movement using velocity for realistic space physics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boolean variables that store true/false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Build toggle systems using if/else conditional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logic</a:t>
            </a:r>
            <a:endParaRPr/>
          </a:p>
        </p:txBody>
      </p:sp>
      <p:sp>
        <p:nvSpPr>
          <p:cNvPr id="550" name="Google Shape;550;p51"/>
          <p:cNvSpPr txBox="1"/>
          <p:nvPr/>
        </p:nvSpPr>
        <p:spPr>
          <a:xfrm>
            <a:off x="596903" y="32876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551" name="Google Shape;551;p51"/>
          <p:cNvSpPr txBox="1"/>
          <p:nvPr/>
        </p:nvSpPr>
        <p:spPr>
          <a:xfrm>
            <a:off x="596903" y="48447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552" name="Google Shape;552;p51"/>
          <p:cNvSpPr txBox="1"/>
          <p:nvPr/>
        </p:nvSpPr>
        <p:spPr>
          <a:xfrm>
            <a:off x="1054103" y="6422050"/>
            <a:ext cx="13010998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Key Concepts: Velocity • Boolean Variables•</a:t>
            </a:r>
            <a:endParaRPr/>
          </a:p>
        </p:txBody>
      </p:sp>
      <p:sp>
        <p:nvSpPr>
          <p:cNvPr id="553" name="Google Shape;553;p51"/>
          <p:cNvSpPr txBox="1"/>
          <p:nvPr/>
        </p:nvSpPr>
        <p:spPr>
          <a:xfrm>
            <a:off x="596903" y="7721260"/>
            <a:ext cx="4915271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Conditional Logic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59" name="Google Shape;559;p52"/>
          <p:cNvSpPr/>
          <p:nvPr/>
        </p:nvSpPr>
        <p:spPr>
          <a:xfrm>
            <a:off x="622297" y="53047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0" name="Google Shape;560;p52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561" name="Google Shape;561;p52"/>
          <p:cNvSpPr txBox="1"/>
          <p:nvPr/>
        </p:nvSpPr>
        <p:spPr>
          <a:xfrm>
            <a:off x="622297" y="1936604"/>
            <a:ext cx="1829676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Up is clicked</a:t>
            </a:r>
            <a:endParaRPr/>
          </a:p>
        </p:txBody>
      </p:sp>
      <p:sp>
        <p:nvSpPr>
          <p:cNvPr id="562" name="Google Shape;562;p52"/>
          <p:cNvSpPr txBox="1"/>
          <p:nvPr/>
        </p:nvSpPr>
        <p:spPr>
          <a:xfrm>
            <a:off x="622297" y="2147792"/>
            <a:ext cx="101651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563" name="Google Shape;563;p52"/>
          <p:cNvSpPr txBox="1"/>
          <p:nvPr/>
        </p:nvSpPr>
        <p:spPr>
          <a:xfrm>
            <a:off x="1020918" y="2147792"/>
            <a:ext cx="3354400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push Astronaut up with velocity 1</a:t>
            </a:r>
            <a:endParaRPr/>
          </a:p>
        </p:txBody>
      </p:sp>
      <p:sp>
        <p:nvSpPr>
          <p:cNvPr id="564" name="Google Shape;564;p52"/>
          <p:cNvSpPr txBox="1"/>
          <p:nvPr/>
        </p:nvSpPr>
        <p:spPr>
          <a:xfrm>
            <a:off x="622297" y="2570169"/>
            <a:ext cx="2642864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Boolean toggle example:</a:t>
            </a:r>
            <a:endParaRPr/>
          </a:p>
        </p:txBody>
      </p:sp>
      <p:sp>
        <p:nvSpPr>
          <p:cNvPr id="565" name="Google Shape;565;p52"/>
          <p:cNvSpPr txBox="1"/>
          <p:nvPr/>
        </p:nvSpPr>
        <p:spPr>
          <a:xfrm>
            <a:off x="622297" y="2781357"/>
            <a:ext cx="1931318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box is clicked</a:t>
            </a:r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622297" y="2992536"/>
            <a:ext cx="101651" cy="1259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567" name="Google Shape;567;p52"/>
          <p:cNvSpPr txBox="1"/>
          <p:nvPr/>
        </p:nvSpPr>
        <p:spPr>
          <a:xfrm>
            <a:off x="1020918" y="2992536"/>
            <a:ext cx="2134619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gravity_on = false</a:t>
            </a:r>
            <a:endParaRPr/>
          </a:p>
        </p:txBody>
      </p:sp>
      <p:sp>
        <p:nvSpPr>
          <p:cNvPr id="568" name="Google Shape;568;p52"/>
          <p:cNvSpPr txBox="1"/>
          <p:nvPr/>
        </p:nvSpPr>
        <p:spPr>
          <a:xfrm>
            <a:off x="1419539" y="3203724"/>
            <a:ext cx="2337911" cy="1047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gravity_on to true set gravity pull to 10 set gravity_on to false set gravity pull to 0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1020918" y="3626101"/>
            <a:ext cx="406594" cy="203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4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6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  <p:sp>
        <p:nvSpPr>
          <p:cNvPr id="570" name="Google Shape;570;p52"/>
          <p:cNvSpPr txBox="1"/>
          <p:nvPr/>
        </p:nvSpPr>
        <p:spPr>
          <a:xfrm>
            <a:off x="914400" y="5272821"/>
            <a:ext cx="2755830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Understanding Velocity:</a:t>
            </a:r>
            <a:endParaRPr/>
          </a:p>
        </p:txBody>
      </p:sp>
      <p:sp>
        <p:nvSpPr>
          <p:cNvPr id="571" name="Google Shape;571;p52"/>
          <p:cNvSpPr txBox="1"/>
          <p:nvPr/>
        </p:nvSpPr>
        <p:spPr>
          <a:xfrm>
            <a:off x="596903" y="5759739"/>
            <a:ext cx="289131" cy="27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 »</a:t>
            </a:r>
            <a:endParaRPr/>
          </a:p>
        </p:txBody>
      </p:sp>
      <p:sp>
        <p:nvSpPr>
          <p:cNvPr id="572" name="Google Shape;572;p52"/>
          <p:cNvSpPr txBox="1"/>
          <p:nvPr/>
        </p:nvSpPr>
        <p:spPr>
          <a:xfrm>
            <a:off x="1231906" y="5759739"/>
            <a:ext cx="13589260" cy="27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Velocity = force + direction that moves objects Higher numbers = faster movement Always include a "stop" button (velocity 0)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8" name="Google Shape;578;p53"/>
          <p:cNvSpPr/>
          <p:nvPr/>
        </p:nvSpPr>
        <p:spPr>
          <a:xfrm>
            <a:off x="1231897" y="3911603"/>
            <a:ext cx="4826003" cy="38100"/>
          </a:xfrm>
          <a:custGeom>
            <a:rect b="b" l="l" r="r" t="t"/>
            <a:pathLst>
              <a:path extrusionOk="0" h="38100" w="4826000">
                <a:moveTo>
                  <a:pt x="0" y="38100"/>
                </a:moveTo>
                <a:lnTo>
                  <a:pt x="4826000" y="38100"/>
                </a:lnTo>
                <a:lnTo>
                  <a:pt x="482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79" name="Google Shape;579;p53"/>
          <p:cNvSpPr/>
          <p:nvPr/>
        </p:nvSpPr>
        <p:spPr>
          <a:xfrm>
            <a:off x="1231897" y="5473703"/>
            <a:ext cx="4826003" cy="38100"/>
          </a:xfrm>
          <a:custGeom>
            <a:rect b="b" l="l" r="r" t="t"/>
            <a:pathLst>
              <a:path extrusionOk="0" h="38100" w="4826000">
                <a:moveTo>
                  <a:pt x="0" y="38100"/>
                </a:moveTo>
                <a:lnTo>
                  <a:pt x="4826000" y="38100"/>
                </a:lnTo>
                <a:lnTo>
                  <a:pt x="482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80" name="Google Shape;580;p53"/>
          <p:cNvSpPr/>
          <p:nvPr/>
        </p:nvSpPr>
        <p:spPr>
          <a:xfrm>
            <a:off x="1231897" y="7023097"/>
            <a:ext cx="3975097" cy="38100"/>
          </a:xfrm>
          <a:custGeom>
            <a:rect b="b" l="l" r="r" t="t"/>
            <a:pathLst>
              <a:path extrusionOk="0" h="38100" w="3975100">
                <a:moveTo>
                  <a:pt x="0" y="38100"/>
                </a:moveTo>
                <a:lnTo>
                  <a:pt x="3975100" y="38100"/>
                </a:lnTo>
                <a:lnTo>
                  <a:pt x="397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81" name="Google Shape;581;p53"/>
          <p:cNvSpPr/>
          <p:nvPr/>
        </p:nvSpPr>
        <p:spPr>
          <a:xfrm>
            <a:off x="1231897" y="2349503"/>
            <a:ext cx="2273303" cy="38100"/>
          </a:xfrm>
          <a:custGeom>
            <a:rect b="b" l="l" r="r" t="t"/>
            <a:pathLst>
              <a:path extrusionOk="0" h="38100" w="2273300">
                <a:moveTo>
                  <a:pt x="0" y="38100"/>
                </a:moveTo>
                <a:lnTo>
                  <a:pt x="2273300" y="38100"/>
                </a:lnTo>
                <a:lnTo>
                  <a:pt x="2273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82" name="Google Shape;582;p53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583" name="Google Shape;583;p53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584" name="Google Shape;584;p53"/>
          <p:cNvSpPr txBox="1"/>
          <p:nvPr/>
        </p:nvSpPr>
        <p:spPr>
          <a:xfrm>
            <a:off x="1231897" y="1835439"/>
            <a:ext cx="14745795" cy="274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Velocity = Kicking a football - harder kick = more velocity = ball travels faster and further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Boolean variables = Light switches - they're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either ON (true) or OFF (false)</a:t>
            </a:r>
            <a:endParaRPr/>
          </a:p>
        </p:txBody>
      </p:sp>
      <p:sp>
        <p:nvSpPr>
          <p:cNvPr id="585" name="Google Shape;585;p53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586" name="Google Shape;586;p53"/>
          <p:cNvSpPr txBox="1"/>
          <p:nvPr/>
        </p:nvSpPr>
        <p:spPr>
          <a:xfrm>
            <a:off x="596903" y="4539910"/>
            <a:ext cx="14815233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»Conditional logic = Trafﬁc lights - IF light is </a:t>
            </a:r>
            <a:endParaRPr/>
          </a:p>
        </p:txBody>
      </p:sp>
      <p:sp>
        <p:nvSpPr>
          <p:cNvPr id="587" name="Google Shape;587;p53"/>
          <p:cNvSpPr txBox="1"/>
          <p:nvPr/>
        </p:nvSpPr>
        <p:spPr>
          <a:xfrm>
            <a:off x="1231897" y="5826414"/>
            <a:ext cx="13878392" cy="1869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green THEN go, ELSE stop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Toggle systems = TV remote power button - press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once to turn on, press again to turn off</a:t>
            </a:r>
            <a:endParaRPr/>
          </a:p>
        </p:txBody>
      </p:sp>
      <p:sp>
        <p:nvSpPr>
          <p:cNvPr id="588" name="Google Shape;588;p53"/>
          <p:cNvSpPr txBox="1"/>
          <p:nvPr/>
        </p:nvSpPr>
        <p:spPr>
          <a:xfrm>
            <a:off x="596903" y="609692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/>
          <p:nvPr/>
        </p:nvSpPr>
        <p:spPr>
          <a:xfrm>
            <a:off x="596903" y="2349503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94" name="Google Shape;594;p54"/>
          <p:cNvSpPr/>
          <p:nvPr/>
        </p:nvSpPr>
        <p:spPr>
          <a:xfrm>
            <a:off x="596903" y="5803897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95" name="Google Shape;595;p5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6" name="Google Shape;596;p54"/>
          <p:cNvSpPr/>
          <p:nvPr/>
        </p:nvSpPr>
        <p:spPr>
          <a:xfrm>
            <a:off x="596903" y="53517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7" name="Google Shape;597;p54"/>
          <p:cNvSpPr/>
          <p:nvPr/>
        </p:nvSpPr>
        <p:spPr>
          <a:xfrm>
            <a:off x="1054103" y="5803897"/>
            <a:ext cx="9931403" cy="38100"/>
          </a:xfrm>
          <a:custGeom>
            <a:rect b="b" l="l" r="r" t="t"/>
            <a:pathLst>
              <a:path extrusionOk="0" h="38100" w="9931400">
                <a:moveTo>
                  <a:pt x="0" y="38100"/>
                </a:moveTo>
                <a:lnTo>
                  <a:pt x="9931400" y="38100"/>
                </a:lnTo>
                <a:lnTo>
                  <a:pt x="993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598" name="Google Shape;598;p54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599" name="Google Shape;599;p54"/>
          <p:cNvSpPr txBox="1"/>
          <p:nvPr/>
        </p:nvSpPr>
        <p:spPr>
          <a:xfrm>
            <a:off x="596903" y="1816389"/>
            <a:ext cx="5782666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</a:t>
            </a:r>
            <a:endParaRPr/>
          </a:p>
        </p:txBody>
      </p:sp>
      <p:sp>
        <p:nvSpPr>
          <p:cNvPr id="600" name="Google Shape;600;p54"/>
          <p:cNvSpPr txBox="1"/>
          <p:nvPr/>
        </p:nvSpPr>
        <p:spPr>
          <a:xfrm>
            <a:off x="596903" y="2445039"/>
            <a:ext cx="578263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1163831" y="2733418"/>
            <a:ext cx="14523891" cy="1167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Can you move your astronaut in all 6 directions? </a:t>
            </a: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Does your toggle system change color when 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596903" y="2768889"/>
            <a:ext cx="578263" cy="912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96903" y="3417227"/>
            <a:ext cx="2313070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clicked?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96903" y="4579277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1163831" y="4572371"/>
            <a:ext cx="13945629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What happens when you change velocity numbers?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1054103" y="4872647"/>
            <a:ext cx="1011966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Test your controls with a partner!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5"/>
          <p:cNvSpPr/>
          <p:nvPr/>
        </p:nvSpPr>
        <p:spPr>
          <a:xfrm>
            <a:off x="596903" y="2349503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12" name="Google Shape;612;p5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3" name="Google Shape;613;p55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4" name="Google Shape;614;p55"/>
          <p:cNvSpPr/>
          <p:nvPr/>
        </p:nvSpPr>
        <p:spPr>
          <a:xfrm>
            <a:off x="622297" y="4593593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5" name="Google Shape;615;p55"/>
          <p:cNvSpPr/>
          <p:nvPr/>
        </p:nvSpPr>
        <p:spPr>
          <a:xfrm>
            <a:off x="596903" y="5829300"/>
            <a:ext cx="7378703" cy="38100"/>
          </a:xfrm>
          <a:custGeom>
            <a:rect b="b" l="l" r="r" t="t"/>
            <a:pathLst>
              <a:path extrusionOk="0" h="38100" w="7378700">
                <a:moveTo>
                  <a:pt x="0" y="38100"/>
                </a:moveTo>
                <a:lnTo>
                  <a:pt x="7378700" y="38100"/>
                </a:lnTo>
                <a:lnTo>
                  <a:pt x="737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16" name="Google Shape;616;p55"/>
          <p:cNvSpPr txBox="1"/>
          <p:nvPr/>
        </p:nvSpPr>
        <p:spPr>
          <a:xfrm>
            <a:off x="1130303" y="583121"/>
            <a:ext cx="3793446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617" name="Google Shape;617;p55"/>
          <p:cNvSpPr txBox="1"/>
          <p:nvPr/>
        </p:nvSpPr>
        <p:spPr>
          <a:xfrm>
            <a:off x="914400" y="1011965"/>
            <a:ext cx="1897247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 (2 minutes)</a:t>
            </a:r>
            <a:endParaRPr/>
          </a:p>
        </p:txBody>
      </p:sp>
      <p:sp>
        <p:nvSpPr>
          <p:cNvPr id="618" name="Google Shape;618;p55"/>
          <p:cNvSpPr txBox="1"/>
          <p:nvPr/>
        </p:nvSpPr>
        <p:spPr>
          <a:xfrm>
            <a:off x="914400" y="4561618"/>
            <a:ext cx="1766668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PAIR (3 minutes)</a:t>
            </a:r>
            <a:endParaRPr/>
          </a:p>
        </p:txBody>
      </p:sp>
      <p:sp>
        <p:nvSpPr>
          <p:cNvPr id="619" name="Google Shape;619;p55"/>
          <p:cNvSpPr txBox="1"/>
          <p:nvPr/>
        </p:nvSpPr>
        <p:spPr>
          <a:xfrm>
            <a:off x="596903" y="1835439"/>
            <a:ext cx="14167533" cy="1790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Evaluate: When would you use high velocity vs low velocity for different objects in space? Consider mass and purpose.</a:t>
            </a:r>
            <a:endParaRPr/>
          </a:p>
        </p:txBody>
      </p:sp>
      <p:sp>
        <p:nvSpPr>
          <p:cNvPr id="620" name="Google Shape;620;p55"/>
          <p:cNvSpPr txBox="1"/>
          <p:nvPr/>
        </p:nvSpPr>
        <p:spPr>
          <a:xfrm>
            <a:off x="596903" y="5315245"/>
            <a:ext cx="15034927" cy="299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 - How do boolean variables help make your code more organized? - What happens if you forget to include a "stop" button? Why is this a problem?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/>
          <p:nvPr/>
        </p:nvSpPr>
        <p:spPr>
          <a:xfrm>
            <a:off x="596903" y="4279897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26" name="Google Shape;626;p56"/>
          <p:cNvSpPr/>
          <p:nvPr/>
        </p:nvSpPr>
        <p:spPr>
          <a:xfrm>
            <a:off x="1054103" y="4279897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27" name="Google Shape;627;p5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8" name="Google Shape;628;p56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9" name="Google Shape;629;p56"/>
          <p:cNvSpPr/>
          <p:nvPr/>
        </p:nvSpPr>
        <p:spPr>
          <a:xfrm>
            <a:off x="596903" y="38277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0" name="Google Shape;630;p56"/>
          <p:cNvSpPr/>
          <p:nvPr/>
        </p:nvSpPr>
        <p:spPr>
          <a:xfrm>
            <a:off x="622297" y="5927093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1" name="Google Shape;631;p56"/>
          <p:cNvSpPr txBox="1"/>
          <p:nvPr/>
        </p:nvSpPr>
        <p:spPr>
          <a:xfrm>
            <a:off x="1130303" y="583121"/>
            <a:ext cx="381417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632" name="Google Shape;632;p56"/>
          <p:cNvSpPr txBox="1"/>
          <p:nvPr/>
        </p:nvSpPr>
        <p:spPr>
          <a:xfrm>
            <a:off x="914400" y="1011965"/>
            <a:ext cx="42748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633" name="Google Shape;633;p56"/>
          <p:cNvSpPr txBox="1"/>
          <p:nvPr/>
        </p:nvSpPr>
        <p:spPr>
          <a:xfrm>
            <a:off x="956310" y="1031015"/>
            <a:ext cx="4527680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Foundation: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6-direction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movement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+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stop</a:t>
            </a:r>
            <a:endParaRPr/>
          </a:p>
        </p:txBody>
      </p:sp>
      <p:sp>
        <p:nvSpPr>
          <p:cNvPr id="634" name="Google Shape;634;p56"/>
          <p:cNvSpPr txBox="1"/>
          <p:nvPr/>
        </p:nvSpPr>
        <p:spPr>
          <a:xfrm>
            <a:off x="914400" y="5895118"/>
            <a:ext cx="5845626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Intermediate: Multiple objects with different speeds</a:t>
            </a:r>
            <a:endParaRPr/>
          </a:p>
        </p:txBody>
      </p:sp>
      <p:sp>
        <p:nvSpPr>
          <p:cNvPr id="635" name="Google Shape;635;p56"/>
          <p:cNvSpPr txBox="1"/>
          <p:nvPr/>
        </p:nvSpPr>
        <p:spPr>
          <a:xfrm>
            <a:off x="596903" y="1568739"/>
            <a:ext cx="28913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1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</a:t>
            </a:r>
            <a:endParaRPr/>
          </a:p>
        </p:txBody>
      </p:sp>
      <p:sp>
        <p:nvSpPr>
          <p:cNvPr id="636" name="Google Shape;636;p56"/>
          <p:cNvSpPr txBox="1"/>
          <p:nvPr/>
        </p:nvSpPr>
        <p:spPr>
          <a:xfrm>
            <a:off x="1231906" y="1568739"/>
            <a:ext cx="1387840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Up, down, left, right, forward, backward buttons Include essential stop button (velocity 0)</a:t>
            </a:r>
            <a:endParaRPr/>
          </a:p>
        </p:txBody>
      </p:sp>
      <p:sp>
        <p:nvSpPr>
          <p:cNvPr id="637" name="Google Shape;637;p56"/>
          <p:cNvSpPr txBox="1"/>
          <p:nvPr/>
        </p:nvSpPr>
        <p:spPr>
          <a:xfrm>
            <a:off x="1054103" y="3491522"/>
            <a:ext cx="14167533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Success: All directions work smoothly with stop </a:t>
            </a:r>
            <a:endParaRPr/>
          </a:p>
        </p:txBody>
      </p:sp>
      <p:sp>
        <p:nvSpPr>
          <p:cNvPr id="638" name="Google Shape;638;p56"/>
          <p:cNvSpPr txBox="1"/>
          <p:nvPr/>
        </p:nvSpPr>
        <p:spPr>
          <a:xfrm>
            <a:off x="596903" y="4638332"/>
            <a:ext cx="2023929" cy="322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4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control</a:t>
            </a:r>
            <a:endParaRPr/>
          </a:p>
        </p:txBody>
      </p:sp>
      <p:sp>
        <p:nvSpPr>
          <p:cNvPr id="639" name="Google Shape;639;p56"/>
          <p:cNvSpPr txBox="1"/>
          <p:nvPr/>
        </p:nvSpPr>
        <p:spPr>
          <a:xfrm>
            <a:off x="596903" y="6648745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640" name="Google Shape;640;p56"/>
          <p:cNvSpPr txBox="1"/>
          <p:nvPr/>
        </p:nvSpPr>
        <p:spPr>
          <a:xfrm>
            <a:off x="1231897" y="6648745"/>
            <a:ext cx="13878401" cy="2145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Control 2-3 different objects (astronaut, tools, equipment)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Experiment with velocity values (1, 2, 3) to see</a:t>
            </a:r>
            <a:endParaRPr/>
          </a:p>
        </p:txBody>
      </p:sp>
      <p:sp>
        <p:nvSpPr>
          <p:cNvPr id="641" name="Google Shape;641;p56"/>
          <p:cNvSpPr txBox="1"/>
          <p:nvPr/>
        </p:nvSpPr>
        <p:spPr>
          <a:xfrm>
            <a:off x="596903" y="779618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7" name="Google Shape;647;p57"/>
          <p:cNvSpPr/>
          <p:nvPr/>
        </p:nvSpPr>
        <p:spPr>
          <a:xfrm>
            <a:off x="596903" y="2349503"/>
            <a:ext cx="13614397" cy="38100"/>
          </a:xfrm>
          <a:custGeom>
            <a:rect b="b" l="l" r="r" t="t"/>
            <a:pathLst>
              <a:path extrusionOk="0" h="38100" w="13614400">
                <a:moveTo>
                  <a:pt x="0" y="38100"/>
                </a:moveTo>
                <a:lnTo>
                  <a:pt x="13614400" y="38100"/>
                </a:lnTo>
                <a:lnTo>
                  <a:pt x="136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48" name="Google Shape;648;p57"/>
          <p:cNvSpPr/>
          <p:nvPr/>
        </p:nvSpPr>
        <p:spPr>
          <a:xfrm>
            <a:off x="1231897" y="41960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49" name="Google Shape;649;p57"/>
          <p:cNvSpPr/>
          <p:nvPr/>
        </p:nvSpPr>
        <p:spPr>
          <a:xfrm>
            <a:off x="1231897" y="520446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0" name="Google Shape;650;p57"/>
          <p:cNvSpPr/>
          <p:nvPr/>
        </p:nvSpPr>
        <p:spPr>
          <a:xfrm>
            <a:off x="1231897" y="621284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1" name="Google Shape;651;p57"/>
          <p:cNvSpPr/>
          <p:nvPr/>
        </p:nvSpPr>
        <p:spPr>
          <a:xfrm>
            <a:off x="596903" y="7645403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52" name="Google Shape;652;p57"/>
          <p:cNvSpPr/>
          <p:nvPr/>
        </p:nvSpPr>
        <p:spPr>
          <a:xfrm>
            <a:off x="596903" y="719328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3" name="Google Shape;653;p57"/>
          <p:cNvSpPr/>
          <p:nvPr/>
        </p:nvSpPr>
        <p:spPr>
          <a:xfrm>
            <a:off x="596903" y="8255003"/>
            <a:ext cx="13042897" cy="38100"/>
          </a:xfrm>
          <a:custGeom>
            <a:rect b="b" l="l" r="r" t="t"/>
            <a:pathLst>
              <a:path extrusionOk="0" h="38100" w="13042900">
                <a:moveTo>
                  <a:pt x="0" y="38100"/>
                </a:moveTo>
                <a:lnTo>
                  <a:pt x="13042900" y="38100"/>
                </a:lnTo>
                <a:lnTo>
                  <a:pt x="130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54" name="Google Shape;654;p57"/>
          <p:cNvSpPr/>
          <p:nvPr/>
        </p:nvSpPr>
        <p:spPr>
          <a:xfrm>
            <a:off x="1054103" y="7645403"/>
            <a:ext cx="13042897" cy="38100"/>
          </a:xfrm>
          <a:custGeom>
            <a:rect b="b" l="l" r="r" t="t"/>
            <a:pathLst>
              <a:path extrusionOk="0" h="38100" w="13042900">
                <a:moveTo>
                  <a:pt x="0" y="38100"/>
                </a:moveTo>
                <a:lnTo>
                  <a:pt x="13042900" y="38100"/>
                </a:lnTo>
                <a:lnTo>
                  <a:pt x="130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55" name="Google Shape;655;p57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656" name="Google Shape;656;p57"/>
          <p:cNvSpPr txBox="1"/>
          <p:nvPr/>
        </p:nvSpPr>
        <p:spPr>
          <a:xfrm>
            <a:off x="596903" y="1806864"/>
            <a:ext cx="13878401" cy="617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mastered velocity control and boolean logic!</a:t>
            </a:r>
            <a:endParaRPr/>
          </a:p>
        </p:txBody>
      </p:sp>
      <p:sp>
        <p:nvSpPr>
          <p:cNvPr id="657" name="Google Shape;657;p57"/>
          <p:cNvSpPr txBox="1"/>
          <p:nvPr/>
        </p:nvSpPr>
        <p:spPr>
          <a:xfrm>
            <a:off x="1200655" y="3161443"/>
            <a:ext cx="42748" cy="53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658" name="Google Shape;658;p57"/>
          <p:cNvSpPr txBox="1"/>
          <p:nvPr/>
        </p:nvSpPr>
        <p:spPr>
          <a:xfrm>
            <a:off x="596903" y="3812200"/>
            <a:ext cx="289131" cy="29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24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 »</a:t>
            </a:r>
            <a:endParaRPr/>
          </a:p>
        </p:txBody>
      </p:sp>
      <p:sp>
        <p:nvSpPr>
          <p:cNvPr id="659" name="Google Shape;659;p57"/>
          <p:cNvSpPr txBox="1"/>
          <p:nvPr/>
        </p:nvSpPr>
        <p:spPr>
          <a:xfrm>
            <a:off x="1689097" y="3812200"/>
            <a:ext cx="13878392" cy="2927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4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Controlled object movement with velocity  Created boolean variables for true/false states  Built toggle systems with conditional logic</a:t>
            </a:r>
            <a:endParaRPr/>
          </a:p>
        </p:txBody>
      </p:sp>
      <p:sp>
        <p:nvSpPr>
          <p:cNvPr id="660" name="Google Shape;660;p57"/>
          <p:cNvSpPr txBox="1"/>
          <p:nvPr/>
        </p:nvSpPr>
        <p:spPr>
          <a:xfrm>
            <a:off x="1054103" y="6904644"/>
            <a:ext cx="13589270" cy="807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9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Next: Organizing your code with functions and </a:t>
            </a:r>
            <a:endParaRPr/>
          </a:p>
        </p:txBody>
      </p:sp>
      <p:sp>
        <p:nvSpPr>
          <p:cNvPr id="661" name="Google Shape;661;p57"/>
          <p:cNvSpPr txBox="1"/>
          <p:nvPr/>
        </p:nvSpPr>
        <p:spPr>
          <a:xfrm>
            <a:off x="596903" y="7937154"/>
            <a:ext cx="13300129" cy="388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lists to control multiple objects efﬁciently!</a:t>
            </a:r>
            <a:endParaRPr/>
          </a:p>
        </p:txBody>
      </p:sp>
      <p:sp>
        <p:nvSpPr>
          <p:cNvPr id="662" name="Google Shape;662;p57"/>
          <p:cNvSpPr txBox="1"/>
          <p:nvPr/>
        </p:nvSpPr>
        <p:spPr>
          <a:xfrm>
            <a:off x="622297" y="3370993"/>
            <a:ext cx="2029111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WhatWeAchieved: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8" name="Google Shape;668;p58"/>
          <p:cNvSpPr/>
          <p:nvPr/>
        </p:nvSpPr>
        <p:spPr>
          <a:xfrm>
            <a:off x="596903" y="2349503"/>
            <a:ext cx="8508997" cy="38100"/>
          </a:xfrm>
          <a:custGeom>
            <a:rect b="b" l="l" r="r" t="t"/>
            <a:pathLst>
              <a:path extrusionOk="0" h="38100" w="8509000">
                <a:moveTo>
                  <a:pt x="0" y="38100"/>
                </a:moveTo>
                <a:lnTo>
                  <a:pt x="8509000" y="38100"/>
                </a:lnTo>
                <a:lnTo>
                  <a:pt x="850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69" name="Google Shape;669;p58"/>
          <p:cNvSpPr/>
          <p:nvPr/>
        </p:nvSpPr>
        <p:spPr>
          <a:xfrm>
            <a:off x="1231897" y="4279897"/>
            <a:ext cx="11912603" cy="38100"/>
          </a:xfrm>
          <a:custGeom>
            <a:rect b="b" l="l" r="r" t="t"/>
            <a:pathLst>
              <a:path extrusionOk="0" h="38100" w="11912600">
                <a:moveTo>
                  <a:pt x="0" y="38100"/>
                </a:moveTo>
                <a:lnTo>
                  <a:pt x="11912600" y="38100"/>
                </a:lnTo>
                <a:lnTo>
                  <a:pt x="1191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70" name="Google Shape;670;p58"/>
          <p:cNvSpPr/>
          <p:nvPr/>
        </p:nvSpPr>
        <p:spPr>
          <a:xfrm>
            <a:off x="1231897" y="5232397"/>
            <a:ext cx="10210800" cy="38100"/>
          </a:xfrm>
          <a:custGeom>
            <a:rect b="b" l="l" r="r" t="t"/>
            <a:pathLst>
              <a:path extrusionOk="0" h="38100" w="10210800">
                <a:moveTo>
                  <a:pt x="0" y="38100"/>
                </a:moveTo>
                <a:lnTo>
                  <a:pt x="10210800" y="38100"/>
                </a:lnTo>
                <a:lnTo>
                  <a:pt x="10210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71" name="Google Shape;671;p58"/>
          <p:cNvSpPr/>
          <p:nvPr/>
        </p:nvSpPr>
        <p:spPr>
          <a:xfrm>
            <a:off x="1231897" y="3314700"/>
            <a:ext cx="9931403" cy="38100"/>
          </a:xfrm>
          <a:custGeom>
            <a:rect b="b" l="l" r="r" t="t"/>
            <a:pathLst>
              <a:path extrusionOk="0" h="38100" w="9931400">
                <a:moveTo>
                  <a:pt x="0" y="38100"/>
                </a:moveTo>
                <a:lnTo>
                  <a:pt x="9931400" y="38100"/>
                </a:lnTo>
                <a:lnTo>
                  <a:pt x="993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72" name="Google Shape;672;p58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673" name="Google Shape;673;p58"/>
          <p:cNvSpPr txBox="1"/>
          <p:nvPr/>
        </p:nvSpPr>
        <p:spPr>
          <a:xfrm>
            <a:off x="596903" y="1568739"/>
            <a:ext cx="12791303" cy="3733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1.Explain velocity in your own words: 2.Give an example of a boolean in real life: 3.What would you like to control next?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9"/>
          <p:cNvSpPr/>
          <p:nvPr/>
        </p:nvSpPr>
        <p:spPr>
          <a:xfrm>
            <a:off x="596903" y="6756397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79" name="Google Shape;679;p59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0" name="Google Shape;680;p59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1" name="Google Shape;681;p59"/>
          <p:cNvSpPr/>
          <p:nvPr/>
        </p:nvSpPr>
        <p:spPr>
          <a:xfrm>
            <a:off x="596903" y="63042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82" name="Google Shape;682;p59"/>
          <p:cNvSpPr/>
          <p:nvPr/>
        </p:nvSpPr>
        <p:spPr>
          <a:xfrm>
            <a:off x="1054103" y="6756397"/>
            <a:ext cx="3975097" cy="38100"/>
          </a:xfrm>
          <a:custGeom>
            <a:rect b="b" l="l" r="r" t="t"/>
            <a:pathLst>
              <a:path extrusionOk="0" h="38100" w="3975100">
                <a:moveTo>
                  <a:pt x="0" y="38100"/>
                </a:moveTo>
                <a:lnTo>
                  <a:pt x="3975100" y="38100"/>
                </a:lnTo>
                <a:lnTo>
                  <a:pt x="397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683" name="Google Shape;683;p59"/>
          <p:cNvSpPr txBox="1"/>
          <p:nvPr/>
        </p:nvSpPr>
        <p:spPr>
          <a:xfrm>
            <a:off x="1371600" y="577815"/>
            <a:ext cx="10566578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3: Gravity Control Room</a:t>
            </a:r>
            <a:endParaRPr/>
          </a:p>
        </p:txBody>
      </p:sp>
      <p:sp>
        <p:nvSpPr>
          <p:cNvPr id="684" name="Google Shape;684;p59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685" name="Google Shape;685;p59"/>
          <p:cNvSpPr txBox="1"/>
          <p:nvPr/>
        </p:nvSpPr>
        <p:spPr>
          <a:xfrm>
            <a:off x="596903" y="2140239"/>
            <a:ext cx="15104364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»Organize multiple objects efﬁciently using lists </a:t>
            </a:r>
            <a:endParaRPr/>
          </a:p>
        </p:txBody>
      </p:sp>
      <p:sp>
        <p:nvSpPr>
          <p:cNvPr id="686" name="Google Shape;686;p59"/>
          <p:cNvSpPr txBox="1"/>
          <p:nvPr/>
        </p:nvSpPr>
        <p:spPr>
          <a:xfrm>
            <a:off x="1231897" y="2740952"/>
            <a:ext cx="13878401" cy="3102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and functions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reusable code blocks to reduce repetition</a:t>
            </a:r>
            <a:endParaRPr/>
          </a:p>
          <a:p>
            <a:pPr indent="0" lvl="0" marL="0" marR="0" rtl="0" algn="l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Implement collision physics so objects bounce </a:t>
            </a:r>
            <a:endParaRPr/>
          </a:p>
          <a:p>
            <a:pPr indent="0" lvl="0" marL="0" marR="0" rtl="0" algn="l">
              <a:lnSpc>
                <a:spcPct val="9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endParaRPr/>
          </a:p>
        </p:txBody>
      </p:sp>
      <p:sp>
        <p:nvSpPr>
          <p:cNvPr id="687" name="Google Shape;687;p59"/>
          <p:cNvSpPr txBox="1"/>
          <p:nvPr/>
        </p:nvSpPr>
        <p:spPr>
          <a:xfrm>
            <a:off x="596903" y="3287687"/>
            <a:ext cx="289131" cy="1954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688" name="Google Shape;688;p59"/>
          <p:cNvSpPr txBox="1"/>
          <p:nvPr/>
        </p:nvSpPr>
        <p:spPr>
          <a:xfrm>
            <a:off x="1054103" y="5825147"/>
            <a:ext cx="13010998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Key Concepts: Functions • Lists • Collision </a:t>
            </a:r>
            <a:endParaRPr/>
          </a:p>
        </p:txBody>
      </p:sp>
      <p:sp>
        <p:nvSpPr>
          <p:cNvPr id="689" name="Google Shape;689;p59"/>
          <p:cNvSpPr txBox="1"/>
          <p:nvPr/>
        </p:nvSpPr>
        <p:spPr>
          <a:xfrm>
            <a:off x="596903" y="7124357"/>
            <a:ext cx="2602201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6"/>
          <p:cNvSpPr txBox="1"/>
          <p:nvPr/>
        </p:nvSpPr>
        <p:spPr>
          <a:xfrm>
            <a:off x="1130303" y="430721"/>
            <a:ext cx="379344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596903" y="1835439"/>
            <a:ext cx="15034927" cy="6710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 (2 minutes) Analyze: Why do you think planets closer to the Sun orbit faster than planets farther away?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PAIR (3 minutes)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Compare your orbital animations - what patterns do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notice?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How is coding parallel movement like conducting an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orchestra?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SHARE (3 minutes)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5" name="Google Shape;695;p60"/>
          <p:cNvSpPr/>
          <p:nvPr/>
        </p:nvSpPr>
        <p:spPr>
          <a:xfrm>
            <a:off x="622297" y="52920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96" name="Google Shape;696;p60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697" name="Google Shape;697;p60"/>
          <p:cNvSpPr txBox="1"/>
          <p:nvPr/>
        </p:nvSpPr>
        <p:spPr>
          <a:xfrm>
            <a:off x="622297" y="1928651"/>
            <a:ext cx="3466214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empty list gravity_items</a:t>
            </a:r>
            <a:endParaRPr/>
          </a:p>
        </p:txBody>
      </p:sp>
      <p:sp>
        <p:nvSpPr>
          <p:cNvPr id="698" name="Google Shape;698;p60"/>
          <p:cNvSpPr txBox="1"/>
          <p:nvPr/>
        </p:nvSpPr>
        <p:spPr>
          <a:xfrm>
            <a:off x="622297" y="2160956"/>
            <a:ext cx="3913461" cy="46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[Light Object] to gravity_items add [Heavy Object] to gravity_items</a:t>
            </a:r>
            <a:endParaRPr/>
          </a:p>
        </p:txBody>
      </p:sp>
      <p:sp>
        <p:nvSpPr>
          <p:cNvPr id="699" name="Google Shape;699;p60"/>
          <p:cNvSpPr txBox="1"/>
          <p:nvPr/>
        </p:nvSpPr>
        <p:spPr>
          <a:xfrm>
            <a:off x="622297" y="2857871"/>
            <a:ext cx="3578028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deﬁne function toggle_gravity()</a:t>
            </a:r>
            <a:endParaRPr/>
          </a:p>
        </p:txBody>
      </p:sp>
      <p:sp>
        <p:nvSpPr>
          <p:cNvPr id="700" name="Google Shape;700;p60"/>
          <p:cNvSpPr txBox="1"/>
          <p:nvPr/>
        </p:nvSpPr>
        <p:spPr>
          <a:xfrm>
            <a:off x="622297" y="3090186"/>
            <a:ext cx="111814" cy="116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701" name="Google Shape;701;p60"/>
          <p:cNvSpPr txBox="1"/>
          <p:nvPr/>
        </p:nvSpPr>
        <p:spPr>
          <a:xfrm>
            <a:off x="1060780" y="3090186"/>
            <a:ext cx="3689842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 each element in gravity_items</a:t>
            </a:r>
            <a:endParaRPr/>
          </a:p>
        </p:txBody>
      </p:sp>
      <p:sp>
        <p:nvSpPr>
          <p:cNvPr id="702" name="Google Shape;702;p60"/>
          <p:cNvSpPr txBox="1"/>
          <p:nvPr/>
        </p:nvSpPr>
        <p:spPr>
          <a:xfrm>
            <a:off x="1499264" y="3322491"/>
            <a:ext cx="2236270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gravity_on = true</a:t>
            </a:r>
            <a:endParaRPr/>
          </a:p>
        </p:txBody>
      </p:sp>
      <p:sp>
        <p:nvSpPr>
          <p:cNvPr id="703" name="Google Shape;703;p60"/>
          <p:cNvSpPr txBox="1"/>
          <p:nvPr/>
        </p:nvSpPr>
        <p:spPr>
          <a:xfrm>
            <a:off x="1937747" y="3554797"/>
            <a:ext cx="2459888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 pull to 10</a:t>
            </a:r>
            <a:endParaRPr/>
          </a:p>
        </p:txBody>
      </p:sp>
      <p:sp>
        <p:nvSpPr>
          <p:cNvPr id="704" name="Google Shape;704;p60"/>
          <p:cNvSpPr txBox="1"/>
          <p:nvPr/>
        </p:nvSpPr>
        <p:spPr>
          <a:xfrm>
            <a:off x="1499264" y="3787102"/>
            <a:ext cx="447256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  <p:sp>
        <p:nvSpPr>
          <p:cNvPr id="705" name="Google Shape;705;p60"/>
          <p:cNvSpPr txBox="1"/>
          <p:nvPr/>
        </p:nvSpPr>
        <p:spPr>
          <a:xfrm>
            <a:off x="1937747" y="4019407"/>
            <a:ext cx="2348074" cy="232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9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gravity pull to 0</a:t>
            </a:r>
            <a:endParaRPr/>
          </a:p>
        </p:txBody>
      </p:sp>
      <p:sp>
        <p:nvSpPr>
          <p:cNvPr id="706" name="Google Shape;706;p60"/>
          <p:cNvSpPr txBox="1"/>
          <p:nvPr/>
        </p:nvSpPr>
        <p:spPr>
          <a:xfrm>
            <a:off x="914400" y="5260115"/>
            <a:ext cx="3200676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Building Your Control Room:</a:t>
            </a:r>
            <a:endParaRPr/>
          </a:p>
        </p:txBody>
      </p:sp>
      <p:sp>
        <p:nvSpPr>
          <p:cNvPr id="707" name="Google Shape;707;p60"/>
          <p:cNvSpPr txBox="1"/>
          <p:nvPr/>
        </p:nvSpPr>
        <p:spPr>
          <a:xfrm>
            <a:off x="596903" y="5759739"/>
            <a:ext cx="11923909" cy="27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1.Create walls with collision enabled 2.Add objects with different weights 3.Test that objects bounce off boundaries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13" name="Google Shape;713;p61"/>
          <p:cNvSpPr/>
          <p:nvPr/>
        </p:nvSpPr>
        <p:spPr>
          <a:xfrm>
            <a:off x="1231897" y="5473703"/>
            <a:ext cx="5397503" cy="38100"/>
          </a:xfrm>
          <a:custGeom>
            <a:rect b="b" l="l" r="r" t="t"/>
            <a:pathLst>
              <a:path extrusionOk="0" h="38100" w="5397500">
                <a:moveTo>
                  <a:pt x="0" y="38100"/>
                </a:moveTo>
                <a:lnTo>
                  <a:pt x="5397500" y="38100"/>
                </a:lnTo>
                <a:lnTo>
                  <a:pt x="5397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14" name="Google Shape;714;p61"/>
          <p:cNvSpPr/>
          <p:nvPr/>
        </p:nvSpPr>
        <p:spPr>
          <a:xfrm>
            <a:off x="1231897" y="7620000"/>
            <a:ext cx="3975097" cy="38100"/>
          </a:xfrm>
          <a:custGeom>
            <a:rect b="b" l="l" r="r" t="t"/>
            <a:pathLst>
              <a:path extrusionOk="0" h="38100" w="3975100">
                <a:moveTo>
                  <a:pt x="0" y="38100"/>
                </a:moveTo>
                <a:lnTo>
                  <a:pt x="3975100" y="38100"/>
                </a:lnTo>
                <a:lnTo>
                  <a:pt x="397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15" name="Google Shape;715;p61"/>
          <p:cNvSpPr/>
          <p:nvPr/>
        </p:nvSpPr>
        <p:spPr>
          <a:xfrm>
            <a:off x="1231897" y="2349503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16" name="Google Shape;716;p61"/>
          <p:cNvSpPr/>
          <p:nvPr/>
        </p:nvSpPr>
        <p:spPr>
          <a:xfrm>
            <a:off x="1231897" y="3911603"/>
            <a:ext cx="1422397" cy="38100"/>
          </a:xfrm>
          <a:custGeom>
            <a:rect b="b" l="l" r="r" t="t"/>
            <a:pathLst>
              <a:path extrusionOk="0" h="38100" w="1422400">
                <a:moveTo>
                  <a:pt x="0" y="38100"/>
                </a:moveTo>
                <a:lnTo>
                  <a:pt x="1422400" y="38100"/>
                </a:lnTo>
                <a:lnTo>
                  <a:pt x="142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17" name="Google Shape;717;p61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718" name="Google Shape;718;p61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719" name="Google Shape;719;p61"/>
          <p:cNvSpPr txBox="1"/>
          <p:nvPr/>
        </p:nvSpPr>
        <p:spPr>
          <a:xfrm>
            <a:off x="1231897" y="1835439"/>
            <a:ext cx="14167533" cy="646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Functions = Recipe instructions - write once,use many times for the same result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Lists = Shopping lists - multiple items grouped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together that you can work through one by one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Collision detection = Bumper cars - when objects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hit boundaries, they bounce off instead of going</a:t>
            </a:r>
            <a:endParaRPr/>
          </a:p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through Object weights = Dropping a feather vs a stone-</a:t>
            </a:r>
            <a:endParaRPr/>
          </a:p>
          <a:p>
            <a:pPr indent="0" lvl="0" marL="0" marR="0" rtl="0" algn="just">
              <a:lnSpc>
                <a:spcPct val="5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heavier objects behave differently</a:t>
            </a:r>
            <a:endParaRPr/>
          </a:p>
        </p:txBody>
      </p:sp>
      <p:sp>
        <p:nvSpPr>
          <p:cNvPr id="720" name="Google Shape;720;p61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721" name="Google Shape;721;p61"/>
          <p:cNvSpPr txBox="1"/>
          <p:nvPr/>
        </p:nvSpPr>
        <p:spPr>
          <a:xfrm>
            <a:off x="596903" y="45399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722" name="Google Shape;722;p61"/>
          <p:cNvSpPr txBox="1"/>
          <p:nvPr/>
        </p:nvSpPr>
        <p:spPr>
          <a:xfrm>
            <a:off x="596903" y="6840512"/>
            <a:ext cx="289131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2"/>
          <p:cNvSpPr/>
          <p:nvPr/>
        </p:nvSpPr>
        <p:spPr>
          <a:xfrm>
            <a:off x="596903" y="2349503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28" name="Google Shape;728;p62"/>
          <p:cNvSpPr/>
          <p:nvPr/>
        </p:nvSpPr>
        <p:spPr>
          <a:xfrm>
            <a:off x="596903" y="70104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29" name="Google Shape;729;p6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0" name="Google Shape;730;p62"/>
          <p:cNvSpPr/>
          <p:nvPr/>
        </p:nvSpPr>
        <p:spPr>
          <a:xfrm>
            <a:off x="596903" y="65582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1" name="Google Shape;731;p62"/>
          <p:cNvSpPr/>
          <p:nvPr/>
        </p:nvSpPr>
        <p:spPr>
          <a:xfrm>
            <a:off x="1054103" y="7010400"/>
            <a:ext cx="11061697" cy="38100"/>
          </a:xfrm>
          <a:custGeom>
            <a:rect b="b" l="l" r="r" t="t"/>
            <a:pathLst>
              <a:path extrusionOk="0" h="38100" w="11061700">
                <a:moveTo>
                  <a:pt x="0" y="38100"/>
                </a:moveTo>
                <a:lnTo>
                  <a:pt x="11061700" y="38100"/>
                </a:lnTo>
                <a:lnTo>
                  <a:pt x="11061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32" name="Google Shape;732;p62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733" name="Google Shape;733;p62"/>
          <p:cNvSpPr txBox="1"/>
          <p:nvPr/>
        </p:nvSpPr>
        <p:spPr>
          <a:xfrm>
            <a:off x="596903" y="1816389"/>
            <a:ext cx="5782666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</a:t>
            </a:r>
            <a:endParaRPr/>
          </a:p>
        </p:txBody>
      </p:sp>
      <p:sp>
        <p:nvSpPr>
          <p:cNvPr id="734" name="Google Shape;734;p62"/>
          <p:cNvSpPr txBox="1"/>
          <p:nvPr/>
        </p:nvSpPr>
        <p:spPr>
          <a:xfrm>
            <a:off x="596903" y="2445039"/>
            <a:ext cx="578263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735" name="Google Shape;735;p62"/>
          <p:cNvSpPr txBox="1"/>
          <p:nvPr/>
        </p:nvSpPr>
        <p:spPr>
          <a:xfrm>
            <a:off x="1163831" y="2733418"/>
            <a:ext cx="13078225" cy="5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 your objects bounce off walls insteadof</a:t>
            </a:r>
            <a:endParaRPr/>
          </a:p>
        </p:txBody>
      </p:sp>
      <p:sp>
        <p:nvSpPr>
          <p:cNvPr id="736" name="Google Shape;736;p62"/>
          <p:cNvSpPr txBox="1"/>
          <p:nvPr/>
        </p:nvSpPr>
        <p:spPr>
          <a:xfrm>
            <a:off x="596903" y="2788577"/>
            <a:ext cx="4626131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passing through?</a:t>
            </a:r>
            <a:endParaRPr/>
          </a:p>
        </p:txBody>
      </p:sp>
      <p:sp>
        <p:nvSpPr>
          <p:cNvPr id="737" name="Google Shape;737;p62"/>
          <p:cNvSpPr txBox="1"/>
          <p:nvPr/>
        </p:nvSpPr>
        <p:spPr>
          <a:xfrm>
            <a:off x="596903" y="3950627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738" name="Google Shape;738;p62"/>
          <p:cNvSpPr txBox="1"/>
          <p:nvPr/>
        </p:nvSpPr>
        <p:spPr>
          <a:xfrm>
            <a:off x="1163831" y="3943721"/>
            <a:ext cx="13656497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Does your function affect multiple objectsat</a:t>
            </a:r>
            <a:endParaRPr/>
          </a:p>
        </p:txBody>
      </p:sp>
      <p:sp>
        <p:nvSpPr>
          <p:cNvPr id="739" name="Google Shape;739;p62"/>
          <p:cNvSpPr txBox="1"/>
          <p:nvPr/>
        </p:nvSpPr>
        <p:spPr>
          <a:xfrm>
            <a:off x="596903" y="4017940"/>
            <a:ext cx="1445666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once?</a:t>
            </a:r>
            <a:endParaRPr/>
          </a:p>
        </p:txBody>
      </p:sp>
      <p:sp>
        <p:nvSpPr>
          <p:cNvPr id="740" name="Google Shape;740;p62"/>
          <p:cNvSpPr txBox="1"/>
          <p:nvPr/>
        </p:nvSpPr>
        <p:spPr>
          <a:xfrm>
            <a:off x="596903" y="5179990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741" name="Google Shape;741;p62"/>
          <p:cNvSpPr txBox="1"/>
          <p:nvPr/>
        </p:nvSpPr>
        <p:spPr>
          <a:xfrm>
            <a:off x="1163831" y="5173085"/>
            <a:ext cx="14234760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Can you see differences between light andheavy</a:t>
            </a:r>
            <a:endParaRPr/>
          </a:p>
        </p:txBody>
      </p:sp>
      <p:sp>
        <p:nvSpPr>
          <p:cNvPr id="742" name="Google Shape;742;p62"/>
          <p:cNvSpPr txBox="1"/>
          <p:nvPr/>
        </p:nvSpPr>
        <p:spPr>
          <a:xfrm>
            <a:off x="596903" y="5256819"/>
            <a:ext cx="2313070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objects?</a:t>
            </a:r>
            <a:endParaRPr/>
          </a:p>
        </p:txBody>
      </p:sp>
      <p:sp>
        <p:nvSpPr>
          <p:cNvPr id="743" name="Google Shape;743;p62"/>
          <p:cNvSpPr txBox="1"/>
          <p:nvPr/>
        </p:nvSpPr>
        <p:spPr>
          <a:xfrm>
            <a:off x="1054103" y="6222025"/>
            <a:ext cx="11276200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Compare your physics with a classmate!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3"/>
          <p:cNvSpPr/>
          <p:nvPr/>
        </p:nvSpPr>
        <p:spPr>
          <a:xfrm>
            <a:off x="596903" y="2349503"/>
            <a:ext cx="2273303" cy="38100"/>
          </a:xfrm>
          <a:custGeom>
            <a:rect b="b" l="l" r="r" t="t"/>
            <a:pathLst>
              <a:path extrusionOk="0" h="38100" w="2273300">
                <a:moveTo>
                  <a:pt x="0" y="38100"/>
                </a:moveTo>
                <a:lnTo>
                  <a:pt x="2273300" y="38100"/>
                </a:lnTo>
                <a:lnTo>
                  <a:pt x="2273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49" name="Google Shape;749;p63"/>
          <p:cNvSpPr/>
          <p:nvPr/>
        </p:nvSpPr>
        <p:spPr>
          <a:xfrm>
            <a:off x="596903" y="5232397"/>
            <a:ext cx="7378703" cy="38100"/>
          </a:xfrm>
          <a:custGeom>
            <a:rect b="b" l="l" r="r" t="t"/>
            <a:pathLst>
              <a:path extrusionOk="0" h="38100" w="7378700">
                <a:moveTo>
                  <a:pt x="0" y="38100"/>
                </a:moveTo>
                <a:lnTo>
                  <a:pt x="7378700" y="38100"/>
                </a:lnTo>
                <a:lnTo>
                  <a:pt x="737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50" name="Google Shape;750;p6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1" name="Google Shape;751;p63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2" name="Google Shape;752;p63"/>
          <p:cNvSpPr/>
          <p:nvPr/>
        </p:nvSpPr>
        <p:spPr>
          <a:xfrm>
            <a:off x="622297" y="39966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3" name="Google Shape;753;p63"/>
          <p:cNvSpPr/>
          <p:nvPr/>
        </p:nvSpPr>
        <p:spPr>
          <a:xfrm>
            <a:off x="622297" y="86956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4" name="Google Shape;754;p63"/>
          <p:cNvSpPr txBox="1"/>
          <p:nvPr/>
        </p:nvSpPr>
        <p:spPr>
          <a:xfrm>
            <a:off x="1130303" y="583121"/>
            <a:ext cx="3793446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755" name="Google Shape;755;p63"/>
          <p:cNvSpPr txBox="1"/>
          <p:nvPr/>
        </p:nvSpPr>
        <p:spPr>
          <a:xfrm>
            <a:off x="914400" y="1011965"/>
            <a:ext cx="1897247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 (2 minutes)</a:t>
            </a:r>
            <a:endParaRPr/>
          </a:p>
        </p:txBody>
      </p:sp>
      <p:sp>
        <p:nvSpPr>
          <p:cNvPr id="756" name="Google Shape;756;p63"/>
          <p:cNvSpPr txBox="1"/>
          <p:nvPr/>
        </p:nvSpPr>
        <p:spPr>
          <a:xfrm>
            <a:off x="914400" y="3964715"/>
            <a:ext cx="1766668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PAIR (3 minutes)</a:t>
            </a:r>
            <a:endParaRPr/>
          </a:p>
        </p:txBody>
      </p:sp>
      <p:sp>
        <p:nvSpPr>
          <p:cNvPr id="757" name="Google Shape;757;p63"/>
          <p:cNvSpPr txBox="1"/>
          <p:nvPr/>
        </p:nvSpPr>
        <p:spPr>
          <a:xfrm>
            <a:off x="914400" y="8663721"/>
            <a:ext cx="1959159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SHARE (3 minutes)</a:t>
            </a:r>
            <a:endParaRPr/>
          </a:p>
        </p:txBody>
      </p:sp>
      <p:sp>
        <p:nvSpPr>
          <p:cNvPr id="758" name="Google Shape;758;p63"/>
          <p:cNvSpPr txBox="1"/>
          <p:nvPr/>
        </p:nvSpPr>
        <p:spPr>
          <a:xfrm>
            <a:off x="596903" y="1835439"/>
            <a:ext cx="13878401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Analyze: Why do programmers use functions? What problems do they solve?</a:t>
            </a:r>
            <a:endParaRPr/>
          </a:p>
        </p:txBody>
      </p:sp>
      <p:sp>
        <p:nvSpPr>
          <p:cNvPr id="759" name="Google Shape;759;p63"/>
          <p:cNvSpPr txBox="1"/>
          <p:nvPr/>
        </p:nvSpPr>
        <p:spPr>
          <a:xfrm>
            <a:off x="596903" y="4718342"/>
            <a:ext cx="15613190" cy="299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 - How does organizing objects in lists make your code more powerful? - Compare light vs heavy object behaviors - what makes this realistic?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"/>
          <p:cNvSpPr/>
          <p:nvPr/>
        </p:nvSpPr>
        <p:spPr>
          <a:xfrm>
            <a:off x="596903" y="48768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65" name="Google Shape;765;p64"/>
          <p:cNvSpPr/>
          <p:nvPr/>
        </p:nvSpPr>
        <p:spPr>
          <a:xfrm>
            <a:off x="1054103" y="4876800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66" name="Google Shape;766;p6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67" name="Google Shape;767;p64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68" name="Google Shape;768;p64"/>
          <p:cNvSpPr/>
          <p:nvPr/>
        </p:nvSpPr>
        <p:spPr>
          <a:xfrm>
            <a:off x="596903" y="44246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69" name="Google Shape;769;p64"/>
          <p:cNvSpPr/>
          <p:nvPr/>
        </p:nvSpPr>
        <p:spPr>
          <a:xfrm>
            <a:off x="622297" y="65239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70" name="Google Shape;770;p64"/>
          <p:cNvSpPr txBox="1"/>
          <p:nvPr/>
        </p:nvSpPr>
        <p:spPr>
          <a:xfrm>
            <a:off x="1130303" y="583121"/>
            <a:ext cx="381417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771" name="Google Shape;771;p64"/>
          <p:cNvSpPr txBox="1"/>
          <p:nvPr/>
        </p:nvSpPr>
        <p:spPr>
          <a:xfrm>
            <a:off x="914400" y="1011965"/>
            <a:ext cx="42748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772" name="Google Shape;772;p64"/>
          <p:cNvSpPr txBox="1"/>
          <p:nvPr/>
        </p:nvSpPr>
        <p:spPr>
          <a:xfrm>
            <a:off x="956310" y="1031015"/>
            <a:ext cx="4431563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Foundation: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Simple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functions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with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lists</a:t>
            </a:r>
            <a:endParaRPr/>
          </a:p>
        </p:txBody>
      </p:sp>
      <p:sp>
        <p:nvSpPr>
          <p:cNvPr id="773" name="Google Shape;773;p64"/>
          <p:cNvSpPr txBox="1"/>
          <p:nvPr/>
        </p:nvSpPr>
        <p:spPr>
          <a:xfrm>
            <a:off x="914400" y="6492021"/>
            <a:ext cx="5051022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Intermediate: Physics with different weights</a:t>
            </a:r>
            <a:endParaRPr/>
          </a:p>
        </p:txBody>
      </p:sp>
      <p:sp>
        <p:nvSpPr>
          <p:cNvPr id="774" name="Google Shape;774;p64"/>
          <p:cNvSpPr txBox="1"/>
          <p:nvPr/>
        </p:nvSpPr>
        <p:spPr>
          <a:xfrm>
            <a:off x="596903" y="1568739"/>
            <a:ext cx="28913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</a:t>
            </a:r>
            <a:endParaRPr/>
          </a:p>
        </p:txBody>
      </p:sp>
      <p:sp>
        <p:nvSpPr>
          <p:cNvPr id="775" name="Google Shape;775;p64"/>
          <p:cNvSpPr txBox="1"/>
          <p:nvPr/>
        </p:nvSpPr>
        <p:spPr>
          <a:xfrm>
            <a:off x="1231897" y="1568739"/>
            <a:ext cx="13300138" cy="2412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Control multiple objects together using lists Create basic function that affects all listed </a:t>
            </a:r>
            <a:endParaRPr/>
          </a:p>
          <a:p>
            <a:pPr indent="0" lvl="0" marL="0" marR="0" rtl="0" algn="l">
              <a:lnSpc>
                <a:spcPct val="53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objects</a:t>
            </a:r>
            <a:endParaRPr/>
          </a:p>
        </p:txBody>
      </p:sp>
      <p:sp>
        <p:nvSpPr>
          <p:cNvPr id="776" name="Google Shape;776;p64"/>
          <p:cNvSpPr txBox="1"/>
          <p:nvPr/>
        </p:nvSpPr>
        <p:spPr>
          <a:xfrm>
            <a:off x="1054103" y="3945550"/>
            <a:ext cx="115653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Success: Function affects all objects, </a:t>
            </a:r>
            <a:endParaRPr/>
          </a:p>
        </p:txBody>
      </p:sp>
      <p:sp>
        <p:nvSpPr>
          <p:cNvPr id="777" name="Google Shape;777;p64"/>
          <p:cNvSpPr txBox="1"/>
          <p:nvPr/>
        </p:nvSpPr>
        <p:spPr>
          <a:xfrm>
            <a:off x="596903" y="5244760"/>
            <a:ext cx="8384867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demonstrates code reusability</a:t>
            </a:r>
            <a:endParaRPr/>
          </a:p>
        </p:txBody>
      </p:sp>
      <p:sp>
        <p:nvSpPr>
          <p:cNvPr id="778" name="Google Shape;778;p64"/>
          <p:cNvSpPr txBox="1"/>
          <p:nvPr/>
        </p:nvSpPr>
        <p:spPr>
          <a:xfrm>
            <a:off x="596903" y="72456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779" name="Google Shape;779;p64"/>
          <p:cNvSpPr txBox="1"/>
          <p:nvPr/>
        </p:nvSpPr>
        <p:spPr>
          <a:xfrm>
            <a:off x="1231897" y="7245639"/>
            <a:ext cx="13589270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Set realistic masses: Light (0.1-0.5kg), Heavy (5-10kg)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85" name="Google Shape;785;p65"/>
          <p:cNvSpPr/>
          <p:nvPr/>
        </p:nvSpPr>
        <p:spPr>
          <a:xfrm>
            <a:off x="596903" y="2349503"/>
            <a:ext cx="13893803" cy="38100"/>
          </a:xfrm>
          <a:custGeom>
            <a:rect b="b" l="l" r="r" t="t"/>
            <a:pathLst>
              <a:path extrusionOk="0" h="38100" w="13893800">
                <a:moveTo>
                  <a:pt x="0" y="38100"/>
                </a:moveTo>
                <a:lnTo>
                  <a:pt x="13893800" y="38100"/>
                </a:lnTo>
                <a:lnTo>
                  <a:pt x="1389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86" name="Google Shape;786;p65"/>
          <p:cNvSpPr/>
          <p:nvPr/>
        </p:nvSpPr>
        <p:spPr>
          <a:xfrm>
            <a:off x="596903" y="2959103"/>
            <a:ext cx="9639300" cy="38100"/>
          </a:xfrm>
          <a:custGeom>
            <a:rect b="b" l="l" r="r" t="t"/>
            <a:pathLst>
              <a:path extrusionOk="0" h="38100" w="9639300">
                <a:moveTo>
                  <a:pt x="0" y="38100"/>
                </a:moveTo>
                <a:lnTo>
                  <a:pt x="9639300" y="38100"/>
                </a:lnTo>
                <a:lnTo>
                  <a:pt x="9639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87" name="Google Shape;787;p65"/>
          <p:cNvSpPr/>
          <p:nvPr/>
        </p:nvSpPr>
        <p:spPr>
          <a:xfrm>
            <a:off x="1231897" y="479298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88" name="Google Shape;788;p65"/>
          <p:cNvSpPr/>
          <p:nvPr/>
        </p:nvSpPr>
        <p:spPr>
          <a:xfrm>
            <a:off x="1231897" y="64058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89" name="Google Shape;789;p65"/>
          <p:cNvSpPr/>
          <p:nvPr/>
        </p:nvSpPr>
        <p:spPr>
          <a:xfrm>
            <a:off x="1231897" y="741426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0" name="Google Shape;790;p65"/>
          <p:cNvSpPr/>
          <p:nvPr/>
        </p:nvSpPr>
        <p:spPr>
          <a:xfrm>
            <a:off x="596903" y="88392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91" name="Google Shape;791;p65"/>
          <p:cNvSpPr/>
          <p:nvPr/>
        </p:nvSpPr>
        <p:spPr>
          <a:xfrm>
            <a:off x="596903" y="83870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92" name="Google Shape;792;p65"/>
          <p:cNvSpPr/>
          <p:nvPr/>
        </p:nvSpPr>
        <p:spPr>
          <a:xfrm>
            <a:off x="1054103" y="8839200"/>
            <a:ext cx="13335000" cy="38100"/>
          </a:xfrm>
          <a:custGeom>
            <a:rect b="b" l="l" r="r" t="t"/>
            <a:pathLst>
              <a:path extrusionOk="0" h="38100" w="13335000">
                <a:moveTo>
                  <a:pt x="0" y="38100"/>
                </a:moveTo>
                <a:lnTo>
                  <a:pt x="13335000" y="38100"/>
                </a:lnTo>
                <a:lnTo>
                  <a:pt x="1333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793" name="Google Shape;793;p65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794" name="Google Shape;794;p65"/>
          <p:cNvSpPr txBox="1"/>
          <p:nvPr/>
        </p:nvSpPr>
        <p:spPr>
          <a:xfrm>
            <a:off x="1200655" y="3758346"/>
            <a:ext cx="42748" cy="53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795" name="Google Shape;795;p65"/>
          <p:cNvSpPr txBox="1"/>
          <p:nvPr/>
        </p:nvSpPr>
        <p:spPr>
          <a:xfrm>
            <a:off x="596903" y="4390044"/>
            <a:ext cx="289131" cy="92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796" name="Google Shape;796;p65"/>
          <p:cNvSpPr txBox="1"/>
          <p:nvPr/>
        </p:nvSpPr>
        <p:spPr>
          <a:xfrm>
            <a:off x="1689097" y="4390044"/>
            <a:ext cx="13300129" cy="92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Organized multiple objects efﬁciently using </a:t>
            </a:r>
            <a:endParaRPr/>
          </a:p>
        </p:txBody>
      </p:sp>
      <p:sp>
        <p:nvSpPr>
          <p:cNvPr id="797" name="Google Shape;797;p65"/>
          <p:cNvSpPr txBox="1"/>
          <p:nvPr/>
        </p:nvSpPr>
        <p:spPr>
          <a:xfrm>
            <a:off x="1231897" y="5613054"/>
            <a:ext cx="144566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/>
          </a:p>
        </p:txBody>
      </p:sp>
      <p:sp>
        <p:nvSpPr>
          <p:cNvPr id="798" name="Google Shape;798;p65"/>
          <p:cNvSpPr txBox="1"/>
          <p:nvPr/>
        </p:nvSpPr>
        <p:spPr>
          <a:xfrm>
            <a:off x="596903" y="5926750"/>
            <a:ext cx="289131" cy="2010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  <a:p>
            <a:pPr indent="0" lvl="0" marL="0" marR="0" rtl="0" algn="just">
              <a:lnSpc>
                <a:spcPct val="1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799" name="Google Shape;799;p65"/>
          <p:cNvSpPr txBox="1"/>
          <p:nvPr/>
        </p:nvSpPr>
        <p:spPr>
          <a:xfrm>
            <a:off x="1689097" y="5926750"/>
            <a:ext cx="11854472" cy="2010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Created reusable code blocks (functions)</a:t>
            </a:r>
            <a:endParaRPr/>
          </a:p>
          <a:p>
            <a:pPr indent="0" lvl="0" marL="0" marR="0" rtl="0" algn="l">
              <a:lnSpc>
                <a:spcPct val="1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Implemented realistic collision physics</a:t>
            </a:r>
            <a:endParaRPr/>
          </a:p>
        </p:txBody>
      </p:sp>
      <p:sp>
        <p:nvSpPr>
          <p:cNvPr id="800" name="Google Shape;800;p65"/>
          <p:cNvSpPr txBox="1"/>
          <p:nvPr/>
        </p:nvSpPr>
        <p:spPr>
          <a:xfrm>
            <a:off x="1054103" y="7974625"/>
            <a:ext cx="13878401" cy="931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Next: Combining everything to build incredible </a:t>
            </a:r>
            <a:endParaRPr/>
          </a:p>
        </p:txBody>
      </p:sp>
      <p:sp>
        <p:nvSpPr>
          <p:cNvPr id="801" name="Google Shape;801;p65"/>
          <p:cNvSpPr txBox="1"/>
          <p:nvPr/>
        </p:nvSpPr>
        <p:spPr>
          <a:xfrm>
            <a:off x="596903" y="1835439"/>
            <a:ext cx="14456664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organized code with functions and lists, plus added realistic collision physics!</a:t>
            </a:r>
            <a:endParaRPr/>
          </a:p>
        </p:txBody>
      </p:sp>
      <p:sp>
        <p:nvSpPr>
          <p:cNvPr id="802" name="Google Shape;802;p65"/>
          <p:cNvSpPr txBox="1"/>
          <p:nvPr/>
        </p:nvSpPr>
        <p:spPr>
          <a:xfrm>
            <a:off x="622297" y="3967896"/>
            <a:ext cx="2029111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WhatWeAchieved: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08" name="Google Shape;808;p66"/>
          <p:cNvSpPr/>
          <p:nvPr/>
        </p:nvSpPr>
        <p:spPr>
          <a:xfrm>
            <a:off x="596903" y="2349503"/>
            <a:ext cx="8508997" cy="38100"/>
          </a:xfrm>
          <a:custGeom>
            <a:rect b="b" l="l" r="r" t="t"/>
            <a:pathLst>
              <a:path extrusionOk="0" h="38100" w="8509000">
                <a:moveTo>
                  <a:pt x="0" y="38100"/>
                </a:moveTo>
                <a:lnTo>
                  <a:pt x="8509000" y="38100"/>
                </a:lnTo>
                <a:lnTo>
                  <a:pt x="850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09" name="Google Shape;809;p66"/>
          <p:cNvSpPr/>
          <p:nvPr/>
        </p:nvSpPr>
        <p:spPr>
          <a:xfrm>
            <a:off x="1231897" y="5232397"/>
            <a:ext cx="11912603" cy="38100"/>
          </a:xfrm>
          <a:custGeom>
            <a:rect b="b" l="l" r="r" t="t"/>
            <a:pathLst>
              <a:path extrusionOk="0" h="38100" w="11912600">
                <a:moveTo>
                  <a:pt x="0" y="38100"/>
                </a:moveTo>
                <a:lnTo>
                  <a:pt x="11912600" y="38100"/>
                </a:lnTo>
                <a:lnTo>
                  <a:pt x="11912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10" name="Google Shape;810;p66"/>
          <p:cNvSpPr/>
          <p:nvPr/>
        </p:nvSpPr>
        <p:spPr>
          <a:xfrm>
            <a:off x="1231897" y="4279897"/>
            <a:ext cx="11061697" cy="38100"/>
          </a:xfrm>
          <a:custGeom>
            <a:rect b="b" l="l" r="r" t="t"/>
            <a:pathLst>
              <a:path extrusionOk="0" h="38100" w="11061700">
                <a:moveTo>
                  <a:pt x="0" y="38100"/>
                </a:moveTo>
                <a:lnTo>
                  <a:pt x="11061700" y="38100"/>
                </a:lnTo>
                <a:lnTo>
                  <a:pt x="11061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11" name="Google Shape;811;p66"/>
          <p:cNvSpPr/>
          <p:nvPr/>
        </p:nvSpPr>
        <p:spPr>
          <a:xfrm>
            <a:off x="1231897" y="3314700"/>
            <a:ext cx="9931403" cy="38100"/>
          </a:xfrm>
          <a:custGeom>
            <a:rect b="b" l="l" r="r" t="t"/>
            <a:pathLst>
              <a:path extrusionOk="0" h="38100" w="9931400">
                <a:moveTo>
                  <a:pt x="0" y="38100"/>
                </a:moveTo>
                <a:lnTo>
                  <a:pt x="9931400" y="38100"/>
                </a:lnTo>
                <a:lnTo>
                  <a:pt x="9931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12" name="Google Shape;812;p66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813" name="Google Shape;813;p66"/>
          <p:cNvSpPr txBox="1"/>
          <p:nvPr/>
        </p:nvSpPr>
        <p:spPr>
          <a:xfrm>
            <a:off x="596903" y="1568739"/>
            <a:ext cx="12791303" cy="3733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1.Why are functions useful in coding? 2.Name one thing you could put in a list: 3.How is collision detection like real life?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/>
          <p:nvPr/>
        </p:nvSpPr>
        <p:spPr>
          <a:xfrm>
            <a:off x="596903" y="73533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19" name="Google Shape;819;p67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20" name="Google Shape;820;p67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21" name="Google Shape;821;p67"/>
          <p:cNvSpPr/>
          <p:nvPr/>
        </p:nvSpPr>
        <p:spPr>
          <a:xfrm>
            <a:off x="596903" y="69011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22" name="Google Shape;822;p67"/>
          <p:cNvSpPr/>
          <p:nvPr/>
        </p:nvSpPr>
        <p:spPr>
          <a:xfrm>
            <a:off x="1054103" y="7353300"/>
            <a:ext cx="3975097" cy="38100"/>
          </a:xfrm>
          <a:custGeom>
            <a:rect b="b" l="l" r="r" t="t"/>
            <a:pathLst>
              <a:path extrusionOk="0" h="38100" w="3975100">
                <a:moveTo>
                  <a:pt x="0" y="38100"/>
                </a:moveTo>
                <a:lnTo>
                  <a:pt x="3975100" y="38100"/>
                </a:lnTo>
                <a:lnTo>
                  <a:pt x="397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23" name="Google Shape;823;p67"/>
          <p:cNvSpPr txBox="1"/>
          <p:nvPr/>
        </p:nvSpPr>
        <p:spPr>
          <a:xfrm>
            <a:off x="1371600" y="577815"/>
            <a:ext cx="9039301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4: Mars Base Design</a:t>
            </a:r>
            <a:endParaRPr/>
          </a:p>
        </p:txBody>
      </p:sp>
      <p:sp>
        <p:nvSpPr>
          <p:cNvPr id="824" name="Google Shape;824;p67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596903" y="21402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826" name="Google Shape;826;p67"/>
          <p:cNvSpPr txBox="1"/>
          <p:nvPr/>
        </p:nvSpPr>
        <p:spPr>
          <a:xfrm>
            <a:off x="1231897" y="2140239"/>
            <a:ext cx="14456664" cy="430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Integrate all previous coding skills into a complex interactive environment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guided camera tours that showcase different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areas effectively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Design realistic 3D spaces that tell a story about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Mars exploration</a:t>
            </a:r>
            <a:endParaRPr/>
          </a:p>
        </p:txBody>
      </p:sp>
      <p:sp>
        <p:nvSpPr>
          <p:cNvPr id="827" name="Google Shape;827;p67"/>
          <p:cNvSpPr txBox="1"/>
          <p:nvPr/>
        </p:nvSpPr>
        <p:spPr>
          <a:xfrm>
            <a:off x="596903" y="32876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828" name="Google Shape;828;p67"/>
          <p:cNvSpPr txBox="1"/>
          <p:nvPr/>
        </p:nvSpPr>
        <p:spPr>
          <a:xfrm>
            <a:off x="596903" y="48447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829" name="Google Shape;829;p67"/>
          <p:cNvSpPr txBox="1"/>
          <p:nvPr/>
        </p:nvSpPr>
        <p:spPr>
          <a:xfrm>
            <a:off x="1054103" y="6422050"/>
            <a:ext cx="12721866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Key Concepts: Integration • Camera Paths • </a:t>
            </a:r>
            <a:endParaRPr/>
          </a:p>
        </p:txBody>
      </p:sp>
      <p:sp>
        <p:nvSpPr>
          <p:cNvPr id="830" name="Google Shape;830;p67"/>
          <p:cNvSpPr txBox="1"/>
          <p:nvPr/>
        </p:nvSpPr>
        <p:spPr>
          <a:xfrm>
            <a:off x="596903" y="7721260"/>
            <a:ext cx="5493534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Interactive Objects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36" name="Google Shape;836;p68"/>
          <p:cNvSpPr/>
          <p:nvPr/>
        </p:nvSpPr>
        <p:spPr>
          <a:xfrm>
            <a:off x="622297" y="4098293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37" name="Google Shape;837;p68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838" name="Google Shape;838;p68"/>
          <p:cNvSpPr txBox="1"/>
          <p:nvPr/>
        </p:nvSpPr>
        <p:spPr>
          <a:xfrm>
            <a:off x="622297" y="1945662"/>
            <a:ext cx="1209618" cy="1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Camera tour system</a:t>
            </a:r>
            <a:endParaRPr/>
          </a:p>
        </p:txBody>
      </p:sp>
      <p:sp>
        <p:nvSpPr>
          <p:cNvPr id="839" name="Google Shape;839;p68"/>
          <p:cNvSpPr txBox="1"/>
          <p:nvPr/>
        </p:nvSpPr>
        <p:spPr>
          <a:xfrm>
            <a:off x="622297" y="2065334"/>
            <a:ext cx="1555223" cy="1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Tour_Button is clicked</a:t>
            </a:r>
            <a:endParaRPr/>
          </a:p>
        </p:txBody>
      </p:sp>
      <p:sp>
        <p:nvSpPr>
          <p:cNvPr id="840" name="Google Shape;840;p68"/>
          <p:cNvSpPr txBox="1"/>
          <p:nvPr/>
        </p:nvSpPr>
        <p:spPr>
          <a:xfrm>
            <a:off x="622297" y="2185006"/>
            <a:ext cx="57598" cy="1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841" name="Google Shape;841;p68"/>
          <p:cNvSpPr txBox="1"/>
          <p:nvPr/>
        </p:nvSpPr>
        <p:spPr>
          <a:xfrm>
            <a:off x="848182" y="2185006"/>
            <a:ext cx="2707234" cy="1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move Camera on path tour_path forward in 20 sec</a:t>
            </a:r>
            <a:endParaRPr/>
          </a:p>
        </p:txBody>
      </p:sp>
      <p:sp>
        <p:nvSpPr>
          <p:cNvPr id="842" name="Google Shape;842;p68"/>
          <p:cNvSpPr txBox="1"/>
          <p:nvPr/>
        </p:nvSpPr>
        <p:spPr>
          <a:xfrm>
            <a:off x="622297" y="2424351"/>
            <a:ext cx="1324823" cy="1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// Interactive elements</a:t>
            </a:r>
            <a:endParaRPr/>
          </a:p>
        </p:txBody>
      </p:sp>
      <p:sp>
        <p:nvSpPr>
          <p:cNvPr id="843" name="Google Shape;843;p68"/>
          <p:cNvSpPr txBox="1"/>
          <p:nvPr/>
        </p:nvSpPr>
        <p:spPr>
          <a:xfrm>
            <a:off x="622297" y="2544023"/>
            <a:ext cx="1612821" cy="128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Airlock_Door is clicked</a:t>
            </a:r>
            <a:endParaRPr/>
          </a:p>
        </p:txBody>
      </p:sp>
      <p:sp>
        <p:nvSpPr>
          <p:cNvPr id="844" name="Google Shape;844;p68"/>
          <p:cNvSpPr txBox="1"/>
          <p:nvPr/>
        </p:nvSpPr>
        <p:spPr>
          <a:xfrm>
            <a:off x="622297" y="2663704"/>
            <a:ext cx="57598" cy="368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845" name="Google Shape;845;p68"/>
          <p:cNvSpPr txBox="1"/>
          <p:nvPr/>
        </p:nvSpPr>
        <p:spPr>
          <a:xfrm>
            <a:off x="848182" y="2663704"/>
            <a:ext cx="1497625" cy="368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17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call function open_door() wait 3 sec call function close_door()</a:t>
            </a:r>
            <a:endParaRPr/>
          </a:p>
        </p:txBody>
      </p:sp>
      <p:sp>
        <p:nvSpPr>
          <p:cNvPr id="846" name="Google Shape;846;p68"/>
          <p:cNvSpPr txBox="1"/>
          <p:nvPr/>
        </p:nvSpPr>
        <p:spPr>
          <a:xfrm>
            <a:off x="914400" y="4066318"/>
            <a:ext cx="2960503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Designing Your Mars Base:</a:t>
            </a:r>
            <a:endParaRPr/>
          </a:p>
        </p:txBody>
      </p:sp>
      <p:sp>
        <p:nvSpPr>
          <p:cNvPr id="847" name="Google Shape;847;p68"/>
          <p:cNvSpPr txBox="1"/>
          <p:nvPr/>
        </p:nvSpPr>
        <p:spPr>
          <a:xfrm>
            <a:off x="596903" y="4565942"/>
            <a:ext cx="15104364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1.Plan different areas (habitat, laboratory, garage) 2.Create realistic Martian environment (red </a:t>
            </a:r>
            <a:endParaRPr/>
          </a:p>
        </p:txBody>
      </p:sp>
      <p:sp>
        <p:nvSpPr>
          <p:cNvPr id="848" name="Google Shape;848;p68"/>
          <p:cNvSpPr txBox="1"/>
          <p:nvPr/>
        </p:nvSpPr>
        <p:spPr>
          <a:xfrm>
            <a:off x="1231897" y="6656365"/>
            <a:ext cx="2891333" cy="322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3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landscape)</a:t>
            </a:r>
            <a:endParaRPr/>
          </a:p>
        </p:txBody>
      </p:sp>
      <p:sp>
        <p:nvSpPr>
          <p:cNvPr id="849" name="Google Shape;849;p68"/>
          <p:cNvSpPr txBox="1"/>
          <p:nvPr/>
        </p:nvSpPr>
        <p:spPr>
          <a:xfrm>
            <a:off x="596903" y="6936400"/>
            <a:ext cx="13658707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3.Apply previous lessons: camera paths, button </a:t>
            </a:r>
            <a:endParaRPr/>
          </a:p>
        </p:txBody>
      </p:sp>
      <p:sp>
        <p:nvSpPr>
          <p:cNvPr id="850" name="Google Shape;850;p68"/>
          <p:cNvSpPr txBox="1"/>
          <p:nvPr/>
        </p:nvSpPr>
        <p:spPr>
          <a:xfrm>
            <a:off x="1231897" y="8222904"/>
            <a:ext cx="4915271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controls, physics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6" name="Google Shape;856;p69"/>
          <p:cNvSpPr/>
          <p:nvPr/>
        </p:nvSpPr>
        <p:spPr>
          <a:xfrm>
            <a:off x="1231897" y="6070597"/>
            <a:ext cx="5397503" cy="38100"/>
          </a:xfrm>
          <a:custGeom>
            <a:rect b="b" l="l" r="r" t="t"/>
            <a:pathLst>
              <a:path extrusionOk="0" h="38100" w="5397500">
                <a:moveTo>
                  <a:pt x="0" y="38100"/>
                </a:moveTo>
                <a:lnTo>
                  <a:pt x="5397500" y="38100"/>
                </a:lnTo>
                <a:lnTo>
                  <a:pt x="5397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57" name="Google Shape;857;p69"/>
          <p:cNvSpPr/>
          <p:nvPr/>
        </p:nvSpPr>
        <p:spPr>
          <a:xfrm>
            <a:off x="1231897" y="3911603"/>
            <a:ext cx="3403597" cy="38100"/>
          </a:xfrm>
          <a:custGeom>
            <a:rect b="b" l="l" r="r" t="t"/>
            <a:pathLst>
              <a:path extrusionOk="0" h="38100" w="3403600">
                <a:moveTo>
                  <a:pt x="0" y="38100"/>
                </a:moveTo>
                <a:lnTo>
                  <a:pt x="3403600" y="38100"/>
                </a:lnTo>
                <a:lnTo>
                  <a:pt x="340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58" name="Google Shape;858;p69"/>
          <p:cNvSpPr/>
          <p:nvPr/>
        </p:nvSpPr>
        <p:spPr>
          <a:xfrm>
            <a:off x="1231897" y="7620000"/>
            <a:ext cx="3403597" cy="38100"/>
          </a:xfrm>
          <a:custGeom>
            <a:rect b="b" l="l" r="r" t="t"/>
            <a:pathLst>
              <a:path extrusionOk="0" h="38100" w="3403600">
                <a:moveTo>
                  <a:pt x="0" y="38100"/>
                </a:moveTo>
                <a:lnTo>
                  <a:pt x="3403600" y="38100"/>
                </a:lnTo>
                <a:lnTo>
                  <a:pt x="3403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59" name="Google Shape;859;p69"/>
          <p:cNvSpPr/>
          <p:nvPr/>
        </p:nvSpPr>
        <p:spPr>
          <a:xfrm>
            <a:off x="1231897" y="2349503"/>
            <a:ext cx="3124200" cy="38100"/>
          </a:xfrm>
          <a:custGeom>
            <a:rect b="b" l="l" r="r" t="t"/>
            <a:pathLst>
              <a:path extrusionOk="0" h="38100" w="3124200">
                <a:moveTo>
                  <a:pt x="0" y="38100"/>
                </a:moveTo>
                <a:lnTo>
                  <a:pt x="3124200" y="38100"/>
                </a:lnTo>
                <a:lnTo>
                  <a:pt x="3124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60" name="Google Shape;860;p69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861" name="Google Shape;861;p69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862" name="Google Shape;862;p69"/>
          <p:cNvSpPr txBox="1"/>
          <p:nvPr/>
        </p:nvSpPr>
        <p:spPr>
          <a:xfrm>
            <a:off x="1231897" y="1835439"/>
            <a:ext cx="14745795" cy="6461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Integration = Building LEGO - combining individual pieces to create something complex and amazing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Camera paths = Theme park ride - following a 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predetermined route that shows you different </a:t>
            </a:r>
            <a:endParaRPr/>
          </a:p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scenes Interactive objects = Museum exhibits with buttons</a:t>
            </a:r>
            <a:endParaRPr/>
          </a:p>
          <a:p>
            <a:pPr indent="0" lvl="0" marL="0" marR="0" rtl="0" algn="just">
              <a:lnSpc>
                <a:spcPct val="5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touch or click to make something happen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Guided tours = Audio guides at tourist attractions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showing visitors the highlights in order</a:t>
            </a:r>
            <a:endParaRPr/>
          </a:p>
        </p:txBody>
      </p:sp>
      <p:sp>
        <p:nvSpPr>
          <p:cNvPr id="863" name="Google Shape;863;p69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864" name="Google Shape;864;p69"/>
          <p:cNvSpPr txBox="1"/>
          <p:nvPr/>
        </p:nvSpPr>
        <p:spPr>
          <a:xfrm>
            <a:off x="596903" y="5283489"/>
            <a:ext cx="289131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865" name="Google Shape;865;p69"/>
          <p:cNvSpPr txBox="1"/>
          <p:nvPr/>
        </p:nvSpPr>
        <p:spPr>
          <a:xfrm>
            <a:off x="596903" y="669763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7"/>
          <p:cNvSpPr txBox="1"/>
          <p:nvPr/>
        </p:nvSpPr>
        <p:spPr>
          <a:xfrm>
            <a:off x="1130303" y="430721"/>
            <a:ext cx="381417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596903" y="1835439"/>
            <a:ext cx="15034927" cy="6957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Foundation: Sun-Earth-Moon system (3 objects) - Simple circular paths around the sun - Earth orbits sun, Moon orbits Earth - Success: Smooth continuous movement with no stopping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Intermediate: Inner solar system (5-6 planets)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Add Mercury, Venus, Mars to your system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Create logical speed progression (Mercury fastest,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Mars slowest)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Success: All planets moving with realistic speed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relationships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0"/>
          <p:cNvSpPr/>
          <p:nvPr/>
        </p:nvSpPr>
        <p:spPr>
          <a:xfrm>
            <a:off x="596903" y="2349503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71" name="Google Shape;871;p70"/>
          <p:cNvSpPr/>
          <p:nvPr/>
        </p:nvSpPr>
        <p:spPr>
          <a:xfrm>
            <a:off x="596903" y="70104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72" name="Google Shape;872;p7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3" name="Google Shape;873;p70"/>
          <p:cNvSpPr/>
          <p:nvPr/>
        </p:nvSpPr>
        <p:spPr>
          <a:xfrm>
            <a:off x="596903" y="65582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4" name="Google Shape;874;p70"/>
          <p:cNvSpPr/>
          <p:nvPr/>
        </p:nvSpPr>
        <p:spPr>
          <a:xfrm>
            <a:off x="1054103" y="7010400"/>
            <a:ext cx="11061697" cy="38100"/>
          </a:xfrm>
          <a:custGeom>
            <a:rect b="b" l="l" r="r" t="t"/>
            <a:pathLst>
              <a:path extrusionOk="0" h="38100" w="11061700">
                <a:moveTo>
                  <a:pt x="0" y="38100"/>
                </a:moveTo>
                <a:lnTo>
                  <a:pt x="11061700" y="38100"/>
                </a:lnTo>
                <a:lnTo>
                  <a:pt x="11061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75" name="Google Shape;875;p70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876" name="Google Shape;876;p70"/>
          <p:cNvSpPr txBox="1"/>
          <p:nvPr/>
        </p:nvSpPr>
        <p:spPr>
          <a:xfrm>
            <a:off x="596903" y="1816389"/>
            <a:ext cx="5782666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</a:t>
            </a:r>
            <a:endParaRPr/>
          </a:p>
        </p:txBody>
      </p:sp>
      <p:sp>
        <p:nvSpPr>
          <p:cNvPr id="877" name="Google Shape;877;p70"/>
          <p:cNvSpPr txBox="1"/>
          <p:nvPr/>
        </p:nvSpPr>
        <p:spPr>
          <a:xfrm>
            <a:off x="596903" y="2445039"/>
            <a:ext cx="578263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878" name="Google Shape;878;p70"/>
          <p:cNvSpPr txBox="1"/>
          <p:nvPr/>
        </p:nvSpPr>
        <p:spPr>
          <a:xfrm>
            <a:off x="1163831" y="2733418"/>
            <a:ext cx="12789094" cy="5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Does your camera tour show all base areas </a:t>
            </a:r>
            <a:endParaRPr/>
          </a:p>
        </p:txBody>
      </p:sp>
      <p:sp>
        <p:nvSpPr>
          <p:cNvPr id="879" name="Google Shape;879;p70"/>
          <p:cNvSpPr txBox="1"/>
          <p:nvPr/>
        </p:nvSpPr>
        <p:spPr>
          <a:xfrm>
            <a:off x="596903" y="2788577"/>
            <a:ext cx="2313070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clearly?</a:t>
            </a:r>
            <a:endParaRPr/>
          </a:p>
        </p:txBody>
      </p:sp>
      <p:sp>
        <p:nvSpPr>
          <p:cNvPr id="880" name="Google Shape;880;p70"/>
          <p:cNvSpPr txBox="1"/>
          <p:nvPr/>
        </p:nvSpPr>
        <p:spPr>
          <a:xfrm>
            <a:off x="596903" y="3950627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881" name="Google Shape;881;p70"/>
          <p:cNvSpPr txBox="1"/>
          <p:nvPr/>
        </p:nvSpPr>
        <p:spPr>
          <a:xfrm>
            <a:off x="1163831" y="3943721"/>
            <a:ext cx="13367356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 interactive elements respond correctly to</a:t>
            </a:r>
            <a:endParaRPr/>
          </a:p>
        </p:txBody>
      </p:sp>
      <p:sp>
        <p:nvSpPr>
          <p:cNvPr id="882" name="Google Shape;882;p70"/>
          <p:cNvSpPr txBox="1"/>
          <p:nvPr/>
        </p:nvSpPr>
        <p:spPr>
          <a:xfrm>
            <a:off x="596903" y="4017940"/>
            <a:ext cx="2023929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clicks?</a:t>
            </a:r>
            <a:endParaRPr/>
          </a:p>
        </p:txBody>
      </p:sp>
      <p:sp>
        <p:nvSpPr>
          <p:cNvPr id="883" name="Google Shape;883;p70"/>
          <p:cNvSpPr txBox="1"/>
          <p:nvPr/>
        </p:nvSpPr>
        <p:spPr>
          <a:xfrm>
            <a:off x="596903" y="5179990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884" name="Google Shape;884;p70"/>
          <p:cNvSpPr txBox="1"/>
          <p:nvPr/>
        </p:nvSpPr>
        <p:spPr>
          <a:xfrm>
            <a:off x="1163831" y="5173085"/>
            <a:ext cx="13656497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Does your base look and feel like a real Mars</a:t>
            </a:r>
            <a:endParaRPr/>
          </a:p>
        </p:txBody>
      </p:sp>
      <p:sp>
        <p:nvSpPr>
          <p:cNvPr id="885" name="Google Shape;885;p70"/>
          <p:cNvSpPr txBox="1"/>
          <p:nvPr/>
        </p:nvSpPr>
        <p:spPr>
          <a:xfrm>
            <a:off x="596903" y="5256819"/>
            <a:ext cx="2313070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mission?</a:t>
            </a:r>
            <a:endParaRPr/>
          </a:p>
        </p:txBody>
      </p:sp>
      <p:sp>
        <p:nvSpPr>
          <p:cNvPr id="886" name="Google Shape;886;p70"/>
          <p:cNvSpPr txBox="1"/>
          <p:nvPr/>
        </p:nvSpPr>
        <p:spPr>
          <a:xfrm>
            <a:off x="1054103" y="6222025"/>
            <a:ext cx="11276200" cy="855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Take a virtual tour with your partner!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1"/>
          <p:cNvSpPr/>
          <p:nvPr/>
        </p:nvSpPr>
        <p:spPr>
          <a:xfrm>
            <a:off x="596903" y="2349503"/>
            <a:ext cx="1993897" cy="38100"/>
          </a:xfrm>
          <a:custGeom>
            <a:rect b="b" l="l" r="r" t="t"/>
            <a:pathLst>
              <a:path extrusionOk="0" h="38100" w="1993900">
                <a:moveTo>
                  <a:pt x="0" y="38100"/>
                </a:moveTo>
                <a:lnTo>
                  <a:pt x="1993900" y="38100"/>
                </a:lnTo>
                <a:lnTo>
                  <a:pt x="1993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92" name="Google Shape;892;p71"/>
          <p:cNvSpPr/>
          <p:nvPr/>
        </p:nvSpPr>
        <p:spPr>
          <a:xfrm>
            <a:off x="596903" y="5232397"/>
            <a:ext cx="7378703" cy="38100"/>
          </a:xfrm>
          <a:custGeom>
            <a:rect b="b" l="l" r="r" t="t"/>
            <a:pathLst>
              <a:path extrusionOk="0" h="38100" w="7378700">
                <a:moveTo>
                  <a:pt x="0" y="38100"/>
                </a:moveTo>
                <a:lnTo>
                  <a:pt x="7378700" y="38100"/>
                </a:lnTo>
                <a:lnTo>
                  <a:pt x="737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893" name="Google Shape;893;p7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4" name="Google Shape;894;p71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5" name="Google Shape;895;p71"/>
          <p:cNvSpPr/>
          <p:nvPr/>
        </p:nvSpPr>
        <p:spPr>
          <a:xfrm>
            <a:off x="622297" y="39966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6" name="Google Shape;896;p71"/>
          <p:cNvSpPr/>
          <p:nvPr/>
        </p:nvSpPr>
        <p:spPr>
          <a:xfrm>
            <a:off x="622297" y="8098793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7" name="Google Shape;897;p71"/>
          <p:cNvSpPr txBox="1"/>
          <p:nvPr/>
        </p:nvSpPr>
        <p:spPr>
          <a:xfrm>
            <a:off x="1130303" y="583121"/>
            <a:ext cx="3793446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898" name="Google Shape;898;p71"/>
          <p:cNvSpPr txBox="1"/>
          <p:nvPr/>
        </p:nvSpPr>
        <p:spPr>
          <a:xfrm>
            <a:off x="914400" y="1011965"/>
            <a:ext cx="1897247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 (2 minutes)</a:t>
            </a:r>
            <a:endParaRPr/>
          </a:p>
        </p:txBody>
      </p:sp>
      <p:sp>
        <p:nvSpPr>
          <p:cNvPr id="899" name="Google Shape;899;p71"/>
          <p:cNvSpPr txBox="1"/>
          <p:nvPr/>
        </p:nvSpPr>
        <p:spPr>
          <a:xfrm>
            <a:off x="914400" y="3964715"/>
            <a:ext cx="1766668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PAIR (3 minutes)</a:t>
            </a:r>
            <a:endParaRPr/>
          </a:p>
        </p:txBody>
      </p:sp>
      <p:sp>
        <p:nvSpPr>
          <p:cNvPr id="900" name="Google Shape;900;p71"/>
          <p:cNvSpPr txBox="1"/>
          <p:nvPr/>
        </p:nvSpPr>
        <p:spPr>
          <a:xfrm>
            <a:off x="914400" y="8066818"/>
            <a:ext cx="1959159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SHARE (3 minutes)</a:t>
            </a:r>
            <a:endParaRPr/>
          </a:p>
        </p:txBody>
      </p:sp>
      <p:sp>
        <p:nvSpPr>
          <p:cNvPr id="901" name="Google Shape;901;p71"/>
          <p:cNvSpPr txBox="1"/>
          <p:nvPr/>
        </p:nvSpPr>
        <p:spPr>
          <a:xfrm>
            <a:off x="596903" y="4718342"/>
            <a:ext cx="14745795" cy="2390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 - How does combining all your coding skills create something more powerful? - What makes a camera tour engaging vs boring?</a:t>
            </a:r>
            <a:endParaRPr/>
          </a:p>
        </p:txBody>
      </p:sp>
      <p:sp>
        <p:nvSpPr>
          <p:cNvPr id="902" name="Google Shape;902;p71"/>
          <p:cNvSpPr txBox="1"/>
          <p:nvPr/>
        </p:nvSpPr>
        <p:spPr>
          <a:xfrm>
            <a:off x="596903" y="1835439"/>
            <a:ext cx="15324058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Create: If you were designing a real Mars base, what would be the most important areas and why?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2"/>
          <p:cNvSpPr/>
          <p:nvPr/>
        </p:nvSpPr>
        <p:spPr>
          <a:xfrm>
            <a:off x="596903" y="48768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08" name="Google Shape;908;p72"/>
          <p:cNvSpPr/>
          <p:nvPr/>
        </p:nvSpPr>
        <p:spPr>
          <a:xfrm>
            <a:off x="1054103" y="4876800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09" name="Google Shape;909;p7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0" name="Google Shape;910;p72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1" name="Google Shape;911;p72"/>
          <p:cNvSpPr/>
          <p:nvPr/>
        </p:nvSpPr>
        <p:spPr>
          <a:xfrm>
            <a:off x="596903" y="44246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2" name="Google Shape;912;p72"/>
          <p:cNvSpPr/>
          <p:nvPr/>
        </p:nvSpPr>
        <p:spPr>
          <a:xfrm>
            <a:off x="622297" y="65239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3" name="Google Shape;913;p72"/>
          <p:cNvSpPr txBox="1"/>
          <p:nvPr/>
        </p:nvSpPr>
        <p:spPr>
          <a:xfrm>
            <a:off x="1130303" y="583121"/>
            <a:ext cx="381417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914" name="Google Shape;914;p72"/>
          <p:cNvSpPr txBox="1"/>
          <p:nvPr/>
        </p:nvSpPr>
        <p:spPr>
          <a:xfrm>
            <a:off x="914400" y="1011965"/>
            <a:ext cx="3785673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Foundation: Basic base (2-3 areas)</a:t>
            </a:r>
            <a:endParaRPr/>
          </a:p>
        </p:txBody>
      </p:sp>
      <p:sp>
        <p:nvSpPr>
          <p:cNvPr id="915" name="Google Shape;915;p72"/>
          <p:cNvSpPr txBox="1"/>
          <p:nvPr/>
        </p:nvSpPr>
        <p:spPr>
          <a:xfrm>
            <a:off x="914400" y="6492021"/>
            <a:ext cx="4656963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Intermediate: Interactive base (4-5 areas)</a:t>
            </a:r>
            <a:endParaRPr/>
          </a:p>
        </p:txBody>
      </p:sp>
      <p:sp>
        <p:nvSpPr>
          <p:cNvPr id="916" name="Google Shape;916;p72"/>
          <p:cNvSpPr txBox="1"/>
          <p:nvPr/>
        </p:nvSpPr>
        <p:spPr>
          <a:xfrm>
            <a:off x="596903" y="72456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17" name="Google Shape;917;p72"/>
          <p:cNvSpPr txBox="1"/>
          <p:nvPr/>
        </p:nvSpPr>
        <p:spPr>
          <a:xfrm>
            <a:off x="1231897" y="7245639"/>
            <a:ext cx="12143603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Multiple specialized areas: habitat, lab, greenhouse, communications</a:t>
            </a:r>
            <a:endParaRPr/>
          </a:p>
        </p:txBody>
      </p:sp>
      <p:sp>
        <p:nvSpPr>
          <p:cNvPr id="918" name="Google Shape;918;p72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19" name="Google Shape;919;p72"/>
          <p:cNvSpPr txBox="1"/>
          <p:nvPr/>
        </p:nvSpPr>
        <p:spPr>
          <a:xfrm>
            <a:off x="1231897" y="1835439"/>
            <a:ext cx="13300138" cy="2145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Simple structures: dome habitat, landing pad, rover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Single camera tour path (10-15 seconds)</a:t>
            </a:r>
            <a:endParaRPr/>
          </a:p>
        </p:txBody>
      </p:sp>
      <p:sp>
        <p:nvSpPr>
          <p:cNvPr id="920" name="Google Shape;920;p72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21" name="Google Shape;921;p72"/>
          <p:cNvSpPr txBox="1"/>
          <p:nvPr/>
        </p:nvSpPr>
        <p:spPr>
          <a:xfrm>
            <a:off x="1054103" y="4221775"/>
            <a:ext cx="11854472" cy="722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Success: Working camera movement, basic </a:t>
            </a:r>
            <a:endParaRPr/>
          </a:p>
        </p:txBody>
      </p:sp>
      <p:sp>
        <p:nvSpPr>
          <p:cNvPr id="922" name="Google Shape;922;p72"/>
          <p:cNvSpPr txBox="1"/>
          <p:nvPr/>
        </p:nvSpPr>
        <p:spPr>
          <a:xfrm>
            <a:off x="596903" y="5092360"/>
            <a:ext cx="3469596" cy="46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interactions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3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8" name="Google Shape;928;p73"/>
          <p:cNvSpPr/>
          <p:nvPr/>
        </p:nvSpPr>
        <p:spPr>
          <a:xfrm>
            <a:off x="596903" y="2349503"/>
            <a:ext cx="12484103" cy="38100"/>
          </a:xfrm>
          <a:custGeom>
            <a:rect b="b" l="l" r="r" t="t"/>
            <a:pathLst>
              <a:path extrusionOk="0" h="38100" w="12484100">
                <a:moveTo>
                  <a:pt x="0" y="38100"/>
                </a:moveTo>
                <a:lnTo>
                  <a:pt x="12484100" y="38100"/>
                </a:lnTo>
                <a:lnTo>
                  <a:pt x="12484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29" name="Google Shape;929;p73"/>
          <p:cNvSpPr/>
          <p:nvPr/>
        </p:nvSpPr>
        <p:spPr>
          <a:xfrm>
            <a:off x="596903" y="2959103"/>
            <a:ext cx="11341103" cy="38100"/>
          </a:xfrm>
          <a:custGeom>
            <a:rect b="b" l="l" r="r" t="t"/>
            <a:pathLst>
              <a:path extrusionOk="0" h="38100" w="11341100">
                <a:moveTo>
                  <a:pt x="0" y="38100"/>
                </a:moveTo>
                <a:lnTo>
                  <a:pt x="11341100" y="38100"/>
                </a:lnTo>
                <a:lnTo>
                  <a:pt x="11341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30" name="Google Shape;930;p73"/>
          <p:cNvSpPr/>
          <p:nvPr/>
        </p:nvSpPr>
        <p:spPr>
          <a:xfrm>
            <a:off x="596903" y="3555997"/>
            <a:ext cx="3695700" cy="38100"/>
          </a:xfrm>
          <a:custGeom>
            <a:rect b="b" l="l" r="r" t="t"/>
            <a:pathLst>
              <a:path extrusionOk="0" h="38100" w="3695700">
                <a:moveTo>
                  <a:pt x="0" y="38100"/>
                </a:moveTo>
                <a:lnTo>
                  <a:pt x="3695700" y="38100"/>
                </a:lnTo>
                <a:lnTo>
                  <a:pt x="3695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31" name="Google Shape;931;p73"/>
          <p:cNvSpPr/>
          <p:nvPr/>
        </p:nvSpPr>
        <p:spPr>
          <a:xfrm>
            <a:off x="1231897" y="53898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2" name="Google Shape;932;p73"/>
          <p:cNvSpPr/>
          <p:nvPr/>
        </p:nvSpPr>
        <p:spPr>
          <a:xfrm>
            <a:off x="1231897" y="700278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3" name="Google Shape;933;p73"/>
          <p:cNvSpPr/>
          <p:nvPr/>
        </p:nvSpPr>
        <p:spPr>
          <a:xfrm>
            <a:off x="1231897" y="801116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4" name="Google Shape;934;p73"/>
          <p:cNvSpPr/>
          <p:nvPr/>
        </p:nvSpPr>
        <p:spPr>
          <a:xfrm>
            <a:off x="596903" y="8983980"/>
            <a:ext cx="457200" cy="160020"/>
          </a:xfrm>
          <a:custGeom>
            <a:rect b="b" l="l" r="r" t="t"/>
            <a:pathLst>
              <a:path extrusionOk="0" h="160020" w="457200">
                <a:moveTo>
                  <a:pt x="0" y="0"/>
                </a:moveTo>
                <a:lnTo>
                  <a:pt x="457200" y="0"/>
                </a:lnTo>
                <a:lnTo>
                  <a:pt x="457200" y="160020"/>
                </a:lnTo>
                <a:lnTo>
                  <a:pt x="0" y="160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85706" l="0" r="0" t="0"/>
            </a:stretch>
          </a:blipFill>
          <a:ln>
            <a:noFill/>
          </a:ln>
        </p:spPr>
      </p:sp>
      <p:sp>
        <p:nvSpPr>
          <p:cNvPr id="935" name="Google Shape;935;p73"/>
          <p:cNvSpPr/>
          <p:nvPr/>
        </p:nvSpPr>
        <p:spPr>
          <a:xfrm>
            <a:off x="1054103" y="9436103"/>
            <a:ext cx="13614397" cy="38100"/>
          </a:xfrm>
          <a:custGeom>
            <a:rect b="b" l="l" r="r" t="t"/>
            <a:pathLst>
              <a:path extrusionOk="0" h="38100" w="13614400">
                <a:moveTo>
                  <a:pt x="0" y="38100"/>
                </a:moveTo>
                <a:lnTo>
                  <a:pt x="13614400" y="38100"/>
                </a:lnTo>
                <a:lnTo>
                  <a:pt x="136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36" name="Google Shape;936;p73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937" name="Google Shape;937;p73"/>
          <p:cNvSpPr txBox="1"/>
          <p:nvPr/>
        </p:nvSpPr>
        <p:spPr>
          <a:xfrm>
            <a:off x="596903" y="1835439"/>
            <a:ext cx="13010998" cy="1790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You built incredible Mars bases by combining animation, control systems, physics, and interactions!</a:t>
            </a:r>
            <a:endParaRPr/>
          </a:p>
        </p:txBody>
      </p:sp>
      <p:sp>
        <p:nvSpPr>
          <p:cNvPr id="938" name="Google Shape;938;p73"/>
          <p:cNvSpPr txBox="1"/>
          <p:nvPr/>
        </p:nvSpPr>
        <p:spPr>
          <a:xfrm>
            <a:off x="1200655" y="4355240"/>
            <a:ext cx="42748" cy="53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939" name="Google Shape;939;p73"/>
          <p:cNvSpPr txBox="1"/>
          <p:nvPr/>
        </p:nvSpPr>
        <p:spPr>
          <a:xfrm>
            <a:off x="596903" y="4986947"/>
            <a:ext cx="289131" cy="92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40" name="Google Shape;940;p73"/>
          <p:cNvSpPr txBox="1"/>
          <p:nvPr/>
        </p:nvSpPr>
        <p:spPr>
          <a:xfrm>
            <a:off x="1689097" y="4986947"/>
            <a:ext cx="12721866" cy="92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Integrated all previous coding skills into </a:t>
            </a:r>
            <a:endParaRPr/>
          </a:p>
        </p:txBody>
      </p:sp>
      <p:sp>
        <p:nvSpPr>
          <p:cNvPr id="941" name="Google Shape;941;p73"/>
          <p:cNvSpPr txBox="1"/>
          <p:nvPr/>
        </p:nvSpPr>
        <p:spPr>
          <a:xfrm>
            <a:off x="1231897" y="6209957"/>
            <a:ext cx="578266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complex environments</a:t>
            </a:r>
            <a:endParaRPr/>
          </a:p>
        </p:txBody>
      </p:sp>
      <p:sp>
        <p:nvSpPr>
          <p:cNvPr id="942" name="Google Shape;942;p73"/>
          <p:cNvSpPr txBox="1"/>
          <p:nvPr/>
        </p:nvSpPr>
        <p:spPr>
          <a:xfrm>
            <a:off x="596903" y="6523644"/>
            <a:ext cx="289131" cy="2010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  <a:p>
            <a:pPr indent="0" lvl="0" marL="0" marR="0" rtl="0" algn="just">
              <a:lnSpc>
                <a:spcPct val="1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43" name="Google Shape;943;p73"/>
          <p:cNvSpPr txBox="1"/>
          <p:nvPr/>
        </p:nvSpPr>
        <p:spPr>
          <a:xfrm>
            <a:off x="1689097" y="6523644"/>
            <a:ext cx="13300129" cy="2010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Created guided camera tours for storytelling</a:t>
            </a:r>
            <a:endParaRPr/>
          </a:p>
          <a:p>
            <a:pPr indent="0" lvl="0" marL="0" marR="0" rtl="0" algn="l">
              <a:lnSpc>
                <a:spcPct val="19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Designed realistic 3D Mars exploration spaces</a:t>
            </a:r>
            <a:endParaRPr/>
          </a:p>
        </p:txBody>
      </p:sp>
      <p:sp>
        <p:nvSpPr>
          <p:cNvPr id="944" name="Google Shape;944;p73"/>
          <p:cNvSpPr txBox="1"/>
          <p:nvPr/>
        </p:nvSpPr>
        <p:spPr>
          <a:xfrm>
            <a:off x="622297" y="4564790"/>
            <a:ext cx="2029111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WhatWeAchieved: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4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0" name="Google Shape;950;p74"/>
          <p:cNvSpPr/>
          <p:nvPr/>
        </p:nvSpPr>
        <p:spPr>
          <a:xfrm>
            <a:off x="596903" y="2349503"/>
            <a:ext cx="8508997" cy="38100"/>
          </a:xfrm>
          <a:custGeom>
            <a:rect b="b" l="l" r="r" t="t"/>
            <a:pathLst>
              <a:path extrusionOk="0" h="38100" w="8509000">
                <a:moveTo>
                  <a:pt x="0" y="38100"/>
                </a:moveTo>
                <a:lnTo>
                  <a:pt x="8509000" y="38100"/>
                </a:lnTo>
                <a:lnTo>
                  <a:pt x="850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51" name="Google Shape;951;p74"/>
          <p:cNvSpPr/>
          <p:nvPr/>
        </p:nvSpPr>
        <p:spPr>
          <a:xfrm>
            <a:off x="1231897" y="4876800"/>
            <a:ext cx="13893803" cy="38100"/>
          </a:xfrm>
          <a:custGeom>
            <a:rect b="b" l="l" r="r" t="t"/>
            <a:pathLst>
              <a:path extrusionOk="0" h="38100" w="13893800">
                <a:moveTo>
                  <a:pt x="0" y="38100"/>
                </a:moveTo>
                <a:lnTo>
                  <a:pt x="13893800" y="38100"/>
                </a:lnTo>
                <a:lnTo>
                  <a:pt x="1389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52" name="Google Shape;952;p74"/>
          <p:cNvSpPr/>
          <p:nvPr/>
        </p:nvSpPr>
        <p:spPr>
          <a:xfrm>
            <a:off x="1231897" y="5829300"/>
            <a:ext cx="13893803" cy="38100"/>
          </a:xfrm>
          <a:custGeom>
            <a:rect b="b" l="l" r="r" t="t"/>
            <a:pathLst>
              <a:path extrusionOk="0" h="38100" w="13893800">
                <a:moveTo>
                  <a:pt x="0" y="38100"/>
                </a:moveTo>
                <a:lnTo>
                  <a:pt x="13893800" y="38100"/>
                </a:lnTo>
                <a:lnTo>
                  <a:pt x="1389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53" name="Google Shape;953;p74"/>
          <p:cNvSpPr/>
          <p:nvPr/>
        </p:nvSpPr>
        <p:spPr>
          <a:xfrm>
            <a:off x="1231897" y="3314700"/>
            <a:ext cx="13335000" cy="38100"/>
          </a:xfrm>
          <a:custGeom>
            <a:rect b="b" l="l" r="r" t="t"/>
            <a:pathLst>
              <a:path extrusionOk="0" h="38100" w="13335000">
                <a:moveTo>
                  <a:pt x="0" y="38100"/>
                </a:moveTo>
                <a:lnTo>
                  <a:pt x="13335000" y="38100"/>
                </a:lnTo>
                <a:lnTo>
                  <a:pt x="1333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54" name="Google Shape;954;p74"/>
          <p:cNvSpPr/>
          <p:nvPr/>
        </p:nvSpPr>
        <p:spPr>
          <a:xfrm>
            <a:off x="1231897" y="3924300"/>
            <a:ext cx="1422397" cy="38100"/>
          </a:xfrm>
          <a:custGeom>
            <a:rect b="b" l="l" r="r" t="t"/>
            <a:pathLst>
              <a:path extrusionOk="0" h="38100" w="1422400">
                <a:moveTo>
                  <a:pt x="0" y="38100"/>
                </a:moveTo>
                <a:lnTo>
                  <a:pt x="1422400" y="38100"/>
                </a:lnTo>
                <a:lnTo>
                  <a:pt x="142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55" name="Google Shape;955;p74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956" name="Google Shape;956;p74"/>
          <p:cNvSpPr txBox="1"/>
          <p:nvPr/>
        </p:nvSpPr>
        <p:spPr>
          <a:xfrm>
            <a:off x="596903" y="1568739"/>
            <a:ext cx="14526092" cy="1820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1.What's the most impressive feature of your Mars </a:t>
            </a:r>
            <a:endParaRPr/>
          </a:p>
        </p:txBody>
      </p:sp>
      <p:sp>
        <p:nvSpPr>
          <p:cNvPr id="957" name="Google Shape;957;p74"/>
          <p:cNvSpPr txBox="1"/>
          <p:nvPr/>
        </p:nvSpPr>
        <p:spPr>
          <a:xfrm>
            <a:off x="1231897" y="3677574"/>
            <a:ext cx="144566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base?</a:t>
            </a:r>
            <a:endParaRPr/>
          </a:p>
        </p:txBody>
      </p:sp>
      <p:sp>
        <p:nvSpPr>
          <p:cNvPr id="958" name="Google Shape;958;p74"/>
          <p:cNvSpPr txBox="1"/>
          <p:nvPr/>
        </p:nvSpPr>
        <p:spPr>
          <a:xfrm>
            <a:off x="596903" y="3948084"/>
            <a:ext cx="14815233" cy="1954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2.How did you combine skills from previous lessons?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3.What would you add to make your base even better?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5"/>
          <p:cNvSpPr/>
          <p:nvPr/>
        </p:nvSpPr>
        <p:spPr>
          <a:xfrm>
            <a:off x="596903" y="73533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64" name="Google Shape;964;p75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5" name="Google Shape;965;p75"/>
          <p:cNvSpPr/>
          <p:nvPr/>
        </p:nvSpPr>
        <p:spPr>
          <a:xfrm>
            <a:off x="622297" y="12192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6" name="Google Shape;966;p75"/>
          <p:cNvSpPr/>
          <p:nvPr/>
        </p:nvSpPr>
        <p:spPr>
          <a:xfrm>
            <a:off x="596903" y="69011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7" name="Google Shape;967;p75"/>
          <p:cNvSpPr/>
          <p:nvPr/>
        </p:nvSpPr>
        <p:spPr>
          <a:xfrm>
            <a:off x="1054103" y="7353300"/>
            <a:ext cx="3975097" cy="38100"/>
          </a:xfrm>
          <a:custGeom>
            <a:rect b="b" l="l" r="r" t="t"/>
            <a:pathLst>
              <a:path extrusionOk="0" h="38100" w="3975100">
                <a:moveTo>
                  <a:pt x="0" y="38100"/>
                </a:moveTo>
                <a:lnTo>
                  <a:pt x="3975100" y="38100"/>
                </a:lnTo>
                <a:lnTo>
                  <a:pt x="3975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68" name="Google Shape;968;p75"/>
          <p:cNvSpPr txBox="1"/>
          <p:nvPr/>
        </p:nvSpPr>
        <p:spPr>
          <a:xfrm>
            <a:off x="1371600" y="577815"/>
            <a:ext cx="11380346" cy="741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Lesson 5: Showcase &amp; Assessment</a:t>
            </a:r>
            <a:endParaRPr/>
          </a:p>
        </p:txBody>
      </p:sp>
      <p:sp>
        <p:nvSpPr>
          <p:cNvPr id="969" name="Google Shape;969;p75"/>
          <p:cNvSpPr txBox="1"/>
          <p:nvPr/>
        </p:nvSpPr>
        <p:spPr>
          <a:xfrm>
            <a:off x="1130303" y="1268921"/>
            <a:ext cx="448934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  <p:sp>
        <p:nvSpPr>
          <p:cNvPr id="970" name="Google Shape;970;p75"/>
          <p:cNvSpPr txBox="1"/>
          <p:nvPr/>
        </p:nvSpPr>
        <p:spPr>
          <a:xfrm>
            <a:off x="596903" y="21402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71" name="Google Shape;971;p75"/>
          <p:cNvSpPr txBox="1"/>
          <p:nvPr/>
        </p:nvSpPr>
        <p:spPr>
          <a:xfrm>
            <a:off x="1231897" y="2140239"/>
            <a:ext cx="14456664" cy="2746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Document and communicate your coding achievements using technical vocabulary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Provide constructive feedback to peers using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speciﬁc success criteria</a:t>
            </a:r>
            <a:endParaRPr/>
          </a:p>
        </p:txBody>
      </p:sp>
      <p:sp>
        <p:nvSpPr>
          <p:cNvPr id="972" name="Google Shape;972;p75"/>
          <p:cNvSpPr txBox="1"/>
          <p:nvPr/>
        </p:nvSpPr>
        <p:spPr>
          <a:xfrm>
            <a:off x="596903" y="32876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73" name="Google Shape;973;p75"/>
          <p:cNvSpPr txBox="1"/>
          <p:nvPr/>
        </p:nvSpPr>
        <p:spPr>
          <a:xfrm>
            <a:off x="596903" y="4844710"/>
            <a:ext cx="1539350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»Reﬂect on problem-solving strategies and learning </a:t>
            </a:r>
            <a:endParaRPr/>
          </a:p>
        </p:txBody>
      </p:sp>
      <p:sp>
        <p:nvSpPr>
          <p:cNvPr id="974" name="Google Shape;974;p75"/>
          <p:cNvSpPr txBox="1"/>
          <p:nvPr/>
        </p:nvSpPr>
        <p:spPr>
          <a:xfrm>
            <a:off x="1231897" y="6131214"/>
            <a:ext cx="1734798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growth</a:t>
            </a:r>
            <a:endParaRPr/>
          </a:p>
        </p:txBody>
      </p:sp>
      <p:sp>
        <p:nvSpPr>
          <p:cNvPr id="975" name="Google Shape;975;p75"/>
          <p:cNvSpPr txBox="1"/>
          <p:nvPr/>
        </p:nvSpPr>
        <p:spPr>
          <a:xfrm>
            <a:off x="1054103" y="6422050"/>
            <a:ext cx="15034927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Key Concepts: Documentation • Technical Vocabulary </a:t>
            </a:r>
            <a:endParaRPr/>
          </a:p>
        </p:txBody>
      </p:sp>
      <p:sp>
        <p:nvSpPr>
          <p:cNvPr id="976" name="Google Shape;976;p75"/>
          <p:cNvSpPr txBox="1"/>
          <p:nvPr/>
        </p:nvSpPr>
        <p:spPr>
          <a:xfrm>
            <a:off x="596903" y="7721260"/>
            <a:ext cx="8673998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• Peer Assessment • Reﬂection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2" name="Google Shape;982;p76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3" name="Google Shape;983;p76"/>
          <p:cNvSpPr/>
          <p:nvPr/>
        </p:nvSpPr>
        <p:spPr>
          <a:xfrm>
            <a:off x="622297" y="59143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4" name="Google Shape;984;p76"/>
          <p:cNvSpPr txBox="1"/>
          <p:nvPr/>
        </p:nvSpPr>
        <p:spPr>
          <a:xfrm>
            <a:off x="1130303" y="583121"/>
            <a:ext cx="5023047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Assessment Activities</a:t>
            </a:r>
            <a:endParaRPr/>
          </a:p>
        </p:txBody>
      </p:sp>
      <p:sp>
        <p:nvSpPr>
          <p:cNvPr id="985" name="Google Shape;985;p76"/>
          <p:cNvSpPr txBox="1"/>
          <p:nvPr/>
        </p:nvSpPr>
        <p:spPr>
          <a:xfrm>
            <a:off x="914400" y="1011965"/>
            <a:ext cx="4427934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1. Project Presentation (5 minutes each)</a:t>
            </a:r>
            <a:endParaRPr/>
          </a:p>
        </p:txBody>
      </p:sp>
      <p:sp>
        <p:nvSpPr>
          <p:cNvPr id="986" name="Google Shape;986;p76"/>
          <p:cNvSpPr txBox="1"/>
          <p:nvPr/>
        </p:nvSpPr>
        <p:spPr>
          <a:xfrm>
            <a:off x="914400" y="5882421"/>
            <a:ext cx="2142077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2. Peer Assessment</a:t>
            </a:r>
            <a:endParaRPr/>
          </a:p>
        </p:txBody>
      </p:sp>
      <p:sp>
        <p:nvSpPr>
          <p:cNvPr id="987" name="Google Shape;987;p76"/>
          <p:cNvSpPr txBox="1"/>
          <p:nvPr/>
        </p:nvSpPr>
        <p:spPr>
          <a:xfrm>
            <a:off x="596903" y="6369339"/>
            <a:ext cx="28913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</a:t>
            </a:r>
            <a:endParaRPr/>
          </a:p>
        </p:txBody>
      </p:sp>
      <p:sp>
        <p:nvSpPr>
          <p:cNvPr id="988" name="Google Shape;988;p76"/>
          <p:cNvSpPr txBox="1"/>
          <p:nvPr/>
        </p:nvSpPr>
        <p:spPr>
          <a:xfrm>
            <a:off x="1231897" y="6369339"/>
            <a:ext cx="13589270" cy="24125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Use structured feedback forms Identify successful coding concepts in others' </a:t>
            </a:r>
            <a:endParaRPr/>
          </a:p>
          <a:p>
            <a:pPr indent="0" lvl="0" marL="0" marR="0" rtl="0" algn="l">
              <a:lnSpc>
                <a:spcPct val="53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endParaRPr/>
          </a:p>
        </p:txBody>
      </p:sp>
      <p:sp>
        <p:nvSpPr>
          <p:cNvPr id="989" name="Google Shape;989;p76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990" name="Google Shape;990;p76"/>
          <p:cNvSpPr txBox="1"/>
          <p:nvPr/>
        </p:nvSpPr>
        <p:spPr>
          <a:xfrm>
            <a:off x="1231897" y="1835439"/>
            <a:ext cx="14456664" cy="3102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Record 2-3 minute Mars base tour highlighting key features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Explain coding concepts used</a:t>
            </a:r>
            <a:endParaRPr/>
          </a:p>
          <a:p>
            <a:pPr indent="0" lvl="0" marL="0" marR="0" rtl="0" algn="l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Show most creative or challenging element</a:t>
            </a:r>
            <a:endParaRPr/>
          </a:p>
        </p:txBody>
      </p:sp>
      <p:sp>
        <p:nvSpPr>
          <p:cNvPr id="991" name="Google Shape;991;p76"/>
          <p:cNvSpPr txBox="1"/>
          <p:nvPr/>
        </p:nvSpPr>
        <p:spPr>
          <a:xfrm>
            <a:off x="596903" y="2982887"/>
            <a:ext cx="289131" cy="1954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  <a:p>
            <a:pPr indent="0" lvl="0" marL="0" marR="0" rtl="0" algn="just">
              <a:lnSpc>
                <a:spcPct val="168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7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7" name="Google Shape;997;p77"/>
          <p:cNvSpPr/>
          <p:nvPr/>
        </p:nvSpPr>
        <p:spPr>
          <a:xfrm>
            <a:off x="1231897" y="3911603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98" name="Google Shape;998;p77"/>
          <p:cNvSpPr/>
          <p:nvPr/>
        </p:nvSpPr>
        <p:spPr>
          <a:xfrm>
            <a:off x="1231897" y="2349503"/>
            <a:ext cx="3695700" cy="38100"/>
          </a:xfrm>
          <a:custGeom>
            <a:rect b="b" l="l" r="r" t="t"/>
            <a:pathLst>
              <a:path extrusionOk="0" h="38100" w="3695700">
                <a:moveTo>
                  <a:pt x="0" y="38100"/>
                </a:moveTo>
                <a:lnTo>
                  <a:pt x="3695700" y="38100"/>
                </a:lnTo>
                <a:lnTo>
                  <a:pt x="3695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999" name="Google Shape;999;p77"/>
          <p:cNvSpPr/>
          <p:nvPr/>
        </p:nvSpPr>
        <p:spPr>
          <a:xfrm>
            <a:off x="1231897" y="5473703"/>
            <a:ext cx="3695700" cy="38100"/>
          </a:xfrm>
          <a:custGeom>
            <a:rect b="b" l="l" r="r" t="t"/>
            <a:pathLst>
              <a:path extrusionOk="0" h="38100" w="3695700">
                <a:moveTo>
                  <a:pt x="0" y="38100"/>
                </a:moveTo>
                <a:lnTo>
                  <a:pt x="3695700" y="38100"/>
                </a:lnTo>
                <a:lnTo>
                  <a:pt x="3695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00" name="Google Shape;1000;p77"/>
          <p:cNvSpPr/>
          <p:nvPr/>
        </p:nvSpPr>
        <p:spPr>
          <a:xfrm>
            <a:off x="1231897" y="7023097"/>
            <a:ext cx="2844803" cy="38100"/>
          </a:xfrm>
          <a:custGeom>
            <a:rect b="b" l="l" r="r" t="t"/>
            <a:pathLst>
              <a:path extrusionOk="0" h="38100" w="2844800">
                <a:moveTo>
                  <a:pt x="0" y="38100"/>
                </a:moveTo>
                <a:lnTo>
                  <a:pt x="2844800" y="38100"/>
                </a:lnTo>
                <a:lnTo>
                  <a:pt x="284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01" name="Google Shape;1001;p77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1002" name="Google Shape;1002;p77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03" name="Google Shape;1003;p77"/>
          <p:cNvSpPr txBox="1"/>
          <p:nvPr/>
        </p:nvSpPr>
        <p:spPr>
          <a:xfrm>
            <a:off x="1231897" y="1835439"/>
            <a:ext cx="14745795" cy="4303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Documentation = Photo albums - capturing and organizing memories to share with others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Technical vocabulary = Learning a new language -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using proper terms to communicate clearly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Peer feedback = Art gallery critiques - looking at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others' work and offering constructive suggestions</a:t>
            </a:r>
            <a:endParaRPr/>
          </a:p>
        </p:txBody>
      </p:sp>
      <p:sp>
        <p:nvSpPr>
          <p:cNvPr id="1004" name="Google Shape;1004;p77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05" name="Google Shape;1005;p77"/>
          <p:cNvSpPr txBox="1"/>
          <p:nvPr/>
        </p:nvSpPr>
        <p:spPr>
          <a:xfrm>
            <a:off x="596903" y="453991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06" name="Google Shape;1006;p77"/>
          <p:cNvSpPr txBox="1"/>
          <p:nvPr/>
        </p:nvSpPr>
        <p:spPr>
          <a:xfrm>
            <a:off x="596903" y="6096924"/>
            <a:ext cx="14526092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»Reﬂection = Sports team review after a match - </a:t>
            </a:r>
            <a:endParaRPr/>
          </a:p>
        </p:txBody>
      </p:sp>
      <p:sp>
        <p:nvSpPr>
          <p:cNvPr id="1007" name="Google Shape;1007;p77"/>
          <p:cNvSpPr txBox="1"/>
          <p:nvPr/>
        </p:nvSpPr>
        <p:spPr>
          <a:xfrm>
            <a:off x="1231897" y="7383437"/>
            <a:ext cx="12721866" cy="913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thinking about what worked well and what to 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improve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8"/>
          <p:cNvSpPr/>
          <p:nvPr/>
        </p:nvSpPr>
        <p:spPr>
          <a:xfrm>
            <a:off x="596903" y="2349503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13" name="Google Shape;1013;p78"/>
          <p:cNvSpPr/>
          <p:nvPr/>
        </p:nvSpPr>
        <p:spPr>
          <a:xfrm>
            <a:off x="596903" y="6413497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14" name="Google Shape;1014;p7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5" name="Google Shape;1015;p78"/>
          <p:cNvSpPr/>
          <p:nvPr/>
        </p:nvSpPr>
        <p:spPr>
          <a:xfrm>
            <a:off x="596903" y="59613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6" name="Google Shape;1016;p78"/>
          <p:cNvSpPr/>
          <p:nvPr/>
        </p:nvSpPr>
        <p:spPr>
          <a:xfrm>
            <a:off x="1054103" y="6413497"/>
            <a:ext cx="13335000" cy="38100"/>
          </a:xfrm>
          <a:custGeom>
            <a:rect b="b" l="l" r="r" t="t"/>
            <a:pathLst>
              <a:path extrusionOk="0" h="38100" w="13335000">
                <a:moveTo>
                  <a:pt x="0" y="38100"/>
                </a:moveTo>
                <a:lnTo>
                  <a:pt x="13335000" y="38100"/>
                </a:lnTo>
                <a:lnTo>
                  <a:pt x="13335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17" name="Google Shape;1017;p78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1018" name="Google Shape;1018;p78"/>
          <p:cNvSpPr txBox="1"/>
          <p:nvPr/>
        </p:nvSpPr>
        <p:spPr>
          <a:xfrm>
            <a:off x="596903" y="1816389"/>
            <a:ext cx="5782666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</a:t>
            </a:r>
            <a:endParaRPr/>
          </a:p>
        </p:txBody>
      </p:sp>
      <p:sp>
        <p:nvSpPr>
          <p:cNvPr id="1019" name="Google Shape;1019;p78"/>
          <p:cNvSpPr txBox="1"/>
          <p:nvPr/>
        </p:nvSpPr>
        <p:spPr>
          <a:xfrm>
            <a:off x="596903" y="2445039"/>
            <a:ext cx="578263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1020" name="Google Shape;1020;p78"/>
          <p:cNvSpPr txBox="1"/>
          <p:nvPr/>
        </p:nvSpPr>
        <p:spPr>
          <a:xfrm>
            <a:off x="1163831" y="2733418"/>
            <a:ext cx="14813023" cy="5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Can you explain your code using proper technical </a:t>
            </a:r>
            <a:endParaRPr/>
          </a:p>
        </p:txBody>
      </p:sp>
      <p:sp>
        <p:nvSpPr>
          <p:cNvPr id="1021" name="Google Shape;1021;p78"/>
          <p:cNvSpPr txBox="1"/>
          <p:nvPr/>
        </p:nvSpPr>
        <p:spPr>
          <a:xfrm>
            <a:off x="596903" y="2788577"/>
            <a:ext cx="3180464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vocabulary?</a:t>
            </a:r>
            <a:endParaRPr/>
          </a:p>
        </p:txBody>
      </p:sp>
      <p:sp>
        <p:nvSpPr>
          <p:cNvPr id="1022" name="Google Shape;1022;p78"/>
          <p:cNvSpPr txBox="1"/>
          <p:nvPr/>
        </p:nvSpPr>
        <p:spPr>
          <a:xfrm>
            <a:off x="596903" y="3950627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1023" name="Google Shape;1023;p78"/>
          <p:cNvSpPr txBox="1"/>
          <p:nvPr/>
        </p:nvSpPr>
        <p:spPr>
          <a:xfrm>
            <a:off x="1163831" y="3943721"/>
            <a:ext cx="13656497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Can you identify speciﬁc coding concepts in </a:t>
            </a:r>
            <a:endParaRPr/>
          </a:p>
        </p:txBody>
      </p:sp>
      <p:sp>
        <p:nvSpPr>
          <p:cNvPr id="1024" name="Google Shape;1024;p78"/>
          <p:cNvSpPr txBox="1"/>
          <p:nvPr/>
        </p:nvSpPr>
        <p:spPr>
          <a:xfrm>
            <a:off x="596903" y="4017940"/>
            <a:ext cx="4915271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others' projects?</a:t>
            </a:r>
            <a:endParaRPr/>
          </a:p>
        </p:txBody>
      </p:sp>
      <p:sp>
        <p:nvSpPr>
          <p:cNvPr id="1025" name="Google Shape;1025;p78"/>
          <p:cNvSpPr txBox="1"/>
          <p:nvPr/>
        </p:nvSpPr>
        <p:spPr>
          <a:xfrm>
            <a:off x="596903" y="5179990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1026" name="Google Shape;1026;p78"/>
          <p:cNvSpPr txBox="1"/>
          <p:nvPr/>
        </p:nvSpPr>
        <p:spPr>
          <a:xfrm>
            <a:off x="1163831" y="5173085"/>
            <a:ext cx="14523891" cy="557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What evidence shows your problem-solving skills?</a:t>
            </a:r>
            <a:endParaRPr/>
          </a:p>
        </p:txBody>
      </p:sp>
      <p:sp>
        <p:nvSpPr>
          <p:cNvPr id="1027" name="Google Shape;1027;p78"/>
          <p:cNvSpPr txBox="1"/>
          <p:nvPr/>
        </p:nvSpPr>
        <p:spPr>
          <a:xfrm>
            <a:off x="1054103" y="5482247"/>
            <a:ext cx="13589270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Prepare to showcase your amazing Mars mission!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9"/>
          <p:cNvSpPr/>
          <p:nvPr/>
        </p:nvSpPr>
        <p:spPr>
          <a:xfrm>
            <a:off x="596903" y="2349503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33" name="Google Shape;1033;p79"/>
          <p:cNvSpPr/>
          <p:nvPr/>
        </p:nvSpPr>
        <p:spPr>
          <a:xfrm>
            <a:off x="596903" y="5232397"/>
            <a:ext cx="7378703" cy="38100"/>
          </a:xfrm>
          <a:custGeom>
            <a:rect b="b" l="l" r="r" t="t"/>
            <a:pathLst>
              <a:path extrusionOk="0" h="38100" w="7378700">
                <a:moveTo>
                  <a:pt x="0" y="38100"/>
                </a:moveTo>
                <a:lnTo>
                  <a:pt x="7378700" y="38100"/>
                </a:lnTo>
                <a:lnTo>
                  <a:pt x="737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34" name="Google Shape;1034;p7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5" name="Google Shape;1035;p79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6" name="Google Shape;1036;p79"/>
          <p:cNvSpPr/>
          <p:nvPr/>
        </p:nvSpPr>
        <p:spPr>
          <a:xfrm>
            <a:off x="622297" y="39966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7" name="Google Shape;1037;p79"/>
          <p:cNvSpPr/>
          <p:nvPr/>
        </p:nvSpPr>
        <p:spPr>
          <a:xfrm>
            <a:off x="622297" y="86956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8" name="Google Shape;1038;p79"/>
          <p:cNvSpPr txBox="1"/>
          <p:nvPr/>
        </p:nvSpPr>
        <p:spPr>
          <a:xfrm>
            <a:off x="1130303" y="583121"/>
            <a:ext cx="3793446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1039" name="Google Shape;1039;p79"/>
          <p:cNvSpPr txBox="1"/>
          <p:nvPr/>
        </p:nvSpPr>
        <p:spPr>
          <a:xfrm>
            <a:off x="914400" y="1011965"/>
            <a:ext cx="1897247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 (2 minutes)</a:t>
            </a:r>
            <a:endParaRPr/>
          </a:p>
        </p:txBody>
      </p:sp>
      <p:sp>
        <p:nvSpPr>
          <p:cNvPr id="1040" name="Google Shape;1040;p79"/>
          <p:cNvSpPr txBox="1"/>
          <p:nvPr/>
        </p:nvSpPr>
        <p:spPr>
          <a:xfrm>
            <a:off x="914400" y="3964715"/>
            <a:ext cx="1766668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PAIR (3 minutes)</a:t>
            </a:r>
            <a:endParaRPr/>
          </a:p>
        </p:txBody>
      </p:sp>
      <p:sp>
        <p:nvSpPr>
          <p:cNvPr id="1041" name="Google Shape;1041;p79"/>
          <p:cNvSpPr txBox="1"/>
          <p:nvPr/>
        </p:nvSpPr>
        <p:spPr>
          <a:xfrm>
            <a:off x="914400" y="8663721"/>
            <a:ext cx="1959159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SHARE (3 minutes)</a:t>
            </a:r>
            <a:endParaRPr/>
          </a:p>
        </p:txBody>
      </p:sp>
      <p:sp>
        <p:nvSpPr>
          <p:cNvPr id="1042" name="Google Shape;1042;p79"/>
          <p:cNvSpPr txBox="1"/>
          <p:nvPr/>
        </p:nvSpPr>
        <p:spPr>
          <a:xfrm>
            <a:off x="596903" y="1835439"/>
            <a:ext cx="14745795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Evaluate: What makes feedback helpful vs unhelpful when someone is learning?</a:t>
            </a:r>
            <a:endParaRPr/>
          </a:p>
        </p:txBody>
      </p:sp>
      <p:sp>
        <p:nvSpPr>
          <p:cNvPr id="1043" name="Google Shape;1043;p79"/>
          <p:cNvSpPr txBox="1"/>
          <p:nvPr/>
        </p:nvSpPr>
        <p:spPr>
          <a:xfrm>
            <a:off x="596903" y="4718342"/>
            <a:ext cx="15324058" cy="299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 - How has your problem-solving approach changed since Lesson 1? - Which coding concept will be most useful in other subjects?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8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596903" y="1835439"/>
            <a:ext cx="15324058" cy="5520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Today you mastered paths and forever loops to create realistic solar systems!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What We Achieved: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Created smooth orbital animations</a:t>
            </a:r>
            <a:endParaRPr/>
          </a:p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Used parallel processing for multiple objects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Applied realistic timing relationships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Next lesson: Controlling objects with buttons and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creating smart on/off systems!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0"/>
          <p:cNvSpPr/>
          <p:nvPr/>
        </p:nvSpPr>
        <p:spPr>
          <a:xfrm>
            <a:off x="596903" y="48768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49" name="Google Shape;1049;p80"/>
          <p:cNvSpPr/>
          <p:nvPr/>
        </p:nvSpPr>
        <p:spPr>
          <a:xfrm>
            <a:off x="1054103" y="4876800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50" name="Google Shape;1050;p8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1" name="Google Shape;1051;p80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2" name="Google Shape;1052;p80"/>
          <p:cNvSpPr/>
          <p:nvPr/>
        </p:nvSpPr>
        <p:spPr>
          <a:xfrm>
            <a:off x="596903" y="44246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3" name="Google Shape;1053;p80"/>
          <p:cNvSpPr/>
          <p:nvPr/>
        </p:nvSpPr>
        <p:spPr>
          <a:xfrm>
            <a:off x="622297" y="65239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4" name="Google Shape;1054;p80"/>
          <p:cNvSpPr txBox="1"/>
          <p:nvPr/>
        </p:nvSpPr>
        <p:spPr>
          <a:xfrm>
            <a:off x="1130303" y="583121"/>
            <a:ext cx="4231815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Assessment Levels</a:t>
            </a:r>
            <a:endParaRPr/>
          </a:p>
        </p:txBody>
      </p:sp>
      <p:sp>
        <p:nvSpPr>
          <p:cNvPr id="1055" name="Google Shape;1055;p80"/>
          <p:cNvSpPr txBox="1"/>
          <p:nvPr/>
        </p:nvSpPr>
        <p:spPr>
          <a:xfrm>
            <a:off x="914400" y="1011965"/>
            <a:ext cx="42748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1056" name="Google Shape;1056;p80"/>
          <p:cNvSpPr txBox="1"/>
          <p:nvPr/>
        </p:nvSpPr>
        <p:spPr>
          <a:xfrm>
            <a:off x="956310" y="1031015"/>
            <a:ext cx="5126679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Foundation: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Core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functionality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demonstrated</a:t>
            </a:r>
            <a:endParaRPr/>
          </a:p>
        </p:txBody>
      </p:sp>
      <p:sp>
        <p:nvSpPr>
          <p:cNvPr id="1057" name="Google Shape;1057;p80"/>
          <p:cNvSpPr txBox="1"/>
          <p:nvPr/>
        </p:nvSpPr>
        <p:spPr>
          <a:xfrm>
            <a:off x="914400" y="6492021"/>
            <a:ext cx="5951068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Intermediate: Multiple features integrated creatively</a:t>
            </a:r>
            <a:endParaRPr/>
          </a:p>
        </p:txBody>
      </p:sp>
      <p:sp>
        <p:nvSpPr>
          <p:cNvPr id="1058" name="Google Shape;1058;p80"/>
          <p:cNvSpPr txBox="1"/>
          <p:nvPr/>
        </p:nvSpPr>
        <p:spPr>
          <a:xfrm>
            <a:off x="596903" y="6978939"/>
            <a:ext cx="28913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</a:t>
            </a:r>
            <a:endParaRPr/>
          </a:p>
        </p:txBody>
      </p:sp>
      <p:sp>
        <p:nvSpPr>
          <p:cNvPr id="1059" name="Google Shape;1059;p80"/>
          <p:cNvSpPr txBox="1"/>
          <p:nvPr/>
        </p:nvSpPr>
        <p:spPr>
          <a:xfrm>
            <a:off x="1231906" y="6978939"/>
            <a:ext cx="1387840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Advanced interactions, thoughtful design choices Uses technical vocabulary to explain complex </a:t>
            </a:r>
            <a:endParaRPr/>
          </a:p>
        </p:txBody>
      </p:sp>
      <p:sp>
        <p:nvSpPr>
          <p:cNvPr id="1060" name="Google Shape;1060;p80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61" name="Google Shape;1061;p80"/>
          <p:cNvSpPr txBox="1"/>
          <p:nvPr/>
        </p:nvSpPr>
        <p:spPr>
          <a:xfrm>
            <a:off x="1231897" y="1835439"/>
            <a:ext cx="14745805" cy="2145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Basic animation, movement, and interaction systems work correctly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Can explain simple coding concepts</a:t>
            </a:r>
            <a:endParaRPr/>
          </a:p>
        </p:txBody>
      </p:sp>
      <p:sp>
        <p:nvSpPr>
          <p:cNvPr id="1062" name="Google Shape;1062;p80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63" name="Google Shape;1063;p80"/>
          <p:cNvSpPr txBox="1"/>
          <p:nvPr/>
        </p:nvSpPr>
        <p:spPr>
          <a:xfrm>
            <a:off x="1054103" y="4221775"/>
            <a:ext cx="13589270" cy="722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Success: Fundamental skills mastered, project </a:t>
            </a:r>
            <a:endParaRPr/>
          </a:p>
        </p:txBody>
      </p:sp>
      <p:sp>
        <p:nvSpPr>
          <p:cNvPr id="1064" name="Google Shape;1064;p80"/>
          <p:cNvSpPr txBox="1"/>
          <p:nvPr/>
        </p:nvSpPr>
        <p:spPr>
          <a:xfrm>
            <a:off x="596903" y="5092360"/>
            <a:ext cx="6071797" cy="46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functions as intended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1"/>
          <p:cNvSpPr/>
          <p:nvPr/>
        </p:nvSpPr>
        <p:spPr>
          <a:xfrm>
            <a:off x="596903" y="23622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70" name="Google Shape;1070;p81"/>
          <p:cNvSpPr/>
          <p:nvPr/>
        </p:nvSpPr>
        <p:spPr>
          <a:xfrm>
            <a:off x="596903" y="2971800"/>
            <a:ext cx="4546597" cy="38100"/>
          </a:xfrm>
          <a:custGeom>
            <a:rect b="b" l="l" r="r" t="t"/>
            <a:pathLst>
              <a:path extrusionOk="0" h="38100" w="4546600">
                <a:moveTo>
                  <a:pt x="0" y="38100"/>
                </a:moveTo>
                <a:lnTo>
                  <a:pt x="4546600" y="38100"/>
                </a:lnTo>
                <a:lnTo>
                  <a:pt x="454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71" name="Google Shape;1071;p81"/>
          <p:cNvSpPr/>
          <p:nvPr/>
        </p:nvSpPr>
        <p:spPr>
          <a:xfrm>
            <a:off x="1054103" y="2362200"/>
            <a:ext cx="13614397" cy="38100"/>
          </a:xfrm>
          <a:custGeom>
            <a:rect b="b" l="l" r="r" t="t"/>
            <a:pathLst>
              <a:path extrusionOk="0" h="38100" w="13614400">
                <a:moveTo>
                  <a:pt x="0" y="38100"/>
                </a:moveTo>
                <a:lnTo>
                  <a:pt x="13614400" y="38100"/>
                </a:lnTo>
                <a:lnTo>
                  <a:pt x="136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72" name="Google Shape;1072;p8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3" name="Google Shape;1073;p81"/>
          <p:cNvSpPr/>
          <p:nvPr/>
        </p:nvSpPr>
        <p:spPr>
          <a:xfrm>
            <a:off x="596903" y="19100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4" name="Google Shape;1074;p81"/>
          <p:cNvSpPr/>
          <p:nvPr/>
        </p:nvSpPr>
        <p:spPr>
          <a:xfrm>
            <a:off x="622297" y="40093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5" name="Google Shape;1075;p81"/>
          <p:cNvSpPr/>
          <p:nvPr/>
        </p:nvSpPr>
        <p:spPr>
          <a:xfrm>
            <a:off x="1231897" y="48056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6" name="Google Shape;1076;p81"/>
          <p:cNvSpPr/>
          <p:nvPr/>
        </p:nvSpPr>
        <p:spPr>
          <a:xfrm>
            <a:off x="1231897" y="64185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7" name="Google Shape;1077;p81"/>
          <p:cNvSpPr/>
          <p:nvPr/>
        </p:nvSpPr>
        <p:spPr>
          <a:xfrm>
            <a:off x="1231897" y="803148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8" name="Google Shape;1078;p81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1079" name="Google Shape;1079;p81"/>
          <p:cNvSpPr txBox="1"/>
          <p:nvPr/>
        </p:nvSpPr>
        <p:spPr>
          <a:xfrm>
            <a:off x="1054103" y="1831000"/>
            <a:ext cx="14167533" cy="59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Incredible Achievement! You've mastered 7 major </a:t>
            </a:r>
            <a:endParaRPr/>
          </a:p>
        </p:txBody>
      </p:sp>
      <p:sp>
        <p:nvSpPr>
          <p:cNvPr id="1080" name="Google Shape;1080;p81"/>
          <p:cNvSpPr txBox="1"/>
          <p:nvPr/>
        </p:nvSpPr>
        <p:spPr>
          <a:xfrm>
            <a:off x="596903" y="2444410"/>
            <a:ext cx="4626131" cy="59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coding concepts!</a:t>
            </a:r>
            <a:endParaRPr/>
          </a:p>
        </p:txBody>
      </p:sp>
      <p:sp>
        <p:nvSpPr>
          <p:cNvPr id="1081" name="Google Shape;1081;p81"/>
          <p:cNvSpPr txBox="1"/>
          <p:nvPr/>
        </p:nvSpPr>
        <p:spPr>
          <a:xfrm>
            <a:off x="914400" y="3767871"/>
            <a:ext cx="42748" cy="53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1082" name="Google Shape;1082;p81"/>
          <p:cNvSpPr txBox="1"/>
          <p:nvPr/>
        </p:nvSpPr>
        <p:spPr>
          <a:xfrm>
            <a:off x="596903" y="4393225"/>
            <a:ext cx="289131" cy="931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83" name="Google Shape;1083;p81"/>
          <p:cNvSpPr txBox="1"/>
          <p:nvPr/>
        </p:nvSpPr>
        <p:spPr>
          <a:xfrm>
            <a:off x="1689097" y="4393225"/>
            <a:ext cx="13589260" cy="931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Creating moving systems, controlling objects, </a:t>
            </a:r>
            <a:endParaRPr/>
          </a:p>
        </p:txBody>
      </p:sp>
      <p:sp>
        <p:nvSpPr>
          <p:cNvPr id="1084" name="Google Shape;1084;p81"/>
          <p:cNvSpPr txBox="1"/>
          <p:nvPr/>
        </p:nvSpPr>
        <p:spPr>
          <a:xfrm>
            <a:off x="1231897" y="5625760"/>
            <a:ext cx="6650069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organizing complex code</a:t>
            </a:r>
            <a:endParaRPr/>
          </a:p>
        </p:txBody>
      </p:sp>
      <p:sp>
        <p:nvSpPr>
          <p:cNvPr id="1085" name="Google Shape;1085;p81"/>
          <p:cNvSpPr txBox="1"/>
          <p:nvPr/>
        </p:nvSpPr>
        <p:spPr>
          <a:xfrm>
            <a:off x="596903" y="593944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86" name="Google Shape;1086;p81"/>
          <p:cNvSpPr txBox="1"/>
          <p:nvPr/>
        </p:nvSpPr>
        <p:spPr>
          <a:xfrm>
            <a:off x="1689097" y="5939447"/>
            <a:ext cx="12143603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Simulating physics, building interactive </a:t>
            </a:r>
            <a:endParaRPr/>
          </a:p>
        </p:txBody>
      </p:sp>
      <p:sp>
        <p:nvSpPr>
          <p:cNvPr id="1087" name="Google Shape;1087;p81"/>
          <p:cNvSpPr txBox="1"/>
          <p:nvPr/>
        </p:nvSpPr>
        <p:spPr>
          <a:xfrm>
            <a:off x="1231897" y="7238657"/>
            <a:ext cx="346959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environments</a:t>
            </a:r>
            <a:endParaRPr/>
          </a:p>
        </p:txBody>
      </p:sp>
      <p:sp>
        <p:nvSpPr>
          <p:cNvPr id="1088" name="Google Shape;1088;p81"/>
          <p:cNvSpPr txBox="1"/>
          <p:nvPr/>
        </p:nvSpPr>
        <p:spPr>
          <a:xfrm>
            <a:off x="596903" y="755234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089" name="Google Shape;1089;p81"/>
          <p:cNvSpPr txBox="1"/>
          <p:nvPr/>
        </p:nvSpPr>
        <p:spPr>
          <a:xfrm>
            <a:off x="1689097" y="7552344"/>
            <a:ext cx="14456664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Solving problems independently and thinking like </a:t>
            </a:r>
            <a:endParaRPr/>
          </a:p>
        </p:txBody>
      </p:sp>
      <p:sp>
        <p:nvSpPr>
          <p:cNvPr id="1090" name="Google Shape;1090;p81"/>
          <p:cNvSpPr txBox="1"/>
          <p:nvPr/>
        </p:nvSpPr>
        <p:spPr>
          <a:xfrm>
            <a:off x="952500" y="3977421"/>
            <a:ext cx="2965171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Your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Superpowers: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2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6" name="Google Shape;1096;p82"/>
          <p:cNvSpPr/>
          <p:nvPr/>
        </p:nvSpPr>
        <p:spPr>
          <a:xfrm>
            <a:off x="596903" y="2349503"/>
            <a:ext cx="8508997" cy="38100"/>
          </a:xfrm>
          <a:custGeom>
            <a:rect b="b" l="l" r="r" t="t"/>
            <a:pathLst>
              <a:path extrusionOk="0" h="38100" w="8509000">
                <a:moveTo>
                  <a:pt x="0" y="38100"/>
                </a:moveTo>
                <a:lnTo>
                  <a:pt x="8509000" y="38100"/>
                </a:lnTo>
                <a:lnTo>
                  <a:pt x="850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97" name="Google Shape;1097;p82"/>
          <p:cNvSpPr/>
          <p:nvPr/>
        </p:nvSpPr>
        <p:spPr>
          <a:xfrm>
            <a:off x="1231897" y="3314700"/>
            <a:ext cx="14185897" cy="38100"/>
          </a:xfrm>
          <a:custGeom>
            <a:rect b="b" l="l" r="r" t="t"/>
            <a:pathLst>
              <a:path extrusionOk="0" h="38100" w="14185900">
                <a:moveTo>
                  <a:pt x="0" y="38100"/>
                </a:moveTo>
                <a:lnTo>
                  <a:pt x="14185900" y="38100"/>
                </a:lnTo>
                <a:lnTo>
                  <a:pt x="14185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98" name="Google Shape;1098;p82"/>
          <p:cNvSpPr/>
          <p:nvPr/>
        </p:nvSpPr>
        <p:spPr>
          <a:xfrm>
            <a:off x="1231897" y="4876800"/>
            <a:ext cx="14185897" cy="38100"/>
          </a:xfrm>
          <a:custGeom>
            <a:rect b="b" l="l" r="r" t="t"/>
            <a:pathLst>
              <a:path extrusionOk="0" h="38100" w="14185900">
                <a:moveTo>
                  <a:pt x="0" y="38100"/>
                </a:moveTo>
                <a:lnTo>
                  <a:pt x="14185900" y="38100"/>
                </a:lnTo>
                <a:lnTo>
                  <a:pt x="14185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099" name="Google Shape;1099;p82"/>
          <p:cNvSpPr/>
          <p:nvPr/>
        </p:nvSpPr>
        <p:spPr>
          <a:xfrm>
            <a:off x="1231897" y="6438900"/>
            <a:ext cx="13042897" cy="38100"/>
          </a:xfrm>
          <a:custGeom>
            <a:rect b="b" l="l" r="r" t="t"/>
            <a:pathLst>
              <a:path extrusionOk="0" h="38100" w="13042900">
                <a:moveTo>
                  <a:pt x="0" y="38100"/>
                </a:moveTo>
                <a:lnTo>
                  <a:pt x="13042900" y="38100"/>
                </a:lnTo>
                <a:lnTo>
                  <a:pt x="13042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00" name="Google Shape;1100;p82"/>
          <p:cNvSpPr/>
          <p:nvPr/>
        </p:nvSpPr>
        <p:spPr>
          <a:xfrm>
            <a:off x="1231897" y="3924300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01" name="Google Shape;1101;p82"/>
          <p:cNvSpPr/>
          <p:nvPr/>
        </p:nvSpPr>
        <p:spPr>
          <a:xfrm>
            <a:off x="1231897" y="5473703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02" name="Google Shape;1102;p82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1103" name="Google Shape;1103;p82"/>
          <p:cNvSpPr txBox="1"/>
          <p:nvPr/>
        </p:nvSpPr>
        <p:spPr>
          <a:xfrm>
            <a:off x="596903" y="1568739"/>
            <a:ext cx="15393495" cy="1820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1.Which coding concept from the entire unit was your </a:t>
            </a:r>
            <a:endParaRPr/>
          </a:p>
        </p:txBody>
      </p:sp>
      <p:sp>
        <p:nvSpPr>
          <p:cNvPr id="1104" name="Google Shape;1104;p82"/>
          <p:cNvSpPr txBox="1"/>
          <p:nvPr/>
        </p:nvSpPr>
        <p:spPr>
          <a:xfrm>
            <a:off x="1231897" y="3677574"/>
            <a:ext cx="5782666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16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biggest achievement?</a:t>
            </a:r>
            <a:endParaRPr/>
          </a:p>
        </p:txBody>
      </p:sp>
      <p:sp>
        <p:nvSpPr>
          <p:cNvPr id="1105" name="Google Shape;1105;p82"/>
          <p:cNvSpPr txBox="1"/>
          <p:nvPr/>
        </p:nvSpPr>
        <p:spPr>
          <a:xfrm>
            <a:off x="596903" y="3948084"/>
            <a:ext cx="1539349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2.Can you teach someone else one coding skill you've </a:t>
            </a:r>
            <a:endParaRPr/>
          </a:p>
        </p:txBody>
      </p:sp>
      <p:sp>
        <p:nvSpPr>
          <p:cNvPr id="1106" name="Google Shape;1106;p82"/>
          <p:cNvSpPr txBox="1"/>
          <p:nvPr/>
        </p:nvSpPr>
        <p:spPr>
          <a:xfrm>
            <a:off x="1231897" y="5234597"/>
            <a:ext cx="2602201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mastered?</a:t>
            </a:r>
            <a:endParaRPr/>
          </a:p>
        </p:txBody>
      </p:sp>
      <p:sp>
        <p:nvSpPr>
          <p:cNvPr id="1107" name="Google Shape;1107;p82"/>
          <p:cNvSpPr txBox="1"/>
          <p:nvPr/>
        </p:nvSpPr>
        <p:spPr>
          <a:xfrm>
            <a:off x="596903" y="5505107"/>
            <a:ext cx="13947829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3.How has your problem-solving conﬁdence grown?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3"/>
          <p:cNvSpPr/>
          <p:nvPr/>
        </p:nvSpPr>
        <p:spPr>
          <a:xfrm>
            <a:off x="596903" y="2349503"/>
            <a:ext cx="14744700" cy="38100"/>
          </a:xfrm>
          <a:custGeom>
            <a:rect b="b" l="l" r="r" t="t"/>
            <a:pathLst>
              <a:path extrusionOk="0" h="38100" w="14744700">
                <a:moveTo>
                  <a:pt x="0" y="38100"/>
                </a:moveTo>
                <a:lnTo>
                  <a:pt x="14744700" y="38100"/>
                </a:lnTo>
                <a:lnTo>
                  <a:pt x="14744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13" name="Google Shape;1113;p83"/>
          <p:cNvSpPr/>
          <p:nvPr/>
        </p:nvSpPr>
        <p:spPr>
          <a:xfrm>
            <a:off x="1231897" y="5778503"/>
            <a:ext cx="2273303" cy="38100"/>
          </a:xfrm>
          <a:custGeom>
            <a:rect b="b" l="l" r="r" t="t"/>
            <a:pathLst>
              <a:path extrusionOk="0" h="38100" w="2273300">
                <a:moveTo>
                  <a:pt x="0" y="38100"/>
                </a:moveTo>
                <a:lnTo>
                  <a:pt x="2273300" y="38100"/>
                </a:lnTo>
                <a:lnTo>
                  <a:pt x="2273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14" name="Google Shape;1114;p83"/>
          <p:cNvSpPr/>
          <p:nvPr/>
        </p:nvSpPr>
        <p:spPr>
          <a:xfrm>
            <a:off x="1231897" y="6731003"/>
            <a:ext cx="1993897" cy="38100"/>
          </a:xfrm>
          <a:custGeom>
            <a:rect b="b" l="l" r="r" t="t"/>
            <a:pathLst>
              <a:path extrusionOk="0" h="38100" w="1993900">
                <a:moveTo>
                  <a:pt x="0" y="38100"/>
                </a:moveTo>
                <a:lnTo>
                  <a:pt x="1993900" y="38100"/>
                </a:lnTo>
                <a:lnTo>
                  <a:pt x="1993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15" name="Google Shape;1115;p83"/>
          <p:cNvSpPr/>
          <p:nvPr/>
        </p:nvSpPr>
        <p:spPr>
          <a:xfrm>
            <a:off x="1231897" y="4813297"/>
            <a:ext cx="1422397" cy="38100"/>
          </a:xfrm>
          <a:custGeom>
            <a:rect b="b" l="l" r="r" t="t"/>
            <a:pathLst>
              <a:path extrusionOk="0" h="38100" w="1422400">
                <a:moveTo>
                  <a:pt x="0" y="38100"/>
                </a:moveTo>
                <a:lnTo>
                  <a:pt x="1422400" y="38100"/>
                </a:lnTo>
                <a:lnTo>
                  <a:pt x="142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16" name="Google Shape;1116;p83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7" name="Google Shape;1117;p83"/>
          <p:cNvSpPr/>
          <p:nvPr/>
        </p:nvSpPr>
        <p:spPr>
          <a:xfrm>
            <a:off x="622297" y="33782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8" name="Google Shape;1118;p83"/>
          <p:cNvSpPr/>
          <p:nvPr/>
        </p:nvSpPr>
        <p:spPr>
          <a:xfrm>
            <a:off x="622297" y="77597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9" name="Google Shape;1119;p83"/>
          <p:cNvSpPr txBox="1"/>
          <p:nvPr/>
        </p:nvSpPr>
        <p:spPr>
          <a:xfrm>
            <a:off x="1371600" y="349215"/>
            <a:ext cx="10887580" cy="970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Technical Vocabulary Checklist</a:t>
            </a:r>
            <a:endParaRPr/>
          </a:p>
        </p:txBody>
      </p:sp>
      <p:sp>
        <p:nvSpPr>
          <p:cNvPr id="1120" name="Google Shape;1120;p83"/>
          <p:cNvSpPr txBox="1"/>
          <p:nvPr/>
        </p:nvSpPr>
        <p:spPr>
          <a:xfrm>
            <a:off x="596903" y="4032542"/>
            <a:ext cx="289131" cy="27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 » »</a:t>
            </a:r>
            <a:endParaRPr/>
          </a:p>
        </p:txBody>
      </p:sp>
      <p:sp>
        <p:nvSpPr>
          <p:cNvPr id="1121" name="Google Shape;1121;p83"/>
          <p:cNvSpPr txBox="1"/>
          <p:nvPr/>
        </p:nvSpPr>
        <p:spPr>
          <a:xfrm>
            <a:off x="1231897" y="4032542"/>
            <a:ext cx="10119665" cy="2768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Paths - Routes objects follow Velocity - Force that moves objects Boolean - True/false variables</a:t>
            </a:r>
            <a:endParaRPr/>
          </a:p>
        </p:txBody>
      </p:sp>
      <p:sp>
        <p:nvSpPr>
          <p:cNvPr id="1122" name="Google Shape;1122;p83"/>
          <p:cNvSpPr txBox="1"/>
          <p:nvPr/>
        </p:nvSpPr>
        <p:spPr>
          <a:xfrm>
            <a:off x="596903" y="1806864"/>
            <a:ext cx="15034927" cy="617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By the end of this unit, students should understand:</a:t>
            </a:r>
            <a:endParaRPr/>
          </a:p>
        </p:txBody>
      </p:sp>
      <p:sp>
        <p:nvSpPr>
          <p:cNvPr id="1123" name="Google Shape;1123;p83"/>
          <p:cNvSpPr txBox="1"/>
          <p:nvPr/>
        </p:nvSpPr>
        <p:spPr>
          <a:xfrm>
            <a:off x="1130303" y="3275524"/>
            <a:ext cx="332036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Core Concepts</a:t>
            </a:r>
            <a:endParaRPr/>
          </a:p>
        </p:txBody>
      </p:sp>
      <p:sp>
        <p:nvSpPr>
          <p:cNvPr id="1124" name="Google Shape;1124;p83"/>
          <p:cNvSpPr txBox="1"/>
          <p:nvPr/>
        </p:nvSpPr>
        <p:spPr>
          <a:xfrm>
            <a:off x="1130303" y="7657024"/>
            <a:ext cx="4443736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Advanced Concepts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84"/>
          <p:cNvSpPr/>
          <p:nvPr/>
        </p:nvSpPr>
        <p:spPr>
          <a:xfrm>
            <a:off x="609600" y="482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0" name="Google Shape;1130;p84"/>
          <p:cNvSpPr/>
          <p:nvPr/>
        </p:nvSpPr>
        <p:spPr>
          <a:xfrm>
            <a:off x="876300" y="2362200"/>
            <a:ext cx="469897" cy="38100"/>
          </a:xfrm>
          <a:custGeom>
            <a:rect b="b" l="l" r="r" t="t"/>
            <a:pathLst>
              <a:path extrusionOk="0" h="38100" w="469900">
                <a:moveTo>
                  <a:pt x="0" y="38100"/>
                </a:moveTo>
                <a:lnTo>
                  <a:pt x="469900" y="38100"/>
                </a:lnTo>
                <a:lnTo>
                  <a:pt x="469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31" name="Google Shape;1131;p84"/>
          <p:cNvSpPr/>
          <p:nvPr/>
        </p:nvSpPr>
        <p:spPr>
          <a:xfrm>
            <a:off x="876300" y="19100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2" name="Google Shape;1132;p84"/>
          <p:cNvSpPr/>
          <p:nvPr/>
        </p:nvSpPr>
        <p:spPr>
          <a:xfrm>
            <a:off x="1333500" y="2362200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33" name="Google Shape;1133;p84"/>
          <p:cNvSpPr/>
          <p:nvPr/>
        </p:nvSpPr>
        <p:spPr>
          <a:xfrm>
            <a:off x="622297" y="3987803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4" name="Google Shape;1134;p84"/>
          <p:cNvSpPr txBox="1"/>
          <p:nvPr/>
        </p:nvSpPr>
        <p:spPr>
          <a:xfrm>
            <a:off x="1337567" y="349215"/>
            <a:ext cx="14456664" cy="21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BONUS LESSON: Educational Quizzes</a:t>
            </a:r>
            <a:endParaRPr/>
          </a:p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Extension Activity: For students who want to add </a:t>
            </a:r>
            <a:endParaRPr/>
          </a:p>
        </p:txBody>
      </p:sp>
      <p:sp>
        <p:nvSpPr>
          <p:cNvPr id="1135" name="Google Shape;1135;p84"/>
          <p:cNvSpPr txBox="1"/>
          <p:nvPr/>
        </p:nvSpPr>
        <p:spPr>
          <a:xfrm>
            <a:off x="596903" y="1831000"/>
            <a:ext cx="289131" cy="59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/>
          </a:p>
        </p:txBody>
      </p:sp>
      <p:sp>
        <p:nvSpPr>
          <p:cNvPr id="1136" name="Google Shape;1136;p84"/>
          <p:cNvSpPr txBox="1"/>
          <p:nvPr/>
        </p:nvSpPr>
        <p:spPr>
          <a:xfrm>
            <a:off x="596903" y="2444410"/>
            <a:ext cx="12143603" cy="59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educational elements to their Mars bases!”</a:t>
            </a:r>
            <a:endParaRPr/>
          </a:p>
        </p:txBody>
      </p:sp>
      <p:sp>
        <p:nvSpPr>
          <p:cNvPr id="1137" name="Google Shape;1137;p84"/>
          <p:cNvSpPr txBox="1"/>
          <p:nvPr/>
        </p:nvSpPr>
        <p:spPr>
          <a:xfrm>
            <a:off x="596903" y="4908842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38" name="Google Shape;1138;p84"/>
          <p:cNvSpPr txBox="1"/>
          <p:nvPr/>
        </p:nvSpPr>
        <p:spPr>
          <a:xfrm>
            <a:off x="1231897" y="4908842"/>
            <a:ext cx="14456664" cy="3702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Create educational content that responds intelligently to user answers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Implement conditional logic to provide appropriate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Design user input systems that are intuitive and</a:t>
            </a:r>
            <a:endParaRPr/>
          </a:p>
        </p:txBody>
      </p:sp>
      <p:sp>
        <p:nvSpPr>
          <p:cNvPr id="1139" name="Google Shape;1139;p84"/>
          <p:cNvSpPr txBox="1"/>
          <p:nvPr/>
        </p:nvSpPr>
        <p:spPr>
          <a:xfrm>
            <a:off x="596903" y="605629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40" name="Google Shape;1140;p84"/>
          <p:cNvSpPr txBox="1"/>
          <p:nvPr/>
        </p:nvSpPr>
        <p:spPr>
          <a:xfrm>
            <a:off x="596903" y="761330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41" name="Google Shape;1141;p84"/>
          <p:cNvSpPr txBox="1"/>
          <p:nvPr/>
        </p:nvSpPr>
        <p:spPr>
          <a:xfrm>
            <a:off x="1130303" y="3885124"/>
            <a:ext cx="448934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Learning Objectives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85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7" name="Google Shape;1147;p85"/>
          <p:cNvSpPr/>
          <p:nvPr/>
        </p:nvSpPr>
        <p:spPr>
          <a:xfrm>
            <a:off x="622297" y="62953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8" name="Google Shape;1148;p85"/>
          <p:cNvSpPr txBox="1"/>
          <p:nvPr/>
        </p:nvSpPr>
        <p:spPr>
          <a:xfrm>
            <a:off x="1130303" y="430721"/>
            <a:ext cx="3549910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Code Structure</a:t>
            </a:r>
            <a:endParaRPr/>
          </a:p>
        </p:txBody>
      </p:sp>
      <p:sp>
        <p:nvSpPr>
          <p:cNvPr id="1149" name="Google Shape;1149;p85"/>
          <p:cNvSpPr txBox="1"/>
          <p:nvPr/>
        </p:nvSpPr>
        <p:spPr>
          <a:xfrm>
            <a:off x="609600" y="1846555"/>
            <a:ext cx="7529341" cy="56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when Quiz_Button is clicked</a:t>
            </a:r>
            <a:endParaRPr/>
          </a:p>
        </p:txBody>
      </p:sp>
      <p:sp>
        <p:nvSpPr>
          <p:cNvPr id="1150" name="Google Shape;1150;p85"/>
          <p:cNvSpPr txBox="1"/>
          <p:nvPr/>
        </p:nvSpPr>
        <p:spPr>
          <a:xfrm>
            <a:off x="609600" y="2425932"/>
            <a:ext cx="278863" cy="2886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just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sp>
        <p:nvSpPr>
          <p:cNvPr id="1151" name="Google Shape;1151;p85"/>
          <p:cNvSpPr txBox="1"/>
          <p:nvPr/>
        </p:nvSpPr>
        <p:spPr>
          <a:xfrm>
            <a:off x="1703184" y="2425932"/>
            <a:ext cx="11712302" cy="56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text of Answer_Input = "carbon dioxide"</a:t>
            </a:r>
            <a:endParaRPr/>
          </a:p>
        </p:txBody>
      </p:sp>
      <p:sp>
        <p:nvSpPr>
          <p:cNvPr id="1152" name="Google Shape;1152;p85"/>
          <p:cNvSpPr txBox="1"/>
          <p:nvPr/>
        </p:nvSpPr>
        <p:spPr>
          <a:xfrm>
            <a:off x="2796769" y="3005299"/>
            <a:ext cx="13106619" cy="23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say "Correct! Mars atmosphere is 95% CO2" show object Reward_Item say "Not quite - think about greenhouse gases!"</a:t>
            </a:r>
            <a:endParaRPr/>
          </a:p>
        </p:txBody>
      </p:sp>
      <p:sp>
        <p:nvSpPr>
          <p:cNvPr id="1153" name="Google Shape;1153;p85"/>
          <p:cNvSpPr txBox="1"/>
          <p:nvPr/>
        </p:nvSpPr>
        <p:spPr>
          <a:xfrm>
            <a:off x="1703184" y="4164054"/>
            <a:ext cx="1115454" cy="5692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72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/>
          </a:p>
        </p:txBody>
      </p:sp>
      <p:sp>
        <p:nvSpPr>
          <p:cNvPr id="1154" name="Google Shape;1154;p85"/>
          <p:cNvSpPr txBox="1"/>
          <p:nvPr/>
        </p:nvSpPr>
        <p:spPr>
          <a:xfrm>
            <a:off x="914400" y="6263421"/>
            <a:ext cx="3932577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Building Educational Interactions:</a:t>
            </a:r>
            <a:endParaRPr/>
          </a:p>
        </p:txBody>
      </p:sp>
      <p:sp>
        <p:nvSpPr>
          <p:cNvPr id="1155" name="Google Shape;1155;p85"/>
          <p:cNvSpPr txBox="1"/>
          <p:nvPr/>
        </p:nvSpPr>
        <p:spPr>
          <a:xfrm>
            <a:off x="596903" y="6750339"/>
            <a:ext cx="14526101" cy="18118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1.Choose interesting Mars facts for your questions 2.Plan helpful hints for incorrect answers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86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1" name="Google Shape;1161;p86"/>
          <p:cNvSpPr/>
          <p:nvPr/>
        </p:nvSpPr>
        <p:spPr>
          <a:xfrm>
            <a:off x="1231897" y="2349503"/>
            <a:ext cx="6248400" cy="38100"/>
          </a:xfrm>
          <a:custGeom>
            <a:rect b="b" l="l" r="r" t="t"/>
            <a:pathLst>
              <a:path extrusionOk="0" h="38100" w="6248400">
                <a:moveTo>
                  <a:pt x="0" y="38100"/>
                </a:moveTo>
                <a:lnTo>
                  <a:pt x="6248400" y="38100"/>
                </a:lnTo>
                <a:lnTo>
                  <a:pt x="624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62" name="Google Shape;1162;p86"/>
          <p:cNvSpPr/>
          <p:nvPr/>
        </p:nvSpPr>
        <p:spPr>
          <a:xfrm>
            <a:off x="1231897" y="6070597"/>
            <a:ext cx="4826003" cy="38100"/>
          </a:xfrm>
          <a:custGeom>
            <a:rect b="b" l="l" r="r" t="t"/>
            <a:pathLst>
              <a:path extrusionOk="0" h="38100" w="4826000">
                <a:moveTo>
                  <a:pt x="0" y="38100"/>
                </a:moveTo>
                <a:lnTo>
                  <a:pt x="4826000" y="38100"/>
                </a:lnTo>
                <a:lnTo>
                  <a:pt x="4826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63" name="Google Shape;1163;p86"/>
          <p:cNvSpPr/>
          <p:nvPr/>
        </p:nvSpPr>
        <p:spPr>
          <a:xfrm>
            <a:off x="1231897" y="7620000"/>
            <a:ext cx="4546597" cy="38100"/>
          </a:xfrm>
          <a:custGeom>
            <a:rect b="b" l="l" r="r" t="t"/>
            <a:pathLst>
              <a:path extrusionOk="0" h="38100" w="4546600">
                <a:moveTo>
                  <a:pt x="0" y="38100"/>
                </a:moveTo>
                <a:lnTo>
                  <a:pt x="4546600" y="38100"/>
                </a:lnTo>
                <a:lnTo>
                  <a:pt x="4546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64" name="Google Shape;1164;p86"/>
          <p:cNvSpPr/>
          <p:nvPr/>
        </p:nvSpPr>
        <p:spPr>
          <a:xfrm>
            <a:off x="1231897" y="4508497"/>
            <a:ext cx="2844803" cy="38100"/>
          </a:xfrm>
          <a:custGeom>
            <a:rect b="b" l="l" r="r" t="t"/>
            <a:pathLst>
              <a:path extrusionOk="0" h="38100" w="2844800">
                <a:moveTo>
                  <a:pt x="0" y="38100"/>
                </a:moveTo>
                <a:lnTo>
                  <a:pt x="2844800" y="38100"/>
                </a:lnTo>
                <a:lnTo>
                  <a:pt x="2844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65" name="Google Shape;1165;p86"/>
          <p:cNvSpPr txBox="1"/>
          <p:nvPr/>
        </p:nvSpPr>
        <p:spPr>
          <a:xfrm>
            <a:off x="1130303" y="430721"/>
            <a:ext cx="4224557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 Life Analogies</a:t>
            </a:r>
            <a:endParaRPr/>
          </a:p>
        </p:txBody>
      </p:sp>
      <p:sp>
        <p:nvSpPr>
          <p:cNvPr id="1166" name="Google Shape;1166;p86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67" name="Google Shape;1167;p86"/>
          <p:cNvSpPr txBox="1"/>
          <p:nvPr/>
        </p:nvSpPr>
        <p:spPr>
          <a:xfrm>
            <a:off x="1231897" y="1835439"/>
            <a:ext cx="14167533" cy="70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Conditional statements = Automatic doors - IF someone approaches THEN door opens, ELSE door stays closed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User input = ATM machine - you type your PIN and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it responds based on what you entered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String comparison = Password checking - computer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compares what you typed with the correct answer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 systems = School tests - correct answers</a:t>
            </a:r>
            <a:endParaRPr/>
          </a:p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get positive feedback, wrong answers get helpful</a:t>
            </a:r>
            <a:endParaRPr/>
          </a:p>
          <a:p>
            <a:pPr indent="0" lvl="0" marL="0" marR="0" rtl="0" algn="just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/>
          </a:p>
        </p:txBody>
      </p:sp>
      <p:sp>
        <p:nvSpPr>
          <p:cNvPr id="1168" name="Google Shape;1168;p86"/>
          <p:cNvSpPr txBox="1"/>
          <p:nvPr/>
        </p:nvSpPr>
        <p:spPr>
          <a:xfrm>
            <a:off x="596903" y="3583600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69" name="Google Shape;1169;p86"/>
          <p:cNvSpPr txBox="1"/>
          <p:nvPr/>
        </p:nvSpPr>
        <p:spPr>
          <a:xfrm>
            <a:off x="596903" y="514061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170" name="Google Shape;1170;p86"/>
          <p:cNvSpPr txBox="1"/>
          <p:nvPr/>
        </p:nvSpPr>
        <p:spPr>
          <a:xfrm>
            <a:off x="596903" y="669763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7"/>
          <p:cNvSpPr/>
          <p:nvPr/>
        </p:nvSpPr>
        <p:spPr>
          <a:xfrm>
            <a:off x="596903" y="2349503"/>
            <a:ext cx="5676900" cy="38100"/>
          </a:xfrm>
          <a:custGeom>
            <a:rect b="b" l="l" r="r" t="t"/>
            <a:pathLst>
              <a:path extrusionOk="0" h="38100" w="5676900">
                <a:moveTo>
                  <a:pt x="0" y="38100"/>
                </a:moveTo>
                <a:lnTo>
                  <a:pt x="5676900" y="38100"/>
                </a:lnTo>
                <a:lnTo>
                  <a:pt x="5676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76" name="Google Shape;1176;p87"/>
          <p:cNvSpPr/>
          <p:nvPr/>
        </p:nvSpPr>
        <p:spPr>
          <a:xfrm>
            <a:off x="596903" y="5803897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77" name="Google Shape;1177;p87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8" name="Google Shape;1178;p87"/>
          <p:cNvSpPr/>
          <p:nvPr/>
        </p:nvSpPr>
        <p:spPr>
          <a:xfrm>
            <a:off x="596903" y="53517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9" name="Google Shape;1179;p87"/>
          <p:cNvSpPr/>
          <p:nvPr/>
        </p:nvSpPr>
        <p:spPr>
          <a:xfrm>
            <a:off x="1054103" y="5803897"/>
            <a:ext cx="8508997" cy="38100"/>
          </a:xfrm>
          <a:custGeom>
            <a:rect b="b" l="l" r="r" t="t"/>
            <a:pathLst>
              <a:path extrusionOk="0" h="38100" w="8509000">
                <a:moveTo>
                  <a:pt x="0" y="38100"/>
                </a:moveTo>
                <a:lnTo>
                  <a:pt x="8509000" y="38100"/>
                </a:lnTo>
                <a:lnTo>
                  <a:pt x="850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80" name="Google Shape;1180;p87"/>
          <p:cNvSpPr txBox="1"/>
          <p:nvPr/>
        </p:nvSpPr>
        <p:spPr>
          <a:xfrm>
            <a:off x="1130303" y="430721"/>
            <a:ext cx="2899105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Mini Plenary</a:t>
            </a:r>
            <a:endParaRPr/>
          </a:p>
        </p:txBody>
      </p:sp>
      <p:sp>
        <p:nvSpPr>
          <p:cNvPr id="1181" name="Google Shape;1181;p87"/>
          <p:cNvSpPr txBox="1"/>
          <p:nvPr/>
        </p:nvSpPr>
        <p:spPr>
          <a:xfrm>
            <a:off x="596903" y="1816389"/>
            <a:ext cx="5782666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Check Your Progress:</a:t>
            </a:r>
            <a:endParaRPr/>
          </a:p>
        </p:txBody>
      </p:sp>
      <p:sp>
        <p:nvSpPr>
          <p:cNvPr id="1182" name="Google Shape;1182;p87"/>
          <p:cNvSpPr txBox="1"/>
          <p:nvPr/>
        </p:nvSpPr>
        <p:spPr>
          <a:xfrm>
            <a:off x="596903" y="2445039"/>
            <a:ext cx="578263" cy="607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1183" name="Google Shape;1183;p87"/>
          <p:cNvSpPr txBox="1"/>
          <p:nvPr/>
        </p:nvSpPr>
        <p:spPr>
          <a:xfrm>
            <a:off x="1163831" y="2733418"/>
            <a:ext cx="13945629" cy="5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 correct answers give positive, informative </a:t>
            </a:r>
            <a:endParaRPr/>
          </a:p>
        </p:txBody>
      </p:sp>
      <p:sp>
        <p:nvSpPr>
          <p:cNvPr id="1184" name="Google Shape;1184;p87"/>
          <p:cNvSpPr txBox="1"/>
          <p:nvPr/>
        </p:nvSpPr>
        <p:spPr>
          <a:xfrm>
            <a:off x="596903" y="2788577"/>
            <a:ext cx="2602201" cy="865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2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feedback?</a:t>
            </a:r>
            <a:endParaRPr/>
          </a:p>
        </p:txBody>
      </p:sp>
      <p:sp>
        <p:nvSpPr>
          <p:cNvPr id="1185" name="Google Shape;1185;p87"/>
          <p:cNvSpPr txBox="1"/>
          <p:nvPr/>
        </p:nvSpPr>
        <p:spPr>
          <a:xfrm>
            <a:off x="596903" y="3950627"/>
            <a:ext cx="578263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1186" name="Google Shape;1186;p87"/>
          <p:cNvSpPr txBox="1"/>
          <p:nvPr/>
        </p:nvSpPr>
        <p:spPr>
          <a:xfrm>
            <a:off x="1163831" y="3943721"/>
            <a:ext cx="13656497" cy="11862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6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Do incorrect answers provide helpful hints? </a:t>
            </a:r>
            <a:r>
              <a:rPr b="1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✓</a:t>
            </a: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Are your Mars facts accurate and interesting?</a:t>
            </a:r>
            <a:endParaRPr/>
          </a:p>
        </p:txBody>
      </p:sp>
      <p:sp>
        <p:nvSpPr>
          <p:cNvPr id="1187" name="Google Shape;1187;p87"/>
          <p:cNvSpPr txBox="1"/>
          <p:nvPr/>
        </p:nvSpPr>
        <p:spPr>
          <a:xfrm>
            <a:off x="596903" y="3998252"/>
            <a:ext cx="578263" cy="912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endParaRPr/>
          </a:p>
        </p:txBody>
      </p:sp>
      <p:sp>
        <p:nvSpPr>
          <p:cNvPr id="1188" name="Google Shape;1188;p87"/>
          <p:cNvSpPr txBox="1"/>
          <p:nvPr/>
        </p:nvSpPr>
        <p:spPr>
          <a:xfrm>
            <a:off x="1054103" y="4872647"/>
            <a:ext cx="8673998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Test your quiz with a friend!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88"/>
          <p:cNvSpPr/>
          <p:nvPr/>
        </p:nvSpPr>
        <p:spPr>
          <a:xfrm>
            <a:off x="596903" y="2349503"/>
            <a:ext cx="1701803" cy="38100"/>
          </a:xfrm>
          <a:custGeom>
            <a:rect b="b" l="l" r="r" t="t"/>
            <a:pathLst>
              <a:path extrusionOk="0" h="38100" w="1701800">
                <a:moveTo>
                  <a:pt x="0" y="38100"/>
                </a:moveTo>
                <a:lnTo>
                  <a:pt x="1701800" y="38100"/>
                </a:lnTo>
                <a:lnTo>
                  <a:pt x="1701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94" name="Google Shape;1194;p88"/>
          <p:cNvSpPr/>
          <p:nvPr/>
        </p:nvSpPr>
        <p:spPr>
          <a:xfrm>
            <a:off x="596903" y="5232397"/>
            <a:ext cx="7378703" cy="38100"/>
          </a:xfrm>
          <a:custGeom>
            <a:rect b="b" l="l" r="r" t="t"/>
            <a:pathLst>
              <a:path extrusionOk="0" h="38100" w="7378700">
                <a:moveTo>
                  <a:pt x="0" y="38100"/>
                </a:moveTo>
                <a:lnTo>
                  <a:pt x="7378700" y="38100"/>
                </a:lnTo>
                <a:lnTo>
                  <a:pt x="7378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195" name="Google Shape;1195;p88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6" name="Google Shape;1196;p88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7" name="Google Shape;1197;p88"/>
          <p:cNvSpPr/>
          <p:nvPr/>
        </p:nvSpPr>
        <p:spPr>
          <a:xfrm>
            <a:off x="622297" y="39966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8" name="Google Shape;1198;p88"/>
          <p:cNvSpPr/>
          <p:nvPr/>
        </p:nvSpPr>
        <p:spPr>
          <a:xfrm>
            <a:off x="622297" y="86956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9" name="Google Shape;1199;p88"/>
          <p:cNvSpPr txBox="1"/>
          <p:nvPr/>
        </p:nvSpPr>
        <p:spPr>
          <a:xfrm>
            <a:off x="1130303" y="583121"/>
            <a:ext cx="3793446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Think-Pair-Share</a:t>
            </a:r>
            <a:endParaRPr/>
          </a:p>
        </p:txBody>
      </p:sp>
      <p:sp>
        <p:nvSpPr>
          <p:cNvPr id="1200" name="Google Shape;1200;p88"/>
          <p:cNvSpPr txBox="1"/>
          <p:nvPr/>
        </p:nvSpPr>
        <p:spPr>
          <a:xfrm>
            <a:off x="914400" y="1011965"/>
            <a:ext cx="1897247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THINK (2 minutes)</a:t>
            </a:r>
            <a:endParaRPr/>
          </a:p>
        </p:txBody>
      </p:sp>
      <p:sp>
        <p:nvSpPr>
          <p:cNvPr id="1201" name="Google Shape;1201;p88"/>
          <p:cNvSpPr txBox="1"/>
          <p:nvPr/>
        </p:nvSpPr>
        <p:spPr>
          <a:xfrm>
            <a:off x="914400" y="3964715"/>
            <a:ext cx="1766668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PAIR (3 minutes)</a:t>
            </a:r>
            <a:endParaRPr/>
          </a:p>
        </p:txBody>
      </p:sp>
      <p:sp>
        <p:nvSpPr>
          <p:cNvPr id="1202" name="Google Shape;1202;p88"/>
          <p:cNvSpPr txBox="1"/>
          <p:nvPr/>
        </p:nvSpPr>
        <p:spPr>
          <a:xfrm>
            <a:off x="914400" y="8663721"/>
            <a:ext cx="1959159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SHARE (3 minutes)</a:t>
            </a:r>
            <a:endParaRPr/>
          </a:p>
        </p:txBody>
      </p:sp>
      <p:sp>
        <p:nvSpPr>
          <p:cNvPr id="1203" name="Google Shape;1203;p88"/>
          <p:cNvSpPr txBox="1"/>
          <p:nvPr/>
        </p:nvSpPr>
        <p:spPr>
          <a:xfrm>
            <a:off x="596903" y="1835439"/>
            <a:ext cx="15034927" cy="1189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Apply: How could interactive quizzes change the way we learn in different subjects?</a:t>
            </a:r>
            <a:endParaRPr/>
          </a:p>
        </p:txBody>
      </p:sp>
      <p:sp>
        <p:nvSpPr>
          <p:cNvPr id="1204" name="Google Shape;1204;p88"/>
          <p:cNvSpPr txBox="1"/>
          <p:nvPr/>
        </p:nvSpPr>
        <p:spPr>
          <a:xfrm>
            <a:off x="596903" y="4718342"/>
            <a:ext cx="15034927" cy="2991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Discuss with your partner: - What makes a good educational question vs a poor one? - How do smart feedback systems help learning better than just right/wrong answers?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9"/>
          <p:cNvSpPr/>
          <p:nvPr/>
        </p:nvSpPr>
        <p:spPr>
          <a:xfrm>
            <a:off x="596903" y="48768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10" name="Google Shape;1210;p89"/>
          <p:cNvSpPr/>
          <p:nvPr/>
        </p:nvSpPr>
        <p:spPr>
          <a:xfrm>
            <a:off x="1054103" y="4876800"/>
            <a:ext cx="2552700" cy="38100"/>
          </a:xfrm>
          <a:custGeom>
            <a:rect b="b" l="l" r="r" t="t"/>
            <a:pathLst>
              <a:path extrusionOk="0" h="38100" w="2552700">
                <a:moveTo>
                  <a:pt x="0" y="38100"/>
                </a:moveTo>
                <a:lnTo>
                  <a:pt x="2552700" y="38100"/>
                </a:lnTo>
                <a:lnTo>
                  <a:pt x="2552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11" name="Google Shape;1211;p8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2" name="Google Shape;1212;p89"/>
          <p:cNvSpPr/>
          <p:nvPr/>
        </p:nvSpPr>
        <p:spPr>
          <a:xfrm>
            <a:off x="622297" y="1062990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3" name="Google Shape;1213;p89"/>
          <p:cNvSpPr/>
          <p:nvPr/>
        </p:nvSpPr>
        <p:spPr>
          <a:xfrm>
            <a:off x="596903" y="44246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4" name="Google Shape;1214;p89"/>
          <p:cNvSpPr/>
          <p:nvPr/>
        </p:nvSpPr>
        <p:spPr>
          <a:xfrm>
            <a:off x="622297" y="6523987"/>
            <a:ext cx="279397" cy="279397"/>
          </a:xfrm>
          <a:custGeom>
            <a:rect b="b" l="l" r="r" t="t"/>
            <a:pathLst>
              <a:path extrusionOk="0" h="279397" w="279397">
                <a:moveTo>
                  <a:pt x="0" y="0"/>
                </a:moveTo>
                <a:lnTo>
                  <a:pt x="279397" y="0"/>
                </a:lnTo>
                <a:lnTo>
                  <a:pt x="279397" y="279397"/>
                </a:lnTo>
                <a:lnTo>
                  <a:pt x="0" y="279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5" name="Google Shape;1215;p89"/>
          <p:cNvSpPr txBox="1"/>
          <p:nvPr/>
        </p:nvSpPr>
        <p:spPr>
          <a:xfrm>
            <a:off x="1130303" y="583121"/>
            <a:ext cx="3814172" cy="50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Challenge Levels</a:t>
            </a:r>
            <a:endParaRPr/>
          </a:p>
        </p:txBody>
      </p:sp>
      <p:sp>
        <p:nvSpPr>
          <p:cNvPr id="1216" name="Google Shape;1216;p89"/>
          <p:cNvSpPr txBox="1"/>
          <p:nvPr/>
        </p:nvSpPr>
        <p:spPr>
          <a:xfrm>
            <a:off x="914400" y="1011965"/>
            <a:ext cx="4080510" cy="3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3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Foundation: Simple yes/no questions</a:t>
            </a:r>
            <a:endParaRPr/>
          </a:p>
        </p:txBody>
      </p:sp>
      <p:sp>
        <p:nvSpPr>
          <p:cNvPr id="1217" name="Google Shape;1217;p89"/>
          <p:cNvSpPr txBox="1"/>
          <p:nvPr/>
        </p:nvSpPr>
        <p:spPr>
          <a:xfrm>
            <a:off x="914400" y="6492021"/>
            <a:ext cx="4418867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Intermediate: Multiple choice questions</a:t>
            </a:r>
            <a:endParaRPr/>
          </a:p>
        </p:txBody>
      </p:sp>
      <p:sp>
        <p:nvSpPr>
          <p:cNvPr id="1218" name="Google Shape;1218;p89"/>
          <p:cNvSpPr txBox="1"/>
          <p:nvPr/>
        </p:nvSpPr>
        <p:spPr>
          <a:xfrm>
            <a:off x="596903" y="1835439"/>
            <a:ext cx="289131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19" name="Google Shape;1219;p89"/>
          <p:cNvSpPr txBox="1"/>
          <p:nvPr/>
        </p:nvSpPr>
        <p:spPr>
          <a:xfrm>
            <a:off x="1231897" y="1835439"/>
            <a:ext cx="13878401" cy="2145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2-3 basic Mars questions with correct/incorrect responses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Clear feedback that teaches something new</a:t>
            </a:r>
            <a:endParaRPr/>
          </a:p>
        </p:txBody>
      </p:sp>
      <p:sp>
        <p:nvSpPr>
          <p:cNvPr id="1220" name="Google Shape;1220;p89"/>
          <p:cNvSpPr txBox="1"/>
          <p:nvPr/>
        </p:nvSpPr>
        <p:spPr>
          <a:xfrm>
            <a:off x="596903" y="298288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21" name="Google Shape;1221;p89"/>
          <p:cNvSpPr txBox="1"/>
          <p:nvPr/>
        </p:nvSpPr>
        <p:spPr>
          <a:xfrm>
            <a:off x="1054103" y="4221775"/>
            <a:ext cx="11854472" cy="722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Success: Basic conditional logic works, </a:t>
            </a:r>
            <a:endParaRPr/>
          </a:p>
        </p:txBody>
      </p:sp>
      <p:sp>
        <p:nvSpPr>
          <p:cNvPr id="1222" name="Google Shape;1222;p89"/>
          <p:cNvSpPr txBox="1"/>
          <p:nvPr/>
        </p:nvSpPr>
        <p:spPr>
          <a:xfrm>
            <a:off x="596903" y="5092360"/>
            <a:ext cx="8963130" cy="464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7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educational content is accurate</a:t>
            </a:r>
            <a:endParaRPr/>
          </a:p>
        </p:txBody>
      </p:sp>
      <p:sp>
        <p:nvSpPr>
          <p:cNvPr id="1223" name="Google Shape;1223;p89"/>
          <p:cNvSpPr txBox="1"/>
          <p:nvPr/>
        </p:nvSpPr>
        <p:spPr>
          <a:xfrm>
            <a:off x="596903" y="7245639"/>
            <a:ext cx="15393505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»3-4 questions with speciﬁc feedback for different </a:t>
            </a:r>
            <a:endParaRPr/>
          </a:p>
        </p:txBody>
      </p:sp>
      <p:sp>
        <p:nvSpPr>
          <p:cNvPr id="1224" name="Google Shape;1224;p89"/>
          <p:cNvSpPr txBox="1"/>
          <p:nvPr/>
        </p:nvSpPr>
        <p:spPr>
          <a:xfrm>
            <a:off x="1231897" y="7846352"/>
            <a:ext cx="2023929" cy="588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answers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9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596903" y="1568739"/>
            <a:ext cx="9899971" cy="3733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1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1.One thing you learned: 2.One thing you found challenging: 3.One question you still have: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90"/>
          <p:cNvSpPr/>
          <p:nvPr/>
        </p:nvSpPr>
        <p:spPr>
          <a:xfrm>
            <a:off x="596903" y="2362200"/>
            <a:ext cx="457200" cy="38100"/>
          </a:xfrm>
          <a:custGeom>
            <a:rect b="b" l="l" r="r" t="t"/>
            <a:pathLst>
              <a:path extrusionOk="0" h="38100" w="457200">
                <a:moveTo>
                  <a:pt x="0" y="38100"/>
                </a:moveTo>
                <a:lnTo>
                  <a:pt x="457200" y="381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30" name="Google Shape;1230;p90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1" name="Google Shape;1231;p90"/>
          <p:cNvSpPr/>
          <p:nvPr/>
        </p:nvSpPr>
        <p:spPr>
          <a:xfrm>
            <a:off x="596903" y="19100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2" name="Google Shape;1232;p90"/>
          <p:cNvSpPr/>
          <p:nvPr/>
        </p:nvSpPr>
        <p:spPr>
          <a:xfrm>
            <a:off x="596903" y="2971800"/>
            <a:ext cx="8788403" cy="38100"/>
          </a:xfrm>
          <a:custGeom>
            <a:rect b="b" l="l" r="r" t="t"/>
            <a:pathLst>
              <a:path extrusionOk="0" h="38100" w="8788400">
                <a:moveTo>
                  <a:pt x="0" y="38100"/>
                </a:moveTo>
                <a:lnTo>
                  <a:pt x="8788400" y="38100"/>
                </a:lnTo>
                <a:lnTo>
                  <a:pt x="8788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33" name="Google Shape;1233;p90"/>
          <p:cNvSpPr/>
          <p:nvPr/>
        </p:nvSpPr>
        <p:spPr>
          <a:xfrm>
            <a:off x="1054103" y="2362200"/>
            <a:ext cx="13893803" cy="38100"/>
          </a:xfrm>
          <a:custGeom>
            <a:rect b="b" l="l" r="r" t="t"/>
            <a:pathLst>
              <a:path extrusionOk="0" h="38100" w="13893800">
                <a:moveTo>
                  <a:pt x="0" y="38100"/>
                </a:moveTo>
                <a:lnTo>
                  <a:pt x="13893800" y="38100"/>
                </a:lnTo>
                <a:lnTo>
                  <a:pt x="13893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34" name="Google Shape;1234;p90"/>
          <p:cNvSpPr/>
          <p:nvPr/>
        </p:nvSpPr>
        <p:spPr>
          <a:xfrm>
            <a:off x="1231897" y="4805677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5" name="Google Shape;1235;p90"/>
          <p:cNvSpPr/>
          <p:nvPr/>
        </p:nvSpPr>
        <p:spPr>
          <a:xfrm>
            <a:off x="1231897" y="6418583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6" name="Google Shape;1236;p90"/>
          <p:cNvSpPr/>
          <p:nvPr/>
        </p:nvSpPr>
        <p:spPr>
          <a:xfrm>
            <a:off x="1231897" y="8031480"/>
            <a:ext cx="457200" cy="457200"/>
          </a:xfrm>
          <a:custGeom>
            <a:rect b="b" l="l" r="r" t="t"/>
            <a:pathLst>
              <a:path extrusionOk="0" h="457200" w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7" name="Google Shape;1237;p90"/>
          <p:cNvSpPr txBox="1"/>
          <p:nvPr/>
        </p:nvSpPr>
        <p:spPr>
          <a:xfrm>
            <a:off x="1130303" y="430721"/>
            <a:ext cx="1900609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Plenary</a:t>
            </a:r>
            <a:endParaRPr/>
          </a:p>
        </p:txBody>
      </p:sp>
      <p:sp>
        <p:nvSpPr>
          <p:cNvPr id="1238" name="Google Shape;1238;p90"/>
          <p:cNvSpPr txBox="1"/>
          <p:nvPr/>
        </p:nvSpPr>
        <p:spPr>
          <a:xfrm>
            <a:off x="1200655" y="3771043"/>
            <a:ext cx="42748" cy="533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/>
          </a:p>
        </p:txBody>
      </p:sp>
      <p:sp>
        <p:nvSpPr>
          <p:cNvPr id="1239" name="Google Shape;1239;p90"/>
          <p:cNvSpPr txBox="1"/>
          <p:nvPr/>
        </p:nvSpPr>
        <p:spPr>
          <a:xfrm>
            <a:off x="596903" y="4402750"/>
            <a:ext cx="289131" cy="92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40" name="Google Shape;1240;p90"/>
          <p:cNvSpPr txBox="1"/>
          <p:nvPr/>
        </p:nvSpPr>
        <p:spPr>
          <a:xfrm>
            <a:off x="1689097" y="4402750"/>
            <a:ext cx="13300129" cy="922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0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Created educational content with intelligent </a:t>
            </a:r>
            <a:endParaRPr/>
          </a:p>
        </p:txBody>
      </p:sp>
      <p:sp>
        <p:nvSpPr>
          <p:cNvPr id="1241" name="Google Shape;1241;p90"/>
          <p:cNvSpPr txBox="1"/>
          <p:nvPr/>
        </p:nvSpPr>
        <p:spPr>
          <a:xfrm>
            <a:off x="1231897" y="5625760"/>
            <a:ext cx="2602201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responses</a:t>
            </a:r>
            <a:endParaRPr/>
          </a:p>
        </p:txBody>
      </p:sp>
      <p:sp>
        <p:nvSpPr>
          <p:cNvPr id="1242" name="Google Shape;1242;p90"/>
          <p:cNvSpPr txBox="1"/>
          <p:nvPr/>
        </p:nvSpPr>
        <p:spPr>
          <a:xfrm>
            <a:off x="596903" y="5939447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43" name="Google Shape;1243;p90"/>
          <p:cNvSpPr txBox="1"/>
          <p:nvPr/>
        </p:nvSpPr>
        <p:spPr>
          <a:xfrm>
            <a:off x="1689097" y="5939447"/>
            <a:ext cx="13589260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Implemented conditional logic for appropriate </a:t>
            </a:r>
            <a:endParaRPr/>
          </a:p>
        </p:txBody>
      </p:sp>
      <p:sp>
        <p:nvSpPr>
          <p:cNvPr id="1244" name="Google Shape;1244;p90"/>
          <p:cNvSpPr txBox="1"/>
          <p:nvPr/>
        </p:nvSpPr>
        <p:spPr>
          <a:xfrm>
            <a:off x="1231897" y="7238657"/>
            <a:ext cx="2313070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feedback</a:t>
            </a:r>
            <a:endParaRPr/>
          </a:p>
        </p:txBody>
      </p:sp>
      <p:sp>
        <p:nvSpPr>
          <p:cNvPr id="1245" name="Google Shape;1245;p90"/>
          <p:cNvSpPr txBox="1"/>
          <p:nvPr/>
        </p:nvSpPr>
        <p:spPr>
          <a:xfrm>
            <a:off x="596903" y="7552344"/>
            <a:ext cx="289131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/>
          </a:p>
        </p:txBody>
      </p:sp>
      <p:sp>
        <p:nvSpPr>
          <p:cNvPr id="1246" name="Google Shape;1246;p90"/>
          <p:cNvSpPr txBox="1"/>
          <p:nvPr/>
        </p:nvSpPr>
        <p:spPr>
          <a:xfrm>
            <a:off x="1689097" y="7552344"/>
            <a:ext cx="12721866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Designed intuitive and engaging user input </a:t>
            </a:r>
            <a:endParaRPr/>
          </a:p>
        </p:txBody>
      </p:sp>
      <p:sp>
        <p:nvSpPr>
          <p:cNvPr id="1247" name="Google Shape;1247;p90"/>
          <p:cNvSpPr txBox="1"/>
          <p:nvPr/>
        </p:nvSpPr>
        <p:spPr>
          <a:xfrm>
            <a:off x="1054103" y="1831000"/>
            <a:ext cx="14456664" cy="59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 Amazing extension work! You've added educational </a:t>
            </a:r>
            <a:endParaRPr/>
          </a:p>
        </p:txBody>
      </p:sp>
      <p:sp>
        <p:nvSpPr>
          <p:cNvPr id="1248" name="Google Shape;1248;p90"/>
          <p:cNvSpPr txBox="1"/>
          <p:nvPr/>
        </p:nvSpPr>
        <p:spPr>
          <a:xfrm>
            <a:off x="596903" y="2444410"/>
            <a:ext cx="8963130" cy="59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4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quiz systems to your Mars base!</a:t>
            </a:r>
            <a:endParaRPr/>
          </a:p>
        </p:txBody>
      </p:sp>
      <p:sp>
        <p:nvSpPr>
          <p:cNvPr id="1249" name="Google Shape;1249;p90"/>
          <p:cNvSpPr txBox="1"/>
          <p:nvPr/>
        </p:nvSpPr>
        <p:spPr>
          <a:xfrm>
            <a:off x="622297" y="3980593"/>
            <a:ext cx="2029111" cy="323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WhatWeAchieved: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2132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91"/>
          <p:cNvSpPr/>
          <p:nvPr/>
        </p:nvSpPr>
        <p:spPr>
          <a:xfrm>
            <a:off x="622297" y="533400"/>
            <a:ext cx="507997" cy="507997"/>
          </a:xfrm>
          <a:custGeom>
            <a:rect b="b" l="l" r="r" t="t"/>
            <a:pathLst>
              <a:path extrusionOk="0" h="507997" w="507997">
                <a:moveTo>
                  <a:pt x="0" y="0"/>
                </a:moveTo>
                <a:lnTo>
                  <a:pt x="507997" y="0"/>
                </a:lnTo>
                <a:lnTo>
                  <a:pt x="507997" y="507997"/>
                </a:lnTo>
                <a:lnTo>
                  <a:pt x="0" y="50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5" name="Google Shape;1255;p91"/>
          <p:cNvSpPr/>
          <p:nvPr/>
        </p:nvSpPr>
        <p:spPr>
          <a:xfrm>
            <a:off x="596903" y="2349503"/>
            <a:ext cx="8508997" cy="38100"/>
          </a:xfrm>
          <a:custGeom>
            <a:rect b="b" l="l" r="r" t="t"/>
            <a:pathLst>
              <a:path extrusionOk="0" h="38100" w="8509000">
                <a:moveTo>
                  <a:pt x="0" y="38100"/>
                </a:moveTo>
                <a:lnTo>
                  <a:pt x="8509000" y="38100"/>
                </a:lnTo>
                <a:lnTo>
                  <a:pt x="8509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56" name="Google Shape;1256;p91"/>
          <p:cNvSpPr/>
          <p:nvPr/>
        </p:nvSpPr>
        <p:spPr>
          <a:xfrm>
            <a:off x="1231897" y="5829300"/>
            <a:ext cx="14185897" cy="38100"/>
          </a:xfrm>
          <a:custGeom>
            <a:rect b="b" l="l" r="r" t="t"/>
            <a:pathLst>
              <a:path extrusionOk="0" h="38100" w="14185900">
                <a:moveTo>
                  <a:pt x="0" y="38100"/>
                </a:moveTo>
                <a:lnTo>
                  <a:pt x="14185900" y="38100"/>
                </a:lnTo>
                <a:lnTo>
                  <a:pt x="14185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57" name="Google Shape;1257;p91"/>
          <p:cNvSpPr/>
          <p:nvPr/>
        </p:nvSpPr>
        <p:spPr>
          <a:xfrm>
            <a:off x="1231897" y="3314700"/>
            <a:ext cx="14173200" cy="38100"/>
          </a:xfrm>
          <a:custGeom>
            <a:rect b="b" l="l" r="r" t="t"/>
            <a:pathLst>
              <a:path extrusionOk="0" h="38100" w="14173200">
                <a:moveTo>
                  <a:pt x="0" y="38100"/>
                </a:moveTo>
                <a:lnTo>
                  <a:pt x="14173200" y="38100"/>
                </a:lnTo>
                <a:lnTo>
                  <a:pt x="14173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58" name="Google Shape;1258;p91"/>
          <p:cNvSpPr/>
          <p:nvPr/>
        </p:nvSpPr>
        <p:spPr>
          <a:xfrm>
            <a:off x="1231897" y="4279897"/>
            <a:ext cx="13614397" cy="38100"/>
          </a:xfrm>
          <a:custGeom>
            <a:rect b="b" l="l" r="r" t="t"/>
            <a:pathLst>
              <a:path extrusionOk="0" h="38100" w="13614400">
                <a:moveTo>
                  <a:pt x="0" y="38100"/>
                </a:moveTo>
                <a:lnTo>
                  <a:pt x="13614400" y="38100"/>
                </a:lnTo>
                <a:lnTo>
                  <a:pt x="136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59" name="Google Shape;1259;p91"/>
          <p:cNvSpPr/>
          <p:nvPr/>
        </p:nvSpPr>
        <p:spPr>
          <a:xfrm>
            <a:off x="1231897" y="4876800"/>
            <a:ext cx="2273303" cy="38100"/>
          </a:xfrm>
          <a:custGeom>
            <a:rect b="b" l="l" r="r" t="t"/>
            <a:pathLst>
              <a:path extrusionOk="0" h="38100" w="2273300">
                <a:moveTo>
                  <a:pt x="0" y="38100"/>
                </a:moveTo>
                <a:lnTo>
                  <a:pt x="2273300" y="38100"/>
                </a:lnTo>
                <a:lnTo>
                  <a:pt x="2273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60" name="Google Shape;1260;p91"/>
          <p:cNvSpPr/>
          <p:nvPr/>
        </p:nvSpPr>
        <p:spPr>
          <a:xfrm>
            <a:off x="1231897" y="6438900"/>
            <a:ext cx="2273303" cy="38100"/>
          </a:xfrm>
          <a:custGeom>
            <a:rect b="b" l="l" r="r" t="t"/>
            <a:pathLst>
              <a:path extrusionOk="0" h="38100" w="2273300">
                <a:moveTo>
                  <a:pt x="0" y="38100"/>
                </a:moveTo>
                <a:lnTo>
                  <a:pt x="2273300" y="38100"/>
                </a:lnTo>
                <a:lnTo>
                  <a:pt x="2273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E04A"/>
          </a:solidFill>
          <a:ln>
            <a:noFill/>
          </a:ln>
        </p:spPr>
      </p:sp>
      <p:sp>
        <p:nvSpPr>
          <p:cNvPr id="1261" name="Google Shape;1261;p91"/>
          <p:cNvSpPr txBox="1"/>
          <p:nvPr/>
        </p:nvSpPr>
        <p:spPr>
          <a:xfrm>
            <a:off x="1130303" y="430721"/>
            <a:ext cx="2376802" cy="656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EE04A"/>
                </a:solidFill>
                <a:latin typeface="IBM Plex Sans"/>
                <a:ea typeface="IBM Plex Sans"/>
                <a:cs typeface="IBM Plex Sans"/>
                <a:sym typeface="IBM Plex Sans"/>
              </a:rPr>
              <a:t> Exit Ticket</a:t>
            </a:r>
            <a:endParaRPr/>
          </a:p>
        </p:txBody>
      </p:sp>
      <p:sp>
        <p:nvSpPr>
          <p:cNvPr id="1262" name="Google Shape;1262;p91"/>
          <p:cNvSpPr txBox="1"/>
          <p:nvPr/>
        </p:nvSpPr>
        <p:spPr>
          <a:xfrm>
            <a:off x="596903" y="1568739"/>
            <a:ext cx="15104364" cy="277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9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Before you leave, think about: 1.What's the most interesting Mars fact you learned? 2.How do conditional statements help create better </a:t>
            </a:r>
            <a:endParaRPr/>
          </a:p>
        </p:txBody>
      </p:sp>
      <p:sp>
        <p:nvSpPr>
          <p:cNvPr id="1263" name="Google Shape;1263;p91"/>
          <p:cNvSpPr txBox="1"/>
          <p:nvPr/>
        </p:nvSpPr>
        <p:spPr>
          <a:xfrm>
            <a:off x="1231897" y="4614834"/>
            <a:ext cx="2313070" cy="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5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quizzes?</a:t>
            </a:r>
            <a:endParaRPr/>
          </a:p>
        </p:txBody>
      </p:sp>
      <p:sp>
        <p:nvSpPr>
          <p:cNvPr id="1264" name="Google Shape;1264;p91"/>
          <p:cNvSpPr txBox="1"/>
          <p:nvPr/>
        </p:nvSpPr>
        <p:spPr>
          <a:xfrm>
            <a:off x="596903" y="4904394"/>
            <a:ext cx="15393495" cy="99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3.What other subjects could beneﬁt from interactive </a:t>
            </a:r>
            <a:endParaRPr/>
          </a:p>
        </p:txBody>
      </p:sp>
      <p:sp>
        <p:nvSpPr>
          <p:cNvPr id="1265" name="Google Shape;1265;p91"/>
          <p:cNvSpPr txBox="1"/>
          <p:nvPr/>
        </p:nvSpPr>
        <p:spPr>
          <a:xfrm>
            <a:off x="1231897" y="6190907"/>
            <a:ext cx="2313070" cy="31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FEE04A"/>
                </a:solidFill>
                <a:latin typeface="Montserrat"/>
                <a:ea typeface="Montserrat"/>
                <a:cs typeface="Montserrat"/>
                <a:sym typeface="Montserrat"/>
              </a:rPr>
              <a:t>quizzes?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