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9144000" cx="16243300"/>
  <p:notesSz cx="6858000" cy="9144000"/>
  <p:embeddedFontLst>
    <p:embeddedFont>
      <p:font typeface="Anonymous Pr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9" roundtripDataSignature="AMtx7mjQL7JOnufPCWmS4iBapIhYIlb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nonymousPr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nonymousPro-italic.fntdata"/><Relationship Id="rId12" Type="http://schemas.openxmlformats.org/officeDocument/2006/relationships/slide" Target="slides/slide7.xml"/><Relationship Id="rId56" Type="http://schemas.openxmlformats.org/officeDocument/2006/relationships/font" Target="fonts/AnonymousPro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Anonymou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43.png"/><Relationship Id="rId5" Type="http://schemas.openxmlformats.org/officeDocument/2006/relationships/image" Target="../media/image36.png"/><Relationship Id="rId6" Type="http://schemas.openxmlformats.org/officeDocument/2006/relationships/image" Target="../media/image49.png"/><Relationship Id="rId7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50.png"/><Relationship Id="rId5" Type="http://schemas.openxmlformats.org/officeDocument/2006/relationships/image" Target="../media/image45.png"/><Relationship Id="rId6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35.png"/><Relationship Id="rId5" Type="http://schemas.openxmlformats.org/officeDocument/2006/relationships/image" Target="../media/image42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55.png"/><Relationship Id="rId5" Type="http://schemas.openxmlformats.org/officeDocument/2006/relationships/image" Target="../media/image52.png"/><Relationship Id="rId6" Type="http://schemas.openxmlformats.org/officeDocument/2006/relationships/image" Target="../media/image36.png"/><Relationship Id="rId7" Type="http://schemas.openxmlformats.org/officeDocument/2006/relationships/image" Target="../media/image51.png"/><Relationship Id="rId8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1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25503" y="749303"/>
            <a:ext cx="825503" cy="825503"/>
          </a:xfrm>
          <a:custGeom>
            <a:rect b="b" l="l" r="r" t="t"/>
            <a:pathLst>
              <a:path extrusionOk="0" h="825503" w="825503">
                <a:moveTo>
                  <a:pt x="0" y="0"/>
                </a:moveTo>
                <a:lnTo>
                  <a:pt x="825503" y="0"/>
                </a:lnTo>
                <a:lnTo>
                  <a:pt x="825503" y="825503"/>
                </a:lnTo>
                <a:lnTo>
                  <a:pt x="0" y="8255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1650997" y="536658"/>
            <a:ext cx="13232187" cy="1091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4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Mission to Mars - Coding Unit 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825503" y="1440894"/>
            <a:ext cx="3334360" cy="1091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4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(Year 5)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173473" y="2597658"/>
            <a:ext cx="12954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38200" y="3026283"/>
            <a:ext cx="14061824" cy="24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Duration: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6weeks | 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Age: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10-11 years | 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Platform: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CoSpaces Edu</a:t>
            </a:r>
            <a:endParaRPr/>
          </a:p>
          <a:p>
            <a:pPr indent="0" lvl="0" marL="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Building Interactive Mars Bases Through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1"/>
          <p:cNvSpPr/>
          <p:nvPr/>
        </p:nvSpPr>
        <p:spPr>
          <a:xfrm>
            <a:off x="863603" y="4686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1"/>
          <p:cNvSpPr txBox="1"/>
          <p:nvPr/>
        </p:nvSpPr>
        <p:spPr>
          <a:xfrm>
            <a:off x="1358903" y="547373"/>
            <a:ext cx="4134402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Code Structure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838200" y="5413886"/>
            <a:ext cx="11582943" cy="19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•Velocity = force + direction that moves objects •Higher numbers = faster movement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838200" y="7318886"/>
            <a:ext cx="259080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473203" y="7318886"/>
            <a:ext cx="9885455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Always include a "stop" button (velocity 0)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876300" y="2327081"/>
            <a:ext cx="872633" cy="1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when Up is clicked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876300" y="2432009"/>
            <a:ext cx="48492" cy="1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1066409" y="2432009"/>
            <a:ext cx="1599819" cy="1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push Astronaut up with velocity 1</a:t>
            </a:r>
            <a:endParaRPr/>
          </a:p>
        </p:txBody>
      </p:sp>
      <p:sp>
        <p:nvSpPr>
          <p:cNvPr id="210" name="Google Shape;210;p11"/>
          <p:cNvSpPr txBox="1"/>
          <p:nvPr/>
        </p:nvSpPr>
        <p:spPr>
          <a:xfrm>
            <a:off x="876300" y="2641854"/>
            <a:ext cx="1260462" cy="214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// Boolean toggle example: when box is clicked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876300" y="2851699"/>
            <a:ext cx="48492" cy="63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1066409" y="2851699"/>
            <a:ext cx="1018070" cy="1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if gravity_on = false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1256528" y="2956627"/>
            <a:ext cx="1066552" cy="214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set gravity_on to true set gravity pull to 10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1066409" y="3166472"/>
            <a:ext cx="193929" cy="1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else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1256528" y="3271399"/>
            <a:ext cx="1115025" cy="214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5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set gravity_on to false set gravity pull to 0</a:t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1181100" y="4536567"/>
            <a:ext cx="401553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Understanding Velocity: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12"/>
          <p:cNvSpPr txBox="1"/>
          <p:nvPr/>
        </p:nvSpPr>
        <p:spPr>
          <a:xfrm>
            <a:off x="1358903" y="128273"/>
            <a:ext cx="525983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Real Life Analogies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838200" y="1683258"/>
            <a:ext cx="14793468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Velocity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Kicking a football - harder kick = more velocity = 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1473203" y="3143755"/>
            <a:ext cx="6715354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ball travels faster and further</a:t>
            </a:r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838200" y="3334255"/>
            <a:ext cx="13705856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Boolean variables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Light switches - they're either ON </a:t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1473203" y="4794761"/>
            <a:ext cx="4571209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(true) or OFF (false)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838200" y="4985261"/>
            <a:ext cx="14900215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Conditional logic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Trafﬁc lights - IF light is green THEN go, 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1473203" y="6445758"/>
            <a:ext cx="2339492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ELSE stop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838200" y="6636258"/>
            <a:ext cx="14622999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Toggle systems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TV remote power button - press once to 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1473203" y="8096755"/>
            <a:ext cx="7087905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turn on, press again to turn off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13"/>
          <p:cNvSpPr/>
          <p:nvPr/>
        </p:nvSpPr>
        <p:spPr>
          <a:xfrm>
            <a:off x="850897" y="53085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13"/>
          <p:cNvSpPr txBox="1"/>
          <p:nvPr/>
        </p:nvSpPr>
        <p:spPr>
          <a:xfrm>
            <a:off x="1358903" y="128273"/>
            <a:ext cx="354835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Mini Plenary</a:t>
            </a:r>
            <a:endParaRPr/>
          </a:p>
        </p:txBody>
      </p:sp>
      <p:sp>
        <p:nvSpPr>
          <p:cNvPr id="238" name="Google Shape;238;p13"/>
          <p:cNvSpPr txBox="1"/>
          <p:nvPr/>
        </p:nvSpPr>
        <p:spPr>
          <a:xfrm>
            <a:off x="850897" y="1721358"/>
            <a:ext cx="5288861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Check Your Progress: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850897" y="3143755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1140457" y="3107893"/>
            <a:ext cx="13086217" cy="20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Can you move your astronaut in all 6 directions?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Does your toggle system change color when clicked?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What happens when you change velocity numbers?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850897" y="3175511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850897" y="3874008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1358903" y="4756661"/>
            <a:ext cx="8383314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Test your controls with a partner!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14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4"/>
          <p:cNvSpPr/>
          <p:nvPr/>
        </p:nvSpPr>
        <p:spPr>
          <a:xfrm>
            <a:off x="863603" y="50927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4"/>
          <p:cNvSpPr txBox="1"/>
          <p:nvPr/>
        </p:nvSpPr>
        <p:spPr>
          <a:xfrm>
            <a:off x="1358903" y="556898"/>
            <a:ext cx="4521984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Think-Pair-Share</a:t>
            </a:r>
            <a:endParaRPr/>
          </a:p>
        </p:txBody>
      </p:sp>
      <p:sp>
        <p:nvSpPr>
          <p:cNvPr id="252" name="Google Shape;252;p14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253" name="Google Shape;253;p14"/>
          <p:cNvSpPr txBox="1"/>
          <p:nvPr/>
        </p:nvSpPr>
        <p:spPr>
          <a:xfrm>
            <a:off x="850897" y="6048880"/>
            <a:ext cx="14947363" cy="2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Discuss with your partner: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How do boolean variables help make your code more organized? - What happens if you forget to include a "stop" button? Why is </a:t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850897" y="2556386"/>
            <a:ext cx="14952545" cy="148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Evaluate: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When would you use high velocity vs low velocity for different objects in space? Consider mass and purpose.</a:t>
            </a:r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1181100" y="4942970"/>
            <a:ext cx="2755783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PAIR (3 minutes)</a:t>
            </a:r>
            <a:endParaRPr/>
          </a:p>
        </p:txBody>
      </p:sp>
      <p:sp>
        <p:nvSpPr>
          <p:cNvPr id="256" name="Google Shape;256;p14"/>
          <p:cNvSpPr txBox="1"/>
          <p:nvPr/>
        </p:nvSpPr>
        <p:spPr>
          <a:xfrm>
            <a:off x="1249985" y="1488567"/>
            <a:ext cx="293610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THINK (2 minutes)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15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15"/>
          <p:cNvSpPr/>
          <p:nvPr/>
        </p:nvSpPr>
        <p:spPr>
          <a:xfrm>
            <a:off x="850897" y="46227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15"/>
          <p:cNvSpPr/>
          <p:nvPr/>
        </p:nvSpPr>
        <p:spPr>
          <a:xfrm>
            <a:off x="863603" y="62865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p15"/>
          <p:cNvSpPr txBox="1"/>
          <p:nvPr/>
        </p:nvSpPr>
        <p:spPr>
          <a:xfrm>
            <a:off x="1358903" y="556898"/>
            <a:ext cx="4686243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Challenge Levels</a:t>
            </a:r>
            <a:endParaRPr/>
          </a:p>
        </p:txBody>
      </p:sp>
      <p:sp>
        <p:nvSpPr>
          <p:cNvPr id="266" name="Google Shape;266;p15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267" name="Google Shape;267;p15"/>
          <p:cNvSpPr txBox="1"/>
          <p:nvPr/>
        </p:nvSpPr>
        <p:spPr>
          <a:xfrm>
            <a:off x="838200" y="2365886"/>
            <a:ext cx="259080" cy="19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 •</a:t>
            </a:r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1473203" y="2365886"/>
            <a:ext cx="11174120" cy="19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Up, down, left, right, forward, backward buttons Include essential stop button (velocity 0)</a:t>
            </a: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1358903" y="4270886"/>
            <a:ext cx="13112563" cy="1011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Success: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All directions work smoothly with stop control</a:t>
            </a:r>
            <a:endParaRPr/>
          </a:p>
        </p:txBody>
      </p:sp>
      <p:sp>
        <p:nvSpPr>
          <p:cNvPr id="270" name="Google Shape;270;p15"/>
          <p:cNvSpPr txBox="1"/>
          <p:nvPr/>
        </p:nvSpPr>
        <p:spPr>
          <a:xfrm>
            <a:off x="838200" y="7014086"/>
            <a:ext cx="14202251" cy="19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•Control 2-3 different objects (astronaut, tools, equipment) •Experiment with velocity values (1, 2, 3) to see differences</a:t>
            </a:r>
            <a:endParaRPr/>
          </a:p>
        </p:txBody>
      </p:sp>
      <p:sp>
        <p:nvSpPr>
          <p:cNvPr id="271" name="Google Shape;271;p15"/>
          <p:cNvSpPr txBox="1"/>
          <p:nvPr/>
        </p:nvSpPr>
        <p:spPr>
          <a:xfrm>
            <a:off x="1257300" y="1488567"/>
            <a:ext cx="6706648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Foundation:6-directionmovement + stop</a:t>
            </a:r>
            <a:endParaRPr/>
          </a:p>
        </p:txBody>
      </p:sp>
      <p:sp>
        <p:nvSpPr>
          <p:cNvPr id="272" name="Google Shape;272;p15"/>
          <p:cNvSpPr txBox="1"/>
          <p:nvPr/>
        </p:nvSpPr>
        <p:spPr>
          <a:xfrm>
            <a:off x="1181100" y="6136767"/>
            <a:ext cx="8583835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Intermediate: Multiple objects with different speeds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16"/>
          <p:cNvSpPr/>
          <p:nvPr/>
        </p:nvSpPr>
        <p:spPr>
          <a:xfrm>
            <a:off x="1473203" y="50165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16"/>
          <p:cNvSpPr/>
          <p:nvPr/>
        </p:nvSpPr>
        <p:spPr>
          <a:xfrm>
            <a:off x="1473203" y="59690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16"/>
          <p:cNvSpPr/>
          <p:nvPr/>
        </p:nvSpPr>
        <p:spPr>
          <a:xfrm>
            <a:off x="1473203" y="69215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16"/>
          <p:cNvSpPr/>
          <p:nvPr/>
        </p:nvSpPr>
        <p:spPr>
          <a:xfrm>
            <a:off x="850897" y="78740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16"/>
          <p:cNvSpPr txBox="1"/>
          <p:nvPr/>
        </p:nvSpPr>
        <p:spPr>
          <a:xfrm>
            <a:off x="1358903" y="128273"/>
            <a:ext cx="2200104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Plenary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850897" y="1721358"/>
            <a:ext cx="1228765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 mastered velocity control and boolean logic!</a:t>
            </a:r>
            <a:endParaRPr/>
          </a:p>
        </p:txBody>
      </p:sp>
      <p:sp>
        <p:nvSpPr>
          <p:cNvPr id="284" name="Google Shape;284;p16"/>
          <p:cNvSpPr txBox="1"/>
          <p:nvPr/>
        </p:nvSpPr>
        <p:spPr>
          <a:xfrm>
            <a:off x="838200" y="4664583"/>
            <a:ext cx="259080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 • •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1981200" y="4664583"/>
            <a:ext cx="10996393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Controlled object movement with velocity  Created boolean variables for true/false states  Built toggle systems with conditional logic</a:t>
            </a:r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1358903" y="7560183"/>
            <a:ext cx="13784094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Next: Organizing your code with functions and lists to </a:t>
            </a:r>
            <a:endParaRPr/>
          </a:p>
        </p:txBody>
      </p:sp>
      <p:sp>
        <p:nvSpPr>
          <p:cNvPr id="287" name="Google Shape;287;p16"/>
          <p:cNvSpPr txBox="1"/>
          <p:nvPr/>
        </p:nvSpPr>
        <p:spPr>
          <a:xfrm>
            <a:off x="863603" y="3787264"/>
            <a:ext cx="3160262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17"/>
          <p:cNvSpPr txBox="1"/>
          <p:nvPr/>
        </p:nvSpPr>
        <p:spPr>
          <a:xfrm>
            <a:off x="1358903" y="128273"/>
            <a:ext cx="2937967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Exit Ticket</a:t>
            </a:r>
            <a:endParaRPr/>
          </a:p>
        </p:txBody>
      </p:sp>
      <p:sp>
        <p:nvSpPr>
          <p:cNvPr id="294" name="Google Shape;294;p17"/>
          <p:cNvSpPr txBox="1"/>
          <p:nvPr/>
        </p:nvSpPr>
        <p:spPr>
          <a:xfrm>
            <a:off x="838200" y="1721358"/>
            <a:ext cx="10921775" cy="4056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Before you leave, think about: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Explain velocity in your own words: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Give an example of a boolean in real life: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would you like to control next?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/>
          <p:nvPr/>
        </p:nvSpPr>
        <p:spPr>
          <a:xfrm>
            <a:off x="838200" y="762000"/>
            <a:ext cx="660397" cy="660397"/>
          </a:xfrm>
          <a:custGeom>
            <a:rect b="b" l="l" r="r" t="t"/>
            <a:pathLst>
              <a:path extrusionOk="0" h="660397" w="660397">
                <a:moveTo>
                  <a:pt x="0" y="0"/>
                </a:moveTo>
                <a:lnTo>
                  <a:pt x="660397" y="0"/>
                </a:lnTo>
                <a:lnTo>
                  <a:pt x="660397" y="660397"/>
                </a:lnTo>
                <a:lnTo>
                  <a:pt x="0" y="660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18"/>
          <p:cNvSpPr/>
          <p:nvPr/>
        </p:nvSpPr>
        <p:spPr>
          <a:xfrm>
            <a:off x="850897" y="1714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18"/>
          <p:cNvSpPr/>
          <p:nvPr/>
        </p:nvSpPr>
        <p:spPr>
          <a:xfrm>
            <a:off x="850897" y="65277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18"/>
          <p:cNvSpPr txBox="1"/>
          <p:nvPr/>
        </p:nvSpPr>
        <p:spPr>
          <a:xfrm>
            <a:off x="1485900" y="440750"/>
            <a:ext cx="11152413" cy="180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Lesson 3: Gravity Control Room</a:t>
            </a:r>
            <a:endParaRPr/>
          </a:p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/>
          </a:p>
        </p:txBody>
      </p:sp>
      <p:sp>
        <p:nvSpPr>
          <p:cNvPr id="303" name="Google Shape;303;p18"/>
          <p:cNvSpPr txBox="1"/>
          <p:nvPr/>
        </p:nvSpPr>
        <p:spPr>
          <a:xfrm>
            <a:off x="1358903" y="1366523"/>
            <a:ext cx="129540" cy="887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304" name="Google Shape;304;p18"/>
          <p:cNvSpPr txBox="1"/>
          <p:nvPr/>
        </p:nvSpPr>
        <p:spPr>
          <a:xfrm>
            <a:off x="838200" y="2391280"/>
            <a:ext cx="12734820" cy="12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•Organize multiple objects efﬁciently using lists and 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473203" y="3842261"/>
            <a:ext cx="11566369" cy="140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functions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Create reusable code blocks to reduce repetition</a:t>
            </a: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838200" y="4032761"/>
            <a:ext cx="25908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838200" y="5461511"/>
            <a:ext cx="14327124" cy="735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•Implement collision physics so objects bounce realistically</a:t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1358903" y="5937761"/>
            <a:ext cx="12691815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Key Concepts: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Functions • Lists • Collision Detection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19"/>
          <p:cNvSpPr/>
          <p:nvPr/>
        </p:nvSpPr>
        <p:spPr>
          <a:xfrm>
            <a:off x="863603" y="4686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19"/>
          <p:cNvSpPr txBox="1"/>
          <p:nvPr/>
        </p:nvSpPr>
        <p:spPr>
          <a:xfrm>
            <a:off x="1358903" y="547373"/>
            <a:ext cx="4134402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Code Structure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838200" y="5413886"/>
            <a:ext cx="9988048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1.Create walls with collision enabled 2.Add objects with different weights 3.Test that objects bounce off boundaries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876300" y="2328472"/>
            <a:ext cx="1885302" cy="353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create empty list gravity_items add [Light Object] to gravity_items add [Heavy Object] to gravity_items</a:t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876300" y="2794797"/>
            <a:ext cx="1723711" cy="120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function toggle_gravity()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876300" y="2911383"/>
            <a:ext cx="53873" cy="587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1087536" y="2911383"/>
            <a:ext cx="1777575" cy="120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for each element in gravity_items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1298772" y="3027959"/>
            <a:ext cx="1077325" cy="120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if gravity_on = true</a:t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1510017" y="3144545"/>
            <a:ext cx="1185053" cy="120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set gravity pull to 10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1298772" y="3261131"/>
            <a:ext cx="215475" cy="120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else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1510017" y="3377708"/>
            <a:ext cx="1131189" cy="120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1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set gravity pull to 0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1181100" y="4536567"/>
            <a:ext cx="4683652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Building Your Control Room: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1" name="Google Shape;331;p20"/>
          <p:cNvSpPr txBox="1"/>
          <p:nvPr/>
        </p:nvSpPr>
        <p:spPr>
          <a:xfrm>
            <a:off x="1358903" y="128273"/>
            <a:ext cx="525983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Real Life Analogies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838200" y="1683258"/>
            <a:ext cx="13635380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Functions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Recipe instructions - write once, use many 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1473203" y="3143755"/>
            <a:ext cx="5774893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times for the same result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838200" y="3334255"/>
            <a:ext cx="13992396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Lists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Shopping lists - multiple items grouped together 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1473203" y="4794761"/>
            <a:ext cx="8971940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that you can work through one by one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838200" y="4985261"/>
            <a:ext cx="13378891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Collision detection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Bumper cars - when objects hit 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1473203" y="6445758"/>
            <a:ext cx="12669012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boundaries, they bounce off instead of going through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838200" y="6636258"/>
            <a:ext cx="14345774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Object weights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Dropping a feather vs a stone - heavier 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1473203" y="8096755"/>
            <a:ext cx="6114802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objects behave differently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838200" y="762000"/>
            <a:ext cx="660397" cy="660397"/>
          </a:xfrm>
          <a:custGeom>
            <a:rect b="b" l="l" r="r" t="t"/>
            <a:pathLst>
              <a:path extrusionOk="0" h="660397" w="660397">
                <a:moveTo>
                  <a:pt x="0" y="0"/>
                </a:moveTo>
                <a:lnTo>
                  <a:pt x="660397" y="0"/>
                </a:lnTo>
                <a:lnTo>
                  <a:pt x="660397" y="660397"/>
                </a:lnTo>
                <a:lnTo>
                  <a:pt x="0" y="660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850897" y="1714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850897" y="79248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1485900" y="440750"/>
            <a:ext cx="11935139" cy="180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Lesson 1: Solar System Animation</a:t>
            </a:r>
            <a:endParaRPr/>
          </a:p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358903" y="1366523"/>
            <a:ext cx="129540" cy="887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774700" y="2575130"/>
            <a:ext cx="14331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•Create smooth orbital animations using paths and forever loops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38200" y="4032761"/>
            <a:ext cx="13680977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•Use parallel processing to make multiple objects move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38200" y="5302758"/>
            <a:ext cx="1388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•Apply realistic timing so closer planets move faster than </a:t>
            </a:r>
            <a:r>
              <a:rPr lang="en-US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distant ones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473203" y="7144255"/>
            <a:ext cx="2869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358903" y="7791955"/>
            <a:ext cx="138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Key Concepts: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Paths • Forever Loops • Parallel 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5" name="Google Shape;345;p21"/>
          <p:cNvSpPr/>
          <p:nvPr/>
        </p:nvSpPr>
        <p:spPr>
          <a:xfrm>
            <a:off x="850897" y="60071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p21"/>
          <p:cNvSpPr txBox="1"/>
          <p:nvPr/>
        </p:nvSpPr>
        <p:spPr>
          <a:xfrm>
            <a:off x="1358903" y="128273"/>
            <a:ext cx="354835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Mini Plenary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850897" y="1721358"/>
            <a:ext cx="5288861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Check Your Progress:</a:t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850897" y="3143755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1140457" y="3107893"/>
            <a:ext cx="12798638" cy="68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 your objects bounce off walls instead of passing </a:t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850897" y="3175511"/>
            <a:ext cx="2140515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through?</a:t>
            </a:r>
            <a:endParaRPr/>
          </a:p>
        </p:txBody>
      </p:sp>
      <p:sp>
        <p:nvSpPr>
          <p:cNvPr id="351" name="Google Shape;351;p21"/>
          <p:cNvSpPr txBox="1"/>
          <p:nvPr/>
        </p:nvSpPr>
        <p:spPr>
          <a:xfrm>
            <a:off x="850897" y="4540758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1140457" y="4504896"/>
            <a:ext cx="14196117" cy="1385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Does your function affect multiple objects at once?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Can you see differences between light and heavy objects?</a:t>
            </a:r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850897" y="4572505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1358903" y="5455158"/>
            <a:ext cx="10139353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Compare your physics with a classmate!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0" name="Google Shape;360;p22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1" name="Google Shape;361;p22"/>
          <p:cNvSpPr/>
          <p:nvPr/>
        </p:nvSpPr>
        <p:spPr>
          <a:xfrm>
            <a:off x="863603" y="50927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2" name="Google Shape;362;p22"/>
          <p:cNvSpPr txBox="1"/>
          <p:nvPr/>
        </p:nvSpPr>
        <p:spPr>
          <a:xfrm>
            <a:off x="1358903" y="556898"/>
            <a:ext cx="4521984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Think-Pair-Share</a:t>
            </a: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850897" y="6048880"/>
            <a:ext cx="14188773" cy="2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Discuss with your partner: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How does organizing objects in lists make your code more powerful? - Compare light vs heavy object behaviors - what makes this </a:t>
            </a:r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850897" y="2556386"/>
            <a:ext cx="14890880" cy="148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Analyze: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Why do programmers use functions? What problems do they solve?</a:t>
            </a:r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1181100" y="4942970"/>
            <a:ext cx="2755783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PAIR (3 minutes)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249985" y="1488567"/>
            <a:ext cx="293610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THINK (2 minutes)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23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4" name="Google Shape;374;p23"/>
          <p:cNvSpPr/>
          <p:nvPr/>
        </p:nvSpPr>
        <p:spPr>
          <a:xfrm>
            <a:off x="850897" y="46227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5" name="Google Shape;375;p23"/>
          <p:cNvSpPr/>
          <p:nvPr/>
        </p:nvSpPr>
        <p:spPr>
          <a:xfrm>
            <a:off x="863603" y="6984997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6" name="Google Shape;376;p23"/>
          <p:cNvSpPr txBox="1"/>
          <p:nvPr/>
        </p:nvSpPr>
        <p:spPr>
          <a:xfrm>
            <a:off x="1358903" y="556898"/>
            <a:ext cx="4686243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Challenge Levels</a:t>
            </a:r>
            <a:endParaRPr/>
          </a:p>
        </p:txBody>
      </p:sp>
      <p:sp>
        <p:nvSpPr>
          <p:cNvPr id="377" name="Google Shape;377;p23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378" name="Google Shape;378;p23"/>
          <p:cNvSpPr txBox="1"/>
          <p:nvPr/>
        </p:nvSpPr>
        <p:spPr>
          <a:xfrm>
            <a:off x="838200" y="7893558"/>
            <a:ext cx="13108934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•Set realistic masses: Light (0.1-0.5kg), Heavy (5-10kg)</a:t>
            </a:r>
            <a:endParaRPr/>
          </a:p>
        </p:txBody>
      </p:sp>
      <p:sp>
        <p:nvSpPr>
          <p:cNvPr id="379" name="Google Shape;379;p23"/>
          <p:cNvSpPr txBox="1"/>
          <p:nvPr/>
        </p:nvSpPr>
        <p:spPr>
          <a:xfrm>
            <a:off x="838200" y="2365886"/>
            <a:ext cx="10961675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•Control multiple objects together using lists</a:t>
            </a: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838200" y="3318386"/>
            <a:ext cx="259080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1473203" y="3318386"/>
            <a:ext cx="11603679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Create basic function that affects all listed objects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1358903" y="4270886"/>
            <a:ext cx="13541073" cy="1011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Success: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Function affects all objects, demonstrates code </a:t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850897" y="5350383"/>
            <a:ext cx="2418255" cy="5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reusability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1257300" y="1488567"/>
            <a:ext cx="630435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Foundation:Simplefunctionswith lists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1181100" y="6835264"/>
            <a:ext cx="7328125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Intermediate: Physics with different weights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24"/>
          <p:cNvSpPr/>
          <p:nvPr/>
        </p:nvSpPr>
        <p:spPr>
          <a:xfrm>
            <a:off x="1473203" y="57150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24"/>
          <p:cNvSpPr/>
          <p:nvPr/>
        </p:nvSpPr>
        <p:spPr>
          <a:xfrm>
            <a:off x="1473203" y="6667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3" name="Google Shape;393;p24"/>
          <p:cNvSpPr/>
          <p:nvPr/>
        </p:nvSpPr>
        <p:spPr>
          <a:xfrm>
            <a:off x="1473203" y="76200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4" name="Google Shape;394;p24"/>
          <p:cNvSpPr/>
          <p:nvPr/>
        </p:nvSpPr>
        <p:spPr>
          <a:xfrm>
            <a:off x="850897" y="8572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5" name="Google Shape;395;p24"/>
          <p:cNvSpPr txBox="1"/>
          <p:nvPr/>
        </p:nvSpPr>
        <p:spPr>
          <a:xfrm>
            <a:off x="838200" y="5363080"/>
            <a:ext cx="259080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 • •</a:t>
            </a:r>
            <a:endParaRPr/>
          </a:p>
        </p:txBody>
      </p:sp>
      <p:sp>
        <p:nvSpPr>
          <p:cNvPr id="396" name="Google Shape;396;p24"/>
          <p:cNvSpPr txBox="1"/>
          <p:nvPr/>
        </p:nvSpPr>
        <p:spPr>
          <a:xfrm>
            <a:off x="1981200" y="5363080"/>
            <a:ext cx="11379832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Organized multiple objects efﬁciently using lists  Created reusable code blocks (functions)  Implemented realistic collision physics</a:t>
            </a:r>
            <a:endParaRPr/>
          </a:p>
        </p:txBody>
      </p:sp>
      <p:sp>
        <p:nvSpPr>
          <p:cNvPr id="397" name="Google Shape;397;p24"/>
          <p:cNvSpPr txBox="1"/>
          <p:nvPr/>
        </p:nvSpPr>
        <p:spPr>
          <a:xfrm>
            <a:off x="1358903" y="8258680"/>
            <a:ext cx="12176246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Next: Combining everything to build incredible </a:t>
            </a:r>
            <a:endParaRPr/>
          </a:p>
        </p:txBody>
      </p:sp>
      <p:sp>
        <p:nvSpPr>
          <p:cNvPr id="398" name="Google Shape;398;p24"/>
          <p:cNvSpPr txBox="1"/>
          <p:nvPr/>
        </p:nvSpPr>
        <p:spPr>
          <a:xfrm>
            <a:off x="1358903" y="128273"/>
            <a:ext cx="2200104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Plenary</a:t>
            </a:r>
            <a:endParaRPr/>
          </a:p>
        </p:txBody>
      </p:sp>
      <p:sp>
        <p:nvSpPr>
          <p:cNvPr id="399" name="Google Shape;399;p24"/>
          <p:cNvSpPr txBox="1"/>
          <p:nvPr/>
        </p:nvSpPr>
        <p:spPr>
          <a:xfrm>
            <a:off x="850897" y="1721358"/>
            <a:ext cx="14094990" cy="19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 organized code with functions and lists, plus added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realistic collision physics!</a:t>
            </a:r>
            <a:endParaRPr/>
          </a:p>
        </p:txBody>
      </p:sp>
      <p:sp>
        <p:nvSpPr>
          <p:cNvPr id="400" name="Google Shape;400;p24"/>
          <p:cNvSpPr txBox="1"/>
          <p:nvPr/>
        </p:nvSpPr>
        <p:spPr>
          <a:xfrm>
            <a:off x="863603" y="4485770"/>
            <a:ext cx="3160262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6" name="Google Shape;406;p25"/>
          <p:cNvSpPr txBox="1"/>
          <p:nvPr/>
        </p:nvSpPr>
        <p:spPr>
          <a:xfrm>
            <a:off x="1358903" y="128273"/>
            <a:ext cx="2937967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Exit Ticket</a:t>
            </a:r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838200" y="1721358"/>
            <a:ext cx="10450258" cy="4056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Before you leave, think about: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Why are functions useful in coding?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Name one thing you could put in a list: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How is collision detection like real life?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"/>
          <p:cNvSpPr/>
          <p:nvPr/>
        </p:nvSpPr>
        <p:spPr>
          <a:xfrm>
            <a:off x="838200" y="762000"/>
            <a:ext cx="660397" cy="660397"/>
          </a:xfrm>
          <a:custGeom>
            <a:rect b="b" l="l" r="r" t="t"/>
            <a:pathLst>
              <a:path extrusionOk="0" h="660397" w="660397">
                <a:moveTo>
                  <a:pt x="0" y="0"/>
                </a:moveTo>
                <a:lnTo>
                  <a:pt x="660397" y="0"/>
                </a:lnTo>
                <a:lnTo>
                  <a:pt x="660397" y="660397"/>
                </a:lnTo>
                <a:lnTo>
                  <a:pt x="0" y="660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3" name="Google Shape;413;p26"/>
          <p:cNvSpPr/>
          <p:nvPr/>
        </p:nvSpPr>
        <p:spPr>
          <a:xfrm>
            <a:off x="850897" y="1714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4" name="Google Shape;414;p26"/>
          <p:cNvSpPr/>
          <p:nvPr/>
        </p:nvSpPr>
        <p:spPr>
          <a:xfrm>
            <a:off x="850897" y="79248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5" name="Google Shape;415;p26"/>
          <p:cNvSpPr txBox="1"/>
          <p:nvPr/>
        </p:nvSpPr>
        <p:spPr>
          <a:xfrm>
            <a:off x="1485900" y="440750"/>
            <a:ext cx="9756019" cy="180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Lesson 4: Mars Base Design</a:t>
            </a:r>
            <a:endParaRPr/>
          </a:p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1358903" y="1366523"/>
            <a:ext cx="129540" cy="887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417" name="Google Shape;417;p26"/>
          <p:cNvSpPr txBox="1"/>
          <p:nvPr/>
        </p:nvSpPr>
        <p:spPr>
          <a:xfrm>
            <a:off x="838200" y="2391280"/>
            <a:ext cx="14974824" cy="12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•Integrate all previous coding skills into a complex interactive </a:t>
            </a:r>
            <a:endParaRPr/>
          </a:p>
        </p:txBody>
      </p:sp>
      <p:sp>
        <p:nvSpPr>
          <p:cNvPr id="418" name="Google Shape;418;p26"/>
          <p:cNvSpPr txBox="1"/>
          <p:nvPr/>
        </p:nvSpPr>
        <p:spPr>
          <a:xfrm>
            <a:off x="1473203" y="3842261"/>
            <a:ext cx="2993927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environment</a:t>
            </a:r>
            <a:endParaRPr/>
          </a:p>
        </p:txBody>
      </p:sp>
      <p:sp>
        <p:nvSpPr>
          <p:cNvPr id="419" name="Google Shape;419;p26"/>
          <p:cNvSpPr txBox="1"/>
          <p:nvPr/>
        </p:nvSpPr>
        <p:spPr>
          <a:xfrm>
            <a:off x="838200" y="4032761"/>
            <a:ext cx="14364433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•Create guided camera tours that showcase different areas 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1473203" y="5493258"/>
            <a:ext cx="2374725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effectively</a:t>
            </a:r>
            <a:endParaRPr/>
          </a:p>
        </p:txBody>
      </p:sp>
      <p:sp>
        <p:nvSpPr>
          <p:cNvPr id="421" name="Google Shape;421;p26"/>
          <p:cNvSpPr txBox="1"/>
          <p:nvPr/>
        </p:nvSpPr>
        <p:spPr>
          <a:xfrm>
            <a:off x="838200" y="5683758"/>
            <a:ext cx="1331619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•Design realistic 3D spaces that tell a story about Mars </a:t>
            </a:r>
            <a:endParaRPr/>
          </a:p>
        </p:txBody>
      </p:sp>
      <p:sp>
        <p:nvSpPr>
          <p:cNvPr id="422" name="Google Shape;422;p26"/>
          <p:cNvSpPr txBox="1"/>
          <p:nvPr/>
        </p:nvSpPr>
        <p:spPr>
          <a:xfrm>
            <a:off x="1473203" y="7144255"/>
            <a:ext cx="2683554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exploration</a:t>
            </a:r>
            <a:endParaRPr/>
          </a:p>
        </p:txBody>
      </p:sp>
      <p:sp>
        <p:nvSpPr>
          <p:cNvPr id="423" name="Google Shape;423;p26"/>
          <p:cNvSpPr txBox="1"/>
          <p:nvPr/>
        </p:nvSpPr>
        <p:spPr>
          <a:xfrm>
            <a:off x="1358903" y="7334755"/>
            <a:ext cx="13291328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Key Concepts: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Integration • Camera Paths • Interactive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9" name="Google Shape;429;p27"/>
          <p:cNvSpPr/>
          <p:nvPr/>
        </p:nvSpPr>
        <p:spPr>
          <a:xfrm>
            <a:off x="863603" y="3975097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0" name="Google Shape;430;p27"/>
          <p:cNvSpPr txBox="1"/>
          <p:nvPr/>
        </p:nvSpPr>
        <p:spPr>
          <a:xfrm>
            <a:off x="1358903" y="547373"/>
            <a:ext cx="4134402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Code Structure</a:t>
            </a:r>
            <a:endParaRPr/>
          </a:p>
        </p:txBody>
      </p:sp>
      <p:sp>
        <p:nvSpPr>
          <p:cNvPr id="431" name="Google Shape;431;p27"/>
          <p:cNvSpPr txBox="1"/>
          <p:nvPr/>
        </p:nvSpPr>
        <p:spPr>
          <a:xfrm>
            <a:off x="838200" y="4702683"/>
            <a:ext cx="13630199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1.Plan different areas (habitat, laboratory, garage) 2.Create realistic Martian environment (red landscape) 3.Apply previous lessons: camera paths, button controls, </a:t>
            </a:r>
            <a:endParaRPr/>
          </a:p>
        </p:txBody>
      </p:sp>
      <p:sp>
        <p:nvSpPr>
          <p:cNvPr id="432" name="Google Shape;432;p27"/>
          <p:cNvSpPr txBox="1"/>
          <p:nvPr/>
        </p:nvSpPr>
        <p:spPr>
          <a:xfrm>
            <a:off x="1473203" y="7687180"/>
            <a:ext cx="1732731" cy="5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physics</a:t>
            </a:r>
            <a:endParaRPr/>
          </a:p>
        </p:txBody>
      </p:sp>
      <p:sp>
        <p:nvSpPr>
          <p:cNvPr id="433" name="Google Shape;433;p27"/>
          <p:cNvSpPr txBox="1"/>
          <p:nvPr/>
        </p:nvSpPr>
        <p:spPr>
          <a:xfrm>
            <a:off x="876300" y="2332834"/>
            <a:ext cx="581749" cy="100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7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4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// Camera tour system when Tour_Button is clicked</a:t>
            </a:r>
            <a:endParaRPr/>
          </a:p>
        </p:txBody>
      </p:sp>
      <p:sp>
        <p:nvSpPr>
          <p:cNvPr id="434" name="Google Shape;434;p27"/>
          <p:cNvSpPr txBox="1"/>
          <p:nvPr/>
        </p:nvSpPr>
        <p:spPr>
          <a:xfrm>
            <a:off x="876300" y="2426103"/>
            <a:ext cx="21546" cy="54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7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4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</p:txBody>
      </p:sp>
      <p:sp>
        <p:nvSpPr>
          <p:cNvPr id="435" name="Google Shape;435;p27"/>
          <p:cNvSpPr txBox="1"/>
          <p:nvPr/>
        </p:nvSpPr>
        <p:spPr>
          <a:xfrm>
            <a:off x="960796" y="2426103"/>
            <a:ext cx="1012679" cy="54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7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4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move Camera on path tour_path forward in 20 sec</a:t>
            </a:r>
            <a:endParaRPr/>
          </a:p>
        </p:txBody>
      </p:sp>
      <p:sp>
        <p:nvSpPr>
          <p:cNvPr id="436" name="Google Shape;436;p27"/>
          <p:cNvSpPr txBox="1"/>
          <p:nvPr/>
        </p:nvSpPr>
        <p:spPr>
          <a:xfrm>
            <a:off x="876300" y="2519363"/>
            <a:ext cx="603294" cy="100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7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4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// Interactive elements when Airlock_Door is clicked</a:t>
            </a:r>
            <a:endParaRPr/>
          </a:p>
        </p:txBody>
      </p:sp>
      <p:sp>
        <p:nvSpPr>
          <p:cNvPr id="437" name="Google Shape;437;p27"/>
          <p:cNvSpPr txBox="1"/>
          <p:nvPr/>
        </p:nvSpPr>
        <p:spPr>
          <a:xfrm>
            <a:off x="876300" y="2612631"/>
            <a:ext cx="21546" cy="147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7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4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7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4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7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4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</p:txBody>
      </p:sp>
      <p:sp>
        <p:nvSpPr>
          <p:cNvPr id="438" name="Google Shape;438;p27"/>
          <p:cNvSpPr txBox="1"/>
          <p:nvPr/>
        </p:nvSpPr>
        <p:spPr>
          <a:xfrm>
            <a:off x="960796" y="2612631"/>
            <a:ext cx="560203" cy="147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7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4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call function open_door() wait 3 sec call function close_door()</a:t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1181100" y="3825364"/>
            <a:ext cx="437648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Designing Your Mars Base: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5" name="Google Shape;445;p28"/>
          <p:cNvSpPr txBox="1"/>
          <p:nvPr/>
        </p:nvSpPr>
        <p:spPr>
          <a:xfrm>
            <a:off x="1358903" y="128273"/>
            <a:ext cx="525983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Real Life Analogies</a:t>
            </a:r>
            <a:endParaRPr/>
          </a:p>
        </p:txBody>
      </p:sp>
      <p:sp>
        <p:nvSpPr>
          <p:cNvPr id="446" name="Google Shape;446;p28"/>
          <p:cNvSpPr txBox="1"/>
          <p:nvPr/>
        </p:nvSpPr>
        <p:spPr>
          <a:xfrm>
            <a:off x="838200" y="1683258"/>
            <a:ext cx="14796573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Integration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Building LEGO - combining individual pieces </a:t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1473203" y="3143755"/>
            <a:ext cx="10058000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 create something complex and amazing</a:t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838200" y="3334255"/>
            <a:ext cx="11725961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Camera paths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Theme park ride - following a </a:t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1473203" y="4794761"/>
            <a:ext cx="1246589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predetermined route that shows you different scenes</a:t>
            </a:r>
            <a:endParaRPr/>
          </a:p>
        </p:txBody>
      </p:sp>
      <p:sp>
        <p:nvSpPr>
          <p:cNvPr id="450" name="Google Shape;450;p28"/>
          <p:cNvSpPr txBox="1"/>
          <p:nvPr/>
        </p:nvSpPr>
        <p:spPr>
          <a:xfrm>
            <a:off x="838200" y="4985261"/>
            <a:ext cx="14841655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Interactive objects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Museum exhibits with buttons - touch </a:t>
            </a:r>
            <a:endParaRPr/>
          </a:p>
        </p:txBody>
      </p:sp>
      <p:sp>
        <p:nvSpPr>
          <p:cNvPr id="451" name="Google Shape;451;p28"/>
          <p:cNvSpPr txBox="1"/>
          <p:nvPr/>
        </p:nvSpPr>
        <p:spPr>
          <a:xfrm>
            <a:off x="1473203" y="6445758"/>
            <a:ext cx="8319059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or click to make something happen</a:t>
            </a:r>
            <a:endParaRPr/>
          </a:p>
        </p:txBody>
      </p:sp>
      <p:sp>
        <p:nvSpPr>
          <p:cNvPr id="452" name="Google Shape;452;p28"/>
          <p:cNvSpPr txBox="1"/>
          <p:nvPr/>
        </p:nvSpPr>
        <p:spPr>
          <a:xfrm>
            <a:off x="838200" y="6636258"/>
            <a:ext cx="12898041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Guided tours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Audio guides at tourist attractions - </a:t>
            </a: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1473203" y="8096755"/>
            <a:ext cx="9125836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showing visitors the highlights in order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9" name="Google Shape;459;p29"/>
          <p:cNvSpPr/>
          <p:nvPr/>
        </p:nvSpPr>
        <p:spPr>
          <a:xfrm>
            <a:off x="850897" y="53085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0" name="Google Shape;460;p29"/>
          <p:cNvSpPr txBox="1"/>
          <p:nvPr/>
        </p:nvSpPr>
        <p:spPr>
          <a:xfrm>
            <a:off x="1358903" y="128273"/>
            <a:ext cx="354835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Mini Plenary</a:t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850897" y="1721358"/>
            <a:ext cx="5288861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Check Your Progress:</a:t>
            </a:r>
            <a:endParaRPr/>
          </a:p>
        </p:txBody>
      </p:sp>
      <p:sp>
        <p:nvSpPr>
          <p:cNvPr id="462" name="Google Shape;462;p29"/>
          <p:cNvSpPr txBox="1"/>
          <p:nvPr/>
        </p:nvSpPr>
        <p:spPr>
          <a:xfrm>
            <a:off x="850897" y="3143755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1140457" y="3107893"/>
            <a:ext cx="13220938" cy="20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Does your camera tour show all base areas clearly?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 interactive elements respond correctly to clicks?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Does your base look and feel like a real Mars mission?</a:t>
            </a:r>
            <a:endParaRPr/>
          </a:p>
        </p:txBody>
      </p:sp>
      <p:sp>
        <p:nvSpPr>
          <p:cNvPr id="464" name="Google Shape;464;p29"/>
          <p:cNvSpPr txBox="1"/>
          <p:nvPr/>
        </p:nvSpPr>
        <p:spPr>
          <a:xfrm>
            <a:off x="850897" y="3175511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465" name="Google Shape;465;p29"/>
          <p:cNvSpPr txBox="1"/>
          <p:nvPr/>
        </p:nvSpPr>
        <p:spPr>
          <a:xfrm>
            <a:off x="850897" y="3874008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466" name="Google Shape;466;p29"/>
          <p:cNvSpPr txBox="1"/>
          <p:nvPr/>
        </p:nvSpPr>
        <p:spPr>
          <a:xfrm>
            <a:off x="1358903" y="4756661"/>
            <a:ext cx="9293723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Take a virtual tour with your partner!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2" name="Google Shape;472;p30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3" name="Google Shape;473;p30"/>
          <p:cNvSpPr/>
          <p:nvPr/>
        </p:nvSpPr>
        <p:spPr>
          <a:xfrm>
            <a:off x="863603" y="50927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4" name="Google Shape;474;p30"/>
          <p:cNvSpPr txBox="1"/>
          <p:nvPr/>
        </p:nvSpPr>
        <p:spPr>
          <a:xfrm>
            <a:off x="1358903" y="556898"/>
            <a:ext cx="4521984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Think-Pair-Share</a:t>
            </a:r>
            <a:endParaRPr/>
          </a:p>
        </p:txBody>
      </p:sp>
      <p:sp>
        <p:nvSpPr>
          <p:cNvPr id="475" name="Google Shape;475;p30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476" name="Google Shape;476;p30"/>
          <p:cNvSpPr txBox="1"/>
          <p:nvPr/>
        </p:nvSpPr>
        <p:spPr>
          <a:xfrm>
            <a:off x="850897" y="6048880"/>
            <a:ext cx="14621961" cy="2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Discuss with your partner: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How does combining all your coding skills create something more powerful? - What makes a camera tour engaging vs boring?</a:t>
            </a:r>
            <a:endParaRPr/>
          </a:p>
        </p:txBody>
      </p:sp>
      <p:sp>
        <p:nvSpPr>
          <p:cNvPr id="477" name="Google Shape;477;p30"/>
          <p:cNvSpPr txBox="1"/>
          <p:nvPr/>
        </p:nvSpPr>
        <p:spPr>
          <a:xfrm>
            <a:off x="850897" y="2556386"/>
            <a:ext cx="14853056" cy="148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Create: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If you were designing a real Mars base, what would be the most important areas and why?</a:t>
            </a:r>
            <a:endParaRPr/>
          </a:p>
        </p:txBody>
      </p:sp>
      <p:sp>
        <p:nvSpPr>
          <p:cNvPr id="478" name="Google Shape;478;p30"/>
          <p:cNvSpPr txBox="1"/>
          <p:nvPr/>
        </p:nvSpPr>
        <p:spPr>
          <a:xfrm>
            <a:off x="1181100" y="4942970"/>
            <a:ext cx="2755783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PAIR (3 minutes)</a:t>
            </a:r>
            <a:endParaRPr/>
          </a:p>
        </p:txBody>
      </p:sp>
      <p:sp>
        <p:nvSpPr>
          <p:cNvPr id="479" name="Google Shape;479;p30"/>
          <p:cNvSpPr txBox="1"/>
          <p:nvPr/>
        </p:nvSpPr>
        <p:spPr>
          <a:xfrm>
            <a:off x="1249985" y="1488567"/>
            <a:ext cx="293610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THINK (2 minutes)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>
            <a:off x="863603" y="4686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3"/>
          <p:cNvSpPr txBox="1"/>
          <p:nvPr/>
        </p:nvSpPr>
        <p:spPr>
          <a:xfrm>
            <a:off x="1358903" y="547373"/>
            <a:ext cx="4134402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Code Structure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838200" y="5413886"/>
            <a:ext cx="132804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1.Create circular paths for each object </a:t>
            </a:r>
            <a:endParaRPr b="0" i="0" sz="4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2.Set different durations (closer planets = shorter times) 3.Use "run parallel" so all objects move at once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876300" y="2309231"/>
            <a:ext cx="1321765" cy="338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when play clicked run parallel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876300" y="2645778"/>
            <a:ext cx="77762" cy="338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181205" y="2645778"/>
            <a:ext cx="544268" cy="170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forever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486100" y="2814056"/>
            <a:ext cx="3654257" cy="170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move Earth on path earth_path forward in 10 sec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876300" y="2982335"/>
            <a:ext cx="933012" cy="170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run parallel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876300" y="3150613"/>
            <a:ext cx="77762" cy="338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181205" y="3150613"/>
            <a:ext cx="544268" cy="170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forever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1486100" y="3318881"/>
            <a:ext cx="3421009" cy="170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4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99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move Moon on path moon_path forward in 3 sec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1181100" y="4536567"/>
            <a:ext cx="4150776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Building Your Animation: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5" name="Google Shape;485;p31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6" name="Google Shape;486;p31"/>
          <p:cNvSpPr/>
          <p:nvPr/>
        </p:nvSpPr>
        <p:spPr>
          <a:xfrm>
            <a:off x="850897" y="46227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7" name="Google Shape;487;p31"/>
          <p:cNvSpPr/>
          <p:nvPr/>
        </p:nvSpPr>
        <p:spPr>
          <a:xfrm>
            <a:off x="863603" y="62865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8" name="Google Shape;488;p31"/>
          <p:cNvSpPr txBox="1"/>
          <p:nvPr/>
        </p:nvSpPr>
        <p:spPr>
          <a:xfrm>
            <a:off x="1358903" y="556898"/>
            <a:ext cx="4686243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Challenge Levels</a:t>
            </a:r>
            <a:endParaRPr/>
          </a:p>
        </p:txBody>
      </p:sp>
      <p:sp>
        <p:nvSpPr>
          <p:cNvPr id="489" name="Google Shape;489;p31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490" name="Google Shape;490;p31"/>
          <p:cNvSpPr txBox="1"/>
          <p:nvPr/>
        </p:nvSpPr>
        <p:spPr>
          <a:xfrm>
            <a:off x="838200" y="7204586"/>
            <a:ext cx="12983023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•Multiple specialized areas: habitat, lab, greenhouse, </a:t>
            </a:r>
            <a:endParaRPr/>
          </a:p>
        </p:txBody>
      </p:sp>
      <p:sp>
        <p:nvSpPr>
          <p:cNvPr id="491" name="Google Shape;491;p31"/>
          <p:cNvSpPr txBox="1"/>
          <p:nvPr/>
        </p:nvSpPr>
        <p:spPr>
          <a:xfrm>
            <a:off x="1473203" y="7903083"/>
            <a:ext cx="3894487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communications</a:t>
            </a:r>
            <a:endParaRPr/>
          </a:p>
        </p:txBody>
      </p:sp>
      <p:sp>
        <p:nvSpPr>
          <p:cNvPr id="492" name="Google Shape;492;p31"/>
          <p:cNvSpPr txBox="1"/>
          <p:nvPr/>
        </p:nvSpPr>
        <p:spPr>
          <a:xfrm>
            <a:off x="838200" y="2365886"/>
            <a:ext cx="12764872" cy="19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•Simple structures: dome habitat, landing pad, rover •Single camera tour path (10-15 seconds)</a:t>
            </a:r>
            <a:endParaRPr/>
          </a:p>
        </p:txBody>
      </p:sp>
      <p:sp>
        <p:nvSpPr>
          <p:cNvPr id="493" name="Google Shape;493;p31"/>
          <p:cNvSpPr txBox="1"/>
          <p:nvPr/>
        </p:nvSpPr>
        <p:spPr>
          <a:xfrm>
            <a:off x="1358903" y="4270886"/>
            <a:ext cx="13279926" cy="1011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Success: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Working camera movement, basic interactions</a:t>
            </a:r>
            <a:endParaRPr/>
          </a:p>
        </p:txBody>
      </p:sp>
      <p:sp>
        <p:nvSpPr>
          <p:cNvPr id="494" name="Google Shape;494;p31"/>
          <p:cNvSpPr txBox="1"/>
          <p:nvPr/>
        </p:nvSpPr>
        <p:spPr>
          <a:xfrm>
            <a:off x="1257300" y="1488567"/>
            <a:ext cx="5460263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Foundation: Basic base (2-3 areas)</a:t>
            </a:r>
            <a:endParaRPr/>
          </a:p>
        </p:txBody>
      </p:sp>
      <p:sp>
        <p:nvSpPr>
          <p:cNvPr id="495" name="Google Shape;495;p31"/>
          <p:cNvSpPr txBox="1"/>
          <p:nvPr/>
        </p:nvSpPr>
        <p:spPr>
          <a:xfrm>
            <a:off x="1181100" y="6136767"/>
            <a:ext cx="675453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Intermediate: Interactive base (4-5 areas)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1" name="Google Shape;501;p32"/>
          <p:cNvSpPr/>
          <p:nvPr/>
        </p:nvSpPr>
        <p:spPr>
          <a:xfrm>
            <a:off x="1473203" y="57150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2" name="Google Shape;502;p32"/>
          <p:cNvSpPr/>
          <p:nvPr/>
        </p:nvSpPr>
        <p:spPr>
          <a:xfrm>
            <a:off x="1473203" y="73659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3" name="Google Shape;503;p32"/>
          <p:cNvSpPr/>
          <p:nvPr/>
        </p:nvSpPr>
        <p:spPr>
          <a:xfrm>
            <a:off x="1473203" y="83184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p32"/>
          <p:cNvSpPr txBox="1"/>
          <p:nvPr/>
        </p:nvSpPr>
        <p:spPr>
          <a:xfrm>
            <a:off x="838200" y="5553580"/>
            <a:ext cx="259080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1981200" y="5553580"/>
            <a:ext cx="11800580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Integrated all previous coding skills into complex </a:t>
            </a: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1473203" y="6252086"/>
            <a:ext cx="3223993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environments</a:t>
            </a:r>
            <a:endParaRPr/>
          </a:p>
        </p:txBody>
      </p:sp>
      <p:sp>
        <p:nvSpPr>
          <p:cNvPr id="507" name="Google Shape;507;p32"/>
          <p:cNvSpPr txBox="1"/>
          <p:nvPr/>
        </p:nvSpPr>
        <p:spPr>
          <a:xfrm>
            <a:off x="838200" y="6823586"/>
            <a:ext cx="259080" cy="21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  <a:p>
            <a:pPr indent="0" lvl="0" marL="0" marR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508" name="Google Shape;508;p32"/>
          <p:cNvSpPr txBox="1"/>
          <p:nvPr/>
        </p:nvSpPr>
        <p:spPr>
          <a:xfrm>
            <a:off x="1981200" y="6823586"/>
            <a:ext cx="11020749" cy="21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Created guided camera tours for storytelling</a:t>
            </a:r>
            <a:endParaRPr/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Designed realistic 3D Mars exploration spaces</a:t>
            </a:r>
            <a:endParaRPr/>
          </a:p>
        </p:txBody>
      </p:sp>
      <p:sp>
        <p:nvSpPr>
          <p:cNvPr id="509" name="Google Shape;509;p32"/>
          <p:cNvSpPr txBox="1"/>
          <p:nvPr/>
        </p:nvSpPr>
        <p:spPr>
          <a:xfrm>
            <a:off x="1358903" y="128273"/>
            <a:ext cx="2200104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Plenary</a:t>
            </a:r>
            <a:endParaRPr/>
          </a:p>
        </p:txBody>
      </p:sp>
      <p:sp>
        <p:nvSpPr>
          <p:cNvPr id="510" name="Google Shape;510;p32"/>
          <p:cNvSpPr txBox="1"/>
          <p:nvPr/>
        </p:nvSpPr>
        <p:spPr>
          <a:xfrm>
            <a:off x="850897" y="1721358"/>
            <a:ext cx="14338525" cy="19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 built incredible Mars bases by combining animation,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control systems, physics, and interactions!</a:t>
            </a:r>
            <a:endParaRPr/>
          </a:p>
        </p:txBody>
      </p:sp>
      <p:sp>
        <p:nvSpPr>
          <p:cNvPr id="511" name="Google Shape;511;p32"/>
          <p:cNvSpPr txBox="1"/>
          <p:nvPr/>
        </p:nvSpPr>
        <p:spPr>
          <a:xfrm>
            <a:off x="863603" y="4485770"/>
            <a:ext cx="3160262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7" name="Google Shape;517;p33"/>
          <p:cNvSpPr txBox="1"/>
          <p:nvPr/>
        </p:nvSpPr>
        <p:spPr>
          <a:xfrm>
            <a:off x="1358903" y="128273"/>
            <a:ext cx="2937967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Exit Ticket</a:t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838200" y="1721358"/>
            <a:ext cx="14384645" cy="4056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Before you leave, think about: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What's the most impressive feature of your Mars base?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How did you combine skills from previous lessons?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would you add to make your base even better?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/>
          <p:nvPr/>
        </p:nvSpPr>
        <p:spPr>
          <a:xfrm>
            <a:off x="838200" y="762000"/>
            <a:ext cx="660397" cy="660397"/>
          </a:xfrm>
          <a:custGeom>
            <a:rect b="b" l="l" r="r" t="t"/>
            <a:pathLst>
              <a:path extrusionOk="0" h="660397" w="660397">
                <a:moveTo>
                  <a:pt x="0" y="0"/>
                </a:moveTo>
                <a:lnTo>
                  <a:pt x="660397" y="0"/>
                </a:lnTo>
                <a:lnTo>
                  <a:pt x="660397" y="660397"/>
                </a:lnTo>
                <a:lnTo>
                  <a:pt x="0" y="660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4" name="Google Shape;524;p34"/>
          <p:cNvSpPr/>
          <p:nvPr/>
        </p:nvSpPr>
        <p:spPr>
          <a:xfrm>
            <a:off x="850897" y="1714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5" name="Google Shape;525;p34"/>
          <p:cNvSpPr/>
          <p:nvPr/>
        </p:nvSpPr>
        <p:spPr>
          <a:xfrm>
            <a:off x="850897" y="72263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6" name="Google Shape;526;p34"/>
          <p:cNvSpPr txBox="1"/>
          <p:nvPr/>
        </p:nvSpPr>
        <p:spPr>
          <a:xfrm>
            <a:off x="1485900" y="440750"/>
            <a:ext cx="12137898" cy="180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Lesson 5: Showcase &amp; Assessment</a:t>
            </a:r>
            <a:endParaRPr/>
          </a:p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/>
          </a:p>
        </p:txBody>
      </p:sp>
      <p:sp>
        <p:nvSpPr>
          <p:cNvPr id="527" name="Google Shape;527;p34"/>
          <p:cNvSpPr txBox="1"/>
          <p:nvPr/>
        </p:nvSpPr>
        <p:spPr>
          <a:xfrm>
            <a:off x="1358903" y="1366523"/>
            <a:ext cx="129540" cy="887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528" name="Google Shape;528;p34"/>
          <p:cNvSpPr txBox="1"/>
          <p:nvPr/>
        </p:nvSpPr>
        <p:spPr>
          <a:xfrm>
            <a:off x="838200" y="2391280"/>
            <a:ext cx="14017781" cy="12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•Document and communicate your coding achievements </a:t>
            </a:r>
            <a:endParaRPr/>
          </a:p>
        </p:txBody>
      </p:sp>
      <p:sp>
        <p:nvSpPr>
          <p:cNvPr id="529" name="Google Shape;529;p34"/>
          <p:cNvSpPr txBox="1"/>
          <p:nvPr/>
        </p:nvSpPr>
        <p:spPr>
          <a:xfrm>
            <a:off x="1473203" y="3842261"/>
            <a:ext cx="12645180" cy="2100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using technical vocabulary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Provide constructive feedback to peers using speciﬁc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success criteria</a:t>
            </a:r>
            <a:endParaRPr/>
          </a:p>
        </p:txBody>
      </p:sp>
      <p:sp>
        <p:nvSpPr>
          <p:cNvPr id="530" name="Google Shape;530;p34"/>
          <p:cNvSpPr txBox="1"/>
          <p:nvPr/>
        </p:nvSpPr>
        <p:spPr>
          <a:xfrm>
            <a:off x="838200" y="4032761"/>
            <a:ext cx="25908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531" name="Google Shape;531;p34"/>
          <p:cNvSpPr txBox="1"/>
          <p:nvPr/>
        </p:nvSpPr>
        <p:spPr>
          <a:xfrm>
            <a:off x="838200" y="5683758"/>
            <a:ext cx="14354585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•Reﬂect on problem-solving strategies and learning growth</a:t>
            </a:r>
            <a:endParaRPr/>
          </a:p>
        </p:txBody>
      </p:sp>
      <p:sp>
        <p:nvSpPr>
          <p:cNvPr id="532" name="Google Shape;532;p34"/>
          <p:cNvSpPr txBox="1"/>
          <p:nvPr/>
        </p:nvSpPr>
        <p:spPr>
          <a:xfrm>
            <a:off x="1358903" y="7112508"/>
            <a:ext cx="13511022" cy="773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Key Concepts: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Documentation • Technical Vocabulary • </a:t>
            </a:r>
            <a:endParaRPr/>
          </a:p>
        </p:txBody>
      </p:sp>
      <p:sp>
        <p:nvSpPr>
          <p:cNvPr id="533" name="Google Shape;533;p34"/>
          <p:cNvSpPr txBox="1"/>
          <p:nvPr/>
        </p:nvSpPr>
        <p:spPr>
          <a:xfrm>
            <a:off x="850897" y="7715755"/>
            <a:ext cx="6828834" cy="830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Peer Assessment • Reﬂection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9" name="Google Shape;539;p35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0" name="Google Shape;540;p35"/>
          <p:cNvSpPr/>
          <p:nvPr/>
        </p:nvSpPr>
        <p:spPr>
          <a:xfrm>
            <a:off x="863603" y="6299197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1" name="Google Shape;541;p35"/>
          <p:cNvSpPr txBox="1"/>
          <p:nvPr/>
        </p:nvSpPr>
        <p:spPr>
          <a:xfrm>
            <a:off x="1358903" y="556898"/>
            <a:ext cx="5988377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Assessment Activities</a:t>
            </a:r>
            <a:endParaRPr/>
          </a:p>
        </p:txBody>
      </p:sp>
      <p:sp>
        <p:nvSpPr>
          <p:cNvPr id="542" name="Google Shape;542;p35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543" name="Google Shape;543;p35"/>
          <p:cNvSpPr txBox="1"/>
          <p:nvPr/>
        </p:nvSpPr>
        <p:spPr>
          <a:xfrm>
            <a:off x="838200" y="7207758"/>
            <a:ext cx="7890024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•Use structured feedback forms</a:t>
            </a:r>
            <a:endParaRPr/>
          </a:p>
        </p:txBody>
      </p:sp>
      <p:sp>
        <p:nvSpPr>
          <p:cNvPr id="544" name="Google Shape;544;p35"/>
          <p:cNvSpPr txBox="1"/>
          <p:nvPr/>
        </p:nvSpPr>
        <p:spPr>
          <a:xfrm>
            <a:off x="838200" y="2365886"/>
            <a:ext cx="14602273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•Record 2-3 minute Mars base tour highlighting key features</a:t>
            </a:r>
            <a:endParaRPr/>
          </a:p>
        </p:txBody>
      </p:sp>
      <p:sp>
        <p:nvSpPr>
          <p:cNvPr id="545" name="Google Shape;545;p35"/>
          <p:cNvSpPr txBox="1"/>
          <p:nvPr/>
        </p:nvSpPr>
        <p:spPr>
          <a:xfrm>
            <a:off x="838200" y="3318386"/>
            <a:ext cx="259080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546" name="Google Shape;546;p35"/>
          <p:cNvSpPr txBox="1"/>
          <p:nvPr/>
        </p:nvSpPr>
        <p:spPr>
          <a:xfrm>
            <a:off x="1473203" y="3318386"/>
            <a:ext cx="7089981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Explain coding concepts used</a:t>
            </a:r>
            <a:endParaRPr/>
          </a:p>
        </p:txBody>
      </p:sp>
      <p:sp>
        <p:nvSpPr>
          <p:cNvPr id="547" name="Google Shape;547;p35"/>
          <p:cNvSpPr txBox="1"/>
          <p:nvPr/>
        </p:nvSpPr>
        <p:spPr>
          <a:xfrm>
            <a:off x="838200" y="4270886"/>
            <a:ext cx="10833173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•Show most creative or challenging element</a:t>
            </a:r>
            <a:endParaRPr/>
          </a:p>
        </p:txBody>
      </p:sp>
      <p:sp>
        <p:nvSpPr>
          <p:cNvPr id="548" name="Google Shape;548;p35"/>
          <p:cNvSpPr txBox="1"/>
          <p:nvPr/>
        </p:nvSpPr>
        <p:spPr>
          <a:xfrm>
            <a:off x="1181100" y="6149464"/>
            <a:ext cx="3189789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2. Peer Assessment</a:t>
            </a:r>
            <a:endParaRPr/>
          </a:p>
        </p:txBody>
      </p:sp>
      <p:sp>
        <p:nvSpPr>
          <p:cNvPr id="549" name="Google Shape;549;p35"/>
          <p:cNvSpPr txBox="1"/>
          <p:nvPr/>
        </p:nvSpPr>
        <p:spPr>
          <a:xfrm>
            <a:off x="1257300" y="1488567"/>
            <a:ext cx="6395447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Project Presentation (5 minutes each)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5" name="Google Shape;555;p36"/>
          <p:cNvSpPr txBox="1"/>
          <p:nvPr/>
        </p:nvSpPr>
        <p:spPr>
          <a:xfrm>
            <a:off x="1358903" y="128273"/>
            <a:ext cx="525983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Real Life Analogies</a:t>
            </a:r>
            <a:endParaRPr/>
          </a:p>
        </p:txBody>
      </p:sp>
      <p:sp>
        <p:nvSpPr>
          <p:cNvPr id="556" name="Google Shape;556;p36"/>
          <p:cNvSpPr txBox="1"/>
          <p:nvPr/>
        </p:nvSpPr>
        <p:spPr>
          <a:xfrm>
            <a:off x="838200" y="1683258"/>
            <a:ext cx="14906949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Documentation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Photo albums - capturing and organizing </a:t>
            </a:r>
            <a:endParaRPr/>
          </a:p>
        </p:txBody>
      </p:sp>
      <p:sp>
        <p:nvSpPr>
          <p:cNvPr id="557" name="Google Shape;557;p36"/>
          <p:cNvSpPr txBox="1"/>
          <p:nvPr/>
        </p:nvSpPr>
        <p:spPr>
          <a:xfrm>
            <a:off x="1473203" y="3143755"/>
            <a:ext cx="13637457" cy="3751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memories to share with others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Technical vocabulary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Learning a new language - using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proper terms to communicate clearly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Peer feedback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Art gallery critiques - looking at others'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work and offering constructive suggestions</a:t>
            </a:r>
            <a:endParaRPr/>
          </a:p>
        </p:txBody>
      </p:sp>
      <p:sp>
        <p:nvSpPr>
          <p:cNvPr id="558" name="Google Shape;558;p36"/>
          <p:cNvSpPr txBox="1"/>
          <p:nvPr/>
        </p:nvSpPr>
        <p:spPr>
          <a:xfrm>
            <a:off x="838200" y="3334255"/>
            <a:ext cx="25908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559" name="Google Shape;559;p36"/>
          <p:cNvSpPr txBox="1"/>
          <p:nvPr/>
        </p:nvSpPr>
        <p:spPr>
          <a:xfrm>
            <a:off x="838200" y="4985261"/>
            <a:ext cx="25908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560" name="Google Shape;560;p36"/>
          <p:cNvSpPr txBox="1"/>
          <p:nvPr/>
        </p:nvSpPr>
        <p:spPr>
          <a:xfrm>
            <a:off x="838200" y="6636258"/>
            <a:ext cx="13971670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Reﬂection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Sports team review after a match - thinking </a:t>
            </a:r>
            <a:endParaRPr/>
          </a:p>
        </p:txBody>
      </p:sp>
      <p:sp>
        <p:nvSpPr>
          <p:cNvPr id="561" name="Google Shape;561;p36"/>
          <p:cNvSpPr txBox="1"/>
          <p:nvPr/>
        </p:nvSpPr>
        <p:spPr>
          <a:xfrm>
            <a:off x="1473203" y="8096755"/>
            <a:ext cx="10607250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about what worked well and what to improve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7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7" name="Google Shape;567;p37"/>
          <p:cNvSpPr/>
          <p:nvPr/>
        </p:nvSpPr>
        <p:spPr>
          <a:xfrm>
            <a:off x="850897" y="67056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8" name="Google Shape;568;p37"/>
          <p:cNvSpPr txBox="1"/>
          <p:nvPr/>
        </p:nvSpPr>
        <p:spPr>
          <a:xfrm>
            <a:off x="1358903" y="128273"/>
            <a:ext cx="354835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Mini Plenary</a:t>
            </a:r>
            <a:endParaRPr/>
          </a:p>
        </p:txBody>
      </p:sp>
      <p:sp>
        <p:nvSpPr>
          <p:cNvPr id="569" name="Google Shape;569;p37"/>
          <p:cNvSpPr txBox="1"/>
          <p:nvPr/>
        </p:nvSpPr>
        <p:spPr>
          <a:xfrm>
            <a:off x="850897" y="1721358"/>
            <a:ext cx="5288861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Check Your Progress:</a:t>
            </a:r>
            <a:endParaRPr/>
          </a:p>
        </p:txBody>
      </p:sp>
      <p:sp>
        <p:nvSpPr>
          <p:cNvPr id="570" name="Google Shape;570;p37"/>
          <p:cNvSpPr txBox="1"/>
          <p:nvPr/>
        </p:nvSpPr>
        <p:spPr>
          <a:xfrm>
            <a:off x="850897" y="3143755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571" name="Google Shape;571;p37"/>
          <p:cNvSpPr txBox="1"/>
          <p:nvPr/>
        </p:nvSpPr>
        <p:spPr>
          <a:xfrm>
            <a:off x="1140457" y="3107893"/>
            <a:ext cx="12386701" cy="68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Can you explain your code using proper technical </a:t>
            </a:r>
            <a:endParaRPr/>
          </a:p>
        </p:txBody>
      </p:sp>
      <p:sp>
        <p:nvSpPr>
          <p:cNvPr id="572" name="Google Shape;572;p37"/>
          <p:cNvSpPr txBox="1"/>
          <p:nvPr/>
        </p:nvSpPr>
        <p:spPr>
          <a:xfrm>
            <a:off x="850897" y="3175511"/>
            <a:ext cx="2832783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vocabulary?</a:t>
            </a:r>
            <a:endParaRPr/>
          </a:p>
        </p:txBody>
      </p:sp>
      <p:sp>
        <p:nvSpPr>
          <p:cNvPr id="573" name="Google Shape;573;p37"/>
          <p:cNvSpPr txBox="1"/>
          <p:nvPr/>
        </p:nvSpPr>
        <p:spPr>
          <a:xfrm>
            <a:off x="850897" y="4540758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574" name="Google Shape;574;p37"/>
          <p:cNvSpPr txBox="1"/>
          <p:nvPr/>
        </p:nvSpPr>
        <p:spPr>
          <a:xfrm>
            <a:off x="1140457" y="4504896"/>
            <a:ext cx="12796047" cy="68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Can you identify speciﬁc coding concepts in others' </a:t>
            </a:r>
            <a:endParaRPr/>
          </a:p>
        </p:txBody>
      </p:sp>
      <p:sp>
        <p:nvSpPr>
          <p:cNvPr id="575" name="Google Shape;575;p37"/>
          <p:cNvSpPr txBox="1"/>
          <p:nvPr/>
        </p:nvSpPr>
        <p:spPr>
          <a:xfrm>
            <a:off x="850897" y="4572505"/>
            <a:ext cx="2152440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projects?</a:t>
            </a:r>
            <a:endParaRPr/>
          </a:p>
        </p:txBody>
      </p:sp>
      <p:sp>
        <p:nvSpPr>
          <p:cNvPr id="576" name="Google Shape;576;p37"/>
          <p:cNvSpPr txBox="1"/>
          <p:nvPr/>
        </p:nvSpPr>
        <p:spPr>
          <a:xfrm>
            <a:off x="850897" y="5937761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577" name="Google Shape;577;p37"/>
          <p:cNvSpPr txBox="1"/>
          <p:nvPr/>
        </p:nvSpPr>
        <p:spPr>
          <a:xfrm>
            <a:off x="1140457" y="5901890"/>
            <a:ext cx="12348877" cy="68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What evidence shows your problem-solving skills?</a:t>
            </a:r>
            <a:endParaRPr/>
          </a:p>
        </p:txBody>
      </p:sp>
      <p:sp>
        <p:nvSpPr>
          <p:cNvPr id="578" name="Google Shape;578;p37"/>
          <p:cNvSpPr txBox="1"/>
          <p:nvPr/>
        </p:nvSpPr>
        <p:spPr>
          <a:xfrm>
            <a:off x="1358903" y="6153655"/>
            <a:ext cx="12462786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Prepare to showcase your amazing Mars mission!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4" name="Google Shape;584;p38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5" name="Google Shape;585;p38"/>
          <p:cNvSpPr/>
          <p:nvPr/>
        </p:nvSpPr>
        <p:spPr>
          <a:xfrm>
            <a:off x="863603" y="50927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6" name="Google Shape;586;p38"/>
          <p:cNvSpPr txBox="1"/>
          <p:nvPr/>
        </p:nvSpPr>
        <p:spPr>
          <a:xfrm>
            <a:off x="1358903" y="556898"/>
            <a:ext cx="4521984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Think-Pair-Share</a:t>
            </a:r>
            <a:endParaRPr/>
          </a:p>
        </p:txBody>
      </p:sp>
      <p:sp>
        <p:nvSpPr>
          <p:cNvPr id="587" name="Google Shape;587;p38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588" name="Google Shape;588;p38"/>
          <p:cNvSpPr txBox="1"/>
          <p:nvPr/>
        </p:nvSpPr>
        <p:spPr>
          <a:xfrm>
            <a:off x="850897" y="2556386"/>
            <a:ext cx="13978919" cy="148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Evaluate: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What makes feedback helpful vs unhelpful when someone is learning?</a:t>
            </a:r>
            <a:endParaRPr/>
          </a:p>
        </p:txBody>
      </p:sp>
      <p:sp>
        <p:nvSpPr>
          <p:cNvPr id="589" name="Google Shape;589;p38"/>
          <p:cNvSpPr txBox="1"/>
          <p:nvPr/>
        </p:nvSpPr>
        <p:spPr>
          <a:xfrm>
            <a:off x="850897" y="6048880"/>
            <a:ext cx="14412106" cy="2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Discuss with your partner: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How has your problem-solving approach changed since Lesson 1? - Which coding concept will be most useful in other subjects?</a:t>
            </a:r>
            <a:endParaRPr/>
          </a:p>
        </p:txBody>
      </p:sp>
      <p:sp>
        <p:nvSpPr>
          <p:cNvPr id="590" name="Google Shape;590;p38"/>
          <p:cNvSpPr txBox="1"/>
          <p:nvPr/>
        </p:nvSpPr>
        <p:spPr>
          <a:xfrm>
            <a:off x="1181100" y="4942970"/>
            <a:ext cx="2755783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PAIR (3 minutes)</a:t>
            </a:r>
            <a:endParaRPr/>
          </a:p>
        </p:txBody>
      </p:sp>
      <p:sp>
        <p:nvSpPr>
          <p:cNvPr id="591" name="Google Shape;591;p38"/>
          <p:cNvSpPr txBox="1"/>
          <p:nvPr/>
        </p:nvSpPr>
        <p:spPr>
          <a:xfrm>
            <a:off x="1249985" y="1488567"/>
            <a:ext cx="293610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THINK (2 minutes)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7" name="Google Shape;597;p39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8" name="Google Shape;598;p39"/>
          <p:cNvSpPr/>
          <p:nvPr/>
        </p:nvSpPr>
        <p:spPr>
          <a:xfrm>
            <a:off x="850897" y="53213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9" name="Google Shape;599;p39"/>
          <p:cNvSpPr/>
          <p:nvPr/>
        </p:nvSpPr>
        <p:spPr>
          <a:xfrm>
            <a:off x="863603" y="76835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0" name="Google Shape;600;p39"/>
          <p:cNvSpPr txBox="1"/>
          <p:nvPr/>
        </p:nvSpPr>
        <p:spPr>
          <a:xfrm>
            <a:off x="1358903" y="556898"/>
            <a:ext cx="5138595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Assessment Levels</a:t>
            </a:r>
            <a:endParaRPr/>
          </a:p>
        </p:txBody>
      </p:sp>
      <p:sp>
        <p:nvSpPr>
          <p:cNvPr id="601" name="Google Shape;601;p39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602" name="Google Shape;602;p39"/>
          <p:cNvSpPr txBox="1"/>
          <p:nvPr/>
        </p:nvSpPr>
        <p:spPr>
          <a:xfrm>
            <a:off x="838200" y="2556386"/>
            <a:ext cx="14349917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•Basic animation, movement, and interaction systems work </a:t>
            </a:r>
            <a:endParaRPr/>
          </a:p>
        </p:txBody>
      </p:sp>
      <p:sp>
        <p:nvSpPr>
          <p:cNvPr id="603" name="Google Shape;603;p39"/>
          <p:cNvSpPr txBox="1"/>
          <p:nvPr/>
        </p:nvSpPr>
        <p:spPr>
          <a:xfrm>
            <a:off x="1473203" y="3254883"/>
            <a:ext cx="2042589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correctly</a:t>
            </a: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838200" y="3826383"/>
            <a:ext cx="9210808" cy="116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•Can explain simple coding concepts</a:t>
            </a:r>
            <a:endParaRPr/>
          </a:p>
        </p:txBody>
      </p:sp>
      <p:sp>
        <p:nvSpPr>
          <p:cNvPr id="605" name="Google Shape;605;p39"/>
          <p:cNvSpPr txBox="1"/>
          <p:nvPr/>
        </p:nvSpPr>
        <p:spPr>
          <a:xfrm>
            <a:off x="1358903" y="5159883"/>
            <a:ext cx="14054576" cy="821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Success: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Fundamental skills mastered, project functions as </a:t>
            </a:r>
            <a:endParaRPr/>
          </a:p>
        </p:txBody>
      </p:sp>
      <p:sp>
        <p:nvSpPr>
          <p:cNvPr id="606" name="Google Shape;606;p39"/>
          <p:cNvSpPr txBox="1"/>
          <p:nvPr/>
        </p:nvSpPr>
        <p:spPr>
          <a:xfrm>
            <a:off x="850897" y="5858380"/>
            <a:ext cx="2148811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intended</a:t>
            </a:r>
            <a:endParaRPr/>
          </a:p>
        </p:txBody>
      </p:sp>
      <p:sp>
        <p:nvSpPr>
          <p:cNvPr id="607" name="Google Shape;607;p39"/>
          <p:cNvSpPr txBox="1"/>
          <p:nvPr/>
        </p:nvSpPr>
        <p:spPr>
          <a:xfrm>
            <a:off x="1257300" y="1488567"/>
            <a:ext cx="728834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Foundation: Core functionality demonstrated</a:t>
            </a:r>
            <a:endParaRPr/>
          </a:p>
        </p:txBody>
      </p:sp>
      <p:sp>
        <p:nvSpPr>
          <p:cNvPr id="608" name="Google Shape;608;p39"/>
          <p:cNvSpPr txBox="1"/>
          <p:nvPr/>
        </p:nvSpPr>
        <p:spPr>
          <a:xfrm>
            <a:off x="1181100" y="7533770"/>
            <a:ext cx="8651929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Intermediate: Multiple features integrated creatively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0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4" name="Google Shape;614;p40"/>
          <p:cNvSpPr/>
          <p:nvPr/>
        </p:nvSpPr>
        <p:spPr>
          <a:xfrm>
            <a:off x="850897" y="22733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5" name="Google Shape;615;p40"/>
          <p:cNvSpPr/>
          <p:nvPr/>
        </p:nvSpPr>
        <p:spPr>
          <a:xfrm>
            <a:off x="863603" y="46355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6" name="Google Shape;616;p40"/>
          <p:cNvSpPr/>
          <p:nvPr/>
        </p:nvSpPr>
        <p:spPr>
          <a:xfrm>
            <a:off x="1473203" y="57150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7" name="Google Shape;617;p40"/>
          <p:cNvSpPr/>
          <p:nvPr/>
        </p:nvSpPr>
        <p:spPr>
          <a:xfrm>
            <a:off x="1473203" y="73659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8" name="Google Shape;618;p40"/>
          <p:cNvSpPr/>
          <p:nvPr/>
        </p:nvSpPr>
        <p:spPr>
          <a:xfrm>
            <a:off x="1473203" y="83184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9" name="Google Shape;619;p40"/>
          <p:cNvSpPr txBox="1"/>
          <p:nvPr/>
        </p:nvSpPr>
        <p:spPr>
          <a:xfrm>
            <a:off x="1358903" y="128273"/>
            <a:ext cx="2200104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Plenary</a:t>
            </a:r>
            <a:endParaRPr/>
          </a:p>
        </p:txBody>
      </p:sp>
      <p:sp>
        <p:nvSpPr>
          <p:cNvPr id="620" name="Google Shape;620;p40"/>
          <p:cNvSpPr txBox="1"/>
          <p:nvPr/>
        </p:nvSpPr>
        <p:spPr>
          <a:xfrm>
            <a:off x="1358903" y="1721358"/>
            <a:ext cx="1279803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Incredible Achievement! You've mastered 7 major </a:t>
            </a:r>
            <a:endParaRPr/>
          </a:p>
        </p:txBody>
      </p:sp>
      <p:sp>
        <p:nvSpPr>
          <p:cNvPr id="621" name="Google Shape;621;p40"/>
          <p:cNvSpPr txBox="1"/>
          <p:nvPr/>
        </p:nvSpPr>
        <p:spPr>
          <a:xfrm>
            <a:off x="850897" y="3181855"/>
            <a:ext cx="4311606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coding concepts!</a:t>
            </a:r>
            <a:endParaRPr/>
          </a:p>
        </p:txBody>
      </p:sp>
      <p:sp>
        <p:nvSpPr>
          <p:cNvPr id="622" name="Google Shape;622;p40"/>
          <p:cNvSpPr txBox="1"/>
          <p:nvPr/>
        </p:nvSpPr>
        <p:spPr>
          <a:xfrm>
            <a:off x="838200" y="5553580"/>
            <a:ext cx="259080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623" name="Google Shape;623;p40"/>
          <p:cNvSpPr txBox="1"/>
          <p:nvPr/>
        </p:nvSpPr>
        <p:spPr>
          <a:xfrm>
            <a:off x="1981200" y="5553580"/>
            <a:ext cx="13625017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Creating moving systems, controlling objects, organizing </a:t>
            </a:r>
            <a:endParaRPr/>
          </a:p>
        </p:txBody>
      </p:sp>
      <p:sp>
        <p:nvSpPr>
          <p:cNvPr id="624" name="Google Shape;624;p40"/>
          <p:cNvSpPr txBox="1"/>
          <p:nvPr/>
        </p:nvSpPr>
        <p:spPr>
          <a:xfrm>
            <a:off x="1473203" y="6252086"/>
            <a:ext cx="3368554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complex code</a:t>
            </a:r>
            <a:endParaRPr/>
          </a:p>
        </p:txBody>
      </p:sp>
      <p:sp>
        <p:nvSpPr>
          <p:cNvPr id="625" name="Google Shape;625;p40"/>
          <p:cNvSpPr txBox="1"/>
          <p:nvPr/>
        </p:nvSpPr>
        <p:spPr>
          <a:xfrm>
            <a:off x="838200" y="6823586"/>
            <a:ext cx="259080" cy="21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  <a:p>
            <a:pPr indent="0" lvl="0" marL="0" marR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626" name="Google Shape;626;p40"/>
          <p:cNvSpPr txBox="1"/>
          <p:nvPr/>
        </p:nvSpPr>
        <p:spPr>
          <a:xfrm>
            <a:off x="1981200" y="6823586"/>
            <a:ext cx="12658134" cy="21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Simulating physics, building interactive environments</a:t>
            </a:r>
            <a:endParaRPr/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Solving problems independently and thinking like a </a:t>
            </a:r>
            <a:endParaRPr/>
          </a:p>
        </p:txBody>
      </p:sp>
      <p:sp>
        <p:nvSpPr>
          <p:cNvPr id="627" name="Google Shape;627;p40"/>
          <p:cNvSpPr txBox="1"/>
          <p:nvPr/>
        </p:nvSpPr>
        <p:spPr>
          <a:xfrm>
            <a:off x="1181100" y="4485770"/>
            <a:ext cx="4420943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Your Coding Superpowers: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5"/>
          <p:cNvSpPr/>
          <p:nvPr/>
        </p:nvSpPr>
        <p:spPr>
          <a:xfrm>
            <a:off x="850897" y="53085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5"/>
          <p:cNvSpPr txBox="1"/>
          <p:nvPr/>
        </p:nvSpPr>
        <p:spPr>
          <a:xfrm>
            <a:off x="1358903" y="128273"/>
            <a:ext cx="354835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Mini Plenary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850897" y="1721358"/>
            <a:ext cx="5288861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Check Your Progress: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850897" y="3143755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40457" y="3107893"/>
            <a:ext cx="13265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 your planets move continuously without stopping?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Are closer planets moving faster than distant ones?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What happens if you change the duration numbers?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850897" y="3175511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850897" y="3874008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1358903" y="4756661"/>
            <a:ext cx="1195758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Discuss with your partner what you've learned!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1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3" name="Google Shape;633;p41"/>
          <p:cNvSpPr txBox="1"/>
          <p:nvPr/>
        </p:nvSpPr>
        <p:spPr>
          <a:xfrm>
            <a:off x="1358903" y="128273"/>
            <a:ext cx="2937967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Exit Ticket</a:t>
            </a:r>
            <a:endParaRPr/>
          </a:p>
        </p:txBody>
      </p:sp>
      <p:sp>
        <p:nvSpPr>
          <p:cNvPr id="634" name="Google Shape;634;p41"/>
          <p:cNvSpPr txBox="1"/>
          <p:nvPr/>
        </p:nvSpPr>
        <p:spPr>
          <a:xfrm>
            <a:off x="838200" y="1721358"/>
            <a:ext cx="13758710" cy="215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Before you leave, think about: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Which coding concept from the entire unit was your </a:t>
            </a:r>
            <a:endParaRPr/>
          </a:p>
        </p:txBody>
      </p:sp>
      <p:sp>
        <p:nvSpPr>
          <p:cNvPr id="635" name="Google Shape;635;p41"/>
          <p:cNvSpPr txBox="1"/>
          <p:nvPr/>
        </p:nvSpPr>
        <p:spPr>
          <a:xfrm>
            <a:off x="1473203" y="3721608"/>
            <a:ext cx="5573325" cy="849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biggest achievement?</a:t>
            </a:r>
            <a:endParaRPr/>
          </a:p>
        </p:txBody>
      </p:sp>
      <p:sp>
        <p:nvSpPr>
          <p:cNvPr id="636" name="Google Shape;636;p41"/>
          <p:cNvSpPr txBox="1"/>
          <p:nvPr/>
        </p:nvSpPr>
        <p:spPr>
          <a:xfrm>
            <a:off x="838200" y="4388358"/>
            <a:ext cx="13832805" cy="1135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Can you teach someone else one coding skill you've </a:t>
            </a:r>
            <a:endParaRPr/>
          </a:p>
        </p:txBody>
      </p:sp>
      <p:sp>
        <p:nvSpPr>
          <p:cNvPr id="637" name="Google Shape;637;p41"/>
          <p:cNvSpPr txBox="1"/>
          <p:nvPr/>
        </p:nvSpPr>
        <p:spPr>
          <a:xfrm>
            <a:off x="1473203" y="5753605"/>
            <a:ext cx="2646759" cy="468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mastered?</a:t>
            </a:r>
            <a:endParaRPr/>
          </a:p>
        </p:txBody>
      </p:sp>
      <p:sp>
        <p:nvSpPr>
          <p:cNvPr id="638" name="Google Shape;638;p41"/>
          <p:cNvSpPr txBox="1"/>
          <p:nvPr/>
        </p:nvSpPr>
        <p:spPr>
          <a:xfrm>
            <a:off x="838200" y="5925055"/>
            <a:ext cx="13330190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How has your problem-solving conﬁdence grown?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/>
          <p:nvPr/>
        </p:nvSpPr>
        <p:spPr>
          <a:xfrm>
            <a:off x="838200" y="762000"/>
            <a:ext cx="660397" cy="660397"/>
          </a:xfrm>
          <a:custGeom>
            <a:rect b="b" l="l" r="r" t="t"/>
            <a:pathLst>
              <a:path extrusionOk="0" h="660397" w="660397">
                <a:moveTo>
                  <a:pt x="0" y="0"/>
                </a:moveTo>
                <a:lnTo>
                  <a:pt x="660397" y="0"/>
                </a:lnTo>
                <a:lnTo>
                  <a:pt x="660397" y="660397"/>
                </a:lnTo>
                <a:lnTo>
                  <a:pt x="0" y="660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4" name="Google Shape;644;p42"/>
          <p:cNvSpPr/>
          <p:nvPr/>
        </p:nvSpPr>
        <p:spPr>
          <a:xfrm>
            <a:off x="850897" y="39116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5" name="Google Shape;645;p42"/>
          <p:cNvSpPr/>
          <p:nvPr/>
        </p:nvSpPr>
        <p:spPr>
          <a:xfrm>
            <a:off x="850897" y="8724900"/>
            <a:ext cx="507997" cy="419100"/>
          </a:xfrm>
          <a:custGeom>
            <a:rect b="b" l="l" r="r" t="t"/>
            <a:pathLst>
              <a:path extrusionOk="0" h="419100" w="507997">
                <a:moveTo>
                  <a:pt x="0" y="0"/>
                </a:moveTo>
                <a:lnTo>
                  <a:pt x="507997" y="0"/>
                </a:lnTo>
                <a:lnTo>
                  <a:pt x="50799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1209" l="0" r="0" t="0"/>
            </a:stretch>
          </a:blipFill>
          <a:ln>
            <a:noFill/>
          </a:ln>
        </p:spPr>
      </p:sp>
      <p:sp>
        <p:nvSpPr>
          <p:cNvPr id="646" name="Google Shape;646;p42"/>
          <p:cNvSpPr txBox="1"/>
          <p:nvPr/>
        </p:nvSpPr>
        <p:spPr>
          <a:xfrm>
            <a:off x="1498597" y="450275"/>
            <a:ext cx="10880122" cy="1019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Technical Vocabulary Checklist</a:t>
            </a:r>
            <a:endParaRPr/>
          </a:p>
        </p:txBody>
      </p:sp>
      <p:sp>
        <p:nvSpPr>
          <p:cNvPr id="647" name="Google Shape;647;p42"/>
          <p:cNvSpPr txBox="1"/>
          <p:nvPr/>
        </p:nvSpPr>
        <p:spPr>
          <a:xfrm>
            <a:off x="850897" y="1721358"/>
            <a:ext cx="12949333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By the end of this unit, students should understand:</a:t>
            </a:r>
            <a:endParaRPr/>
          </a:p>
        </p:txBody>
      </p:sp>
      <p:sp>
        <p:nvSpPr>
          <p:cNvPr id="648" name="Google Shape;648;p42"/>
          <p:cNvSpPr txBox="1"/>
          <p:nvPr/>
        </p:nvSpPr>
        <p:spPr>
          <a:xfrm>
            <a:off x="1358903" y="3249292"/>
            <a:ext cx="3991385" cy="12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Core Concepts</a:t>
            </a:r>
            <a:endParaRPr/>
          </a:p>
        </p:txBody>
      </p:sp>
      <p:sp>
        <p:nvSpPr>
          <p:cNvPr id="649" name="Google Shape;649;p42"/>
          <p:cNvSpPr txBox="1"/>
          <p:nvPr/>
        </p:nvSpPr>
        <p:spPr>
          <a:xfrm>
            <a:off x="838200" y="4588383"/>
            <a:ext cx="259080" cy="12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650" name="Google Shape;650;p42"/>
          <p:cNvSpPr txBox="1"/>
          <p:nvPr/>
        </p:nvSpPr>
        <p:spPr>
          <a:xfrm>
            <a:off x="1473203" y="4588383"/>
            <a:ext cx="6809137" cy="1240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Paths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- Routes objects follow</a:t>
            </a:r>
            <a:endParaRPr/>
          </a:p>
        </p:txBody>
      </p:sp>
      <p:sp>
        <p:nvSpPr>
          <p:cNvPr id="651" name="Google Shape;651;p42"/>
          <p:cNvSpPr txBox="1"/>
          <p:nvPr/>
        </p:nvSpPr>
        <p:spPr>
          <a:xfrm>
            <a:off x="838200" y="5988558"/>
            <a:ext cx="8981789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Velocity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- Force that moves objects</a:t>
            </a:r>
            <a:endParaRPr/>
          </a:p>
        </p:txBody>
      </p:sp>
      <p:sp>
        <p:nvSpPr>
          <p:cNvPr id="652" name="Google Shape;652;p42"/>
          <p:cNvSpPr txBox="1"/>
          <p:nvPr/>
        </p:nvSpPr>
        <p:spPr>
          <a:xfrm>
            <a:off x="838200" y="6502908"/>
            <a:ext cx="259080" cy="1192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653" name="Google Shape;653;p42"/>
          <p:cNvSpPr txBox="1"/>
          <p:nvPr/>
        </p:nvSpPr>
        <p:spPr>
          <a:xfrm>
            <a:off x="1473203" y="6502908"/>
            <a:ext cx="7034536" cy="1230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Boolean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- True/false variables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3"/>
          <p:cNvSpPr/>
          <p:nvPr/>
        </p:nvSpPr>
        <p:spPr>
          <a:xfrm>
            <a:off x="838200" y="762000"/>
            <a:ext cx="660397" cy="660397"/>
          </a:xfrm>
          <a:custGeom>
            <a:rect b="b" l="l" r="r" t="t"/>
            <a:pathLst>
              <a:path extrusionOk="0" h="660397" w="660397">
                <a:moveTo>
                  <a:pt x="0" y="0"/>
                </a:moveTo>
                <a:lnTo>
                  <a:pt x="660397" y="0"/>
                </a:lnTo>
                <a:lnTo>
                  <a:pt x="660397" y="660397"/>
                </a:lnTo>
                <a:lnTo>
                  <a:pt x="0" y="660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9" name="Google Shape;659;p43"/>
          <p:cNvSpPr/>
          <p:nvPr/>
        </p:nvSpPr>
        <p:spPr>
          <a:xfrm>
            <a:off x="850897" y="22733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0" name="Google Shape;660;p43"/>
          <p:cNvSpPr/>
          <p:nvPr/>
        </p:nvSpPr>
        <p:spPr>
          <a:xfrm>
            <a:off x="850897" y="461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1" name="Google Shape;661;p43"/>
          <p:cNvSpPr txBox="1"/>
          <p:nvPr/>
        </p:nvSpPr>
        <p:spPr>
          <a:xfrm>
            <a:off x="1498597" y="450275"/>
            <a:ext cx="13038353" cy="1019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BONUS LESSON: Educational Quizzes</a:t>
            </a:r>
            <a:endParaRPr/>
          </a:p>
        </p:txBody>
      </p:sp>
      <p:sp>
        <p:nvSpPr>
          <p:cNvPr id="662" name="Google Shape;662;p43"/>
          <p:cNvSpPr txBox="1"/>
          <p:nvPr/>
        </p:nvSpPr>
        <p:spPr>
          <a:xfrm>
            <a:off x="1358903" y="2090042"/>
            <a:ext cx="13851969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Extension Activity: For students who want to add educational </a:t>
            </a:r>
            <a:endParaRPr/>
          </a:p>
        </p:txBody>
      </p:sp>
      <p:sp>
        <p:nvSpPr>
          <p:cNvPr id="663" name="Google Shape;663;p43"/>
          <p:cNvSpPr txBox="1"/>
          <p:nvPr/>
        </p:nvSpPr>
        <p:spPr>
          <a:xfrm>
            <a:off x="850897" y="2788539"/>
            <a:ext cx="6608093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elements to their Mars bases!</a:t>
            </a:r>
            <a:endParaRPr/>
          </a:p>
        </p:txBody>
      </p:sp>
      <p:sp>
        <p:nvSpPr>
          <p:cNvPr id="664" name="Google Shape;664;p43"/>
          <p:cNvSpPr txBox="1"/>
          <p:nvPr/>
        </p:nvSpPr>
        <p:spPr>
          <a:xfrm>
            <a:off x="1358903" y="3947798"/>
            <a:ext cx="5518918" cy="12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Learning Objectives</a:t>
            </a:r>
            <a:endParaRPr/>
          </a:p>
        </p:txBody>
      </p:sp>
      <p:sp>
        <p:nvSpPr>
          <p:cNvPr id="665" name="Google Shape;665;p43"/>
          <p:cNvSpPr txBox="1"/>
          <p:nvPr/>
        </p:nvSpPr>
        <p:spPr>
          <a:xfrm>
            <a:off x="838200" y="5286880"/>
            <a:ext cx="259080" cy="12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666" name="Google Shape;666;p43"/>
          <p:cNvSpPr txBox="1"/>
          <p:nvPr/>
        </p:nvSpPr>
        <p:spPr>
          <a:xfrm>
            <a:off x="1473203" y="5286880"/>
            <a:ext cx="13409981" cy="19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Create educational content that responds intelligently to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user answers</a:t>
            </a:r>
            <a:endParaRPr/>
          </a:p>
        </p:txBody>
      </p:sp>
      <p:sp>
        <p:nvSpPr>
          <p:cNvPr id="667" name="Google Shape;667;p43"/>
          <p:cNvSpPr txBox="1"/>
          <p:nvPr/>
        </p:nvSpPr>
        <p:spPr>
          <a:xfrm>
            <a:off x="838200" y="6928361"/>
            <a:ext cx="1292913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•Implement conditional logic to provide appropriate </a:t>
            </a:r>
            <a:endParaRPr/>
          </a:p>
        </p:txBody>
      </p:sp>
      <p:sp>
        <p:nvSpPr>
          <p:cNvPr id="668" name="Google Shape;668;p43"/>
          <p:cNvSpPr txBox="1"/>
          <p:nvPr/>
        </p:nvSpPr>
        <p:spPr>
          <a:xfrm>
            <a:off x="1473203" y="8388858"/>
            <a:ext cx="2205809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feedback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4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74" name="Google Shape;674;p44"/>
          <p:cNvSpPr/>
          <p:nvPr/>
        </p:nvSpPr>
        <p:spPr>
          <a:xfrm>
            <a:off x="863603" y="68072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75" name="Google Shape;675;p44"/>
          <p:cNvSpPr txBox="1"/>
          <p:nvPr/>
        </p:nvSpPr>
        <p:spPr>
          <a:xfrm>
            <a:off x="1358903" y="547373"/>
            <a:ext cx="4134402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Code Structure</a:t>
            </a:r>
            <a:endParaRPr/>
          </a:p>
        </p:txBody>
      </p:sp>
      <p:sp>
        <p:nvSpPr>
          <p:cNvPr id="676" name="Google Shape;676;p44"/>
          <p:cNvSpPr txBox="1"/>
          <p:nvPr/>
        </p:nvSpPr>
        <p:spPr>
          <a:xfrm>
            <a:off x="838200" y="7715755"/>
            <a:ext cx="12023388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1.Choose interesting Mars facts for your questions</a:t>
            </a:r>
            <a:endParaRPr/>
          </a:p>
        </p:txBody>
      </p:sp>
      <p:sp>
        <p:nvSpPr>
          <p:cNvPr id="677" name="Google Shape;677;p44"/>
          <p:cNvSpPr txBox="1"/>
          <p:nvPr/>
        </p:nvSpPr>
        <p:spPr>
          <a:xfrm>
            <a:off x="876300" y="2231565"/>
            <a:ext cx="7262317" cy="565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when Quiz_Button is clicked</a:t>
            </a:r>
            <a:endParaRPr/>
          </a:p>
        </p:txBody>
      </p:sp>
      <p:sp>
        <p:nvSpPr>
          <p:cNvPr id="678" name="Google Shape;678;p44"/>
          <p:cNvSpPr txBox="1"/>
          <p:nvPr/>
        </p:nvSpPr>
        <p:spPr>
          <a:xfrm>
            <a:off x="876300" y="2813704"/>
            <a:ext cx="269024" cy="2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  <a:p>
            <a:pPr indent="0" lvl="0" marL="0" marR="0" rtl="0" algn="just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/>
          </a:p>
        </p:txBody>
      </p:sp>
      <p:sp>
        <p:nvSpPr>
          <p:cNvPr id="679" name="Google Shape;679;p44"/>
          <p:cNvSpPr txBox="1"/>
          <p:nvPr/>
        </p:nvSpPr>
        <p:spPr>
          <a:xfrm>
            <a:off x="1931098" y="2813704"/>
            <a:ext cx="11296917" cy="565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if text of Answer_Input = "carbon dioxide"</a:t>
            </a:r>
            <a:endParaRPr/>
          </a:p>
        </p:txBody>
      </p:sp>
      <p:sp>
        <p:nvSpPr>
          <p:cNvPr id="680" name="Google Shape;680;p44"/>
          <p:cNvSpPr txBox="1"/>
          <p:nvPr/>
        </p:nvSpPr>
        <p:spPr>
          <a:xfrm>
            <a:off x="2985887" y="3395843"/>
            <a:ext cx="11027940" cy="114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say "Correct! Mars atmosphere is 95% CO2" show object Reward_Item</a:t>
            </a:r>
            <a:endParaRPr/>
          </a:p>
        </p:txBody>
      </p:sp>
      <p:sp>
        <p:nvSpPr>
          <p:cNvPr id="681" name="Google Shape;681;p44"/>
          <p:cNvSpPr txBox="1"/>
          <p:nvPr/>
        </p:nvSpPr>
        <p:spPr>
          <a:xfrm>
            <a:off x="1931098" y="4560122"/>
            <a:ext cx="1075944" cy="565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else</a:t>
            </a:r>
            <a:endParaRPr/>
          </a:p>
        </p:txBody>
      </p:sp>
      <p:sp>
        <p:nvSpPr>
          <p:cNvPr id="682" name="Google Shape;682;p44"/>
          <p:cNvSpPr txBox="1"/>
          <p:nvPr/>
        </p:nvSpPr>
        <p:spPr>
          <a:xfrm>
            <a:off x="2985887" y="5142271"/>
            <a:ext cx="12641770" cy="565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5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3" u="none" cap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say "Not quite - think about greenhouse gases!"</a:t>
            </a:r>
            <a:endParaRPr/>
          </a:p>
        </p:txBody>
      </p:sp>
      <p:sp>
        <p:nvSpPr>
          <p:cNvPr id="683" name="Google Shape;683;p44"/>
          <p:cNvSpPr txBox="1"/>
          <p:nvPr/>
        </p:nvSpPr>
        <p:spPr>
          <a:xfrm>
            <a:off x="1181100" y="6657470"/>
            <a:ext cx="5561619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Building Educational Interactions: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5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9" name="Google Shape;689;p45"/>
          <p:cNvSpPr txBox="1"/>
          <p:nvPr/>
        </p:nvSpPr>
        <p:spPr>
          <a:xfrm>
            <a:off x="1358903" y="128273"/>
            <a:ext cx="525983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Real Life Analogies</a:t>
            </a:r>
            <a:endParaRPr/>
          </a:p>
        </p:txBody>
      </p:sp>
      <p:sp>
        <p:nvSpPr>
          <p:cNvPr id="690" name="Google Shape;690;p45"/>
          <p:cNvSpPr txBox="1"/>
          <p:nvPr/>
        </p:nvSpPr>
        <p:spPr>
          <a:xfrm>
            <a:off x="838200" y="1683258"/>
            <a:ext cx="14339554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Conditional statements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Automatic doors - IF someone </a:t>
            </a:r>
            <a:endParaRPr/>
          </a:p>
        </p:txBody>
      </p:sp>
      <p:sp>
        <p:nvSpPr>
          <p:cNvPr id="691" name="Google Shape;691;p45"/>
          <p:cNvSpPr txBox="1"/>
          <p:nvPr/>
        </p:nvSpPr>
        <p:spPr>
          <a:xfrm>
            <a:off x="1473203" y="3143755"/>
            <a:ext cx="1283586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approaches THEN door opens, ELSE door stays closed</a:t>
            </a:r>
            <a:endParaRPr/>
          </a:p>
        </p:txBody>
      </p:sp>
      <p:sp>
        <p:nvSpPr>
          <p:cNvPr id="692" name="Google Shape;692;p45"/>
          <p:cNvSpPr txBox="1"/>
          <p:nvPr/>
        </p:nvSpPr>
        <p:spPr>
          <a:xfrm>
            <a:off x="838200" y="3334255"/>
            <a:ext cx="13279926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User input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ATM machine - you type your PIN and it </a:t>
            </a:r>
            <a:endParaRPr/>
          </a:p>
        </p:txBody>
      </p:sp>
      <p:sp>
        <p:nvSpPr>
          <p:cNvPr id="693" name="Google Shape;693;p45"/>
          <p:cNvSpPr txBox="1"/>
          <p:nvPr/>
        </p:nvSpPr>
        <p:spPr>
          <a:xfrm>
            <a:off x="1473203" y="4794761"/>
            <a:ext cx="8795766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responds based on what you entered</a:t>
            </a:r>
            <a:endParaRPr/>
          </a:p>
        </p:txBody>
      </p:sp>
      <p:sp>
        <p:nvSpPr>
          <p:cNvPr id="694" name="Google Shape;694;p45"/>
          <p:cNvSpPr txBox="1"/>
          <p:nvPr/>
        </p:nvSpPr>
        <p:spPr>
          <a:xfrm>
            <a:off x="838200" y="4985261"/>
            <a:ext cx="13196497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String comparison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Password checking - computer </a:t>
            </a:r>
            <a:endParaRPr/>
          </a:p>
        </p:txBody>
      </p:sp>
      <p:sp>
        <p:nvSpPr>
          <p:cNvPr id="695" name="Google Shape;695;p45"/>
          <p:cNvSpPr txBox="1"/>
          <p:nvPr/>
        </p:nvSpPr>
        <p:spPr>
          <a:xfrm>
            <a:off x="1473203" y="6445758"/>
            <a:ext cx="11698500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compares what you typed with the correct answer</a:t>
            </a:r>
            <a:endParaRPr/>
          </a:p>
        </p:txBody>
      </p:sp>
      <p:sp>
        <p:nvSpPr>
          <p:cNvPr id="696" name="Google Shape;696;p45"/>
          <p:cNvSpPr txBox="1"/>
          <p:nvPr/>
        </p:nvSpPr>
        <p:spPr>
          <a:xfrm>
            <a:off x="838200" y="6636258"/>
            <a:ext cx="13825033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Feedback systems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= School tests - correct answers get </a:t>
            </a:r>
            <a:endParaRPr/>
          </a:p>
        </p:txBody>
      </p:sp>
      <p:sp>
        <p:nvSpPr>
          <p:cNvPr id="697" name="Google Shape;697;p45"/>
          <p:cNvSpPr txBox="1"/>
          <p:nvPr/>
        </p:nvSpPr>
        <p:spPr>
          <a:xfrm>
            <a:off x="1473203" y="8096755"/>
            <a:ext cx="11924414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positive feedback, wrong answers get helpful hints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6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3" name="Google Shape;703;p46"/>
          <p:cNvSpPr/>
          <p:nvPr/>
        </p:nvSpPr>
        <p:spPr>
          <a:xfrm>
            <a:off x="850897" y="53085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4" name="Google Shape;704;p46"/>
          <p:cNvSpPr txBox="1"/>
          <p:nvPr/>
        </p:nvSpPr>
        <p:spPr>
          <a:xfrm>
            <a:off x="1358903" y="128273"/>
            <a:ext cx="3548358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Mini Plenary</a:t>
            </a:r>
            <a:endParaRPr/>
          </a:p>
        </p:txBody>
      </p:sp>
      <p:sp>
        <p:nvSpPr>
          <p:cNvPr id="705" name="Google Shape;705;p46"/>
          <p:cNvSpPr txBox="1"/>
          <p:nvPr/>
        </p:nvSpPr>
        <p:spPr>
          <a:xfrm>
            <a:off x="850897" y="1721358"/>
            <a:ext cx="5288861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Check Your Progress:</a:t>
            </a:r>
            <a:endParaRPr/>
          </a:p>
        </p:txBody>
      </p:sp>
      <p:sp>
        <p:nvSpPr>
          <p:cNvPr id="706" name="Google Shape;706;p46"/>
          <p:cNvSpPr txBox="1"/>
          <p:nvPr/>
        </p:nvSpPr>
        <p:spPr>
          <a:xfrm>
            <a:off x="850897" y="3143755"/>
            <a:ext cx="29535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707" name="Google Shape;707;p46"/>
          <p:cNvSpPr txBox="1"/>
          <p:nvPr/>
        </p:nvSpPr>
        <p:spPr>
          <a:xfrm>
            <a:off x="1140457" y="3107893"/>
            <a:ext cx="13666032" cy="20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 correct answers give positive, informative feedback?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Do incorrect answers provide helpful hints?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✓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Are your Mars facts accurate and interesting?</a:t>
            </a:r>
            <a:endParaRPr/>
          </a:p>
        </p:txBody>
      </p:sp>
      <p:sp>
        <p:nvSpPr>
          <p:cNvPr id="708" name="Google Shape;708;p46"/>
          <p:cNvSpPr txBox="1"/>
          <p:nvPr/>
        </p:nvSpPr>
        <p:spPr>
          <a:xfrm>
            <a:off x="850897" y="3175511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709" name="Google Shape;709;p46"/>
          <p:cNvSpPr txBox="1"/>
          <p:nvPr/>
        </p:nvSpPr>
        <p:spPr>
          <a:xfrm>
            <a:off x="850897" y="3874008"/>
            <a:ext cx="295351" cy="111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endParaRPr/>
          </a:p>
        </p:txBody>
      </p:sp>
      <p:sp>
        <p:nvSpPr>
          <p:cNvPr id="710" name="Google Shape;710;p46"/>
          <p:cNvSpPr txBox="1"/>
          <p:nvPr/>
        </p:nvSpPr>
        <p:spPr>
          <a:xfrm>
            <a:off x="1358903" y="4756661"/>
            <a:ext cx="7095687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Test your quiz with a friend!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7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16" name="Google Shape;716;p47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17" name="Google Shape;717;p47"/>
          <p:cNvSpPr/>
          <p:nvPr/>
        </p:nvSpPr>
        <p:spPr>
          <a:xfrm>
            <a:off x="863603" y="50927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18" name="Google Shape;718;p47"/>
          <p:cNvSpPr txBox="1"/>
          <p:nvPr/>
        </p:nvSpPr>
        <p:spPr>
          <a:xfrm>
            <a:off x="1358903" y="556898"/>
            <a:ext cx="4521984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Think-Pair-Share</a:t>
            </a:r>
            <a:endParaRPr/>
          </a:p>
        </p:txBody>
      </p:sp>
      <p:sp>
        <p:nvSpPr>
          <p:cNvPr id="719" name="Google Shape;719;p47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720" name="Google Shape;720;p47"/>
          <p:cNvSpPr txBox="1"/>
          <p:nvPr/>
        </p:nvSpPr>
        <p:spPr>
          <a:xfrm>
            <a:off x="850897" y="6048880"/>
            <a:ext cx="14039031" cy="2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Discuss with your partner: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What makes a good educational question vs a poor one? - How do smart feedback systems help learning better than just right/wrong answers?</a:t>
            </a:r>
            <a:endParaRPr/>
          </a:p>
        </p:txBody>
      </p:sp>
      <p:sp>
        <p:nvSpPr>
          <p:cNvPr id="721" name="Google Shape;721;p47"/>
          <p:cNvSpPr txBox="1"/>
          <p:nvPr/>
        </p:nvSpPr>
        <p:spPr>
          <a:xfrm>
            <a:off x="850897" y="2556386"/>
            <a:ext cx="14893995" cy="148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Apply: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How could interactive quizzes change the way we learn in different subjects?</a:t>
            </a:r>
            <a:endParaRPr/>
          </a:p>
        </p:txBody>
      </p:sp>
      <p:sp>
        <p:nvSpPr>
          <p:cNvPr id="722" name="Google Shape;722;p47"/>
          <p:cNvSpPr txBox="1"/>
          <p:nvPr/>
        </p:nvSpPr>
        <p:spPr>
          <a:xfrm>
            <a:off x="1181100" y="4942970"/>
            <a:ext cx="2755783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PAIR (3 minutes)</a:t>
            </a:r>
            <a:endParaRPr/>
          </a:p>
        </p:txBody>
      </p:sp>
      <p:sp>
        <p:nvSpPr>
          <p:cNvPr id="723" name="Google Shape;723;p47"/>
          <p:cNvSpPr txBox="1"/>
          <p:nvPr/>
        </p:nvSpPr>
        <p:spPr>
          <a:xfrm>
            <a:off x="1249985" y="1488567"/>
            <a:ext cx="293610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THINK (2 minutes)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8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9" name="Google Shape;729;p48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0" name="Google Shape;730;p48"/>
          <p:cNvSpPr/>
          <p:nvPr/>
        </p:nvSpPr>
        <p:spPr>
          <a:xfrm>
            <a:off x="850897" y="46227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1" name="Google Shape;731;p48"/>
          <p:cNvSpPr/>
          <p:nvPr/>
        </p:nvSpPr>
        <p:spPr>
          <a:xfrm>
            <a:off x="863603" y="6984997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2" name="Google Shape;732;p48"/>
          <p:cNvSpPr txBox="1"/>
          <p:nvPr/>
        </p:nvSpPr>
        <p:spPr>
          <a:xfrm>
            <a:off x="1358903" y="556898"/>
            <a:ext cx="4686243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Challenge Levels</a:t>
            </a:r>
            <a:endParaRPr/>
          </a:p>
        </p:txBody>
      </p:sp>
      <p:sp>
        <p:nvSpPr>
          <p:cNvPr id="733" name="Google Shape;733;p48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734" name="Google Shape;734;p48"/>
          <p:cNvSpPr txBox="1"/>
          <p:nvPr/>
        </p:nvSpPr>
        <p:spPr>
          <a:xfrm>
            <a:off x="838200" y="7893558"/>
            <a:ext cx="259080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</a:t>
            </a:r>
            <a:endParaRPr/>
          </a:p>
        </p:txBody>
      </p:sp>
      <p:sp>
        <p:nvSpPr>
          <p:cNvPr id="735" name="Google Shape;735;p48"/>
          <p:cNvSpPr txBox="1"/>
          <p:nvPr/>
        </p:nvSpPr>
        <p:spPr>
          <a:xfrm>
            <a:off x="1473203" y="7893558"/>
            <a:ext cx="13499621" cy="792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3-4 questions with speciﬁc feedback for different answers</a:t>
            </a:r>
            <a:endParaRPr/>
          </a:p>
        </p:txBody>
      </p:sp>
      <p:sp>
        <p:nvSpPr>
          <p:cNvPr id="736" name="Google Shape;736;p48"/>
          <p:cNvSpPr txBox="1"/>
          <p:nvPr/>
        </p:nvSpPr>
        <p:spPr>
          <a:xfrm>
            <a:off x="838200" y="2365886"/>
            <a:ext cx="14197584" cy="19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•2-3 basic Mars questions with correct/incorrect responses •Clear feedback that teaches something new</a:t>
            </a:r>
            <a:endParaRPr/>
          </a:p>
        </p:txBody>
      </p:sp>
      <p:sp>
        <p:nvSpPr>
          <p:cNvPr id="737" name="Google Shape;737;p48"/>
          <p:cNvSpPr txBox="1"/>
          <p:nvPr/>
        </p:nvSpPr>
        <p:spPr>
          <a:xfrm>
            <a:off x="1358903" y="4270886"/>
            <a:ext cx="14274794" cy="1011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Success: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Basic conditional logic works, educational content </a:t>
            </a:r>
            <a:endParaRPr/>
          </a:p>
        </p:txBody>
      </p:sp>
      <p:sp>
        <p:nvSpPr>
          <p:cNvPr id="738" name="Google Shape;738;p48"/>
          <p:cNvSpPr txBox="1"/>
          <p:nvPr/>
        </p:nvSpPr>
        <p:spPr>
          <a:xfrm>
            <a:off x="850897" y="5350383"/>
            <a:ext cx="2497531" cy="5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is accurate</a:t>
            </a:r>
            <a:endParaRPr/>
          </a:p>
        </p:txBody>
      </p:sp>
      <p:sp>
        <p:nvSpPr>
          <p:cNvPr id="739" name="Google Shape;739;p48"/>
          <p:cNvSpPr txBox="1"/>
          <p:nvPr/>
        </p:nvSpPr>
        <p:spPr>
          <a:xfrm>
            <a:off x="1257300" y="1488567"/>
            <a:ext cx="5996559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Foundation: Simple yes/no questions</a:t>
            </a:r>
            <a:endParaRPr/>
          </a:p>
        </p:txBody>
      </p:sp>
      <p:sp>
        <p:nvSpPr>
          <p:cNvPr id="740" name="Google Shape;740;p48"/>
          <p:cNvSpPr txBox="1"/>
          <p:nvPr/>
        </p:nvSpPr>
        <p:spPr>
          <a:xfrm>
            <a:off x="1181100" y="6835264"/>
            <a:ext cx="6553067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Intermediate: Multiple choice questions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9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6" name="Google Shape;746;p49"/>
          <p:cNvSpPr/>
          <p:nvPr/>
        </p:nvSpPr>
        <p:spPr>
          <a:xfrm>
            <a:off x="850897" y="22733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7" name="Google Shape;747;p49"/>
          <p:cNvSpPr/>
          <p:nvPr/>
        </p:nvSpPr>
        <p:spPr>
          <a:xfrm>
            <a:off x="1473203" y="57150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8" name="Google Shape;748;p49"/>
          <p:cNvSpPr/>
          <p:nvPr/>
        </p:nvSpPr>
        <p:spPr>
          <a:xfrm>
            <a:off x="1473203" y="6667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9" name="Google Shape;749;p49"/>
          <p:cNvSpPr/>
          <p:nvPr/>
        </p:nvSpPr>
        <p:spPr>
          <a:xfrm>
            <a:off x="1473203" y="76200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0" name="Google Shape;750;p49"/>
          <p:cNvSpPr/>
          <p:nvPr/>
        </p:nvSpPr>
        <p:spPr>
          <a:xfrm>
            <a:off x="850897" y="8572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1" name="Google Shape;751;p49"/>
          <p:cNvSpPr txBox="1"/>
          <p:nvPr/>
        </p:nvSpPr>
        <p:spPr>
          <a:xfrm>
            <a:off x="1358903" y="128273"/>
            <a:ext cx="2200104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Plenary</a:t>
            </a:r>
            <a:endParaRPr/>
          </a:p>
        </p:txBody>
      </p:sp>
      <p:sp>
        <p:nvSpPr>
          <p:cNvPr id="752" name="Google Shape;752;p49"/>
          <p:cNvSpPr txBox="1"/>
          <p:nvPr/>
        </p:nvSpPr>
        <p:spPr>
          <a:xfrm>
            <a:off x="1358903" y="1721358"/>
            <a:ext cx="13342620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Amazing extension work! You've added educational </a:t>
            </a:r>
            <a:endParaRPr/>
          </a:p>
        </p:txBody>
      </p:sp>
      <p:sp>
        <p:nvSpPr>
          <p:cNvPr id="753" name="Google Shape;753;p49"/>
          <p:cNvSpPr txBox="1"/>
          <p:nvPr/>
        </p:nvSpPr>
        <p:spPr>
          <a:xfrm>
            <a:off x="850897" y="3181855"/>
            <a:ext cx="8008687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quiz systems to your Mars base!</a:t>
            </a:r>
            <a:endParaRPr/>
          </a:p>
        </p:txBody>
      </p:sp>
      <p:sp>
        <p:nvSpPr>
          <p:cNvPr id="754" name="Google Shape;754;p49"/>
          <p:cNvSpPr txBox="1"/>
          <p:nvPr/>
        </p:nvSpPr>
        <p:spPr>
          <a:xfrm>
            <a:off x="838200" y="5363080"/>
            <a:ext cx="259080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 • •</a:t>
            </a:r>
            <a:endParaRPr/>
          </a:p>
        </p:txBody>
      </p:sp>
      <p:sp>
        <p:nvSpPr>
          <p:cNvPr id="755" name="Google Shape;755;p49"/>
          <p:cNvSpPr txBox="1"/>
          <p:nvPr/>
        </p:nvSpPr>
        <p:spPr>
          <a:xfrm>
            <a:off x="1981200" y="5363080"/>
            <a:ext cx="13457130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Created educational content with intelligent responses  Implemented conditional logic for appropriate feedback  Designed intuitive and engaging user input systems</a:t>
            </a:r>
            <a:endParaRPr/>
          </a:p>
        </p:txBody>
      </p:sp>
      <p:sp>
        <p:nvSpPr>
          <p:cNvPr id="756" name="Google Shape;756;p49"/>
          <p:cNvSpPr txBox="1"/>
          <p:nvPr/>
        </p:nvSpPr>
        <p:spPr>
          <a:xfrm>
            <a:off x="1358903" y="8258680"/>
            <a:ext cx="11680888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Your Mars base is now both entertaining AND </a:t>
            </a:r>
            <a:endParaRPr/>
          </a:p>
        </p:txBody>
      </p:sp>
      <p:sp>
        <p:nvSpPr>
          <p:cNvPr id="757" name="Google Shape;757;p49"/>
          <p:cNvSpPr txBox="1"/>
          <p:nvPr/>
        </p:nvSpPr>
        <p:spPr>
          <a:xfrm>
            <a:off x="863603" y="4485770"/>
            <a:ext cx="3160262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0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63" name="Google Shape;763;p50"/>
          <p:cNvSpPr txBox="1"/>
          <p:nvPr/>
        </p:nvSpPr>
        <p:spPr>
          <a:xfrm>
            <a:off x="1358903" y="128273"/>
            <a:ext cx="2937967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Exit Ticket</a:t>
            </a:r>
            <a:endParaRPr/>
          </a:p>
        </p:txBody>
      </p:sp>
      <p:sp>
        <p:nvSpPr>
          <p:cNvPr id="764" name="Google Shape;764;p50"/>
          <p:cNvSpPr txBox="1"/>
          <p:nvPr/>
        </p:nvSpPr>
        <p:spPr>
          <a:xfrm>
            <a:off x="838200" y="1721358"/>
            <a:ext cx="13405323" cy="3104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Before you leave, think about: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What's the most interesting Mars fact you learned?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How do conditional statements help create better </a:t>
            </a:r>
            <a:endParaRPr/>
          </a:p>
        </p:txBody>
      </p:sp>
      <p:sp>
        <p:nvSpPr>
          <p:cNvPr id="765" name="Google Shape;765;p50"/>
          <p:cNvSpPr txBox="1"/>
          <p:nvPr/>
        </p:nvSpPr>
        <p:spPr>
          <a:xfrm>
            <a:off x="1473203" y="5074158"/>
            <a:ext cx="2178863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quizzes?</a:t>
            </a:r>
            <a:endParaRPr/>
          </a:p>
        </p:txBody>
      </p:sp>
      <p:sp>
        <p:nvSpPr>
          <p:cNvPr id="766" name="Google Shape;766;p50"/>
          <p:cNvSpPr txBox="1"/>
          <p:nvPr/>
        </p:nvSpPr>
        <p:spPr>
          <a:xfrm>
            <a:off x="838200" y="5226558"/>
            <a:ext cx="13387702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other subjects could beneﬁt from interactive </a:t>
            </a:r>
            <a:endParaRPr/>
          </a:p>
        </p:txBody>
      </p:sp>
      <p:sp>
        <p:nvSpPr>
          <p:cNvPr id="767" name="Google Shape;767;p50"/>
          <p:cNvSpPr txBox="1"/>
          <p:nvPr/>
        </p:nvSpPr>
        <p:spPr>
          <a:xfrm>
            <a:off x="1473203" y="6725155"/>
            <a:ext cx="2178863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quizzes?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6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6"/>
          <p:cNvSpPr/>
          <p:nvPr/>
        </p:nvSpPr>
        <p:spPr>
          <a:xfrm>
            <a:off x="863603" y="5092703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6"/>
          <p:cNvSpPr txBox="1"/>
          <p:nvPr/>
        </p:nvSpPr>
        <p:spPr>
          <a:xfrm>
            <a:off x="1358903" y="556898"/>
            <a:ext cx="4521984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Think-Pair-Share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850897" y="6048880"/>
            <a:ext cx="13594956" cy="2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Discuss with your partner: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Compare your orbital animations - what patterns do you notice? - How is coding parallel movement like conducting an 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850897" y="2556386"/>
            <a:ext cx="13752490" cy="148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Analyze: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Why do you think planets closer to the Sun orbit faster than planets farther away?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1181100" y="4942970"/>
            <a:ext cx="2755783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PAIR (3 minutes)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249985" y="1488567"/>
            <a:ext cx="2936100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THINK (2 minutes)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7"/>
          <p:cNvSpPr/>
          <p:nvPr/>
        </p:nvSpPr>
        <p:spPr>
          <a:xfrm>
            <a:off x="863603" y="16383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7"/>
          <p:cNvSpPr/>
          <p:nvPr/>
        </p:nvSpPr>
        <p:spPr>
          <a:xfrm>
            <a:off x="850897" y="46227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7"/>
          <p:cNvSpPr/>
          <p:nvPr/>
        </p:nvSpPr>
        <p:spPr>
          <a:xfrm>
            <a:off x="863603" y="6286500"/>
            <a:ext cx="304800" cy="304800"/>
          </a:xfrm>
          <a:custGeom>
            <a:rect b="b" l="l" r="r" t="t"/>
            <a:pathLst>
              <a:path extrusionOk="0"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7"/>
          <p:cNvSpPr txBox="1"/>
          <p:nvPr/>
        </p:nvSpPr>
        <p:spPr>
          <a:xfrm>
            <a:off x="1358903" y="556898"/>
            <a:ext cx="4686243" cy="78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Challenge Levels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1181100" y="1231392"/>
            <a:ext cx="77724" cy="7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838200" y="7014086"/>
            <a:ext cx="13887726" cy="19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•Add Mercury, Venus, Mars to your system •Create logical speed progression (Mercury fastest, Mars 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838200" y="2365886"/>
            <a:ext cx="9245013" cy="19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•Simple circular paths around the sun •Earth orbits sun, Moon orbits Earth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358903" y="4270886"/>
            <a:ext cx="13761815" cy="1011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Success: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Smooth continuous movement with no stopping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181100" y="6136767"/>
            <a:ext cx="7468657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Intermediate: Inner solar system (5-6 planets)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1257300" y="1488567"/>
            <a:ext cx="7620067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Foundation:Sun-Earth-Moonsystem (3 objects)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8"/>
          <p:cNvSpPr/>
          <p:nvPr/>
        </p:nvSpPr>
        <p:spPr>
          <a:xfrm>
            <a:off x="1473203" y="57150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8"/>
          <p:cNvSpPr/>
          <p:nvPr/>
        </p:nvSpPr>
        <p:spPr>
          <a:xfrm>
            <a:off x="1473203" y="6667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8"/>
          <p:cNvSpPr/>
          <p:nvPr/>
        </p:nvSpPr>
        <p:spPr>
          <a:xfrm>
            <a:off x="1473203" y="76200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8"/>
          <p:cNvSpPr/>
          <p:nvPr/>
        </p:nvSpPr>
        <p:spPr>
          <a:xfrm>
            <a:off x="850897" y="8572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8"/>
          <p:cNvSpPr txBox="1"/>
          <p:nvPr/>
        </p:nvSpPr>
        <p:spPr>
          <a:xfrm>
            <a:off x="838200" y="5363080"/>
            <a:ext cx="259080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 • •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1981200" y="5363080"/>
            <a:ext cx="10670467" cy="2878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Created smooth orbital animations  Used parallel processing for multiple objects  Applied realistic timing relationships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1358903" y="8258680"/>
            <a:ext cx="12679375" cy="97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Next lesson: Controlling objects with buttons and 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1358903" y="128273"/>
            <a:ext cx="2200104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Plenary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850897" y="1721358"/>
            <a:ext cx="13609996" cy="19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Today you mastered paths and forever loops to create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realistic solar systems!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863603" y="4485770"/>
            <a:ext cx="3160262" cy="4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850897" y="8001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9"/>
          <p:cNvSpPr txBox="1"/>
          <p:nvPr/>
        </p:nvSpPr>
        <p:spPr>
          <a:xfrm>
            <a:off x="1358903" y="128273"/>
            <a:ext cx="2937967" cy="121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Exit Ticket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838200" y="1721358"/>
            <a:ext cx="9131532" cy="4056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Before you leave, think about: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One thing you learned: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One thing you found challenging: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3.</a:t>
            </a: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One question you still have: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>
            <a:off x="838200" y="762000"/>
            <a:ext cx="660397" cy="660397"/>
          </a:xfrm>
          <a:custGeom>
            <a:rect b="b" l="l" r="r" t="t"/>
            <a:pathLst>
              <a:path extrusionOk="0" h="660397" w="660397">
                <a:moveTo>
                  <a:pt x="0" y="0"/>
                </a:moveTo>
                <a:lnTo>
                  <a:pt x="660397" y="0"/>
                </a:lnTo>
                <a:lnTo>
                  <a:pt x="660397" y="660397"/>
                </a:lnTo>
                <a:lnTo>
                  <a:pt x="0" y="660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10"/>
          <p:cNvSpPr/>
          <p:nvPr/>
        </p:nvSpPr>
        <p:spPr>
          <a:xfrm>
            <a:off x="850897" y="17145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10"/>
          <p:cNvSpPr/>
          <p:nvPr/>
        </p:nvSpPr>
        <p:spPr>
          <a:xfrm>
            <a:off x="850897" y="65277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0"/>
          <p:cNvSpPr txBox="1"/>
          <p:nvPr/>
        </p:nvSpPr>
        <p:spPr>
          <a:xfrm>
            <a:off x="1485900" y="440750"/>
            <a:ext cx="9840220" cy="180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Lesson 2: Astronaut Control</a:t>
            </a:r>
            <a:endParaRPr/>
          </a:p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1358903" y="1366523"/>
            <a:ext cx="129540" cy="887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838200" y="2391280"/>
            <a:ext cx="14425060" cy="12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•Control object movement using velocity for realistic space 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1473203" y="3842261"/>
            <a:ext cx="1732731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physics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838200" y="4032761"/>
            <a:ext cx="14115193" cy="2164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•Create boolean variables that store true/false information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•Build toggle systems using if/else conditional logic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1358903" y="5937761"/>
            <a:ext cx="13876325" cy="124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Key Concepts: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Velocity • Boolean Variables • Conditional 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850897" y="7398258"/>
            <a:ext cx="1287628" cy="44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Logic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