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x="16243300" cy="9144000"/>
  <p:notesSz cx="6858000" cy="9144000"/>
  <p:embeddedFontLst>
    <p:embeddedFont>
      <p:font typeface="IBM Plex Sans" charset="1" panose="020B0503050203000203"/>
      <p:regular r:id="rId56"/>
    </p:embeddedFont>
    <p:embeddedFont>
      <p:font typeface="Montserrat" charset="1" panose="00000500000000000000"/>
      <p:regular r:id="rId5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fonts/font56.fntdata" Type="http://schemas.openxmlformats.org/officeDocument/2006/relationships/font"/><Relationship Id="rId57" Target="fonts/font57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6903" y="658244"/>
            <a:ext cx="14855133" cy="4323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2"/>
              </a:lnSpc>
            </a:pPr>
            <a:r>
              <a:rPr lang="en-US" sz="8000" spc="-168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Mission to Mars Coding Unit Year 5</a:t>
            </a:r>
          </a:p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Duration: 6 weeks | Age: 10-11 years | Platform: CoSpaces Edu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Building Interactive Mars Bases Through Code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203175" y="2289467"/>
            <a:ext cx="289131" cy="99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9600" y="577815"/>
            <a:ext cx="9611354" cy="1224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spc="-12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Lesson 2: Astronaut Control</a:t>
            </a:r>
          </a:p>
          <a:p>
            <a:pPr algn="l">
              <a:lnSpc>
                <a:spcPts val="40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Learning Objectives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2140239"/>
            <a:ext cx="289131" cy="588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31897" y="2140239"/>
            <a:ext cx="13300138" cy="4303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Control object movement using velocity for realistic space physics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Create boolean variables that store true/false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information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Build toggle systems using if/else conditional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logic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6903" y="3287687"/>
            <a:ext cx="289131" cy="99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6903" y="4844710"/>
            <a:ext cx="289131" cy="99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6903" y="6416964"/>
            <a:ext cx="12432735" cy="1599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Key Concepts: Velocity, Boolean Variables, 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Conditional Logic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3464414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 Structure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09600" y="1899295"/>
            <a:ext cx="3029121" cy="339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3"/>
              </a:lnSpc>
            </a:pPr>
            <a:r>
              <a:rPr lang="en-US" sz="2095" spc="15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when Up is clicked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9600" y="2248919"/>
            <a:ext cx="168288" cy="339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3"/>
              </a:lnSpc>
            </a:pPr>
            <a:r>
              <a:rPr lang="en-US" sz="2095" spc="15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69540" y="2248919"/>
            <a:ext cx="5553389" cy="339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3"/>
              </a:lnSpc>
            </a:pPr>
            <a:r>
              <a:rPr lang="en-US" sz="2095" spc="15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push Astronaut up with velocity 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09600" y="2948188"/>
            <a:ext cx="4375404" cy="68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3"/>
              </a:lnSpc>
            </a:pPr>
            <a:r>
              <a:rPr lang="en-US" sz="2095" spc="15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// Boolean toggle example: when box is clicked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9600" y="3647456"/>
            <a:ext cx="168288" cy="2087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53"/>
              </a:lnSpc>
            </a:pPr>
            <a:r>
              <a:rPr lang="en-US" sz="2095" spc="15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just">
              <a:lnSpc>
                <a:spcPts val="2753"/>
              </a:lnSpc>
            </a:pPr>
            <a:r>
              <a:rPr lang="en-US" sz="2095" spc="15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just">
              <a:lnSpc>
                <a:spcPts val="2753"/>
              </a:lnSpc>
            </a:pPr>
            <a:r>
              <a:rPr lang="en-US" sz="2095" spc="15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just">
              <a:lnSpc>
                <a:spcPts val="2753"/>
              </a:lnSpc>
            </a:pPr>
            <a:r>
              <a:rPr lang="en-US" sz="2095" spc="15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just">
              <a:lnSpc>
                <a:spcPts val="2753"/>
              </a:lnSpc>
            </a:pPr>
            <a:r>
              <a:rPr lang="en-US" sz="2095" spc="15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just">
              <a:lnSpc>
                <a:spcPts val="2753"/>
              </a:lnSpc>
            </a:pPr>
            <a:r>
              <a:rPr lang="en-US" sz="2095" spc="15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9540" y="3647456"/>
            <a:ext cx="3533975" cy="339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3"/>
              </a:lnSpc>
            </a:pPr>
            <a:r>
              <a:rPr lang="en-US" sz="2095" spc="15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if gravity_on = false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29479" y="3997081"/>
            <a:ext cx="3702263" cy="689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53"/>
              </a:lnSpc>
            </a:pPr>
            <a:r>
              <a:rPr lang="en-US" sz="2095" spc="15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set gravity_on to true set gravity pull to 10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69540" y="4696349"/>
            <a:ext cx="673141" cy="339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3"/>
              </a:lnSpc>
            </a:pPr>
            <a:r>
              <a:rPr lang="en-US" sz="2095" spc="15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29479" y="5045983"/>
            <a:ext cx="3870550" cy="68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3"/>
              </a:lnSpc>
            </a:pPr>
            <a:r>
              <a:rPr lang="en-US" sz="2095" spc="15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set gravity_on to false set gravity pull to 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96903" y="6166142"/>
            <a:ext cx="15034927" cy="2390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Understanding Velocity: - Velocity = force plus direction that moves objects - Higher numbers = faster movement - Always include a stop button (velocity 0)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4139060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Real Life Analogies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835439"/>
            <a:ext cx="289131" cy="588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31897" y="1835439"/>
            <a:ext cx="14745805" cy="2746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Velocity = Kicking a football - harder kick = more velocity = ball travels faster and further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Boolean variables = Light switches - they are 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either ON (true) or OFF (false)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6903" y="2982887"/>
            <a:ext cx="289131" cy="99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6903" y="4539910"/>
            <a:ext cx="14815233" cy="99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»Conditional logic = Trafﬁc lights - IF light is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31897" y="5826414"/>
            <a:ext cx="13878401" cy="1869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green THEN go, ELSE stop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Toggle systems = TV remote power button - press 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once to turn on, press again to turn off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6903" y="6096924"/>
            <a:ext cx="289131" cy="99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2813609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Mini Plenary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835439"/>
            <a:ext cx="15034927" cy="3357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Check Your Progress: - Can you move your astronaut in all 6 directions? - Does your toggle system change color when clicked? - What happens when you change velocity numbers?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 your controls with a partner!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3715722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Think-Pair-Share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835439"/>
            <a:ext cx="15034927" cy="731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THINK (2 minutes) Evaluate: When would you use high velocity vs low velocity for different objects in space? Consider mass and purpose.</a:t>
            </a:r>
          </a:p>
          <a:p>
            <a:pPr algn="just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PAIR (3 minutes)</a:t>
            </a:r>
          </a:p>
          <a:p>
            <a:pPr algn="just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Discuss with your partner:</a:t>
            </a:r>
          </a:p>
          <a:p>
            <a:pPr algn="just">
              <a:lnSpc>
                <a:spcPts val="766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How do boolean variables help make your code more </a:t>
            </a:r>
          </a:p>
          <a:p>
            <a:pPr algn="just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organized?</a:t>
            </a:r>
          </a:p>
          <a:p>
            <a:pPr algn="just">
              <a:lnSpc>
                <a:spcPts val="766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What happens if you forget to include a stop </a:t>
            </a:r>
          </a:p>
          <a:p>
            <a:pPr algn="just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button? Why is this a problem?</a:t>
            </a:r>
          </a:p>
          <a:p>
            <a:pPr algn="just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SHARE (3 minutes)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3728676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Challenge Levels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835439"/>
            <a:ext cx="15034927" cy="6957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Foundation: 6-direction movement plus stop - Up, down, left, right, forward, backward buttons - Include essential stop button (velocity 0) - Success: All directions work smoothly with stop control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Intermediate: Multiple objects with different speeds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Control 2-3 different objects (astronaut, tools, </a:t>
            </a:r>
          </a:p>
          <a:p>
            <a:pPr algn="l">
              <a:lnSpc>
                <a:spcPts val="766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equipment)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Experiment with velocity values (1, 2, 3) to see </a:t>
            </a:r>
          </a:p>
          <a:p>
            <a:pPr algn="l">
              <a:lnSpc>
                <a:spcPts val="766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differences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Success: Clear understanding of how velocity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1815113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Plenary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568739"/>
            <a:ext cx="15034927" cy="5190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99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You mastered velocity control and boolean logic! What We Achieved:</a:t>
            </a:r>
          </a:p>
          <a:p>
            <a:pPr algn="l">
              <a:lnSpc>
                <a:spcPts val="1861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Controlled object movement with velocity</a:t>
            </a:r>
          </a:p>
          <a:p>
            <a:pPr algn="l">
              <a:lnSpc>
                <a:spcPts val="7599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Created boolean variables for true/false states</a:t>
            </a:r>
          </a:p>
          <a:p>
            <a:pPr algn="l">
              <a:lnSpc>
                <a:spcPts val="1861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Built toggle systems with conditional logic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Next: Organizing your code with functions and lists 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 control multiple objects efﬁciently!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2291305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Exit Ticket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568739"/>
            <a:ext cx="12791303" cy="3733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3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Before you leave, think about: 1.Explain velocity in your own words: 2.Give an example of a boolean in real life: 3.What would you like to control next?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6903" y="577815"/>
            <a:ext cx="15104364" cy="2241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spc="-12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Lesson 3: Gravity Control Room</a:t>
            </a:r>
          </a:p>
          <a:p>
            <a:pPr algn="l">
              <a:lnSpc>
                <a:spcPts val="40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Learning Objectives</a:t>
            </a:r>
          </a:p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»Organize multiple objects efﬁciently using lists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31897" y="2740952"/>
            <a:ext cx="13878401" cy="310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 functions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Create reusable code blocks to reduce repetition</a:t>
            </a:r>
          </a:p>
          <a:p>
            <a:pPr algn="l">
              <a:lnSpc>
                <a:spcPts val="6058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Implement collision physics so objects bounce </a:t>
            </a:r>
          </a:p>
          <a:p>
            <a:pPr algn="l">
              <a:lnSpc>
                <a:spcPts val="3398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96903" y="3287687"/>
            <a:ext cx="289131" cy="1954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  <a:p>
            <a:pPr algn="just">
              <a:lnSpc>
                <a:spcPts val="6058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6903" y="5820070"/>
            <a:ext cx="14745795" cy="99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Key Concepts: Functions, Lists, Collision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3464414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 Structure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09600" y="1892389"/>
            <a:ext cx="6482915" cy="1920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30"/>
              </a:lnSpc>
            </a:pPr>
            <a:r>
              <a:rPr lang="en-US" sz="2306" spc="16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create empty list gravity_items add [Light Object] to gravity_items add [Heavy Object] to gravity_items deﬁne function toggle_gravity()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9600" y="3816534"/>
            <a:ext cx="185223" cy="1920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30"/>
              </a:lnSpc>
            </a:pPr>
            <a:r>
              <a:rPr lang="en-US" sz="2306" spc="16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just">
              <a:lnSpc>
                <a:spcPts val="3030"/>
              </a:lnSpc>
            </a:pPr>
            <a:r>
              <a:rPr lang="en-US" sz="2306" spc="16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just">
              <a:lnSpc>
                <a:spcPts val="3030"/>
              </a:lnSpc>
            </a:pPr>
            <a:r>
              <a:rPr lang="en-US" sz="2306" spc="16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just">
              <a:lnSpc>
                <a:spcPts val="3030"/>
              </a:lnSpc>
            </a:pPr>
            <a:r>
              <a:rPr lang="en-US" sz="2306" spc="16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just">
              <a:lnSpc>
                <a:spcPts val="3030"/>
              </a:lnSpc>
            </a:pPr>
            <a:r>
              <a:rPr lang="en-US" sz="2306" spc="16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35976" y="3816534"/>
            <a:ext cx="6112459" cy="381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30"/>
              </a:lnSpc>
            </a:pPr>
            <a:r>
              <a:rPr lang="en-US" sz="2306" spc="16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 each element in gravity_items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62353" y="4201363"/>
            <a:ext cx="3704520" cy="381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30"/>
              </a:lnSpc>
            </a:pPr>
            <a:r>
              <a:rPr lang="en-US" sz="2306" spc="16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if gravity_on = true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88729" y="4586192"/>
            <a:ext cx="4074976" cy="115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30"/>
              </a:lnSpc>
            </a:pPr>
            <a:r>
              <a:rPr lang="en-US" sz="2306" spc="16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set gravity pull to 10 set gravity pull to 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62353" y="4971031"/>
            <a:ext cx="740902" cy="381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30"/>
              </a:lnSpc>
            </a:pPr>
            <a:r>
              <a:rPr lang="en-US" sz="2306" spc="16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6903" y="6153445"/>
            <a:ext cx="12143603" cy="2390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Building Your Control Room: 1. Create walls with collision enabled 2. Add objects with different weights 3. Test that objects bounce off boundaries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9600" y="577815"/>
            <a:ext cx="11030588" cy="1224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spc="-12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Lesson 1: Solar System Animation</a:t>
            </a:r>
          </a:p>
          <a:p>
            <a:pPr algn="l">
              <a:lnSpc>
                <a:spcPts val="40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Learning Objectives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2140239"/>
            <a:ext cx="289131" cy="588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31897" y="2140239"/>
            <a:ext cx="13878401" cy="4303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Create smooth orbital animations using paths and forever loops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 parallel processing to make multiple objects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move simultaneously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Apply realistic timing so closer planets move 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faster than distant ones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6903" y="3287687"/>
            <a:ext cx="289131" cy="99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6903" y="4844710"/>
            <a:ext cx="289131" cy="99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6903" y="6416964"/>
            <a:ext cx="13010998" cy="1599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Key Concepts: Paths, Forever Loops, Parallel 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Processing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4139060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Real Life Analogies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835439"/>
            <a:ext cx="289131" cy="588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31897" y="1835439"/>
            <a:ext cx="14167533" cy="6461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Functions = Recipe instructions - write once,use many times for the same result</a:t>
            </a:r>
          </a:p>
          <a:p>
            <a:pPr algn="just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Lists = Shopping lists - multiple items grouped</a:t>
            </a:r>
          </a:p>
          <a:p>
            <a:pPr algn="just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together that you can work through one by one</a:t>
            </a:r>
          </a:p>
          <a:p>
            <a:pPr algn="just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Collision detection = Bumper cars - when objects</a:t>
            </a:r>
          </a:p>
          <a:p>
            <a:pPr algn="just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hit boundaries, they bounce off instead of going</a:t>
            </a:r>
          </a:p>
          <a:p>
            <a:pPr algn="just">
              <a:lnSpc>
                <a:spcPts val="7531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through Object weights = Dropping a feather vs a stone-</a:t>
            </a:r>
          </a:p>
          <a:p>
            <a:pPr algn="just">
              <a:lnSpc>
                <a:spcPts val="2059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heavier objects behave differently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6903" y="2982887"/>
            <a:ext cx="289131" cy="99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6903" y="4539910"/>
            <a:ext cx="289131" cy="99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6903" y="6840512"/>
            <a:ext cx="289131" cy="855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31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2813609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Mini Plenary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835439"/>
            <a:ext cx="15613190" cy="4551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Check Your Progress: - Do your objects bounce off walls instead of passing through? - Does your function affect multiple objects at once? - Can you see differences between light and heavy objects?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Compare your physics with a classmate!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3715722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Think-Pair-Share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835439"/>
            <a:ext cx="15613190" cy="6710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THINK (2 minutes) Analyze: Why do programmers use functions? What problems do they solve?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PAIR (3 minutes)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Discuss with your partner:</a:t>
            </a:r>
          </a:p>
          <a:p>
            <a:pPr algn="l">
              <a:lnSpc>
                <a:spcPts val="766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How does organizing objects in lists make your code 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more powerful?</a:t>
            </a:r>
          </a:p>
          <a:p>
            <a:pPr algn="l">
              <a:lnSpc>
                <a:spcPts val="766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Compare light vs heavy object behaviors - what 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makes this realistic?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SHARE (3 minutes)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3728676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Challenge Levels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835439"/>
            <a:ext cx="15613190" cy="6954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Foundation: Simple functions with lists - Control multiple objects together using lists - Create basic function that affects all listed objects - Success: Function affects all objects, demonstrates code reusability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Intermediate: Physics with different weights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Set realistic masses: Light (0.1-0.5kg), Heavy </a:t>
            </a:r>
          </a:p>
          <a:p>
            <a:pPr algn="l">
              <a:lnSpc>
                <a:spcPts val="766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(5-10kg)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Conﬁgure appropriate bounciness for each weight</a:t>
            </a:r>
          </a:p>
          <a:p>
            <a:pPr algn="l">
              <a:lnSpc>
                <a:spcPts val="766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Success: Clear differences in how objects behave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1815113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Plenary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835439"/>
            <a:ext cx="15034927" cy="5520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You organized code with functions and lists, plus added realistic collision physics!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 We Achieved: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Organized multiple objects efﬁciently using lists</a:t>
            </a:r>
          </a:p>
          <a:p>
            <a:pPr algn="l">
              <a:lnSpc>
                <a:spcPts val="766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Created reusable code blocks (functions)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Implemented realistic collision physics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Next: Combining everything to build incredible 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structures on Mars!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2291305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Exit Ticket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568739"/>
            <a:ext cx="12791303" cy="3733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3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Before you leave, think about: 1.Why are functions useful in coding? 2.Name one thing you could put in a list: 3.How is collision detection like real life?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9600" y="577815"/>
            <a:ext cx="8911057" cy="1224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spc="-12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Lesson 4: Mars Base Design</a:t>
            </a:r>
          </a:p>
          <a:p>
            <a:pPr algn="l">
              <a:lnSpc>
                <a:spcPts val="40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Learning Objectives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2140239"/>
            <a:ext cx="289131" cy="588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31897" y="2140239"/>
            <a:ext cx="14456664" cy="4303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Integrate all previous coding skills into a complex interactive environment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Create guided camera tours that showcase different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areas effectively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Design realistic 3D spaces that tell a story about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Mars exploration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6903" y="3287687"/>
            <a:ext cx="289131" cy="99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6903" y="4844710"/>
            <a:ext cx="289131" cy="99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6903" y="6416964"/>
            <a:ext cx="15034927" cy="1599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Key Concepts: Integration, Camera Paths, Interactive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Objects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3464414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 Structure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22297" y="1920326"/>
            <a:ext cx="3781320" cy="576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91"/>
              </a:lnSpc>
            </a:pPr>
            <a:r>
              <a:rPr lang="en-US" sz="1743" spc="1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// Camera tour system when Tour_Button is clicked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22297" y="2502256"/>
            <a:ext cx="140046" cy="285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91"/>
              </a:lnSpc>
            </a:pPr>
            <a:r>
              <a:rPr lang="en-US" sz="1743" spc="1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71508" y="2502256"/>
            <a:ext cx="6582299" cy="285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91"/>
              </a:lnSpc>
            </a:pPr>
            <a:r>
              <a:rPr lang="en-US" sz="1743" spc="1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move Camera on path tour_path forward in 20 sec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2297" y="3084195"/>
            <a:ext cx="3921376" cy="576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91"/>
              </a:lnSpc>
            </a:pPr>
            <a:r>
              <a:rPr lang="en-US" sz="1743" spc="1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// Interactive elements when Airlock_Door is clicked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2297" y="3666134"/>
            <a:ext cx="140046" cy="867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91"/>
              </a:lnSpc>
            </a:pPr>
            <a:r>
              <a:rPr lang="en-US" sz="1743" spc="1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just">
              <a:lnSpc>
                <a:spcPts val="2291"/>
              </a:lnSpc>
            </a:pPr>
            <a:r>
              <a:rPr lang="en-US" sz="1743" spc="1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just">
              <a:lnSpc>
                <a:spcPts val="2291"/>
              </a:lnSpc>
            </a:pPr>
            <a:r>
              <a:rPr lang="en-US" sz="1743" spc="1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71508" y="3666134"/>
            <a:ext cx="3641274" cy="867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91"/>
              </a:lnSpc>
            </a:pPr>
            <a:r>
              <a:rPr lang="en-US" sz="1743" spc="1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call function open_door() wait 3 sec call function close_door()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6903" y="4972345"/>
            <a:ext cx="15324058" cy="3592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Designing Your Mars Base: 1. Plan different areas (habitat, laboratory, garage) 2. Create realistic Martian environment (red landscape) 3. Apply previous lessons: camera paths, button controls, physics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4139060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Real Life Analogies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835439"/>
            <a:ext cx="289131" cy="588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31897" y="1835439"/>
            <a:ext cx="14745805" cy="6461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Integration = Building LEGO - combining individual pieces to create something complex and amazing</a:t>
            </a:r>
          </a:p>
          <a:p>
            <a:pPr algn="just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Camera paths = Theme park ride - following a </a:t>
            </a:r>
          </a:p>
          <a:p>
            <a:pPr algn="just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predetermined route that shows you different </a:t>
            </a:r>
          </a:p>
          <a:p>
            <a:pPr algn="just">
              <a:lnSpc>
                <a:spcPts val="7531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scenes Interactive objects = Museum exhibits with buttons</a:t>
            </a:r>
          </a:p>
          <a:p>
            <a:pPr algn="just">
              <a:lnSpc>
                <a:spcPts val="2059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touch or click to make something happen</a:t>
            </a:r>
          </a:p>
          <a:p>
            <a:pPr algn="just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Guided tours = Audio guides at tourist attractions</a:t>
            </a:r>
          </a:p>
          <a:p>
            <a:pPr algn="just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showing visitors the highlights in order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6903" y="2982887"/>
            <a:ext cx="289131" cy="99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6903" y="5283489"/>
            <a:ext cx="289131" cy="855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31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6903" y="6697637"/>
            <a:ext cx="289131" cy="99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2813609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Mini Plenary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835439"/>
            <a:ext cx="15034927" cy="4551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Check Your Progress: - Does your camera tour show all base areas clearly? - Do interactive elements respond correctly to clicks? - Does your base look and feel like a real Mars mission?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Take a virtual tour with your partner!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3464414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 Structure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09600" y="1873387"/>
            <a:ext cx="3851815" cy="930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6"/>
              </a:lnSpc>
            </a:pPr>
            <a:r>
              <a:rPr lang="en-US" sz="2821" spc="20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when play clicked run parallel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9600" y="2814876"/>
            <a:ext cx="226581" cy="930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06"/>
              </a:lnSpc>
            </a:pPr>
            <a:r>
              <a:rPr lang="en-US" sz="2821" spc="20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just">
              <a:lnSpc>
                <a:spcPts val="3706"/>
              </a:lnSpc>
            </a:pPr>
            <a:r>
              <a:rPr lang="en-US" sz="2821" spc="20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98140" y="2814876"/>
            <a:ext cx="1586046" cy="460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6"/>
              </a:lnSpc>
            </a:pPr>
            <a:r>
              <a:rPr lang="en-US" sz="2821" spc="20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forever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86679" y="3285611"/>
            <a:ext cx="10649131" cy="460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6"/>
              </a:lnSpc>
            </a:pPr>
            <a:r>
              <a:rPr lang="en-US" sz="2821" spc="20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move Earth on path earth_path forward in 10 sec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9600" y="3756355"/>
            <a:ext cx="2718930" cy="460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6"/>
              </a:lnSpc>
            </a:pPr>
            <a:r>
              <a:rPr lang="en-US" sz="2821" spc="20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run parallel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9600" y="4227100"/>
            <a:ext cx="226581" cy="930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06"/>
              </a:lnSpc>
            </a:pPr>
            <a:r>
              <a:rPr lang="en-US" sz="2821" spc="20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just">
              <a:lnSpc>
                <a:spcPts val="3706"/>
              </a:lnSpc>
            </a:pPr>
            <a:r>
              <a:rPr lang="en-US" sz="2821" spc="20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98140" y="4227100"/>
            <a:ext cx="1586046" cy="460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6"/>
              </a:lnSpc>
            </a:pPr>
            <a:r>
              <a:rPr lang="en-US" sz="2821" spc="20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forever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86679" y="4697844"/>
            <a:ext cx="9969398" cy="460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6"/>
              </a:lnSpc>
            </a:pPr>
            <a:r>
              <a:rPr lang="en-US" sz="2821" spc="20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move Moon on path moon_path forward in 3 sec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6903" y="5556542"/>
            <a:ext cx="15324058" cy="2991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Building Your Animation: 1. Create circular paths for each object 2. Set different durations (closer planets = shorter times) 3. Use run parallel so all objects move at once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3715722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Think-Pair-Share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835439"/>
            <a:ext cx="15324058" cy="6714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THINK (2 minutes) Create: If you were designing a real Mars base, what would be the most important areas and why?</a:t>
            </a:r>
          </a:p>
          <a:p>
            <a:pPr algn="just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PAIR (3 minutes)</a:t>
            </a:r>
          </a:p>
          <a:p>
            <a:pPr algn="just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Discuss with your partner:</a:t>
            </a:r>
          </a:p>
          <a:p>
            <a:pPr algn="just">
              <a:lnSpc>
                <a:spcPts val="766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How does combining all your coding skills create </a:t>
            </a:r>
          </a:p>
          <a:p>
            <a:pPr algn="just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something more powerful?</a:t>
            </a:r>
          </a:p>
          <a:p>
            <a:pPr algn="just">
              <a:lnSpc>
                <a:spcPts val="7581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What makes a camera tour engaging vs boring? SHARE (3 minutes)</a:t>
            </a:r>
          </a:p>
          <a:p>
            <a:pPr algn="just">
              <a:lnSpc>
                <a:spcPts val="1958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Class Discussion: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3728676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Challenge Levels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835439"/>
            <a:ext cx="15613190" cy="6957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Foundation: Basic base (2-3 areas) - Simple structures: dome habitat, landing pad, rover - Single camera tour path (10-15 seconds) - Success: Working camera movement, basic interactions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Intermediate: Interactive base (4-5 areas)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Multiple specialized areas: habitat, lab, </a:t>
            </a:r>
          </a:p>
          <a:p>
            <a:pPr algn="l">
              <a:lnSpc>
                <a:spcPts val="766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greenhouse, communications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Longer camera tour with multiple stopping points </a:t>
            </a:r>
          </a:p>
          <a:p>
            <a:pPr algn="l">
              <a:lnSpc>
                <a:spcPts val="766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(20-25 seconds)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Success: Complex camera paths, multiple interactive 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1815113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Plenary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835439"/>
            <a:ext cx="15324058" cy="6113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You built incredible Mars bases by combining animation, control systems, physics, and interactions!</a:t>
            </a:r>
          </a:p>
          <a:p>
            <a:pPr algn="just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 We Achieved:</a:t>
            </a:r>
          </a:p>
          <a:p>
            <a:pPr algn="just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Integrated all previous coding skills into complex </a:t>
            </a:r>
          </a:p>
          <a:p>
            <a:pPr algn="just">
              <a:lnSpc>
                <a:spcPts val="766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environments</a:t>
            </a:r>
          </a:p>
          <a:p>
            <a:pPr algn="just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Created guided camera tours for storytelling</a:t>
            </a:r>
          </a:p>
          <a:p>
            <a:pPr algn="just">
              <a:lnSpc>
                <a:spcPts val="7581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Designed realistic 3D Mars exploration spaces Next: Showcasing your incredible Mars missions!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2291305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Exit Ticket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568739"/>
            <a:ext cx="14815233" cy="1820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99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Before you leave, think about: 1.What is the most impressive feature of your Mars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31897" y="3677574"/>
            <a:ext cx="1445666" cy="312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1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base?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6903" y="3948084"/>
            <a:ext cx="14815233" cy="1954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000"/>
              </a:lnSpc>
            </a:pPr>
            <a:r>
              <a:rPr lang="en-US" sz="3600" spc="27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2.How did you combine skills from previous lessons?</a:t>
            </a:r>
          </a:p>
          <a:p>
            <a:pPr algn="just">
              <a:lnSpc>
                <a:spcPts val="6058"/>
              </a:lnSpc>
            </a:pPr>
            <a:r>
              <a:rPr lang="en-US" sz="3600" spc="27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3.What would you add to make your base even better?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9600" y="577815"/>
            <a:ext cx="12069756" cy="1224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spc="-12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Lesson 5: Showcase and Assessment</a:t>
            </a:r>
          </a:p>
          <a:p>
            <a:pPr algn="l">
              <a:lnSpc>
                <a:spcPts val="40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Learning Objectives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2140239"/>
            <a:ext cx="289131" cy="588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31897" y="2140239"/>
            <a:ext cx="14456664" cy="2746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Document and communicate your coding achievements using technical vocabulary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Provide constructive feedback to peers using 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speciﬁc success criteria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6903" y="3287687"/>
            <a:ext cx="289131" cy="99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6903" y="4844710"/>
            <a:ext cx="15393505" cy="99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»Reﬂect on problem-solving strategies and learning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31897" y="6131214"/>
            <a:ext cx="1734798" cy="312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growth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6903" y="6416964"/>
            <a:ext cx="14745795" cy="1599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Key Concepts: Documentation, Technical Vocabulary, 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Peer Assessment, Reﬂection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4945323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Assessment Activities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568739"/>
            <a:ext cx="578263" cy="1811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531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1. 2.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24000" y="1568739"/>
            <a:ext cx="14456674" cy="7194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31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Project Presentation (5 minutes each) Record 2-3 minute Mars base tour highlighting key </a:t>
            </a:r>
          </a:p>
          <a:p>
            <a:pPr algn="l">
              <a:lnSpc>
                <a:spcPts val="1929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Explain coding concepts used</a:t>
            </a:r>
          </a:p>
          <a:p>
            <a:pPr algn="l">
              <a:lnSpc>
                <a:spcPts val="6058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Show most creative or challenging element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Peer Assessment</a:t>
            </a:r>
          </a:p>
          <a:p>
            <a:pPr algn="l">
              <a:lnSpc>
                <a:spcPts val="6058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 structured feedback forms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Identify successful coding concepts in others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6903" y="3939197"/>
            <a:ext cx="578263" cy="4823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</a:p>
          <a:p>
            <a:pPr algn="just">
              <a:lnSpc>
                <a:spcPts val="6058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4.</a:t>
            </a:r>
          </a:p>
          <a:p>
            <a:pPr algn="just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5.</a:t>
            </a:r>
          </a:p>
          <a:p>
            <a:pPr algn="just">
              <a:lnSpc>
                <a:spcPts val="6058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6.</a:t>
            </a:r>
          </a:p>
          <a:p>
            <a:pPr algn="just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7.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4139060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Real Life Analogies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835439"/>
            <a:ext cx="289131" cy="588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31897" y="1835439"/>
            <a:ext cx="14745805" cy="4303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Documentation = Photo albums - capturing and organizing memories to share with others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Technical vocabulary = Learning a new language - 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using proper terms to communicate clearly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Peer feedback = Art gallery critiques - looking at 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others work and offering constructive suggestions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6903" y="2982887"/>
            <a:ext cx="289131" cy="99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6903" y="4539910"/>
            <a:ext cx="289131" cy="99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6903" y="6096924"/>
            <a:ext cx="14526101" cy="99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»Reﬂection = Sports team review after a match -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1897" y="7383437"/>
            <a:ext cx="12721866" cy="913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thinking about what worked well and what to </a:t>
            </a:r>
          </a:p>
          <a:p>
            <a:pPr algn="l">
              <a:lnSpc>
                <a:spcPts val="766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improve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2813609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Mini Plenary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835439"/>
            <a:ext cx="15613190" cy="4551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Check Your Progress: - Can you explain your code using proper technical vocabulary? - Can you identify speciﬁc coding concepts in others projects? - What evidence shows your problem-solving skills?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Prepare to showcase your amazing Mars mission!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3715722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Think-Pair-Share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835439"/>
            <a:ext cx="15324058" cy="6710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THINK (2 minutes) Evaluate: What makes feedback helpful vs unhelpful when someone is learning?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PAIR (3 minutes)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Discuss with your partner:</a:t>
            </a:r>
          </a:p>
          <a:p>
            <a:pPr algn="l">
              <a:lnSpc>
                <a:spcPts val="766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How has your problem-solving approach changed since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Lesson 1?</a:t>
            </a:r>
          </a:p>
          <a:p>
            <a:pPr algn="l">
              <a:lnSpc>
                <a:spcPts val="766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Which coding concept will be most useful in other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subjects?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SHARE (3 minutes)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4154091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Assessment Levels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835439"/>
            <a:ext cx="15324058" cy="6954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Foundation: Core functionality demonstrated - Basic animation, movement, and interaction systems work correctly - Can explain simple coding concepts - Success: Fundamental skills mastered, project functions as intended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Intermediate: Multiple features integrated creatively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Advanced interactions, thoughtful design choices</a:t>
            </a:r>
          </a:p>
          <a:p>
            <a:pPr algn="l">
              <a:lnSpc>
                <a:spcPts val="766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Uses technical vocabulary to explain complex 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systems</a:t>
            </a:r>
          </a:p>
          <a:p>
            <a:pPr algn="l">
              <a:lnSpc>
                <a:spcPts val="766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Success: Strong integration of multiple concepts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4139060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Real Life Analogies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835439"/>
            <a:ext cx="289131" cy="588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31897" y="1835439"/>
            <a:ext cx="13878401" cy="586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Paths = Train tracks or race car circuits - objects follow predetermined routes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Forever loops = A ferris wheel that never stops 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spinning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Parallel processing = A marching band where 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everyone plays their part at the same time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Different speeds = Cars on a motorway - faster 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cars overtake slower ones on the inside lane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6903" y="2982887"/>
            <a:ext cx="289131" cy="99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6903" y="4539910"/>
            <a:ext cx="289131" cy="99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6903" y="6096924"/>
            <a:ext cx="289131" cy="99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1815113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Plenary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835439"/>
            <a:ext cx="15034927" cy="6710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Incredible Achievement! You have mastered 7 major coding concepts!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Your Coding Superpowers: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Creating moving systems, controlling objects, </a:t>
            </a:r>
          </a:p>
          <a:p>
            <a:pPr algn="l">
              <a:lnSpc>
                <a:spcPts val="766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organizing complex code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Simulating physics, building interactive </a:t>
            </a:r>
          </a:p>
          <a:p>
            <a:pPr algn="l">
              <a:lnSpc>
                <a:spcPts val="766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environments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Solving problems independently and thinking likea</a:t>
            </a:r>
          </a:p>
          <a:p>
            <a:pPr algn="l">
              <a:lnSpc>
                <a:spcPts val="752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programmer Use these skills in science projects, design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2291305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Exit Ticket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568739"/>
            <a:ext cx="15393505" cy="1820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99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Before you leave, think about: 1.Which coding concept from the entire unit was your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31897" y="3677574"/>
            <a:ext cx="5782666" cy="312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1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biggest achievement?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6903" y="3948084"/>
            <a:ext cx="14526101" cy="99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7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2.Can you teach someone else one coding skill you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31897" y="5234597"/>
            <a:ext cx="4047868" cy="312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have mastered?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6903" y="5505107"/>
            <a:ext cx="13947838" cy="99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7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3.How has your problem-solving conﬁdence grown?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6903" y="349215"/>
            <a:ext cx="15034927" cy="8667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-12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Technical Vocabulary Checklist</a:t>
            </a:r>
          </a:p>
          <a:p>
            <a:pPr algn="l">
              <a:lnSpc>
                <a:spcPts val="7599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the end of this unit, students should understand: Core Concepts:</a:t>
            </a:r>
          </a:p>
          <a:p>
            <a:pPr algn="l">
              <a:lnSpc>
                <a:spcPts val="1861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Paths - Routes objects follow</a:t>
            </a:r>
          </a:p>
          <a:p>
            <a:pPr algn="l">
              <a:lnSpc>
                <a:spcPts val="7599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Velocity - Force that moves objects</a:t>
            </a:r>
          </a:p>
          <a:p>
            <a:pPr algn="l">
              <a:lnSpc>
                <a:spcPts val="1861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Boolean - True/false variables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Advanced Concepts: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Functions - Reusable code blocks</a:t>
            </a:r>
          </a:p>
          <a:p>
            <a:pPr algn="l">
              <a:lnSpc>
                <a:spcPts val="766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Lists - Collections of objects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Collision - Objects bouncing off boundaries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Logic Concepts: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6903" y="349215"/>
            <a:ext cx="14167533" cy="2765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-126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BONUS LESSON: Educational Quizzes</a:t>
            </a:r>
          </a:p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Extension Activity: For students who want to add educational elements to their Mars bases!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4896145"/>
            <a:ext cx="289131" cy="588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31897" y="4896145"/>
            <a:ext cx="14456664" cy="3702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Create educational content that responds intelligently to user answers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Implement conditional logic to provide appropriate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feedback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Design user input systems that are intuitive and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6903" y="6043584"/>
            <a:ext cx="289131" cy="99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6903" y="7600607"/>
            <a:ext cx="289131" cy="99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2297" y="3872417"/>
            <a:ext cx="4403846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Learning Objectives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3464414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 Structure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22297" y="1963017"/>
            <a:ext cx="705879" cy="59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"/>
              </a:lnSpc>
            </a:pPr>
            <a:r>
              <a:rPr lang="en-US" sz="325" spc="2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when Quiz_Button is clicked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22297" y="2017338"/>
            <a:ext cx="26146" cy="27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7"/>
              </a:lnSpc>
            </a:pPr>
            <a:r>
              <a:rPr lang="en-US" sz="325" spc="2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just">
              <a:lnSpc>
                <a:spcPts val="427"/>
              </a:lnSpc>
            </a:pPr>
            <a:r>
              <a:rPr lang="en-US" sz="325" spc="2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just">
              <a:lnSpc>
                <a:spcPts val="427"/>
              </a:lnSpc>
            </a:pPr>
            <a:r>
              <a:rPr lang="en-US" sz="325" spc="2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just">
              <a:lnSpc>
                <a:spcPts val="427"/>
              </a:lnSpc>
            </a:pPr>
            <a:r>
              <a:rPr lang="en-US" sz="325" spc="2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just">
              <a:lnSpc>
                <a:spcPts val="427"/>
              </a:lnSpc>
            </a:pPr>
            <a:r>
              <a:rPr lang="en-US" sz="325" spc="2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24824" y="2017338"/>
            <a:ext cx="1098023" cy="59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"/>
              </a:lnSpc>
            </a:pPr>
            <a:r>
              <a:rPr lang="en-US" sz="325" spc="2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if text of Answer_Input = "carbon dioxide"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7351" y="2071649"/>
            <a:ext cx="1071886" cy="113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"/>
              </a:lnSpc>
            </a:pPr>
            <a:r>
              <a:rPr lang="en-US" sz="325" spc="2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say "Correct! Mars atmosphere is 95% CO2" show object Reward_Item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24824" y="2180282"/>
            <a:ext cx="104575" cy="59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"/>
              </a:lnSpc>
            </a:pPr>
            <a:r>
              <a:rPr lang="en-US" sz="325" spc="2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7351" y="2234603"/>
            <a:ext cx="1228744" cy="59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"/>
              </a:lnSpc>
            </a:pPr>
            <a:r>
              <a:rPr lang="en-US" sz="325" spc="2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say "Not quite - think about greenhouse gases!"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6903" y="2775242"/>
            <a:ext cx="14745795" cy="5760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Building Educational Interactions: 1. Choose interesting Mars facts for your questions 2. Plan helpful hints for incorrect answers 3. Create positive responses for correct answers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Sample Mars Quiz Topics: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"What gas makes up 95% of Mars atmosphere?"</a:t>
            </a:r>
          </a:p>
          <a:p>
            <a:pPr algn="l">
              <a:lnSpc>
                <a:spcPts val="766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"How much would you weigh on Mars compared to 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Earth?"</a:t>
            </a:r>
          </a:p>
          <a:p>
            <a:pPr algn="l">
              <a:lnSpc>
                <a:spcPts val="766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"What is the average temperature on Mars?"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4139060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Real Life Analogies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835439"/>
            <a:ext cx="289131" cy="588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31897" y="1835439"/>
            <a:ext cx="14167533" cy="7061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Conditional statements = Automatic doors - IF someone approaches THEN door opens, ELSE door stays closed</a:t>
            </a:r>
          </a:p>
          <a:p>
            <a:pPr algn="just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 input = ATM machine - you type your PIN and</a:t>
            </a:r>
          </a:p>
          <a:p>
            <a:pPr algn="just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 responds based on what you entered</a:t>
            </a:r>
          </a:p>
          <a:p>
            <a:pPr algn="just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String comparison = Password checking - computer</a:t>
            </a:r>
          </a:p>
          <a:p>
            <a:pPr algn="just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compares what you typed with the correct answer</a:t>
            </a:r>
          </a:p>
          <a:p>
            <a:pPr algn="just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Feedback systems = School tests - correct answers</a:t>
            </a:r>
          </a:p>
          <a:p>
            <a:pPr algn="just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get positive feedback, wrong answers get helpful</a:t>
            </a:r>
          </a:p>
          <a:p>
            <a:pPr algn="just">
              <a:lnSpc>
                <a:spcPts val="766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6903" y="3583600"/>
            <a:ext cx="289131" cy="99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6903" y="5140614"/>
            <a:ext cx="289131" cy="99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6903" y="6697637"/>
            <a:ext cx="289131" cy="99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2813609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Mini Plenary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835439"/>
            <a:ext cx="13878401" cy="395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Check Your Progress: - Do correct answers give positive, informative feedback? - Do incorrect answers provide helpful hints? - Are your Mars facts accurate and interesting?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 your quiz with a friend!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3715722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Think-Pair-Share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835439"/>
            <a:ext cx="15034927" cy="6710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THINK (2 minutes) Apply: How could interactive quizzes change the way we learn in different subjects?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PAIR (3 minutes)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Discuss with your partner:</a:t>
            </a:r>
          </a:p>
          <a:p>
            <a:pPr algn="l">
              <a:lnSpc>
                <a:spcPts val="766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What makes a good educational question vs a poor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one?</a:t>
            </a:r>
          </a:p>
          <a:p>
            <a:pPr algn="l">
              <a:lnSpc>
                <a:spcPts val="766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How do smart feedback systems help learning better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 just right/wrong answers?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SHARE (3 minutes)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3728676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Challenge Levels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835439"/>
            <a:ext cx="15613190" cy="6954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Foundation: Simple yes/no questions - 2-3 basic Mars questions with correct/incorrect responses - Clear feedback that teaches something new - Success: Basic conditional logic works, educational content is accurate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Intermediate: Multiple choice questions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- 3-4 questions with speciﬁc feedback for different </a:t>
            </a:r>
          </a:p>
          <a:p>
            <a:pPr algn="l">
              <a:lnSpc>
                <a:spcPts val="766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answers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Include scoring system to track progress</a:t>
            </a:r>
          </a:p>
          <a:p>
            <a:pPr algn="l">
              <a:lnSpc>
                <a:spcPts val="766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Success: Sophisticated feedback system, multiple 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1815113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Plenary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835439"/>
            <a:ext cx="15034927" cy="6714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Amazing extension work! You have added educational quiz systems to your Mars base!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 We Achieved: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Created educational content with intelligent </a:t>
            </a:r>
          </a:p>
          <a:p>
            <a:pPr algn="l">
              <a:lnSpc>
                <a:spcPts val="766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responses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Implemented conditional logic for appropriate </a:t>
            </a:r>
          </a:p>
          <a:p>
            <a:pPr algn="l">
              <a:lnSpc>
                <a:spcPts val="766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feedback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Designed intuitive and engaging user input systems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Your Mars base is now both entertaining AND 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educational!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2813609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Mini Plenary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835439"/>
            <a:ext cx="15324058" cy="3357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Check Your Progress: - Do your planets move continuously without stopping? - Are closer planets moving faster than distant ones? - What happens if you change the duration numbers?</a:t>
            </a:r>
          </a:p>
          <a:p>
            <a:pPr algn="just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Discuss with your partner what you have learned!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2291305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Exit Ticket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568739"/>
            <a:ext cx="13080444" cy="1820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99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Before you leave, think about: 1.What is the most interesting Mars fact you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31897" y="3677574"/>
            <a:ext cx="2313070" cy="312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1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learned?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6903" y="3948084"/>
            <a:ext cx="14815233" cy="99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7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2.How do conditional statements help create better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31897" y="5234597"/>
            <a:ext cx="2313070" cy="312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quizzes?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6903" y="5505107"/>
            <a:ext cx="15393505" cy="99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spc="27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3.What other subjects could beneﬁt from interactive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1897" y="6791620"/>
            <a:ext cx="2313070" cy="312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quizzes?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3715722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Think-Pair-Share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835439"/>
            <a:ext cx="15034927" cy="6710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THINK (2 minutes) Analyze: Why do you think planets closer to the Sun orbit faster than planets farther away?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PAIR (3 minutes)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Discuss with your partner:</a:t>
            </a:r>
          </a:p>
          <a:p>
            <a:pPr algn="l">
              <a:lnSpc>
                <a:spcPts val="766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Compare your orbital animations - what patterns do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you notice?</a:t>
            </a:r>
          </a:p>
          <a:p>
            <a:pPr algn="l">
              <a:lnSpc>
                <a:spcPts val="766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How is coding parallel movement like conducting an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orchestra?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SHARE (3 minutes)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3728676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Challenge Levels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835439"/>
            <a:ext cx="15034927" cy="6957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Foundation: Sun-Earth-Moon system (3 objects) - Simple circular paths around the sun - Earth orbits sun, Moon orbits Earth - Success: Smooth continuous movement with no stopping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Intermediate: Inner solar system (5-6 planets)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Add Mercury, Venus, Mars to your system</a:t>
            </a:r>
          </a:p>
          <a:p>
            <a:pPr algn="l">
              <a:lnSpc>
                <a:spcPts val="766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Create logical speed progression (Mercury fastest,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Mars slowest)</a:t>
            </a:r>
          </a:p>
          <a:p>
            <a:pPr algn="l">
              <a:lnSpc>
                <a:spcPts val="766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Success: All planets moving with realistic speed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relationships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1815113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Plenary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835439"/>
            <a:ext cx="15324058" cy="5520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Today you mastered paths and forever loops to create realistic solar systems!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What We Achieved: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Created smooth orbital animations</a:t>
            </a:r>
          </a:p>
          <a:p>
            <a:pPr algn="l">
              <a:lnSpc>
                <a:spcPts val="766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Used parallel processing for multiple objects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Applied realistic timing relationships</a:t>
            </a:r>
          </a:p>
          <a:p>
            <a:pPr algn="l">
              <a:lnSpc>
                <a:spcPts val="90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Next lesson: Controlling objects with buttons and </a:t>
            </a:r>
          </a:p>
          <a:p>
            <a:pPr algn="l">
              <a:lnSpc>
                <a:spcPts val="1800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creating smart on/off systems!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297" y="430721"/>
            <a:ext cx="2291305" cy="65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4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Exit Ticket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6903" y="1568739"/>
            <a:ext cx="9899971" cy="3733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3"/>
              </a:lnSpc>
            </a:pPr>
            <a:r>
              <a:rPr lang="en-US" sz="3600" spc="2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Before you leave, think about: 1.One thing you learned: 2.One thing you found challenging: 3.One question you still have: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DAGxRKk49iQ</dc:identifier>
  <dcterms:modified xsi:type="dcterms:W3CDTF">2011-08-01T06:04:30Z</dcterms:modified>
  <cp:revision>1</cp:revision>
  <dc:title>md2.pdf</dc:title>
</cp:coreProperties>
</file>