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7556500" cx="10693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3" roundtripDataSignature="AMtx7mjlL4G4dJW8DC3d6JSO9VTyNJ27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/>
          <p:nvPr/>
        </p:nvSpPr>
        <p:spPr>
          <a:xfrm>
            <a:off x="4440197" y="2591133"/>
            <a:ext cx="5495803" cy="2679204"/>
          </a:xfrm>
          <a:custGeom>
            <a:rect b="b" l="l" r="r" t="t"/>
            <a:pathLst>
              <a:path extrusionOk="0" h="2679204" w="5495803">
                <a:moveTo>
                  <a:pt x="0" y="0"/>
                </a:moveTo>
                <a:lnTo>
                  <a:pt x="5495803" y="0"/>
                </a:lnTo>
                <a:lnTo>
                  <a:pt x="5495803" y="2679204"/>
                </a:lnTo>
                <a:lnTo>
                  <a:pt x="0" y="26792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2"/>
          <p:cNvSpPr txBox="1"/>
          <p:nvPr/>
        </p:nvSpPr>
        <p:spPr>
          <a:xfrm>
            <a:off x="1978076" y="582054"/>
            <a:ext cx="97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616097" y="360274"/>
            <a:ext cx="2799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5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🪐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1236349" y="509368"/>
            <a:ext cx="77565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Lesson 1: Solar System Animation - Learning Objectives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476250" y="1183338"/>
            <a:ext cx="94599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smooth orbital animations using paths and forever loops Use parallel processing to make multiple objects move simultaneously Apply realistic timing so closer planets move faster than distant ones</a:t>
            </a:r>
            <a:endParaRPr/>
          </a:p>
        </p:txBody>
      </p:sp>
      <p:sp>
        <p:nvSpPr>
          <p:cNvPr id="89" name="Google Shape;89;p2"/>
          <p:cNvSpPr txBox="1"/>
          <p:nvPr/>
        </p:nvSpPr>
        <p:spPr>
          <a:xfrm>
            <a:off x="440003" y="2603349"/>
            <a:ext cx="4638600" cy="23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Concepts: </a:t>
            </a:r>
            <a:endParaRPr/>
          </a:p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Paths </a:t>
            </a:r>
            <a:endParaRPr/>
          </a:p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Forever Loops </a:t>
            </a:r>
            <a:endParaRPr/>
          </a:p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Parallel Processing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3344367" y="370189"/>
            <a:ext cx="2799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5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💻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4128792" y="509368"/>
            <a:ext cx="2837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Lesson 1: Code Structure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228600" y="1568701"/>
            <a:ext cx="15207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when play clicked run parallel</a:t>
            </a:r>
            <a:endParaRPr sz="1789"/>
          </a:p>
        </p:txBody>
      </p:sp>
      <p:sp>
        <p:nvSpPr>
          <p:cNvPr id="101" name="Google Shape;101;p3"/>
          <p:cNvSpPr txBox="1"/>
          <p:nvPr/>
        </p:nvSpPr>
        <p:spPr>
          <a:xfrm>
            <a:off x="152400" y="1918392"/>
            <a:ext cx="591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8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1182"/>
          </a:p>
          <a:p>
            <a:pPr indent="0" lvl="0" marL="0" marR="0" rtl="0" algn="just">
              <a:lnSpc>
                <a:spcPct val="138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1182"/>
          </a:p>
        </p:txBody>
      </p:sp>
      <p:sp>
        <p:nvSpPr>
          <p:cNvPr id="102" name="Google Shape;102;p3"/>
          <p:cNvSpPr txBox="1"/>
          <p:nvPr/>
        </p:nvSpPr>
        <p:spPr>
          <a:xfrm>
            <a:off x="579440" y="1982696"/>
            <a:ext cx="625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forever</a:t>
            </a:r>
            <a:endParaRPr sz="1789"/>
          </a:p>
        </p:txBody>
      </p:sp>
      <p:sp>
        <p:nvSpPr>
          <p:cNvPr id="103" name="Google Shape;103;p3"/>
          <p:cNvSpPr txBox="1"/>
          <p:nvPr/>
        </p:nvSpPr>
        <p:spPr>
          <a:xfrm>
            <a:off x="930074" y="2189694"/>
            <a:ext cx="4203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move Earth on path earth_path forward in 10 sec</a:t>
            </a:r>
            <a:endParaRPr sz="1789"/>
          </a:p>
        </p:txBody>
      </p:sp>
      <p:sp>
        <p:nvSpPr>
          <p:cNvPr id="104" name="Google Shape;104;p3"/>
          <p:cNvSpPr txBox="1"/>
          <p:nvPr/>
        </p:nvSpPr>
        <p:spPr>
          <a:xfrm>
            <a:off x="228600" y="2384515"/>
            <a:ext cx="10734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run parallel</a:t>
            </a:r>
            <a:endParaRPr sz="1789"/>
          </a:p>
        </p:txBody>
      </p:sp>
      <p:sp>
        <p:nvSpPr>
          <p:cNvPr id="105" name="Google Shape;105;p3"/>
          <p:cNvSpPr txBox="1"/>
          <p:nvPr/>
        </p:nvSpPr>
        <p:spPr>
          <a:xfrm>
            <a:off x="152400" y="2304495"/>
            <a:ext cx="59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8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1182"/>
          </a:p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1182"/>
          </a:p>
        </p:txBody>
      </p:sp>
      <p:sp>
        <p:nvSpPr>
          <p:cNvPr id="106" name="Google Shape;106;p3"/>
          <p:cNvSpPr txBox="1"/>
          <p:nvPr/>
        </p:nvSpPr>
        <p:spPr>
          <a:xfrm>
            <a:off x="579440" y="2567159"/>
            <a:ext cx="625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8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forever</a:t>
            </a:r>
            <a:endParaRPr sz="1789"/>
          </a:p>
        </p:txBody>
      </p:sp>
      <p:sp>
        <p:nvSpPr>
          <p:cNvPr id="107" name="Google Shape;107;p3"/>
          <p:cNvSpPr txBox="1"/>
          <p:nvPr/>
        </p:nvSpPr>
        <p:spPr>
          <a:xfrm>
            <a:off x="930074" y="2810686"/>
            <a:ext cx="39354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move Moon on path moon_path forward in 3 sec</a:t>
            </a:r>
            <a:endParaRPr sz="1789"/>
          </a:p>
        </p:txBody>
      </p:sp>
      <p:sp>
        <p:nvSpPr>
          <p:cNvPr id="108" name="Google Shape;108;p3"/>
          <p:cNvSpPr txBox="1"/>
          <p:nvPr/>
        </p:nvSpPr>
        <p:spPr>
          <a:xfrm>
            <a:off x="200025" y="3982479"/>
            <a:ext cx="2085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Your Animation: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222056" y="4431363"/>
            <a:ext cx="5808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Create circular paths for each object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Set different durations (closer planets = shorter times) 3. Use "run parallel" so all objects move at once</a:t>
            </a:r>
            <a:endParaRPr/>
          </a:p>
        </p:txBody>
      </p:sp>
      <p:pic>
        <p:nvPicPr>
          <p:cNvPr id="110" name="Google Shape;110;p3" title="CoBlocks_Scene_1_Mission_to_Marks (1).png"/>
          <p:cNvPicPr preferRelativeResize="0"/>
          <p:nvPr/>
        </p:nvPicPr>
        <p:blipFill rotWithShape="1">
          <a:blip r:embed="rId3">
            <a:alphaModFix/>
          </a:blip>
          <a:srcRect b="46193" l="0" r="0" t="0"/>
          <a:stretch/>
        </p:blipFill>
        <p:spPr>
          <a:xfrm>
            <a:off x="5912650" y="1393225"/>
            <a:ext cx="4926824" cy="3749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3928615" y="370189"/>
            <a:ext cx="2799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5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4281040" y="509368"/>
            <a:ext cx="25269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Lesson 1: Mini Plenary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285750" y="1132513"/>
            <a:ext cx="210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⭐</a:t>
            </a:r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581025" y="1239279"/>
            <a:ext cx="1820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Your Progress:</a:t>
            </a:r>
            <a:endParaRPr/>
          </a:p>
        </p:txBody>
      </p:sp>
      <p:sp>
        <p:nvSpPr>
          <p:cNvPr id="119" name="Google Shape;119;p5"/>
          <p:cNvSpPr txBox="1"/>
          <p:nvPr/>
        </p:nvSpPr>
        <p:spPr>
          <a:xfrm>
            <a:off x="650938" y="1859613"/>
            <a:ext cx="648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650938" y="2212038"/>
            <a:ext cx="648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650938" y="2554938"/>
            <a:ext cx="648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701840" y="1688163"/>
            <a:ext cx="55215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your planets move continuously without stopping? Are closer planets moving faster than distant ones? What happens if you change the duration numbers?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3208887" y="3053372"/>
            <a:ext cx="43545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 with your partner what you've learned!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/>
        </p:nvSpPr>
        <p:spPr>
          <a:xfrm>
            <a:off x="3844376" y="461743"/>
            <a:ext cx="3058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Lesson 1: Challenge Levels</a:t>
            </a:r>
            <a:endParaRPr/>
          </a:p>
        </p:txBody>
      </p:sp>
      <p:sp>
        <p:nvSpPr>
          <p:cNvPr id="129" name="Google Shape;129;p6"/>
          <p:cNvSpPr txBox="1"/>
          <p:nvPr/>
        </p:nvSpPr>
        <p:spPr>
          <a:xfrm>
            <a:off x="1336624" y="1489862"/>
            <a:ext cx="174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🥉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4728867" y="1489862"/>
            <a:ext cx="174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🥈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8267405" y="1489862"/>
            <a:ext cx="174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🥇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1536649" y="1544079"/>
            <a:ext cx="1000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Foundation</a:t>
            </a: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4928892" y="1544079"/>
            <a:ext cx="1088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Intermediate</a:t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8467430" y="1544079"/>
            <a:ext cx="877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Advanced</a:t>
            </a:r>
            <a:endParaRPr/>
          </a:p>
        </p:txBody>
      </p:sp>
      <p:sp>
        <p:nvSpPr>
          <p:cNvPr id="135" name="Google Shape;135;p6"/>
          <p:cNvSpPr txBox="1"/>
          <p:nvPr/>
        </p:nvSpPr>
        <p:spPr>
          <a:xfrm>
            <a:off x="78450" y="1985625"/>
            <a:ext cx="3447000" cy="4394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50" u="sng" cap="none" strike="noStrike">
                <a:solidFill>
                  <a:srgbClr val="000000"/>
                </a:solidFill>
              </a:rPr>
              <a:t>Sun-Earth-Moon system (3 objects)</a:t>
            </a:r>
            <a:endParaRPr b="1" i="0" sz="2050" u="sng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Simple circular paths around the sun </a:t>
            </a:r>
            <a:endParaRPr b="0" i="0" sz="2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Earth orbits sun, Moon orbits Earth</a:t>
            </a:r>
            <a:endParaRPr sz="2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Success: Smooth continuous movement</a:t>
            </a:r>
            <a:endParaRPr sz="2400"/>
          </a:p>
        </p:txBody>
      </p:sp>
      <p:sp>
        <p:nvSpPr>
          <p:cNvPr id="136" name="Google Shape;136;p6"/>
          <p:cNvSpPr txBox="1"/>
          <p:nvPr/>
        </p:nvSpPr>
        <p:spPr>
          <a:xfrm>
            <a:off x="3932350" y="1833275"/>
            <a:ext cx="3279000" cy="3501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50" u="sng" cap="none" strike="noStrike">
                <a:solidFill>
                  <a:srgbClr val="000000"/>
                </a:solidFill>
              </a:rPr>
              <a:t>Inner solar system (5-6 planets) </a:t>
            </a:r>
            <a:endParaRPr b="1" i="0" sz="2150" u="sng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Add Mercury, Venus, Mars 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150"/>
              <a:t>Increase speed of each planet</a:t>
            </a:r>
            <a:endParaRPr sz="2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Success: Realistic speed relationships</a:t>
            </a:r>
            <a:endParaRPr sz="2500"/>
          </a:p>
        </p:txBody>
      </p:sp>
      <p:sp>
        <p:nvSpPr>
          <p:cNvPr id="137" name="Google Shape;137;p6"/>
          <p:cNvSpPr txBox="1"/>
          <p:nvPr/>
        </p:nvSpPr>
        <p:spPr>
          <a:xfrm>
            <a:off x="7462350" y="1833275"/>
            <a:ext cx="3058200" cy="3740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50" u="sng" cap="none" strike="noStrike">
                <a:solidFill>
                  <a:srgbClr val="000000"/>
                </a:solidFill>
              </a:rPr>
              <a:t>Full solar system + rotation </a:t>
            </a:r>
            <a:endParaRPr b="1" i="0" sz="2050" u="sng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All 8 planets with research 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Add planet rotation blocks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Success: Complex animation system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/>
        </p:nvSpPr>
        <p:spPr>
          <a:xfrm>
            <a:off x="4365127" y="461743"/>
            <a:ext cx="1995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Lesson 1: Plenary</a:t>
            </a:r>
            <a:endParaRPr/>
          </a:p>
        </p:txBody>
      </p:sp>
      <p:sp>
        <p:nvSpPr>
          <p:cNvPr id="143" name="Google Shape;143;p7"/>
          <p:cNvSpPr txBox="1"/>
          <p:nvPr/>
        </p:nvSpPr>
        <p:spPr>
          <a:xfrm>
            <a:off x="1550041" y="3685280"/>
            <a:ext cx="1944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🚀</a:t>
            </a:r>
            <a:endParaRPr/>
          </a:p>
        </p:txBody>
      </p:sp>
      <p:sp>
        <p:nvSpPr>
          <p:cNvPr id="144" name="Google Shape;144;p7"/>
          <p:cNvSpPr txBox="1"/>
          <p:nvPr/>
        </p:nvSpPr>
        <p:spPr>
          <a:xfrm>
            <a:off x="1551984" y="1104005"/>
            <a:ext cx="1944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🌟</a:t>
            </a: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8925468" y="1104005"/>
            <a:ext cx="1944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🌟</a:t>
            </a:r>
            <a:endParaRPr/>
          </a:p>
        </p:txBody>
      </p:sp>
      <p:sp>
        <p:nvSpPr>
          <p:cNvPr id="146" name="Google Shape;146;p7"/>
          <p:cNvSpPr txBox="1"/>
          <p:nvPr/>
        </p:nvSpPr>
        <p:spPr>
          <a:xfrm>
            <a:off x="1761534" y="1167422"/>
            <a:ext cx="73071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Today you mastered paths and forever loops to create realistic solar systems! </a:t>
            </a:r>
            <a:endParaRPr/>
          </a:p>
        </p:txBody>
      </p:sp>
      <p:sp>
        <p:nvSpPr>
          <p:cNvPr id="147" name="Google Shape;147;p7"/>
          <p:cNvSpPr txBox="1"/>
          <p:nvPr/>
        </p:nvSpPr>
        <p:spPr>
          <a:xfrm>
            <a:off x="1759591" y="3748697"/>
            <a:ext cx="75249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Next lesson: Controlling objects with buttons and creating smart on/off systems!</a:t>
            </a:r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285750" y="1791729"/>
            <a:ext cx="1613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We Achieved: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476250" y="2231088"/>
            <a:ext cx="45621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smooth orbital animations Used parallel processing for multiple objects Applied realistic timing relationships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8"/>
          <p:cNvGrpSpPr/>
          <p:nvPr/>
        </p:nvGrpSpPr>
        <p:grpSpPr>
          <a:xfrm>
            <a:off x="-3" y="-3"/>
            <a:ext cx="10687050" cy="7553325"/>
            <a:chOff x="63500" y="63500"/>
            <a:chExt cx="10687050" cy="7553325"/>
          </a:xfrm>
        </p:grpSpPr>
        <p:sp>
          <p:nvSpPr>
            <p:cNvPr id="155" name="Google Shape;155;p8"/>
            <p:cNvSpPr/>
            <p:nvPr/>
          </p:nvSpPr>
          <p:spPr>
            <a:xfrm>
              <a:off x="63500" y="63500"/>
              <a:ext cx="10687050" cy="7553325"/>
            </a:xfrm>
            <a:custGeom>
              <a:rect b="b" l="l" r="r" t="t"/>
              <a:pathLst>
                <a:path extrusionOk="0" h="7553325" w="10687050">
                  <a:moveTo>
                    <a:pt x="0" y="0"/>
                  </a:moveTo>
                  <a:lnTo>
                    <a:pt x="10687050" y="0"/>
                  </a:lnTo>
                  <a:lnTo>
                    <a:pt x="10687050" y="7553325"/>
                  </a:lnTo>
                  <a:lnTo>
                    <a:pt x="0" y="75533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56" name="Google Shape;156;p8"/>
            <p:cNvSpPr/>
            <p:nvPr/>
          </p:nvSpPr>
          <p:spPr>
            <a:xfrm>
              <a:off x="349250" y="1244600"/>
              <a:ext cx="10115550" cy="2486025"/>
            </a:xfrm>
            <a:custGeom>
              <a:rect b="b" l="l" r="r" t="t"/>
              <a:pathLst>
                <a:path extrusionOk="0" h="2486025" w="10115550">
                  <a:moveTo>
                    <a:pt x="0" y="0"/>
                  </a:moveTo>
                  <a:lnTo>
                    <a:pt x="10115550" y="0"/>
                  </a:lnTo>
                  <a:lnTo>
                    <a:pt x="10115550" y="2486025"/>
                  </a:lnTo>
                  <a:lnTo>
                    <a:pt x="0" y="2486025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</p:sp>
        <p:sp>
          <p:nvSpPr>
            <p:cNvPr id="157" name="Google Shape;157;p8"/>
            <p:cNvSpPr/>
            <p:nvPr/>
          </p:nvSpPr>
          <p:spPr>
            <a:xfrm>
              <a:off x="349250" y="1244600"/>
              <a:ext cx="10115550" cy="2485898"/>
            </a:xfrm>
            <a:custGeom>
              <a:rect b="b" l="l" r="r" t="t"/>
              <a:pathLst>
                <a:path extrusionOk="0" h="2485898" w="10115550">
                  <a:moveTo>
                    <a:pt x="14224" y="0"/>
                  </a:moveTo>
                  <a:lnTo>
                    <a:pt x="10101326" y="0"/>
                  </a:lnTo>
                  <a:lnTo>
                    <a:pt x="10115550" y="0"/>
                  </a:lnTo>
                  <a:lnTo>
                    <a:pt x="10115550" y="14224"/>
                  </a:lnTo>
                  <a:lnTo>
                    <a:pt x="10115550" y="2471674"/>
                  </a:lnTo>
                  <a:lnTo>
                    <a:pt x="10115550" y="2485898"/>
                  </a:lnTo>
                  <a:lnTo>
                    <a:pt x="10101326" y="2485898"/>
                  </a:lnTo>
                  <a:lnTo>
                    <a:pt x="14224" y="2485898"/>
                  </a:lnTo>
                  <a:lnTo>
                    <a:pt x="0" y="2485898"/>
                  </a:lnTo>
                  <a:lnTo>
                    <a:pt x="0" y="2471674"/>
                  </a:lnTo>
                  <a:lnTo>
                    <a:pt x="0" y="14224"/>
                  </a:lnTo>
                  <a:lnTo>
                    <a:pt x="0" y="0"/>
                  </a:lnTo>
                  <a:lnTo>
                    <a:pt x="14224" y="0"/>
                  </a:lnTo>
                  <a:moveTo>
                    <a:pt x="14224" y="28575"/>
                  </a:moveTo>
                  <a:lnTo>
                    <a:pt x="14224" y="14224"/>
                  </a:lnTo>
                  <a:lnTo>
                    <a:pt x="28448" y="14224"/>
                  </a:lnTo>
                  <a:lnTo>
                    <a:pt x="28448" y="2471674"/>
                  </a:lnTo>
                  <a:lnTo>
                    <a:pt x="14224" y="2471674"/>
                  </a:lnTo>
                  <a:lnTo>
                    <a:pt x="14224" y="2457450"/>
                  </a:lnTo>
                  <a:lnTo>
                    <a:pt x="10101326" y="2457450"/>
                  </a:lnTo>
                  <a:lnTo>
                    <a:pt x="10101326" y="2471674"/>
                  </a:lnTo>
                  <a:lnTo>
                    <a:pt x="10087102" y="2471674"/>
                  </a:lnTo>
                  <a:lnTo>
                    <a:pt x="10087102" y="14224"/>
                  </a:lnTo>
                  <a:lnTo>
                    <a:pt x="10101326" y="14224"/>
                  </a:lnTo>
                  <a:lnTo>
                    <a:pt x="10101326" y="28448"/>
                  </a:lnTo>
                  <a:lnTo>
                    <a:pt x="14224" y="284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sp>
        <p:nvSpPr>
          <p:cNvPr id="158" name="Google Shape;158;p8"/>
          <p:cNvSpPr txBox="1"/>
          <p:nvPr/>
        </p:nvSpPr>
        <p:spPr>
          <a:xfrm>
            <a:off x="4208564" y="461743"/>
            <a:ext cx="2315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Lesson 1: Exit Ticket</a:t>
            </a:r>
            <a:endParaRPr/>
          </a:p>
        </p:txBody>
      </p:sp>
      <p:sp>
        <p:nvSpPr>
          <p:cNvPr id="159" name="Google Shape;159;p8"/>
          <p:cNvSpPr txBox="1"/>
          <p:nvPr/>
        </p:nvSpPr>
        <p:spPr>
          <a:xfrm>
            <a:off x="4119267" y="1553604"/>
            <a:ext cx="2497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you leave, think about: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One thing you learned: 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_________________________________ </a:t>
            </a: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One thing you found challenging: 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_________________________________ </a:t>
            </a: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One question you still have: 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_________________________________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