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167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amma.app/docs/Build-Your-Dream-Bedroom-9ar0llxqtzf3ccu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Simplified</a:t>
            </a:r>
            <a:r>
              <a:rPr lang="en-US"/>
              <a:t> Version -&gt; Display Only</a:t>
            </a:r>
            <a:br>
              <a:rPr lang="en-US"/>
            </a:br>
            <a:br>
              <a:rPr lang="en-US"/>
            </a:br>
            <a:r>
              <a:rPr lang="en-US" u="sng">
                <a:solidFill>
                  <a:schemeClr val="hlink"/>
                </a:solidFill>
                <a:hlinkClick r:id="rId2"/>
              </a:rPr>
              <a:t>https://gamma.app/docs/Build-Your-Dream-Bedroom-9ar0llxqtzf3ccu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Show students how to create a path and make an animal e.g unicorn move forever w/animations </a:t>
            </a:r>
            <a:endParaRPr/>
          </a:p>
        </p:txBody>
      </p:sp>
      <p:sp>
        <p:nvSpPr>
          <p:cNvPr id="266" name="Google Shape;26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Relationship Id="rId4" Type="http://schemas.openxmlformats.org/officeDocument/2006/relationships/image" Target="../media/image34.png"/><Relationship Id="rId5" Type="http://schemas.openxmlformats.org/officeDocument/2006/relationships/image" Target="../media/image10.png"/><Relationship Id="rId6" Type="http://schemas.openxmlformats.org/officeDocument/2006/relationships/image" Target="../media/image4.png"/><Relationship Id="rId7" Type="http://schemas.openxmlformats.org/officeDocument/2006/relationships/image" Target="../media/image1.jpg"/><Relationship Id="rId8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4.png"/><Relationship Id="rId10" Type="http://schemas.openxmlformats.org/officeDocument/2006/relationships/image" Target="../media/image14.png"/><Relationship Id="rId13" Type="http://schemas.openxmlformats.org/officeDocument/2006/relationships/image" Target="../media/image22.jp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4.png"/><Relationship Id="rId9" Type="http://schemas.openxmlformats.org/officeDocument/2006/relationships/image" Target="../media/image13.png"/><Relationship Id="rId5" Type="http://schemas.openxmlformats.org/officeDocument/2006/relationships/image" Target="../media/image17.png"/><Relationship Id="rId6" Type="http://schemas.openxmlformats.org/officeDocument/2006/relationships/image" Target="../media/image10.png"/><Relationship Id="rId7" Type="http://schemas.openxmlformats.org/officeDocument/2006/relationships/image" Target="../media/image15.png"/><Relationship Id="rId8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3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21.jp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20.png"/><Relationship Id="rId10" Type="http://schemas.openxmlformats.org/officeDocument/2006/relationships/image" Target="../media/image28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7.png"/><Relationship Id="rId4" Type="http://schemas.openxmlformats.org/officeDocument/2006/relationships/image" Target="../media/image18.png"/><Relationship Id="rId9" Type="http://schemas.openxmlformats.org/officeDocument/2006/relationships/image" Target="../media/image24.png"/><Relationship Id="rId5" Type="http://schemas.openxmlformats.org/officeDocument/2006/relationships/image" Target="../media/image31.png"/><Relationship Id="rId6" Type="http://schemas.openxmlformats.org/officeDocument/2006/relationships/image" Target="../media/image12.png"/><Relationship Id="rId7" Type="http://schemas.openxmlformats.org/officeDocument/2006/relationships/image" Target="../media/image25.png"/><Relationship Id="rId8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0.png"/><Relationship Id="rId4" Type="http://schemas.openxmlformats.org/officeDocument/2006/relationships/image" Target="../media/image32.png"/><Relationship Id="rId9" Type="http://schemas.openxmlformats.org/officeDocument/2006/relationships/image" Target="../media/image46.jpg"/><Relationship Id="rId5" Type="http://schemas.openxmlformats.org/officeDocument/2006/relationships/image" Target="../media/image37.png"/><Relationship Id="rId6" Type="http://schemas.openxmlformats.org/officeDocument/2006/relationships/image" Target="../media/image30.png"/><Relationship Id="rId7" Type="http://schemas.openxmlformats.org/officeDocument/2006/relationships/image" Target="../media/image44.png"/><Relationship Id="rId8" Type="http://schemas.openxmlformats.org/officeDocument/2006/relationships/image" Target="../media/image38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51.png"/><Relationship Id="rId10" Type="http://schemas.openxmlformats.org/officeDocument/2006/relationships/image" Target="../media/image47.png"/><Relationship Id="rId12" Type="http://schemas.openxmlformats.org/officeDocument/2006/relationships/image" Target="../media/image54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6.png"/><Relationship Id="rId4" Type="http://schemas.openxmlformats.org/officeDocument/2006/relationships/image" Target="../media/image36.png"/><Relationship Id="rId9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45.png"/><Relationship Id="rId7" Type="http://schemas.openxmlformats.org/officeDocument/2006/relationships/image" Target="../media/image29.png"/><Relationship Id="rId8" Type="http://schemas.openxmlformats.org/officeDocument/2006/relationships/image" Target="../media/image48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7.png"/><Relationship Id="rId10" Type="http://schemas.openxmlformats.org/officeDocument/2006/relationships/image" Target="../media/image4.png"/><Relationship Id="rId12" Type="http://schemas.openxmlformats.org/officeDocument/2006/relationships/image" Target="../media/image5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5.png"/><Relationship Id="rId4" Type="http://schemas.openxmlformats.org/officeDocument/2006/relationships/image" Target="../media/image42.png"/><Relationship Id="rId9" Type="http://schemas.openxmlformats.org/officeDocument/2006/relationships/image" Target="../media/image14.png"/><Relationship Id="rId5" Type="http://schemas.openxmlformats.org/officeDocument/2006/relationships/image" Target="../media/image6.png"/><Relationship Id="rId6" Type="http://schemas.openxmlformats.org/officeDocument/2006/relationships/image" Target="../media/image34.png"/><Relationship Id="rId7" Type="http://schemas.openxmlformats.org/officeDocument/2006/relationships/image" Target="../media/image15.png"/><Relationship Id="rId8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gradFill>
            <a:gsLst>
              <a:gs pos="0">
                <a:srgbClr val="4338CA">
                  <a:alpha val="84705"/>
                </a:srgbClr>
              </a:gs>
              <a:gs pos="100000">
                <a:srgbClr val="9333EA">
                  <a:alpha val="84705"/>
                </a:srgbClr>
              </a:gs>
            </a:gsLst>
            <a:lin ang="81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1142971" y="2402325"/>
            <a:ext cx="99057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73150" spcFirstLastPara="1" rIns="73150" wrap="square" tIns="548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827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Build Your Dream Bedroom</a:t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1142971" y="3219449"/>
            <a:ext cx="99057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73150" spcFirstLastPara="1" rIns="73150" wrap="square" tIns="548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74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DelightEx Introduction</a:t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>
            <a:off x="4705232" y="4133849"/>
            <a:ext cx="2781230" cy="457200"/>
          </a:xfrm>
          <a:prstGeom prst="roundRect">
            <a:avLst>
              <a:gd fmla="val 125000" name="adj"/>
            </a:avLst>
          </a:prstGeom>
          <a:solidFill>
            <a:srgbClr val="FFFFFF">
              <a:alpha val="20000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4705232" y="4133849"/>
            <a:ext cx="278123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73150" spcFirstLastPara="1" rIns="73150" wrap="square" tIns="548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15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1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US" sz="1315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Duration: 45-60 minutes </a:t>
            </a:r>
            <a:endParaRPr/>
          </a:p>
        </p:txBody>
      </p:sp>
      <p:pic>
        <p:nvPicPr>
          <p:cNvPr descr="image.png"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95727" y="4265295"/>
            <a:ext cx="228594" cy="194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666733" y="380999"/>
            <a:ext cx="10858228" cy="47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73150" spcFirstLastPara="1" rIns="73150" wrap="square" tIns="54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392" u="none" cap="none" strike="noStrike">
                <a:solidFill>
                  <a:srgbClr val="4338CA"/>
                </a:solidFill>
                <a:latin typeface="Calibri"/>
                <a:ea typeface="Calibri"/>
                <a:cs typeface="Calibri"/>
                <a:sym typeface="Calibri"/>
              </a:rPr>
              <a:t>Lesson Objective</a:t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666733" y="1076325"/>
            <a:ext cx="3162300" cy="552600"/>
          </a:xfrm>
          <a:prstGeom prst="roundRect">
            <a:avLst>
              <a:gd fmla="val 41379" name="adj"/>
            </a:avLst>
          </a:prstGeom>
          <a:solidFill>
            <a:srgbClr val="4338CA">
              <a:alpha val="9803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.png" id="96" name="Google Shape;9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0018" y="1219200"/>
            <a:ext cx="201113" cy="26669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1238219" y="1238249"/>
            <a:ext cx="20763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73150" spcFirstLastPara="1" rIns="73150" wrap="square" tIns="54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96" u="none" cap="none" strike="noStrik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3D Workspace Navigation</a:t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4019449" y="1076325"/>
            <a:ext cx="3162300" cy="552600"/>
          </a:xfrm>
          <a:prstGeom prst="roundRect">
            <a:avLst>
              <a:gd fmla="val 41379" name="adj"/>
            </a:avLst>
          </a:prstGeom>
          <a:solidFill>
            <a:srgbClr val="4338CA">
              <a:alpha val="9803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.png" id="99" name="Google Shape;9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09944" y="1239492"/>
            <a:ext cx="266693" cy="22611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/>
          <p:nvPr/>
        </p:nvSpPr>
        <p:spPr>
          <a:xfrm>
            <a:off x="4590935" y="1238249"/>
            <a:ext cx="13905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73150" spcFirstLastPara="1" rIns="73150" wrap="square" tIns="54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96" u="none" cap="none" strike="noStrik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Library Browsing</a:t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666733" y="1819275"/>
            <a:ext cx="3162300" cy="552600"/>
          </a:xfrm>
          <a:prstGeom prst="roundRect">
            <a:avLst>
              <a:gd fmla="val 41379" name="adj"/>
            </a:avLst>
          </a:prstGeom>
          <a:solidFill>
            <a:srgbClr val="4338CA">
              <a:alpha val="9803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.png" id="102" name="Google Shape;102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1040" y="1962150"/>
            <a:ext cx="219069" cy="26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/>
          <p:nvPr/>
        </p:nvSpPr>
        <p:spPr>
          <a:xfrm>
            <a:off x="1238219" y="1981200"/>
            <a:ext cx="16383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73150" spcFirstLastPara="1" rIns="73150" wrap="square" tIns="54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96" u="none" cap="none" strike="noStrik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Drag &amp; Drop Objects</a:t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4019449" y="1819275"/>
            <a:ext cx="3162300" cy="552600"/>
          </a:xfrm>
          <a:prstGeom prst="roundRect">
            <a:avLst>
              <a:gd fmla="val 41379" name="adj"/>
            </a:avLst>
          </a:prstGeom>
          <a:solidFill>
            <a:srgbClr val="4338CA">
              <a:alpha val="9803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.png" id="105" name="Google Shape;105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09944" y="1982442"/>
            <a:ext cx="266693" cy="22611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4"/>
          <p:cNvSpPr txBox="1"/>
          <p:nvPr/>
        </p:nvSpPr>
        <p:spPr>
          <a:xfrm>
            <a:off x="4590935" y="1981200"/>
            <a:ext cx="12954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73150" spcFirstLastPara="1" rIns="73150" wrap="square" tIns="54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96" u="none" cap="none" strike="noStrik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Material Editing</a:t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7600735" y="1076325"/>
            <a:ext cx="3962400" cy="2933700"/>
          </a:xfrm>
          <a:prstGeom prst="roundRect">
            <a:avLst>
              <a:gd fmla="val 16667" name="adj"/>
            </a:avLst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14" title="Screenshot 2025-10-09 at 10.40.41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1000" y="2724150"/>
            <a:ext cx="3470743" cy="34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/>
        </p:nvSpPr>
        <p:spPr>
          <a:xfrm>
            <a:off x="666733" y="380999"/>
            <a:ext cx="10858228" cy="47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73150" spcFirstLastPara="1" rIns="73150" wrap="square" tIns="54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392" u="none" cap="none" strike="noStrike">
                <a:solidFill>
                  <a:srgbClr val="4338CA"/>
                </a:solidFill>
                <a:latin typeface="Calibri"/>
                <a:ea typeface="Calibri"/>
                <a:cs typeface="Calibri"/>
                <a:sym typeface="Calibri"/>
              </a:rPr>
              <a:t>Key Skills Covered</a:t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666733" y="1143000"/>
            <a:ext cx="3438439" cy="914400"/>
          </a:xfrm>
          <a:prstGeom prst="roundRect">
            <a:avLst>
              <a:gd fmla="val 25000" name="adj"/>
            </a:avLst>
          </a:prstGeom>
          <a:solidFill>
            <a:srgbClr val="FFFFFF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857228" y="1362075"/>
            <a:ext cx="476238" cy="476249"/>
          </a:xfrm>
          <a:prstGeom prst="roundRect">
            <a:avLst>
              <a:gd fmla="val 50000" name="adj"/>
            </a:avLst>
          </a:prstGeom>
          <a:solidFill>
            <a:srgbClr val="4338CA">
              <a:alpha val="9803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.png" id="116" name="Google Shape;11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2000" y="1487142"/>
            <a:ext cx="266693" cy="22611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5"/>
          <p:cNvSpPr txBox="1"/>
          <p:nvPr/>
        </p:nvSpPr>
        <p:spPr>
          <a:xfrm>
            <a:off x="1485862" y="1371600"/>
            <a:ext cx="2104972" cy="238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73150" spcFirstLastPara="1" rIns="73150" wrap="square" tIns="54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96" u="none" cap="none" strike="noStrik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Navigation</a:t>
            </a:r>
            <a:endParaRPr/>
          </a:p>
        </p:txBody>
      </p:sp>
      <p:sp>
        <p:nvSpPr>
          <p:cNvPr id="118" name="Google Shape;118;p15"/>
          <p:cNvSpPr txBox="1"/>
          <p:nvPr/>
        </p:nvSpPr>
        <p:spPr>
          <a:xfrm>
            <a:off x="1485862" y="1638299"/>
            <a:ext cx="2104972" cy="19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73150" spcFirstLastPara="1" rIns="73150" wrap="square" tIns="54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56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Moving around the 3D workspace</a:t>
            </a:r>
            <a:endParaRPr/>
          </a:p>
        </p:txBody>
      </p:sp>
      <p:sp>
        <p:nvSpPr>
          <p:cNvPr id="119" name="Google Shape;119;p15"/>
          <p:cNvSpPr/>
          <p:nvPr/>
        </p:nvSpPr>
        <p:spPr>
          <a:xfrm>
            <a:off x="4286142" y="1143000"/>
            <a:ext cx="3438439" cy="914400"/>
          </a:xfrm>
          <a:prstGeom prst="roundRect">
            <a:avLst>
              <a:gd fmla="val 25000" name="adj"/>
            </a:avLst>
          </a:prstGeom>
          <a:solidFill>
            <a:srgbClr val="FFFFFF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5"/>
          <p:cNvSpPr/>
          <p:nvPr/>
        </p:nvSpPr>
        <p:spPr>
          <a:xfrm>
            <a:off x="4476638" y="1362075"/>
            <a:ext cx="476238" cy="476249"/>
          </a:xfrm>
          <a:prstGeom prst="roundRect">
            <a:avLst>
              <a:gd fmla="val 50000" name="adj"/>
            </a:avLst>
          </a:prstGeom>
          <a:solidFill>
            <a:srgbClr val="4338CA">
              <a:alpha val="9803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.png" id="121" name="Google Shape;12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90935" y="1487142"/>
            <a:ext cx="266693" cy="22611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5"/>
          <p:cNvSpPr txBox="1"/>
          <p:nvPr/>
        </p:nvSpPr>
        <p:spPr>
          <a:xfrm>
            <a:off x="5105272" y="1371600"/>
            <a:ext cx="1809704" cy="238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73150" spcFirstLastPara="1" rIns="73150" wrap="square" tIns="54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96" u="none" cap="none" strike="noStrik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Library Browsing</a:t>
            </a:r>
            <a:endParaRPr/>
          </a:p>
        </p:txBody>
      </p:sp>
      <p:sp>
        <p:nvSpPr>
          <p:cNvPr id="123" name="Google Shape;123;p15"/>
          <p:cNvSpPr txBox="1"/>
          <p:nvPr/>
        </p:nvSpPr>
        <p:spPr>
          <a:xfrm>
            <a:off x="5105272" y="1638299"/>
            <a:ext cx="1809704" cy="19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73150" spcFirstLastPara="1" rIns="73150" wrap="square" tIns="54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56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Finding objects in categories</a:t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666733" y="2247899"/>
            <a:ext cx="3438439" cy="914400"/>
          </a:xfrm>
          <a:prstGeom prst="roundRect">
            <a:avLst>
              <a:gd fmla="val 25000" name="adj"/>
            </a:avLst>
          </a:prstGeom>
          <a:solidFill>
            <a:srgbClr val="FFFFFF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857228" y="2466975"/>
            <a:ext cx="476238" cy="476249"/>
          </a:xfrm>
          <a:prstGeom prst="roundRect">
            <a:avLst>
              <a:gd fmla="val 50000" name="adj"/>
            </a:avLst>
          </a:prstGeom>
          <a:solidFill>
            <a:srgbClr val="4338CA">
              <a:alpha val="9803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.png" id="126" name="Google Shape;126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62000" y="2609435"/>
            <a:ext cx="266693" cy="19132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5"/>
          <p:cNvSpPr txBox="1"/>
          <p:nvPr/>
        </p:nvSpPr>
        <p:spPr>
          <a:xfrm>
            <a:off x="1485862" y="2476499"/>
            <a:ext cx="1743031" cy="238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73150" spcFirstLastPara="1" rIns="73150" wrap="square" tIns="54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96" u="none" cap="none" strike="noStrik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Drag and Drop</a:t>
            </a:r>
            <a:endParaRPr/>
          </a:p>
        </p:txBody>
      </p:sp>
      <p:sp>
        <p:nvSpPr>
          <p:cNvPr id="128" name="Google Shape;128;p15"/>
          <p:cNvSpPr txBox="1"/>
          <p:nvPr/>
        </p:nvSpPr>
        <p:spPr>
          <a:xfrm>
            <a:off x="1485862" y="2743200"/>
            <a:ext cx="1743031" cy="19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73150" spcFirstLastPara="1" rIns="73150" wrap="square" tIns="54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56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Adding objects to the scene</a:t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4286142" y="2247899"/>
            <a:ext cx="3438439" cy="914400"/>
          </a:xfrm>
          <a:prstGeom prst="roundRect">
            <a:avLst>
              <a:gd fmla="val 25000" name="adj"/>
            </a:avLst>
          </a:prstGeom>
          <a:solidFill>
            <a:srgbClr val="FFFFFF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5"/>
          <p:cNvSpPr/>
          <p:nvPr/>
        </p:nvSpPr>
        <p:spPr>
          <a:xfrm>
            <a:off x="4476638" y="2466975"/>
            <a:ext cx="476238" cy="476249"/>
          </a:xfrm>
          <a:prstGeom prst="roundRect">
            <a:avLst>
              <a:gd fmla="val 50000" name="adj"/>
            </a:avLst>
          </a:prstGeom>
          <a:solidFill>
            <a:srgbClr val="4338CA">
              <a:alpha val="9803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.png" id="131" name="Google Shape;131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14747" y="2571750"/>
            <a:ext cx="219069" cy="26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5"/>
          <p:cNvSpPr txBox="1"/>
          <p:nvPr/>
        </p:nvSpPr>
        <p:spPr>
          <a:xfrm>
            <a:off x="5105272" y="2476499"/>
            <a:ext cx="1562060" cy="238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73150" spcFirstLastPara="1" rIns="73150" wrap="square" tIns="54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96" u="none" cap="none" strike="noStrik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Selection</a:t>
            </a:r>
            <a:endParaRPr/>
          </a:p>
        </p:txBody>
      </p:sp>
      <p:sp>
        <p:nvSpPr>
          <p:cNvPr id="133" name="Google Shape;133;p15"/>
          <p:cNvSpPr txBox="1"/>
          <p:nvPr/>
        </p:nvSpPr>
        <p:spPr>
          <a:xfrm>
            <a:off x="5105272" y="2743200"/>
            <a:ext cx="1562060" cy="19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73150" spcFirstLastPara="1" rIns="73150" wrap="square" tIns="54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56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Clicking to select objects</a:t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666733" y="3352800"/>
            <a:ext cx="3438439" cy="914400"/>
          </a:xfrm>
          <a:prstGeom prst="roundRect">
            <a:avLst>
              <a:gd fmla="val 25000" name="adj"/>
            </a:avLst>
          </a:prstGeom>
          <a:solidFill>
            <a:srgbClr val="FFFFFF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5"/>
          <p:cNvSpPr/>
          <p:nvPr/>
        </p:nvSpPr>
        <p:spPr>
          <a:xfrm>
            <a:off x="857228" y="3571875"/>
            <a:ext cx="476238" cy="476249"/>
          </a:xfrm>
          <a:prstGeom prst="roundRect">
            <a:avLst>
              <a:gd fmla="val 50000" name="adj"/>
            </a:avLst>
          </a:prstGeom>
          <a:solidFill>
            <a:srgbClr val="4338CA">
              <a:alpha val="9803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.png" id="136" name="Google Shape;136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62000" y="3685346"/>
            <a:ext cx="266693" cy="24930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5"/>
          <p:cNvSpPr txBox="1"/>
          <p:nvPr/>
        </p:nvSpPr>
        <p:spPr>
          <a:xfrm>
            <a:off x="1485862" y="3581400"/>
            <a:ext cx="2038299" cy="238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73150" spcFirstLastPara="1" rIns="73150" wrap="square" tIns="54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96" u="none" cap="none" strike="noStrik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Transform Tools</a:t>
            </a:r>
            <a:endParaRPr/>
          </a:p>
        </p:txBody>
      </p:sp>
      <p:sp>
        <p:nvSpPr>
          <p:cNvPr id="138" name="Google Shape;138;p15"/>
          <p:cNvSpPr txBox="1"/>
          <p:nvPr/>
        </p:nvSpPr>
        <p:spPr>
          <a:xfrm>
            <a:off x="1485862" y="3848099"/>
            <a:ext cx="2038299" cy="19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73150" spcFirstLastPara="1" rIns="73150" wrap="square" tIns="54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56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Moving, rotating, scaling objects</a:t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4286142" y="3352800"/>
            <a:ext cx="3438439" cy="914400"/>
          </a:xfrm>
          <a:prstGeom prst="roundRect">
            <a:avLst>
              <a:gd fmla="val 25000" name="adj"/>
            </a:avLst>
          </a:prstGeom>
          <a:solidFill>
            <a:srgbClr val="FFFFFF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5"/>
          <p:cNvSpPr/>
          <p:nvPr/>
        </p:nvSpPr>
        <p:spPr>
          <a:xfrm>
            <a:off x="4476638" y="3571875"/>
            <a:ext cx="476238" cy="476249"/>
          </a:xfrm>
          <a:prstGeom prst="roundRect">
            <a:avLst>
              <a:gd fmla="val 50000" name="adj"/>
            </a:avLst>
          </a:prstGeom>
          <a:solidFill>
            <a:srgbClr val="4338CA">
              <a:alpha val="9803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.png" id="141" name="Google Shape;141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590935" y="3705639"/>
            <a:ext cx="266693" cy="20872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5"/>
          <p:cNvSpPr txBox="1"/>
          <p:nvPr/>
        </p:nvSpPr>
        <p:spPr>
          <a:xfrm>
            <a:off x="5105272" y="3581400"/>
            <a:ext cx="2104972" cy="238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73150" spcFirstLastPara="1" rIns="73150" wrap="square" tIns="54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96" u="none" cap="none" strike="noStrik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Renaming</a:t>
            </a:r>
            <a:endParaRPr/>
          </a:p>
        </p:txBody>
      </p:sp>
      <p:sp>
        <p:nvSpPr>
          <p:cNvPr id="143" name="Google Shape;143;p15"/>
          <p:cNvSpPr txBox="1"/>
          <p:nvPr/>
        </p:nvSpPr>
        <p:spPr>
          <a:xfrm>
            <a:off x="5105272" y="3848099"/>
            <a:ext cx="2104972" cy="19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73150" spcFirstLastPara="1" rIns="73150" wrap="square" tIns="54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56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Giving objects meaningful names</a:t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666733" y="4457700"/>
            <a:ext cx="3438439" cy="914400"/>
          </a:xfrm>
          <a:prstGeom prst="roundRect">
            <a:avLst>
              <a:gd fmla="val 25000" name="adj"/>
            </a:avLst>
          </a:prstGeom>
          <a:solidFill>
            <a:srgbClr val="FFFFFF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5"/>
          <p:cNvSpPr/>
          <p:nvPr/>
        </p:nvSpPr>
        <p:spPr>
          <a:xfrm>
            <a:off x="857228" y="4676775"/>
            <a:ext cx="476238" cy="476249"/>
          </a:xfrm>
          <a:prstGeom prst="roundRect">
            <a:avLst>
              <a:gd fmla="val 50000" name="adj"/>
            </a:avLst>
          </a:prstGeom>
          <a:solidFill>
            <a:srgbClr val="4338CA">
              <a:alpha val="9803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.png" id="146" name="Google Shape;146;p1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62000" y="4790246"/>
            <a:ext cx="266693" cy="24930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5"/>
          <p:cNvSpPr txBox="1"/>
          <p:nvPr/>
        </p:nvSpPr>
        <p:spPr>
          <a:xfrm>
            <a:off x="1485862" y="4686300"/>
            <a:ext cx="1628734" cy="238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73150" spcFirstLastPara="1" rIns="73150" wrap="square" tIns="54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96" u="none" cap="none" strike="noStrik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Duplicating</a:t>
            </a:r>
            <a:endParaRPr/>
          </a:p>
        </p:txBody>
      </p:sp>
      <p:sp>
        <p:nvSpPr>
          <p:cNvPr id="148" name="Google Shape;148;p15"/>
          <p:cNvSpPr txBox="1"/>
          <p:nvPr/>
        </p:nvSpPr>
        <p:spPr>
          <a:xfrm>
            <a:off x="1485862" y="4952999"/>
            <a:ext cx="1628734" cy="19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73150" spcFirstLastPara="1" rIns="73150" wrap="square" tIns="54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56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Creating copies of objects</a:t>
            </a:r>
            <a:endParaRPr/>
          </a:p>
        </p:txBody>
      </p:sp>
      <p:sp>
        <p:nvSpPr>
          <p:cNvPr id="149" name="Google Shape;149;p15"/>
          <p:cNvSpPr/>
          <p:nvPr/>
        </p:nvSpPr>
        <p:spPr>
          <a:xfrm>
            <a:off x="4286142" y="4457700"/>
            <a:ext cx="3438439" cy="914400"/>
          </a:xfrm>
          <a:prstGeom prst="roundRect">
            <a:avLst>
              <a:gd fmla="val 25000" name="adj"/>
            </a:avLst>
          </a:prstGeom>
          <a:solidFill>
            <a:srgbClr val="FFFFFF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5"/>
          <p:cNvSpPr/>
          <p:nvPr/>
        </p:nvSpPr>
        <p:spPr>
          <a:xfrm>
            <a:off x="4476638" y="4676775"/>
            <a:ext cx="476238" cy="476249"/>
          </a:xfrm>
          <a:prstGeom prst="roundRect">
            <a:avLst>
              <a:gd fmla="val 50000" name="adj"/>
            </a:avLst>
          </a:prstGeom>
          <a:solidFill>
            <a:srgbClr val="4338CA">
              <a:alpha val="9803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.png" id="151" name="Google Shape;151;p1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590935" y="4801842"/>
            <a:ext cx="266693" cy="22611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5"/>
          <p:cNvSpPr txBox="1"/>
          <p:nvPr/>
        </p:nvSpPr>
        <p:spPr>
          <a:xfrm>
            <a:off x="5105272" y="4686300"/>
            <a:ext cx="1743031" cy="238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73150" spcFirstLastPara="1" rIns="73150" wrap="square" tIns="54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96" u="none" cap="none" strike="noStrik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Grouping</a:t>
            </a:r>
            <a:endParaRPr/>
          </a:p>
        </p:txBody>
      </p:sp>
      <p:sp>
        <p:nvSpPr>
          <p:cNvPr id="153" name="Google Shape;153;p15"/>
          <p:cNvSpPr txBox="1"/>
          <p:nvPr/>
        </p:nvSpPr>
        <p:spPr>
          <a:xfrm>
            <a:off x="5105272" y="4952999"/>
            <a:ext cx="1743031" cy="19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73150" spcFirstLastPara="1" rIns="73150" wrap="square" tIns="54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56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Organizing multiple objects</a:t>
            </a:r>
            <a:endParaRPr/>
          </a:p>
        </p:txBody>
      </p:sp>
      <p:sp>
        <p:nvSpPr>
          <p:cNvPr id="154" name="Google Shape;154;p15"/>
          <p:cNvSpPr/>
          <p:nvPr/>
        </p:nvSpPr>
        <p:spPr>
          <a:xfrm>
            <a:off x="666733" y="5562600"/>
            <a:ext cx="3438439" cy="914400"/>
          </a:xfrm>
          <a:prstGeom prst="roundRect">
            <a:avLst>
              <a:gd fmla="val 25000" name="adj"/>
            </a:avLst>
          </a:prstGeom>
          <a:solidFill>
            <a:srgbClr val="FFFFFF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5"/>
          <p:cNvSpPr/>
          <p:nvPr/>
        </p:nvSpPr>
        <p:spPr>
          <a:xfrm>
            <a:off x="857228" y="5781674"/>
            <a:ext cx="476238" cy="476249"/>
          </a:xfrm>
          <a:prstGeom prst="roundRect">
            <a:avLst>
              <a:gd fmla="val 50000" name="adj"/>
            </a:avLst>
          </a:prstGeom>
          <a:solidFill>
            <a:srgbClr val="4338CA">
              <a:alpha val="9803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.png" id="156" name="Google Shape;156;p1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962000" y="5906742"/>
            <a:ext cx="266693" cy="22611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5"/>
          <p:cNvSpPr txBox="1"/>
          <p:nvPr/>
        </p:nvSpPr>
        <p:spPr>
          <a:xfrm>
            <a:off x="1485862" y="5791200"/>
            <a:ext cx="1590635" cy="238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73150" spcFirstLastPara="1" rIns="73150" wrap="square" tIns="54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96" u="none" cap="none" strike="noStrik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Material Editing</a:t>
            </a:r>
            <a:endParaRPr/>
          </a:p>
        </p:txBody>
      </p:sp>
      <p:sp>
        <p:nvSpPr>
          <p:cNvPr id="158" name="Google Shape;158;p15"/>
          <p:cNvSpPr txBox="1"/>
          <p:nvPr/>
        </p:nvSpPr>
        <p:spPr>
          <a:xfrm>
            <a:off x="1485862" y="6057900"/>
            <a:ext cx="1590635" cy="19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73150" spcFirstLastPara="1" rIns="73150" wrap="square" tIns="54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56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Changing colors/textures</a:t>
            </a:r>
            <a:endParaRPr/>
          </a:p>
        </p:txBody>
      </p:sp>
      <p:sp>
        <p:nvSpPr>
          <p:cNvPr id="159" name="Google Shape;159;p15"/>
          <p:cNvSpPr/>
          <p:nvPr/>
        </p:nvSpPr>
        <p:spPr>
          <a:xfrm>
            <a:off x="4286142" y="5562600"/>
            <a:ext cx="3438439" cy="914400"/>
          </a:xfrm>
          <a:prstGeom prst="roundRect">
            <a:avLst>
              <a:gd fmla="val 25000" name="adj"/>
            </a:avLst>
          </a:prstGeom>
          <a:solidFill>
            <a:srgbClr val="FFFFFF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5"/>
          <p:cNvSpPr/>
          <p:nvPr/>
        </p:nvSpPr>
        <p:spPr>
          <a:xfrm>
            <a:off x="4476638" y="5781674"/>
            <a:ext cx="476238" cy="476249"/>
          </a:xfrm>
          <a:prstGeom prst="roundRect">
            <a:avLst>
              <a:gd fmla="val 50000" name="adj"/>
            </a:avLst>
          </a:prstGeom>
          <a:solidFill>
            <a:srgbClr val="4338CA">
              <a:alpha val="9803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.png" id="161" name="Google Shape;161;p1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590935" y="5906742"/>
            <a:ext cx="266693" cy="22611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5"/>
          <p:cNvSpPr txBox="1"/>
          <p:nvPr/>
        </p:nvSpPr>
        <p:spPr>
          <a:xfrm>
            <a:off x="5105272" y="5791200"/>
            <a:ext cx="2066873" cy="238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73150" spcFirstLastPara="1" rIns="73150" wrap="square" tIns="54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96" u="none" cap="none" strike="noStrik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Play Mode</a:t>
            </a:r>
            <a:endParaRPr/>
          </a:p>
        </p:txBody>
      </p:sp>
      <p:sp>
        <p:nvSpPr>
          <p:cNvPr id="163" name="Google Shape;163;p15"/>
          <p:cNvSpPr txBox="1"/>
          <p:nvPr/>
        </p:nvSpPr>
        <p:spPr>
          <a:xfrm>
            <a:off x="5105272" y="6057900"/>
            <a:ext cx="2066873" cy="190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73150" spcFirstLastPara="1" rIns="73150" wrap="square" tIns="54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56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Exploring creation in first-person</a:t>
            </a:r>
            <a:endParaRPr/>
          </a:p>
        </p:txBody>
      </p:sp>
      <p:sp>
        <p:nvSpPr>
          <p:cNvPr id="164" name="Google Shape;164;p15"/>
          <p:cNvSpPr/>
          <p:nvPr/>
        </p:nvSpPr>
        <p:spPr>
          <a:xfrm>
            <a:off x="8105572" y="2657475"/>
            <a:ext cx="3419389" cy="2295525"/>
          </a:xfrm>
          <a:prstGeom prst="roundRect">
            <a:avLst>
              <a:gd fmla="val 16667" name="adj"/>
            </a:avLst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"/>
          <p:cNvSpPr txBox="1"/>
          <p:nvPr/>
        </p:nvSpPr>
        <p:spPr>
          <a:xfrm>
            <a:off x="666733" y="380999"/>
            <a:ext cx="108582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73150" spcFirstLastPara="1" rIns="73150" wrap="square" tIns="54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392" u="none" cap="none" strike="noStrike">
                <a:solidFill>
                  <a:srgbClr val="4338CA"/>
                </a:solidFill>
                <a:latin typeface="Calibri"/>
                <a:ea typeface="Calibri"/>
                <a:cs typeface="Calibri"/>
                <a:sym typeface="Calibri"/>
              </a:rPr>
              <a:t> Part 1: Getting Started </a:t>
            </a:r>
            <a:r>
              <a:rPr b="1" i="0" lang="en-US" sz="1315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1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0" lang="en-US" sz="1315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1 </a:t>
            </a:r>
            <a:r>
              <a:rPr b="1" i="0" lang="en-US" sz="2392" u="none" cap="none" strike="noStrike">
                <a:solidFill>
                  <a:srgbClr val="4338C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666733" y="1952624"/>
            <a:ext cx="6514937" cy="1047749"/>
          </a:xfrm>
          <a:prstGeom prst="roundRect">
            <a:avLst>
              <a:gd fmla="val 21818" name="adj"/>
            </a:avLst>
          </a:prstGeom>
          <a:solidFill>
            <a:srgbClr val="FFFFFF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6"/>
          <p:cNvSpPr/>
          <p:nvPr/>
        </p:nvSpPr>
        <p:spPr>
          <a:xfrm>
            <a:off x="895327" y="2190749"/>
            <a:ext cx="571485" cy="571500"/>
          </a:xfrm>
          <a:prstGeom prst="roundRect">
            <a:avLst>
              <a:gd fmla="val 50000" name="adj"/>
            </a:avLst>
          </a:prstGeom>
          <a:solidFill>
            <a:srgbClr val="4338CA">
              <a:alpha val="9803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.png" id="172" name="Google Shape;17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674" y="2347546"/>
            <a:ext cx="304792" cy="257907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6"/>
          <p:cNvSpPr txBox="1"/>
          <p:nvPr/>
        </p:nvSpPr>
        <p:spPr>
          <a:xfrm>
            <a:off x="1695407" y="2181225"/>
            <a:ext cx="52578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73150" spcFirstLastPara="1" rIns="73150" wrap="square" tIns="54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35" u="none" cap="none" strike="noStrike">
                <a:solidFill>
                  <a:srgbClr val="4338CA"/>
                </a:solidFill>
                <a:latin typeface="Calibri"/>
                <a:ea typeface="Calibri"/>
                <a:cs typeface="Calibri"/>
                <a:sym typeface="Calibri"/>
              </a:rPr>
              <a:t>Open Delightex Local Ed</a:t>
            </a:r>
            <a:r>
              <a:rPr b="1" lang="en-US" sz="1435">
                <a:solidFill>
                  <a:srgbClr val="4338CA"/>
                </a:solidFill>
                <a:latin typeface="Calibri"/>
                <a:ea typeface="Calibri"/>
                <a:cs typeface="Calibri"/>
                <a:sym typeface="Calibri"/>
              </a:rPr>
              <a:t>itor - Make a new scene</a:t>
            </a:r>
            <a:endParaRPr/>
          </a:p>
        </p:txBody>
      </p:sp>
      <p:sp>
        <p:nvSpPr>
          <p:cNvPr id="174" name="Google Shape;174;p16"/>
          <p:cNvSpPr txBox="1"/>
          <p:nvPr/>
        </p:nvSpPr>
        <p:spPr>
          <a:xfrm>
            <a:off x="1695407" y="2533649"/>
            <a:ext cx="5257668" cy="238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73150" spcFirstLastPara="1" rIns="73150" wrap="square" tIns="54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96" u="none" cap="none" strike="noStrike">
                <a:solidFill>
                  <a:srgbClr val="555555"/>
                </a:solidFill>
                <a:latin typeface="Calibri"/>
                <a:ea typeface="Calibri"/>
                <a:cs typeface="Calibri"/>
                <a:sym typeface="Calibri"/>
              </a:rPr>
              <a:t>Students open Delightex and create a </a:t>
            </a:r>
            <a:r>
              <a:rPr b="1" i="0" lang="en-US" sz="1196" u="none" cap="none" strike="noStrike">
                <a:solidFill>
                  <a:srgbClr val="7C3AED"/>
                </a:solidFill>
                <a:latin typeface="Calibri"/>
                <a:ea typeface="Calibri"/>
                <a:cs typeface="Calibri"/>
                <a:sym typeface="Calibri"/>
              </a:rPr>
              <a:t>new Project</a:t>
            </a:r>
            <a:endParaRPr/>
          </a:p>
        </p:txBody>
      </p:sp>
      <p:sp>
        <p:nvSpPr>
          <p:cNvPr id="175" name="Google Shape;175;p16"/>
          <p:cNvSpPr/>
          <p:nvPr/>
        </p:nvSpPr>
        <p:spPr>
          <a:xfrm>
            <a:off x="666733" y="3190874"/>
            <a:ext cx="6514937" cy="1047749"/>
          </a:xfrm>
          <a:prstGeom prst="roundRect">
            <a:avLst>
              <a:gd fmla="val 21818" name="adj"/>
            </a:avLst>
          </a:prstGeom>
          <a:solidFill>
            <a:srgbClr val="FFFFFF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6"/>
          <p:cNvSpPr/>
          <p:nvPr/>
        </p:nvSpPr>
        <p:spPr>
          <a:xfrm>
            <a:off x="895327" y="3429000"/>
            <a:ext cx="571485" cy="571500"/>
          </a:xfrm>
          <a:prstGeom prst="roundRect">
            <a:avLst>
              <a:gd fmla="val 50000" name="adj"/>
            </a:avLst>
          </a:prstGeom>
          <a:solidFill>
            <a:srgbClr val="4338CA">
              <a:alpha val="9803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.png" id="177" name="Google Shape;17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8674" y="3585796"/>
            <a:ext cx="304792" cy="257907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6"/>
          <p:cNvSpPr txBox="1"/>
          <p:nvPr/>
        </p:nvSpPr>
        <p:spPr>
          <a:xfrm>
            <a:off x="1695407" y="3419474"/>
            <a:ext cx="5257668" cy="295274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73150" spcFirstLastPara="1" rIns="73150" wrap="square" tIns="54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35" u="none" cap="none" strike="noStrike">
                <a:solidFill>
                  <a:srgbClr val="4338CA"/>
                </a:solidFill>
                <a:latin typeface="Calibri"/>
                <a:ea typeface="Calibri"/>
                <a:cs typeface="Calibri"/>
                <a:sym typeface="Calibri"/>
              </a:rPr>
              <a:t>Choose Environment</a:t>
            </a:r>
            <a:endParaRPr/>
          </a:p>
        </p:txBody>
      </p:sp>
      <p:sp>
        <p:nvSpPr>
          <p:cNvPr id="179" name="Google Shape;179;p16"/>
          <p:cNvSpPr txBox="1"/>
          <p:nvPr/>
        </p:nvSpPr>
        <p:spPr>
          <a:xfrm>
            <a:off x="1695407" y="3771900"/>
            <a:ext cx="52578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73150" spcFirstLastPara="1" rIns="73150" wrap="square" tIns="54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96">
                <a:solidFill>
                  <a:srgbClr val="555555"/>
                </a:solidFill>
                <a:latin typeface="Calibri"/>
                <a:ea typeface="Calibri"/>
                <a:cs typeface="Calibri"/>
                <a:sym typeface="Calibri"/>
              </a:rPr>
              <a:t>Can choose either empty project or ‘large gallery’</a:t>
            </a: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666733" y="4429125"/>
            <a:ext cx="6514937" cy="1047749"/>
          </a:xfrm>
          <a:prstGeom prst="roundRect">
            <a:avLst>
              <a:gd fmla="val 21818" name="adj"/>
            </a:avLst>
          </a:prstGeom>
          <a:solidFill>
            <a:srgbClr val="FFFFFF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6"/>
          <p:cNvSpPr/>
          <p:nvPr/>
        </p:nvSpPr>
        <p:spPr>
          <a:xfrm>
            <a:off x="895327" y="4667249"/>
            <a:ext cx="571485" cy="571500"/>
          </a:xfrm>
          <a:prstGeom prst="roundRect">
            <a:avLst>
              <a:gd fmla="val 50000" name="adj"/>
            </a:avLst>
          </a:prstGeom>
          <a:solidFill>
            <a:srgbClr val="4338CA">
              <a:alpha val="9803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.png" id="182" name="Google Shape;182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8674" y="4824046"/>
            <a:ext cx="304792" cy="257907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6"/>
          <p:cNvSpPr txBox="1"/>
          <p:nvPr/>
        </p:nvSpPr>
        <p:spPr>
          <a:xfrm>
            <a:off x="1695407" y="4657725"/>
            <a:ext cx="5257668" cy="295274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73150" spcFirstLastPara="1" rIns="73150" wrap="square" tIns="54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35" u="none" cap="none" strike="noStrike">
                <a:solidFill>
                  <a:srgbClr val="4338CA"/>
                </a:solidFill>
                <a:latin typeface="Calibri"/>
                <a:ea typeface="Calibri"/>
                <a:cs typeface="Calibri"/>
                <a:sym typeface="Calibri"/>
              </a:rPr>
              <a:t>Guided Tour</a:t>
            </a:r>
            <a:endParaRPr/>
          </a:p>
        </p:txBody>
      </p:sp>
      <p:sp>
        <p:nvSpPr>
          <p:cNvPr id="184" name="Google Shape;184;p16"/>
          <p:cNvSpPr txBox="1"/>
          <p:nvPr/>
        </p:nvSpPr>
        <p:spPr>
          <a:xfrm>
            <a:off x="1695407" y="5010149"/>
            <a:ext cx="5257668" cy="238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73150" spcFirstLastPara="1" rIns="73150" wrap="square" tIns="54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96" u="none" cap="none" strike="noStrike">
                <a:solidFill>
                  <a:srgbClr val="555555"/>
                </a:solidFill>
                <a:latin typeface="Calibri"/>
                <a:ea typeface="Calibri"/>
                <a:cs typeface="Calibri"/>
                <a:sym typeface="Calibri"/>
              </a:rPr>
              <a:t>Brief tour of </a:t>
            </a:r>
            <a:r>
              <a:rPr b="1" i="0" lang="en-US" sz="1196" u="none" cap="none" strike="noStrike">
                <a:solidFill>
                  <a:srgbClr val="7C3AED"/>
                </a:solidFill>
                <a:latin typeface="Calibri"/>
                <a:ea typeface="Calibri"/>
                <a:cs typeface="Calibri"/>
                <a:sym typeface="Calibri"/>
              </a:rPr>
              <a:t>Library</a:t>
            </a:r>
            <a:r>
              <a:rPr b="0" i="0" lang="en-US" sz="1196" u="none" cap="none" strike="noStrike">
                <a:solidFill>
                  <a:srgbClr val="555555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en-US" sz="1196" u="none" cap="none" strike="noStrike">
                <a:solidFill>
                  <a:srgbClr val="7C3AED"/>
                </a:solidFill>
                <a:latin typeface="Calibri"/>
                <a:ea typeface="Calibri"/>
                <a:cs typeface="Calibri"/>
                <a:sym typeface="Calibri"/>
              </a:rPr>
              <a:t>tools</a:t>
            </a:r>
            <a:r>
              <a:rPr b="0" i="0" lang="en-US" sz="1196" u="none" cap="none" strike="noStrike">
                <a:solidFill>
                  <a:srgbClr val="555555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b="1" i="0" lang="en-US" sz="1196" u="none" cap="none" strike="noStrike">
                <a:solidFill>
                  <a:srgbClr val="7C3AED"/>
                </a:solidFill>
                <a:latin typeface="Calibri"/>
                <a:ea typeface="Calibri"/>
                <a:cs typeface="Calibri"/>
                <a:sym typeface="Calibri"/>
              </a:rPr>
              <a:t>Play button</a:t>
            </a:r>
            <a:r>
              <a:rPr b="0" i="0" lang="en-US" sz="1196" u="none" cap="none" strike="noStrike">
                <a:solidFill>
                  <a:srgbClr val="555555"/>
                </a:solidFill>
                <a:latin typeface="Calibri"/>
                <a:ea typeface="Calibri"/>
                <a:cs typeface="Calibri"/>
                <a:sym typeface="Calibri"/>
              </a:rPr>
              <a:t> locations</a:t>
            </a:r>
            <a:endParaRPr/>
          </a:p>
        </p:txBody>
      </p:sp>
      <p:sp>
        <p:nvSpPr>
          <p:cNvPr id="185" name="Google Shape;185;p16"/>
          <p:cNvSpPr/>
          <p:nvPr/>
        </p:nvSpPr>
        <p:spPr>
          <a:xfrm>
            <a:off x="7772205" y="2476499"/>
            <a:ext cx="3543211" cy="2667000"/>
          </a:xfrm>
          <a:prstGeom prst="roundRect">
            <a:avLst>
              <a:gd fmla="val 16667" name="adj"/>
            </a:avLst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"/>
          <p:cNvSpPr txBox="1"/>
          <p:nvPr/>
        </p:nvSpPr>
        <p:spPr>
          <a:xfrm>
            <a:off x="666733" y="380999"/>
            <a:ext cx="10858228" cy="47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73150" spcFirstLastPara="1" rIns="73150" wrap="square" tIns="54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392" u="none" cap="none" strike="noStrike">
                <a:solidFill>
                  <a:srgbClr val="4338CA"/>
                </a:solidFill>
                <a:latin typeface="Calibri"/>
                <a:ea typeface="Calibri"/>
                <a:cs typeface="Calibri"/>
                <a:sym typeface="Calibri"/>
              </a:rPr>
              <a:t> Part 2: Guided Building </a:t>
            </a:r>
            <a:r>
              <a:rPr b="1" i="0" lang="en-US" sz="1315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1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0" lang="en-US" sz="1315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25 min </a:t>
            </a:r>
            <a:r>
              <a:rPr b="1" i="0" lang="en-US" sz="2392" u="none" cap="none" strike="noStrike">
                <a:solidFill>
                  <a:srgbClr val="4338C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91" name="Google Shape;191;p17"/>
          <p:cNvSpPr/>
          <p:nvPr/>
        </p:nvSpPr>
        <p:spPr>
          <a:xfrm>
            <a:off x="666733" y="1143000"/>
            <a:ext cx="6514937" cy="2724150"/>
          </a:xfrm>
          <a:prstGeom prst="roundRect">
            <a:avLst>
              <a:gd fmla="val 8391" name="adj"/>
            </a:avLst>
          </a:prstGeom>
          <a:solidFill>
            <a:srgbClr val="FFFFFF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7"/>
          <p:cNvSpPr txBox="1"/>
          <p:nvPr/>
        </p:nvSpPr>
        <p:spPr>
          <a:xfrm>
            <a:off x="895327" y="1371600"/>
            <a:ext cx="6057748" cy="295274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73150" spcFirstLastPara="1" rIns="73150" wrap="square" tIns="54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35" u="none" cap="none" strike="noStrike">
                <a:solidFill>
                  <a:srgbClr val="4338C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1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0" lang="en-US" sz="1435" u="none" cap="none" strike="noStrike">
                <a:solidFill>
                  <a:srgbClr val="4338CA"/>
                </a:solidFill>
                <a:latin typeface="Calibri"/>
                <a:ea typeface="Calibri"/>
                <a:cs typeface="Calibri"/>
                <a:sym typeface="Calibri"/>
              </a:rPr>
              <a:t> Challenge: Build a Bedroom </a:t>
            </a:r>
            <a:endParaRPr/>
          </a:p>
        </p:txBody>
      </p:sp>
      <p:pic>
        <p:nvPicPr>
          <p:cNvPr descr="image.png" id="193" name="Google Shape;19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327" y="1409492"/>
            <a:ext cx="266693" cy="22901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7"/>
          <p:cNvSpPr/>
          <p:nvPr/>
        </p:nvSpPr>
        <p:spPr>
          <a:xfrm>
            <a:off x="895327" y="1819275"/>
            <a:ext cx="2971725" cy="466724"/>
          </a:xfrm>
          <a:prstGeom prst="roundRect">
            <a:avLst>
              <a:gd fmla="val 32653" name="adj"/>
            </a:avLst>
          </a:prstGeom>
          <a:solidFill>
            <a:srgbClr val="4338CA">
              <a:alpha val="9803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.png" id="195" name="Google Shape;19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7723" y="1985962"/>
            <a:ext cx="228594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7"/>
          <p:cNvSpPr txBox="1"/>
          <p:nvPr/>
        </p:nvSpPr>
        <p:spPr>
          <a:xfrm>
            <a:off x="1371565" y="1933574"/>
            <a:ext cx="447663" cy="238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73150" spcFirstLastPara="1" rIns="73150" wrap="square" tIns="54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96" u="none" cap="none" strike="noStrik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1 bed</a:t>
            </a:r>
            <a:endParaRPr/>
          </a:p>
        </p:txBody>
      </p:sp>
      <p:sp>
        <p:nvSpPr>
          <p:cNvPr id="197" name="Google Shape;197;p17"/>
          <p:cNvSpPr/>
          <p:nvPr/>
        </p:nvSpPr>
        <p:spPr>
          <a:xfrm>
            <a:off x="3981350" y="1819275"/>
            <a:ext cx="2971725" cy="466724"/>
          </a:xfrm>
          <a:prstGeom prst="roundRect">
            <a:avLst>
              <a:gd fmla="val 32653" name="adj"/>
            </a:avLst>
          </a:prstGeom>
          <a:solidFill>
            <a:srgbClr val="4338CA">
              <a:alpha val="9803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.png" id="198" name="Google Shape;198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33746" y="1994535"/>
            <a:ext cx="228594" cy="12572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7"/>
          <p:cNvSpPr txBox="1"/>
          <p:nvPr/>
        </p:nvSpPr>
        <p:spPr>
          <a:xfrm>
            <a:off x="4457588" y="1933574"/>
            <a:ext cx="1190595" cy="238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73150" spcFirstLastPara="1" rIns="73150" wrap="square" tIns="54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96" u="none" cap="none" strike="noStrik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1 desk or table</a:t>
            </a:r>
            <a:endParaRPr/>
          </a:p>
        </p:txBody>
      </p:sp>
      <p:sp>
        <p:nvSpPr>
          <p:cNvPr id="200" name="Google Shape;200;p17"/>
          <p:cNvSpPr/>
          <p:nvPr/>
        </p:nvSpPr>
        <p:spPr>
          <a:xfrm>
            <a:off x="895327" y="2400300"/>
            <a:ext cx="2971725" cy="466724"/>
          </a:xfrm>
          <a:prstGeom prst="roundRect">
            <a:avLst>
              <a:gd fmla="val 32653" name="adj"/>
            </a:avLst>
          </a:prstGeom>
          <a:solidFill>
            <a:srgbClr val="4338CA">
              <a:alpha val="9803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.png" id="201" name="Google Shape;201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47723" y="2540317"/>
            <a:ext cx="228594" cy="177164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7"/>
          <p:cNvSpPr txBox="1"/>
          <p:nvPr/>
        </p:nvSpPr>
        <p:spPr>
          <a:xfrm>
            <a:off x="1371565" y="2514600"/>
            <a:ext cx="552436" cy="238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73150" spcFirstLastPara="1" rIns="73150" wrap="square" tIns="54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96" u="none" cap="none" strike="noStrik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1 chair</a:t>
            </a:r>
            <a:endParaRPr/>
          </a:p>
        </p:txBody>
      </p:sp>
      <p:sp>
        <p:nvSpPr>
          <p:cNvPr id="203" name="Google Shape;203;p17"/>
          <p:cNvSpPr/>
          <p:nvPr/>
        </p:nvSpPr>
        <p:spPr>
          <a:xfrm>
            <a:off x="3981350" y="2400300"/>
            <a:ext cx="2971725" cy="466724"/>
          </a:xfrm>
          <a:prstGeom prst="roundRect">
            <a:avLst>
              <a:gd fmla="val 32653" name="adj"/>
            </a:avLst>
          </a:prstGeom>
          <a:solidFill>
            <a:srgbClr val="4338CA">
              <a:alpha val="9803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.png" id="204" name="Google Shape;204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133746" y="2540317"/>
            <a:ext cx="228594" cy="177164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7"/>
          <p:cNvSpPr txBox="1"/>
          <p:nvPr/>
        </p:nvSpPr>
        <p:spPr>
          <a:xfrm>
            <a:off x="4457588" y="2514600"/>
            <a:ext cx="1428714" cy="238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73150" spcFirstLastPara="1" rIns="73150" wrap="square" tIns="54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96" u="none" cap="none" strike="noStrik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1 window or door</a:t>
            </a:r>
            <a:endParaRPr/>
          </a:p>
        </p:txBody>
      </p:sp>
      <p:sp>
        <p:nvSpPr>
          <p:cNvPr id="206" name="Google Shape;206;p17"/>
          <p:cNvSpPr/>
          <p:nvPr/>
        </p:nvSpPr>
        <p:spPr>
          <a:xfrm>
            <a:off x="895327" y="2981325"/>
            <a:ext cx="6057748" cy="466724"/>
          </a:xfrm>
          <a:prstGeom prst="roundRect">
            <a:avLst>
              <a:gd fmla="val 32653" name="adj"/>
            </a:avLst>
          </a:prstGeom>
          <a:solidFill>
            <a:srgbClr val="4338CA">
              <a:alpha val="9803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.png" id="207" name="Google Shape;207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47723" y="3126581"/>
            <a:ext cx="228594" cy="185737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7"/>
          <p:cNvSpPr txBox="1"/>
          <p:nvPr/>
        </p:nvSpPr>
        <p:spPr>
          <a:xfrm>
            <a:off x="1371565" y="3095625"/>
            <a:ext cx="1495387" cy="238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73150" spcFirstLastPara="1" rIns="73150" wrap="square" tIns="54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96" u="none" cap="none" strike="noStrik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2 decorative items</a:t>
            </a:r>
            <a:endParaRPr/>
          </a:p>
        </p:txBody>
      </p:sp>
      <p:sp>
        <p:nvSpPr>
          <p:cNvPr id="209" name="Google Shape;209;p17"/>
          <p:cNvSpPr/>
          <p:nvPr/>
        </p:nvSpPr>
        <p:spPr>
          <a:xfrm>
            <a:off x="666733" y="4057650"/>
            <a:ext cx="6514937" cy="2314575"/>
          </a:xfrm>
          <a:prstGeom prst="roundRect">
            <a:avLst>
              <a:gd fmla="val 9876" name="adj"/>
            </a:avLst>
          </a:prstGeom>
          <a:solidFill>
            <a:srgbClr val="FFFFFF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7"/>
          <p:cNvSpPr txBox="1"/>
          <p:nvPr/>
        </p:nvSpPr>
        <p:spPr>
          <a:xfrm>
            <a:off x="895327" y="4286250"/>
            <a:ext cx="6057748" cy="295274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73150" spcFirstLastPara="1" rIns="73150" wrap="square" tIns="54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35" u="none" cap="none" strike="noStrike">
                <a:solidFill>
                  <a:srgbClr val="4338C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1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0" lang="en-US" sz="1435" u="none" cap="none" strike="noStrike">
                <a:solidFill>
                  <a:srgbClr val="4338CA"/>
                </a:solidFill>
                <a:latin typeface="Calibri"/>
                <a:ea typeface="Calibri"/>
                <a:cs typeface="Calibri"/>
                <a:sym typeface="Calibri"/>
              </a:rPr>
              <a:t> Required Skills Practice </a:t>
            </a:r>
            <a:endParaRPr/>
          </a:p>
        </p:txBody>
      </p:sp>
      <p:pic>
        <p:nvPicPr>
          <p:cNvPr descr="image.png" id="211" name="Google Shape;211;p1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95327" y="4311097"/>
            <a:ext cx="266693" cy="255104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7"/>
          <p:cNvSpPr/>
          <p:nvPr/>
        </p:nvSpPr>
        <p:spPr>
          <a:xfrm>
            <a:off x="895327" y="4733925"/>
            <a:ext cx="266693" cy="266699"/>
          </a:xfrm>
          <a:prstGeom prst="roundRect">
            <a:avLst>
              <a:gd fmla="val 50000" name="adj"/>
            </a:avLst>
          </a:prstGeom>
          <a:solidFill>
            <a:srgbClr val="4338CA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7"/>
          <p:cNvSpPr txBox="1"/>
          <p:nvPr/>
        </p:nvSpPr>
        <p:spPr>
          <a:xfrm>
            <a:off x="895327" y="4733925"/>
            <a:ext cx="266693" cy="266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73150" spcFirstLastPara="1" rIns="73150" wrap="square" tIns="54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56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14" name="Google Shape;214;p17"/>
          <p:cNvSpPr txBox="1"/>
          <p:nvPr/>
        </p:nvSpPr>
        <p:spPr>
          <a:xfrm>
            <a:off x="1257268" y="4762500"/>
            <a:ext cx="1352516" cy="219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73150" spcFirstLastPara="1" rIns="73150" wrap="square" tIns="54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76" u="none" cap="none" strike="noStrik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Find bed in </a:t>
            </a:r>
            <a:r>
              <a:rPr b="1" i="0" lang="en-US" sz="1076" u="none" cap="none" strike="noStrike">
                <a:solidFill>
                  <a:srgbClr val="7C3AED"/>
                </a:solidFill>
                <a:latin typeface="Calibri"/>
                <a:ea typeface="Calibri"/>
                <a:cs typeface="Calibri"/>
                <a:sym typeface="Calibri"/>
              </a:rPr>
              <a:t>Library</a:t>
            </a:r>
            <a:endParaRPr/>
          </a:p>
        </p:txBody>
      </p:sp>
      <p:sp>
        <p:nvSpPr>
          <p:cNvPr id="215" name="Google Shape;215;p17"/>
          <p:cNvSpPr/>
          <p:nvPr/>
        </p:nvSpPr>
        <p:spPr>
          <a:xfrm>
            <a:off x="3981350" y="4733925"/>
            <a:ext cx="266693" cy="266699"/>
          </a:xfrm>
          <a:prstGeom prst="roundRect">
            <a:avLst>
              <a:gd fmla="val 50000" name="adj"/>
            </a:avLst>
          </a:prstGeom>
          <a:solidFill>
            <a:srgbClr val="4338CA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7"/>
          <p:cNvSpPr txBox="1"/>
          <p:nvPr/>
        </p:nvSpPr>
        <p:spPr>
          <a:xfrm>
            <a:off x="3981350" y="4733925"/>
            <a:ext cx="266693" cy="266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73150" spcFirstLastPara="1" rIns="73150" wrap="square" tIns="54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56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17" name="Google Shape;217;p17"/>
          <p:cNvSpPr txBox="1"/>
          <p:nvPr/>
        </p:nvSpPr>
        <p:spPr>
          <a:xfrm>
            <a:off x="4343291" y="4762500"/>
            <a:ext cx="1638259" cy="219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73150" spcFirstLastPara="1" rIns="73150" wrap="square" tIns="54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76" u="none" cap="none" strike="noStrike">
                <a:solidFill>
                  <a:srgbClr val="7C3AED"/>
                </a:solidFill>
                <a:latin typeface="Calibri"/>
                <a:ea typeface="Calibri"/>
                <a:cs typeface="Calibri"/>
                <a:sym typeface="Calibri"/>
              </a:rPr>
              <a:t>Drag &amp; drop</a:t>
            </a:r>
            <a:r>
              <a:rPr b="0" i="0" lang="en-US" sz="1076" u="none" cap="none" strike="noStrik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into scene</a:t>
            </a:r>
            <a:endParaRPr/>
          </a:p>
        </p:txBody>
      </p:sp>
      <p:sp>
        <p:nvSpPr>
          <p:cNvPr id="218" name="Google Shape;218;p17"/>
          <p:cNvSpPr/>
          <p:nvPr/>
        </p:nvSpPr>
        <p:spPr>
          <a:xfrm>
            <a:off x="895327" y="5114925"/>
            <a:ext cx="266693" cy="266699"/>
          </a:xfrm>
          <a:prstGeom prst="roundRect">
            <a:avLst>
              <a:gd fmla="val 50000" name="adj"/>
            </a:avLst>
          </a:prstGeom>
          <a:solidFill>
            <a:srgbClr val="4338CA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7"/>
          <p:cNvSpPr txBox="1"/>
          <p:nvPr/>
        </p:nvSpPr>
        <p:spPr>
          <a:xfrm>
            <a:off x="895327" y="5114925"/>
            <a:ext cx="266693" cy="266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73150" spcFirstLastPara="1" rIns="73150" wrap="square" tIns="54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56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20" name="Google Shape;220;p17"/>
          <p:cNvSpPr txBox="1"/>
          <p:nvPr/>
        </p:nvSpPr>
        <p:spPr>
          <a:xfrm>
            <a:off x="1257268" y="5143500"/>
            <a:ext cx="1247743" cy="219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73150" spcFirstLastPara="1" rIns="73150" wrap="square" tIns="54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76" u="none" cap="none" strike="noStrike">
                <a:solidFill>
                  <a:srgbClr val="7C3AED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r>
              <a:rPr b="0" i="0" lang="en-US" sz="1076" u="none" cap="none" strike="noStrik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by clicking</a:t>
            </a:r>
            <a:endParaRPr/>
          </a:p>
        </p:txBody>
      </p:sp>
      <p:sp>
        <p:nvSpPr>
          <p:cNvPr id="221" name="Google Shape;221;p17"/>
          <p:cNvSpPr/>
          <p:nvPr/>
        </p:nvSpPr>
        <p:spPr>
          <a:xfrm>
            <a:off x="3981350" y="5114925"/>
            <a:ext cx="266693" cy="266699"/>
          </a:xfrm>
          <a:prstGeom prst="roundRect">
            <a:avLst>
              <a:gd fmla="val 50000" name="adj"/>
            </a:avLst>
          </a:prstGeom>
          <a:solidFill>
            <a:srgbClr val="4338CA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7"/>
          <p:cNvSpPr txBox="1"/>
          <p:nvPr/>
        </p:nvSpPr>
        <p:spPr>
          <a:xfrm>
            <a:off x="3981350" y="5114925"/>
            <a:ext cx="266693" cy="266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73150" spcFirstLastPara="1" rIns="73150" wrap="square" tIns="54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56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23" name="Google Shape;223;p17"/>
          <p:cNvSpPr txBox="1"/>
          <p:nvPr/>
        </p:nvSpPr>
        <p:spPr>
          <a:xfrm>
            <a:off x="4343291" y="5143500"/>
            <a:ext cx="1762080" cy="219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73150" spcFirstLastPara="1" rIns="73150" wrap="square" tIns="54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76" u="none" cap="none" strike="noStrike">
                <a:solidFill>
                  <a:srgbClr val="7C3AED"/>
                </a:solidFill>
                <a:latin typeface="Calibri"/>
                <a:ea typeface="Calibri"/>
                <a:cs typeface="Calibri"/>
                <a:sym typeface="Calibri"/>
              </a:rPr>
              <a:t>Scale</a:t>
            </a:r>
            <a:r>
              <a:rPr b="0" i="0" lang="en-US" sz="1076" u="none" cap="none" strike="noStrik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to appropriate size</a:t>
            </a: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895327" y="5495924"/>
            <a:ext cx="266693" cy="266699"/>
          </a:xfrm>
          <a:prstGeom prst="roundRect">
            <a:avLst>
              <a:gd fmla="val 50000" name="adj"/>
            </a:avLst>
          </a:prstGeom>
          <a:solidFill>
            <a:srgbClr val="4338CA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7"/>
          <p:cNvSpPr txBox="1"/>
          <p:nvPr/>
        </p:nvSpPr>
        <p:spPr>
          <a:xfrm>
            <a:off x="895327" y="5495924"/>
            <a:ext cx="266693" cy="266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73150" spcFirstLastPara="1" rIns="73150" wrap="square" tIns="54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56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226" name="Google Shape;226;p17"/>
          <p:cNvSpPr txBox="1"/>
          <p:nvPr/>
        </p:nvSpPr>
        <p:spPr>
          <a:xfrm>
            <a:off x="1257268" y="5524499"/>
            <a:ext cx="1485862" cy="219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73150" spcFirstLastPara="1" rIns="73150" wrap="square" tIns="54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76" u="none" cap="none" strike="noStrike">
                <a:solidFill>
                  <a:srgbClr val="7C3AED"/>
                </a:solidFill>
                <a:latin typeface="Calibri"/>
                <a:ea typeface="Calibri"/>
                <a:cs typeface="Calibri"/>
                <a:sym typeface="Calibri"/>
              </a:rPr>
              <a:t>Rename</a:t>
            </a:r>
            <a:r>
              <a:rPr b="0" i="0" lang="en-US" sz="1076" u="none" cap="none" strike="noStrik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to "My Bed"</a:t>
            </a:r>
            <a:endParaRPr/>
          </a:p>
        </p:txBody>
      </p:sp>
      <p:sp>
        <p:nvSpPr>
          <p:cNvPr id="227" name="Google Shape;227;p17"/>
          <p:cNvSpPr/>
          <p:nvPr/>
        </p:nvSpPr>
        <p:spPr>
          <a:xfrm>
            <a:off x="3981350" y="5495924"/>
            <a:ext cx="266693" cy="266699"/>
          </a:xfrm>
          <a:prstGeom prst="roundRect">
            <a:avLst>
              <a:gd fmla="val 50000" name="adj"/>
            </a:avLst>
          </a:prstGeom>
          <a:solidFill>
            <a:srgbClr val="4338CA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7"/>
          <p:cNvSpPr txBox="1"/>
          <p:nvPr/>
        </p:nvSpPr>
        <p:spPr>
          <a:xfrm>
            <a:off x="3981350" y="5495924"/>
            <a:ext cx="266693" cy="266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73150" spcFirstLastPara="1" rIns="73150" wrap="square" tIns="54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56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229" name="Google Shape;229;p17"/>
          <p:cNvSpPr txBox="1"/>
          <p:nvPr/>
        </p:nvSpPr>
        <p:spPr>
          <a:xfrm>
            <a:off x="4343291" y="5524499"/>
            <a:ext cx="1362040" cy="219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73150" spcFirstLastPara="1" rIns="73150" wrap="square" tIns="54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76" u="none" cap="none" strike="noStrike">
                <a:solidFill>
                  <a:srgbClr val="7C3AED"/>
                </a:solidFill>
                <a:latin typeface="Calibri"/>
                <a:ea typeface="Calibri"/>
                <a:cs typeface="Calibri"/>
                <a:sym typeface="Calibri"/>
              </a:rPr>
              <a:t>Duplicate</a:t>
            </a:r>
            <a:r>
              <a:rPr b="0" i="0" lang="en-US" sz="1076" u="none" cap="none" strike="noStrik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the chair</a:t>
            </a:r>
            <a:endParaRPr/>
          </a:p>
        </p:txBody>
      </p:sp>
      <p:sp>
        <p:nvSpPr>
          <p:cNvPr id="230" name="Google Shape;230;p17"/>
          <p:cNvSpPr/>
          <p:nvPr/>
        </p:nvSpPr>
        <p:spPr>
          <a:xfrm>
            <a:off x="895327" y="5876925"/>
            <a:ext cx="266693" cy="266699"/>
          </a:xfrm>
          <a:prstGeom prst="roundRect">
            <a:avLst>
              <a:gd fmla="val 50000" name="adj"/>
            </a:avLst>
          </a:prstGeom>
          <a:solidFill>
            <a:srgbClr val="4338CA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7"/>
          <p:cNvSpPr txBox="1"/>
          <p:nvPr/>
        </p:nvSpPr>
        <p:spPr>
          <a:xfrm>
            <a:off x="895327" y="5876925"/>
            <a:ext cx="266693" cy="266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73150" spcFirstLastPara="1" rIns="73150" wrap="square" tIns="54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56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232" name="Google Shape;232;p17"/>
          <p:cNvSpPr txBox="1"/>
          <p:nvPr/>
        </p:nvSpPr>
        <p:spPr>
          <a:xfrm>
            <a:off x="1257268" y="5905500"/>
            <a:ext cx="1771605" cy="219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73150" spcFirstLastPara="1" rIns="73150" wrap="square" tIns="54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76" u="none" cap="none" strike="noStrike">
                <a:solidFill>
                  <a:srgbClr val="7C3AED"/>
                </a:solidFill>
                <a:latin typeface="Calibri"/>
                <a:ea typeface="Calibri"/>
                <a:cs typeface="Calibri"/>
                <a:sym typeface="Calibri"/>
              </a:rPr>
              <a:t>Group</a:t>
            </a:r>
            <a:r>
              <a:rPr b="0" i="0" lang="en-US" sz="1076" u="none" cap="none" strike="noStrik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furniture together</a:t>
            </a:r>
            <a:endParaRPr/>
          </a:p>
        </p:txBody>
      </p:sp>
      <p:sp>
        <p:nvSpPr>
          <p:cNvPr id="233" name="Google Shape;233;p17"/>
          <p:cNvSpPr/>
          <p:nvPr/>
        </p:nvSpPr>
        <p:spPr>
          <a:xfrm>
            <a:off x="3981350" y="5876925"/>
            <a:ext cx="266693" cy="266699"/>
          </a:xfrm>
          <a:prstGeom prst="roundRect">
            <a:avLst>
              <a:gd fmla="val 50000" name="adj"/>
            </a:avLst>
          </a:prstGeom>
          <a:solidFill>
            <a:srgbClr val="4338CA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7"/>
          <p:cNvSpPr txBox="1"/>
          <p:nvPr/>
        </p:nvSpPr>
        <p:spPr>
          <a:xfrm>
            <a:off x="3981350" y="5876925"/>
            <a:ext cx="266693" cy="266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73150" spcFirstLastPara="1" rIns="73150" wrap="square" tIns="54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56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235" name="Google Shape;235;p17"/>
          <p:cNvSpPr txBox="1"/>
          <p:nvPr/>
        </p:nvSpPr>
        <p:spPr>
          <a:xfrm>
            <a:off x="4343291" y="5905500"/>
            <a:ext cx="1762080" cy="219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73150" spcFirstLastPara="1" rIns="73150" wrap="square" tIns="54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76" u="none" cap="none" strike="noStrike">
                <a:solidFill>
                  <a:srgbClr val="7C3AED"/>
                </a:solidFill>
                <a:latin typeface="Calibri"/>
                <a:ea typeface="Calibri"/>
                <a:cs typeface="Calibri"/>
                <a:sym typeface="Calibri"/>
              </a:rPr>
              <a:t>Change colors</a:t>
            </a:r>
            <a:r>
              <a:rPr b="0" i="0" lang="en-US" sz="1076" u="none" cap="none" strike="noStrik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of objects</a:t>
            </a:r>
            <a:endParaRPr/>
          </a:p>
        </p:txBody>
      </p:sp>
      <p:sp>
        <p:nvSpPr>
          <p:cNvPr id="236" name="Google Shape;236;p17"/>
          <p:cNvSpPr/>
          <p:nvPr/>
        </p:nvSpPr>
        <p:spPr>
          <a:xfrm>
            <a:off x="7472260" y="319087"/>
            <a:ext cx="3962400" cy="2400300"/>
          </a:xfrm>
          <a:prstGeom prst="roundRect">
            <a:avLst>
              <a:gd fmla="val 16667" name="adj"/>
            </a:avLst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p17" title="Screenshot 2025-10-09 at 10.40.41.png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783125" y="3095625"/>
            <a:ext cx="3470743" cy="34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"/>
          <p:cNvSpPr txBox="1"/>
          <p:nvPr/>
        </p:nvSpPr>
        <p:spPr>
          <a:xfrm>
            <a:off x="666733" y="380999"/>
            <a:ext cx="10858228" cy="47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73150" spcFirstLastPara="1" rIns="73150" wrap="square" tIns="54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392" u="none" cap="none" strike="noStrike">
                <a:solidFill>
                  <a:srgbClr val="4338CA"/>
                </a:solidFill>
                <a:latin typeface="Calibri"/>
                <a:ea typeface="Calibri"/>
                <a:cs typeface="Calibri"/>
                <a:sym typeface="Calibri"/>
              </a:rPr>
              <a:t> Part 3: Free Creation </a:t>
            </a:r>
            <a:r>
              <a:rPr b="1" i="0" lang="en-US" sz="1315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1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0" lang="en-US" sz="1315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10 min </a:t>
            </a:r>
            <a:r>
              <a:rPr b="1" i="0" lang="en-US" sz="2392" u="none" cap="none" strike="noStrike">
                <a:solidFill>
                  <a:srgbClr val="4338C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43" name="Google Shape;243;p18"/>
          <p:cNvSpPr/>
          <p:nvPr/>
        </p:nvSpPr>
        <p:spPr>
          <a:xfrm>
            <a:off x="666733" y="2114550"/>
            <a:ext cx="6514937" cy="2143125"/>
          </a:xfrm>
          <a:prstGeom prst="roundRect">
            <a:avLst>
              <a:gd fmla="val 10666" name="adj"/>
            </a:avLst>
          </a:prstGeom>
          <a:solidFill>
            <a:srgbClr val="FFFFFF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8"/>
          <p:cNvSpPr txBox="1"/>
          <p:nvPr/>
        </p:nvSpPr>
        <p:spPr>
          <a:xfrm>
            <a:off x="895327" y="2343150"/>
            <a:ext cx="6057748" cy="295274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73150" spcFirstLastPara="1" rIns="73150" wrap="square" tIns="54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35" u="none" cap="none" strike="noStrike">
                <a:solidFill>
                  <a:srgbClr val="4338C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1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0" lang="en-US" sz="1435" u="none" cap="none" strike="noStrike">
                <a:solidFill>
                  <a:srgbClr val="4338CA"/>
                </a:solidFill>
                <a:latin typeface="Calibri"/>
                <a:ea typeface="Calibri"/>
                <a:cs typeface="Calibri"/>
                <a:sym typeface="Calibri"/>
              </a:rPr>
              <a:t> Add Personal Touches </a:t>
            </a:r>
            <a:endParaRPr/>
          </a:p>
        </p:txBody>
      </p:sp>
      <p:pic>
        <p:nvPicPr>
          <p:cNvPr descr="image.png" id="245" name="Google Shape;24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327" y="2391189"/>
            <a:ext cx="266693" cy="208721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8"/>
          <p:cNvSpPr/>
          <p:nvPr/>
        </p:nvSpPr>
        <p:spPr>
          <a:xfrm>
            <a:off x="895327" y="2800350"/>
            <a:ext cx="2971725" cy="466724"/>
          </a:xfrm>
          <a:prstGeom prst="roundRect">
            <a:avLst>
              <a:gd fmla="val 32653" name="adj"/>
            </a:avLst>
          </a:prstGeom>
          <a:solidFill>
            <a:srgbClr val="4338CA">
              <a:alpha val="9803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.png" id="247" name="Google Shape;24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7723" y="2940367"/>
            <a:ext cx="228594" cy="177164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8"/>
          <p:cNvSpPr txBox="1"/>
          <p:nvPr/>
        </p:nvSpPr>
        <p:spPr>
          <a:xfrm>
            <a:off x="1371595" y="2914650"/>
            <a:ext cx="18207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73150" spcFirstLastPara="1" rIns="73150" wrap="square" tIns="54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96" u="none" cap="none" strike="noStrik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Posters</a:t>
            </a:r>
            <a:endParaRPr/>
          </a:p>
        </p:txBody>
      </p:sp>
      <p:sp>
        <p:nvSpPr>
          <p:cNvPr id="249" name="Google Shape;249;p18"/>
          <p:cNvSpPr/>
          <p:nvPr/>
        </p:nvSpPr>
        <p:spPr>
          <a:xfrm>
            <a:off x="3981350" y="2800350"/>
            <a:ext cx="2971725" cy="466724"/>
          </a:xfrm>
          <a:prstGeom prst="roundRect">
            <a:avLst>
              <a:gd fmla="val 32653" name="adj"/>
            </a:avLst>
          </a:prstGeom>
          <a:solidFill>
            <a:srgbClr val="4338CA">
              <a:alpha val="9803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.png" id="250" name="Google Shape;250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33746" y="2926079"/>
            <a:ext cx="228594" cy="205739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8"/>
          <p:cNvSpPr txBox="1"/>
          <p:nvPr/>
        </p:nvSpPr>
        <p:spPr>
          <a:xfrm>
            <a:off x="4457588" y="2914650"/>
            <a:ext cx="514337" cy="238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73150" spcFirstLastPara="1" rIns="73150" wrap="square" tIns="54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96" u="none" cap="none" strike="noStrik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Plants</a:t>
            </a:r>
            <a:endParaRPr/>
          </a:p>
        </p:txBody>
      </p:sp>
      <p:sp>
        <p:nvSpPr>
          <p:cNvPr id="252" name="Google Shape;252;p18"/>
          <p:cNvSpPr/>
          <p:nvPr/>
        </p:nvSpPr>
        <p:spPr>
          <a:xfrm>
            <a:off x="895327" y="3371850"/>
            <a:ext cx="2971725" cy="466724"/>
          </a:xfrm>
          <a:prstGeom prst="roundRect">
            <a:avLst>
              <a:gd fmla="val 32653" name="adj"/>
            </a:avLst>
          </a:prstGeom>
          <a:solidFill>
            <a:srgbClr val="4338CA">
              <a:alpha val="9803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.png" id="253" name="Google Shape;253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47723" y="3527107"/>
            <a:ext cx="228594" cy="165734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8"/>
          <p:cNvSpPr txBox="1"/>
          <p:nvPr/>
        </p:nvSpPr>
        <p:spPr>
          <a:xfrm>
            <a:off x="1371613" y="3486150"/>
            <a:ext cx="18207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73150" spcFirstLastPara="1" rIns="73150" wrap="square" tIns="54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96" u="none" cap="none" strike="noStrik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Toys</a:t>
            </a:r>
            <a:endParaRPr/>
          </a:p>
        </p:txBody>
      </p:sp>
      <p:sp>
        <p:nvSpPr>
          <p:cNvPr id="255" name="Google Shape;255;p18"/>
          <p:cNvSpPr/>
          <p:nvPr/>
        </p:nvSpPr>
        <p:spPr>
          <a:xfrm>
            <a:off x="3981350" y="3371850"/>
            <a:ext cx="2971725" cy="466724"/>
          </a:xfrm>
          <a:prstGeom prst="roundRect">
            <a:avLst>
              <a:gd fmla="val 32653" name="adj"/>
            </a:avLst>
          </a:prstGeom>
          <a:solidFill>
            <a:srgbClr val="4338CA">
              <a:alpha val="9803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.png" id="256" name="Google Shape;256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133746" y="3515677"/>
            <a:ext cx="228594" cy="18859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18"/>
          <p:cNvSpPr txBox="1"/>
          <p:nvPr/>
        </p:nvSpPr>
        <p:spPr>
          <a:xfrm>
            <a:off x="4457652" y="3486150"/>
            <a:ext cx="18549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73150" spcFirstLastPara="1" rIns="73150" wrap="square" tIns="54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96" u="none" cap="none" strike="noStrik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Pets</a:t>
            </a:r>
            <a:endParaRPr/>
          </a:p>
        </p:txBody>
      </p:sp>
      <p:sp>
        <p:nvSpPr>
          <p:cNvPr id="258" name="Google Shape;258;p18"/>
          <p:cNvSpPr/>
          <p:nvPr/>
        </p:nvSpPr>
        <p:spPr>
          <a:xfrm>
            <a:off x="666733" y="4457700"/>
            <a:ext cx="6514937" cy="1047749"/>
          </a:xfrm>
          <a:prstGeom prst="roundRect">
            <a:avLst>
              <a:gd fmla="val 21818" name="adj"/>
            </a:avLst>
          </a:prstGeom>
          <a:solidFill>
            <a:srgbClr val="FFFFFF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8"/>
          <p:cNvSpPr/>
          <p:nvPr/>
        </p:nvSpPr>
        <p:spPr>
          <a:xfrm>
            <a:off x="895327" y="4686300"/>
            <a:ext cx="571485" cy="571500"/>
          </a:xfrm>
          <a:prstGeom prst="roundRect">
            <a:avLst>
              <a:gd fmla="val 50000" name="adj"/>
            </a:avLst>
          </a:prstGeom>
          <a:solidFill>
            <a:srgbClr val="4338CA">
              <a:alpha val="9803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.png" id="260" name="Google Shape;260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28674" y="4835769"/>
            <a:ext cx="304792" cy="272561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18"/>
          <p:cNvSpPr txBox="1"/>
          <p:nvPr/>
        </p:nvSpPr>
        <p:spPr>
          <a:xfrm>
            <a:off x="1695407" y="4686300"/>
            <a:ext cx="52578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73150" spcFirstLastPara="1" rIns="73150" wrap="square" tIns="54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35" u="none" cap="none" strike="noStrike">
                <a:solidFill>
                  <a:srgbClr val="4338CA"/>
                </a:solidFill>
                <a:latin typeface="Calibri"/>
                <a:ea typeface="Calibri"/>
                <a:cs typeface="Calibri"/>
                <a:sym typeface="Calibri"/>
              </a:rPr>
              <a:t>Experiment with </a:t>
            </a:r>
            <a:r>
              <a:rPr b="1" lang="en-US" sz="1435">
                <a:solidFill>
                  <a:srgbClr val="4338CA"/>
                </a:solidFill>
                <a:latin typeface="Calibri"/>
                <a:ea typeface="Calibri"/>
                <a:cs typeface="Calibri"/>
                <a:sym typeface="Calibri"/>
              </a:rPr>
              <a:t>Animations</a:t>
            </a:r>
            <a:endParaRPr/>
          </a:p>
        </p:txBody>
      </p:sp>
      <p:sp>
        <p:nvSpPr>
          <p:cNvPr id="262" name="Google Shape;262;p18"/>
          <p:cNvSpPr txBox="1"/>
          <p:nvPr/>
        </p:nvSpPr>
        <p:spPr>
          <a:xfrm>
            <a:off x="1695407" y="5029200"/>
            <a:ext cx="52578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73150" spcFirstLastPara="1" rIns="73150" wrap="square" tIns="54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96">
                <a:solidFill>
                  <a:srgbClr val="555555"/>
                </a:solidFill>
                <a:latin typeface="Calibri"/>
                <a:ea typeface="Calibri"/>
                <a:cs typeface="Calibri"/>
                <a:sym typeface="Calibri"/>
              </a:rPr>
              <a:t>Which Elements/items can be animated?</a:t>
            </a:r>
            <a:endParaRPr/>
          </a:p>
        </p:txBody>
      </p:sp>
      <p:sp>
        <p:nvSpPr>
          <p:cNvPr id="263" name="Google Shape;263;p18"/>
          <p:cNvSpPr/>
          <p:nvPr/>
        </p:nvSpPr>
        <p:spPr>
          <a:xfrm>
            <a:off x="7562660" y="1828800"/>
            <a:ext cx="3962300" cy="3971925"/>
          </a:xfrm>
          <a:prstGeom prst="roundRect">
            <a:avLst>
              <a:gd fmla="val 16667" name="adj"/>
            </a:avLst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9"/>
          <p:cNvSpPr txBox="1"/>
          <p:nvPr/>
        </p:nvSpPr>
        <p:spPr>
          <a:xfrm>
            <a:off x="666733" y="380999"/>
            <a:ext cx="10858228" cy="47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73150" spcFirstLastPara="1" rIns="73150" wrap="square" tIns="54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392" u="none" cap="none" strike="noStrike">
                <a:solidFill>
                  <a:srgbClr val="4338C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1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0" lang="en-US" sz="2392" u="none" cap="none" strike="noStrike">
                <a:solidFill>
                  <a:srgbClr val="4338CA"/>
                </a:solidFill>
                <a:latin typeface="Calibri"/>
                <a:ea typeface="Calibri"/>
                <a:cs typeface="Calibri"/>
                <a:sym typeface="Calibri"/>
              </a:rPr>
              <a:t> Extension Ideas </a:t>
            </a:r>
            <a:endParaRPr/>
          </a:p>
        </p:txBody>
      </p:sp>
      <p:pic>
        <p:nvPicPr>
          <p:cNvPr descr="image.png" id="269" name="Google Shape;26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33" y="466889"/>
            <a:ext cx="342891" cy="304471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19"/>
          <p:cNvSpPr/>
          <p:nvPr/>
        </p:nvSpPr>
        <p:spPr>
          <a:xfrm>
            <a:off x="666733" y="2028825"/>
            <a:ext cx="6514937" cy="1933574"/>
          </a:xfrm>
          <a:prstGeom prst="roundRect">
            <a:avLst>
              <a:gd fmla="val 11822" name="adj"/>
            </a:avLst>
          </a:prstGeom>
          <a:solidFill>
            <a:srgbClr val="FFFFFF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9"/>
          <p:cNvSpPr txBox="1"/>
          <p:nvPr/>
        </p:nvSpPr>
        <p:spPr>
          <a:xfrm>
            <a:off x="895327" y="2257425"/>
            <a:ext cx="60576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73150" spcFirstLastPara="1" rIns="73150" wrap="square" tIns="54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35" u="none" cap="none" strike="noStrike">
                <a:solidFill>
                  <a:srgbClr val="4338C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1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0" lang="en-US" sz="1435" u="none" cap="none" strike="noStrike">
                <a:solidFill>
                  <a:srgbClr val="4338CA"/>
                </a:solidFill>
                <a:latin typeface="Calibri"/>
                <a:ea typeface="Calibri"/>
                <a:cs typeface="Calibri"/>
                <a:sym typeface="Calibri"/>
              </a:rPr>
              <a:t>   For Fast Finishers </a:t>
            </a:r>
            <a:endParaRPr/>
          </a:p>
        </p:txBody>
      </p:sp>
      <p:pic>
        <p:nvPicPr>
          <p:cNvPr descr="image.png" id="272" name="Google Shape;27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5327" y="2306085"/>
            <a:ext cx="266693" cy="188429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19"/>
          <p:cNvSpPr/>
          <p:nvPr/>
        </p:nvSpPr>
        <p:spPr>
          <a:xfrm>
            <a:off x="895327" y="2705099"/>
            <a:ext cx="342891" cy="342900"/>
          </a:xfrm>
          <a:prstGeom prst="roundRect">
            <a:avLst>
              <a:gd fmla="val 50000" name="adj"/>
            </a:avLst>
          </a:prstGeom>
          <a:solidFill>
            <a:srgbClr val="4338CA">
              <a:alpha val="9803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.png" id="274" name="Google Shape;274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1525" y="2800910"/>
            <a:ext cx="190495" cy="151279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19"/>
          <p:cNvSpPr txBox="1"/>
          <p:nvPr/>
        </p:nvSpPr>
        <p:spPr>
          <a:xfrm>
            <a:off x="1390615" y="2705099"/>
            <a:ext cx="2457388" cy="5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73150" spcFirstLastPara="1" rIns="73150" wrap="square" tIns="54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96" u="none" cap="none" strike="noStrik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Add a </a:t>
            </a:r>
            <a:r>
              <a:rPr b="1" i="0" lang="en-US" sz="1196" u="none" cap="none" strike="noStrike">
                <a:solidFill>
                  <a:srgbClr val="7C3AED"/>
                </a:solidFill>
                <a:latin typeface="Calibri"/>
                <a:ea typeface="Calibri"/>
                <a:cs typeface="Calibri"/>
                <a:sym typeface="Calibri"/>
              </a:rPr>
              <a:t>second room</a:t>
            </a:r>
            <a:r>
              <a:rPr b="0" i="0" lang="en-US" sz="1196" u="none" cap="none" strike="noStrik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(bathroom or closet) </a:t>
            </a:r>
            <a:endParaRPr/>
          </a:p>
        </p:txBody>
      </p:sp>
      <p:sp>
        <p:nvSpPr>
          <p:cNvPr id="276" name="Google Shape;276;p19"/>
          <p:cNvSpPr/>
          <p:nvPr/>
        </p:nvSpPr>
        <p:spPr>
          <a:xfrm>
            <a:off x="4000399" y="2705099"/>
            <a:ext cx="342891" cy="342900"/>
          </a:xfrm>
          <a:prstGeom prst="roundRect">
            <a:avLst>
              <a:gd fmla="val 50000" name="adj"/>
            </a:avLst>
          </a:prstGeom>
          <a:solidFill>
            <a:srgbClr val="4338CA">
              <a:alpha val="9803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.png" id="277" name="Google Shape;277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76598" y="2795307"/>
            <a:ext cx="190495" cy="16248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19"/>
          <p:cNvSpPr txBox="1"/>
          <p:nvPr/>
        </p:nvSpPr>
        <p:spPr>
          <a:xfrm>
            <a:off x="4495687" y="2705099"/>
            <a:ext cx="2457388" cy="5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73150" spcFirstLastPara="1" rIns="73150" wrap="square" tIns="54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96" u="none" cap="none" strike="noStrik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Use </a:t>
            </a:r>
            <a:r>
              <a:rPr b="1" i="0" lang="en-US" sz="1196" u="none" cap="none" strike="noStrike">
                <a:solidFill>
                  <a:srgbClr val="7C3AED"/>
                </a:solidFill>
                <a:latin typeface="Calibri"/>
                <a:ea typeface="Calibri"/>
                <a:cs typeface="Calibri"/>
                <a:sym typeface="Calibri"/>
              </a:rPr>
              <a:t>building blocks</a:t>
            </a:r>
            <a:r>
              <a:rPr b="0" i="0" lang="en-US" sz="1196" u="none" cap="none" strike="noStrik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for custom furniture </a:t>
            </a:r>
            <a:endParaRPr/>
          </a:p>
        </p:txBody>
      </p:sp>
      <p:sp>
        <p:nvSpPr>
          <p:cNvPr id="279" name="Google Shape;279;p19"/>
          <p:cNvSpPr/>
          <p:nvPr/>
        </p:nvSpPr>
        <p:spPr>
          <a:xfrm>
            <a:off x="895327" y="3390899"/>
            <a:ext cx="342891" cy="342900"/>
          </a:xfrm>
          <a:prstGeom prst="roundRect">
            <a:avLst>
              <a:gd fmla="val 50000" name="adj"/>
            </a:avLst>
          </a:prstGeom>
          <a:solidFill>
            <a:srgbClr val="4338CA">
              <a:alpha val="9803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.png" id="280" name="Google Shape;280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71525" y="3482508"/>
            <a:ext cx="190495" cy="159683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19"/>
          <p:cNvSpPr txBox="1"/>
          <p:nvPr/>
        </p:nvSpPr>
        <p:spPr>
          <a:xfrm>
            <a:off x="1390615" y="3390899"/>
            <a:ext cx="2019249" cy="295274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73150" spcFirstLastPara="1" rIns="73150" wrap="square" tIns="54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96" u="none" cap="none" strike="noStrik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Add a pet with </a:t>
            </a:r>
            <a:r>
              <a:rPr b="1" i="0" lang="en-US" sz="1196" u="none" cap="none" strike="noStrike">
                <a:solidFill>
                  <a:srgbClr val="7C3AED"/>
                </a:solidFill>
                <a:latin typeface="Calibri"/>
                <a:ea typeface="Calibri"/>
                <a:cs typeface="Calibri"/>
                <a:sym typeface="Calibri"/>
              </a:rPr>
              <a:t>animation</a:t>
            </a:r>
            <a:r>
              <a:rPr b="0" i="0" lang="en-US" sz="1196" u="none" cap="none" strike="noStrik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82" name="Google Shape;282;p19"/>
          <p:cNvSpPr/>
          <p:nvPr/>
        </p:nvSpPr>
        <p:spPr>
          <a:xfrm>
            <a:off x="4000399" y="3390899"/>
            <a:ext cx="342891" cy="342900"/>
          </a:xfrm>
          <a:prstGeom prst="roundRect">
            <a:avLst>
              <a:gd fmla="val 50000" name="adj"/>
            </a:avLst>
          </a:prstGeom>
          <a:solidFill>
            <a:srgbClr val="4338CA">
              <a:alpha val="9803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.png" id="283" name="Google Shape;283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076598" y="3509122"/>
            <a:ext cx="190495" cy="10645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19"/>
          <p:cNvSpPr txBox="1"/>
          <p:nvPr/>
        </p:nvSpPr>
        <p:spPr>
          <a:xfrm>
            <a:off x="4495687" y="3390899"/>
            <a:ext cx="1990675" cy="295274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73150" spcFirstLastPara="1" rIns="73150" wrap="square" tIns="54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96" u="none" cap="none" strike="noStrik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Introduction to </a:t>
            </a:r>
            <a:r>
              <a:rPr b="1" i="0" lang="en-US" sz="1196" u="none" cap="none" strike="noStrike">
                <a:solidFill>
                  <a:srgbClr val="7C3AED"/>
                </a:solidFill>
                <a:latin typeface="Calibri"/>
                <a:ea typeface="Calibri"/>
                <a:cs typeface="Calibri"/>
                <a:sym typeface="Calibri"/>
              </a:rPr>
              <a:t>CoBlocks</a:t>
            </a:r>
            <a:r>
              <a:rPr b="0" i="0" lang="en-US" sz="1196" u="none" cap="none" strike="noStrik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85" name="Google Shape;285;p19"/>
          <p:cNvSpPr/>
          <p:nvPr/>
        </p:nvSpPr>
        <p:spPr>
          <a:xfrm>
            <a:off x="666733" y="4152899"/>
            <a:ext cx="6514800" cy="1438200"/>
          </a:xfrm>
          <a:prstGeom prst="roundRect">
            <a:avLst>
              <a:gd fmla="val 15894" name="adj"/>
            </a:avLst>
          </a:prstGeom>
          <a:solidFill>
            <a:srgbClr val="FFFFFF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.png" id="286" name="Google Shape;286;p1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95327" y="4420842"/>
            <a:ext cx="266693" cy="22611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9"/>
          <p:cNvSpPr/>
          <p:nvPr/>
        </p:nvSpPr>
        <p:spPr>
          <a:xfrm>
            <a:off x="895327" y="4829175"/>
            <a:ext cx="342891" cy="342900"/>
          </a:xfrm>
          <a:prstGeom prst="roundRect">
            <a:avLst>
              <a:gd fmla="val 50000" name="adj"/>
            </a:avLst>
          </a:prstGeom>
          <a:solidFill>
            <a:srgbClr val="4338CA">
              <a:alpha val="9803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.png" id="288" name="Google Shape;288;p1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87787" y="4905375"/>
            <a:ext cx="157971" cy="190499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19"/>
          <p:cNvSpPr txBox="1"/>
          <p:nvPr/>
        </p:nvSpPr>
        <p:spPr>
          <a:xfrm>
            <a:off x="1390615" y="4829175"/>
            <a:ext cx="2457388" cy="5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73150" spcFirstLastPara="1" rIns="73150" wrap="square" tIns="54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96" u="none" cap="none" strike="noStrik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Make a door that </a:t>
            </a:r>
            <a:r>
              <a:rPr b="1" i="0" lang="en-US" sz="1196" u="none" cap="none" strike="noStrike">
                <a:solidFill>
                  <a:srgbClr val="7C3AED"/>
                </a:solidFill>
                <a:latin typeface="Calibri"/>
                <a:ea typeface="Calibri"/>
                <a:cs typeface="Calibri"/>
                <a:sym typeface="Calibri"/>
              </a:rPr>
              <a:t>opens when clicked</a:t>
            </a:r>
            <a:r>
              <a:rPr b="0" i="0" lang="en-US" sz="1196" u="none" cap="none" strike="noStrik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90" name="Google Shape;290;p19"/>
          <p:cNvSpPr/>
          <p:nvPr/>
        </p:nvSpPr>
        <p:spPr>
          <a:xfrm>
            <a:off x="4000399" y="4829175"/>
            <a:ext cx="342891" cy="342900"/>
          </a:xfrm>
          <a:prstGeom prst="roundRect">
            <a:avLst>
              <a:gd fmla="val 50000" name="adj"/>
            </a:avLst>
          </a:prstGeom>
          <a:solidFill>
            <a:srgbClr val="4338CA">
              <a:alpha val="9803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.png" id="291" name="Google Shape;291;p1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076598" y="4919382"/>
            <a:ext cx="190495" cy="16248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9"/>
          <p:cNvSpPr txBox="1"/>
          <p:nvPr/>
        </p:nvSpPr>
        <p:spPr>
          <a:xfrm>
            <a:off x="4495687" y="4829175"/>
            <a:ext cx="2457388" cy="533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73150" spcFirstLastPara="1" rIns="73150" wrap="square" tIns="54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96" u="none" cap="none" strike="noStrik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Add </a:t>
            </a:r>
            <a:r>
              <a:rPr b="1" i="0" lang="en-US" sz="1196" u="none" cap="none" strike="noStrike">
                <a:solidFill>
                  <a:srgbClr val="7C3AED"/>
                </a:solidFill>
                <a:latin typeface="Calibri"/>
                <a:ea typeface="Calibri"/>
                <a:cs typeface="Calibri"/>
                <a:sym typeface="Calibri"/>
              </a:rPr>
              <a:t>interactive elements</a:t>
            </a:r>
            <a:r>
              <a:rPr b="0" i="0" lang="en-US" sz="1196" u="none" cap="none" strike="noStrik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to bedroom </a:t>
            </a:r>
            <a:endParaRPr/>
          </a:p>
        </p:txBody>
      </p:sp>
      <p:sp>
        <p:nvSpPr>
          <p:cNvPr id="293" name="Google Shape;293;p19"/>
          <p:cNvSpPr/>
          <p:nvPr/>
        </p:nvSpPr>
        <p:spPr>
          <a:xfrm>
            <a:off x="7562660" y="2695575"/>
            <a:ext cx="3962300" cy="2228850"/>
          </a:xfrm>
          <a:prstGeom prst="roundRect">
            <a:avLst>
              <a:gd fmla="val 16667" name="adj"/>
            </a:avLst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0"/>
          <p:cNvSpPr txBox="1"/>
          <p:nvPr/>
        </p:nvSpPr>
        <p:spPr>
          <a:xfrm>
            <a:off x="666733" y="380999"/>
            <a:ext cx="10858228" cy="47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73150" spcFirstLastPara="1" rIns="73150" wrap="square" tIns="54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392" u="none" cap="none" strike="noStrike">
                <a:solidFill>
                  <a:srgbClr val="4338C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1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0" lang="en-US" sz="2392" u="none" cap="none" strike="noStrike">
                <a:solidFill>
                  <a:srgbClr val="4338CA"/>
                </a:solidFill>
                <a:latin typeface="Calibri"/>
                <a:ea typeface="Calibri"/>
                <a:cs typeface="Calibri"/>
                <a:sym typeface="Calibri"/>
              </a:rPr>
              <a:t> Assessment/Success Criteria </a:t>
            </a:r>
            <a:endParaRPr/>
          </a:p>
        </p:txBody>
      </p:sp>
      <p:pic>
        <p:nvPicPr>
          <p:cNvPr descr="image.png" id="299" name="Google Shape;29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33" y="474279"/>
            <a:ext cx="342891" cy="289691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0"/>
          <p:cNvSpPr/>
          <p:nvPr/>
        </p:nvSpPr>
        <p:spPr>
          <a:xfrm>
            <a:off x="666733" y="1562100"/>
            <a:ext cx="6514937" cy="4486275"/>
          </a:xfrm>
          <a:prstGeom prst="roundRect">
            <a:avLst>
              <a:gd fmla="val 5095" name="adj"/>
            </a:avLst>
          </a:prstGeom>
          <a:solidFill>
            <a:srgbClr val="FFFFFF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0"/>
          <p:cNvSpPr txBox="1"/>
          <p:nvPr/>
        </p:nvSpPr>
        <p:spPr>
          <a:xfrm>
            <a:off x="895327" y="1790700"/>
            <a:ext cx="6057748" cy="295274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73150" spcFirstLastPara="1" rIns="73150" wrap="square" tIns="54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35" u="none" cap="none" strike="noStrike">
                <a:solidFill>
                  <a:srgbClr val="4338C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1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0" lang="en-US" sz="1435" u="none" cap="none" strike="noStrike">
                <a:solidFill>
                  <a:srgbClr val="4338CA"/>
                </a:solidFill>
                <a:latin typeface="Calibri"/>
                <a:ea typeface="Calibri"/>
                <a:cs typeface="Calibri"/>
                <a:sym typeface="Calibri"/>
              </a:rPr>
              <a:t> Students successfully demonstrated the skill if they can: </a:t>
            </a:r>
            <a:endParaRPr/>
          </a:p>
        </p:txBody>
      </p:sp>
      <p:pic>
        <p:nvPicPr>
          <p:cNvPr descr="image.png" id="302" name="Google Shape;30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5327" y="1830042"/>
            <a:ext cx="266693" cy="22611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0"/>
          <p:cNvSpPr/>
          <p:nvPr/>
        </p:nvSpPr>
        <p:spPr>
          <a:xfrm>
            <a:off x="895327" y="2247899"/>
            <a:ext cx="2952676" cy="781050"/>
          </a:xfrm>
          <a:prstGeom prst="roundRect">
            <a:avLst>
              <a:gd fmla="val 19512" name="adj"/>
            </a:avLst>
          </a:prstGeom>
          <a:solidFill>
            <a:srgbClr val="4338CA">
              <a:alpha val="4705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0"/>
          <p:cNvSpPr/>
          <p:nvPr/>
        </p:nvSpPr>
        <p:spPr>
          <a:xfrm>
            <a:off x="1047723" y="2400300"/>
            <a:ext cx="476238" cy="476249"/>
          </a:xfrm>
          <a:prstGeom prst="roundRect">
            <a:avLst>
              <a:gd fmla="val 50000" name="adj"/>
            </a:avLst>
          </a:prstGeom>
          <a:solidFill>
            <a:srgbClr val="4338CA">
              <a:alpha val="9803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.png" id="305" name="Google Shape;305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52496" y="2515842"/>
            <a:ext cx="266693" cy="22611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0"/>
          <p:cNvSpPr txBox="1"/>
          <p:nvPr/>
        </p:nvSpPr>
        <p:spPr>
          <a:xfrm>
            <a:off x="1676358" y="2400300"/>
            <a:ext cx="2019249" cy="47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73150" spcFirstLastPara="1" rIns="73150" wrap="square" tIns="54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96" u="none" cap="none" strike="noStrik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Navigate the </a:t>
            </a:r>
            <a:r>
              <a:rPr b="1" i="0" lang="en-US" sz="1196" u="none" cap="none" strike="noStrike">
                <a:solidFill>
                  <a:srgbClr val="7C3AED"/>
                </a:solidFill>
                <a:latin typeface="Calibri"/>
                <a:ea typeface="Calibri"/>
                <a:cs typeface="Calibri"/>
                <a:sym typeface="Calibri"/>
              </a:rPr>
              <a:t>3D workspace</a:t>
            </a:r>
            <a:r>
              <a:rPr b="1" i="0" lang="en-US" sz="1196" u="none" cap="none" strike="noStrik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307" name="Google Shape;307;p20"/>
          <p:cNvSpPr/>
          <p:nvPr/>
        </p:nvSpPr>
        <p:spPr>
          <a:xfrm>
            <a:off x="4000399" y="2247899"/>
            <a:ext cx="2952676" cy="781050"/>
          </a:xfrm>
          <a:prstGeom prst="roundRect">
            <a:avLst>
              <a:gd fmla="val 19512" name="adj"/>
            </a:avLst>
          </a:prstGeom>
          <a:solidFill>
            <a:srgbClr val="4338CA">
              <a:alpha val="4705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20"/>
          <p:cNvSpPr/>
          <p:nvPr/>
        </p:nvSpPr>
        <p:spPr>
          <a:xfrm>
            <a:off x="4152796" y="2400300"/>
            <a:ext cx="476238" cy="476249"/>
          </a:xfrm>
          <a:prstGeom prst="roundRect">
            <a:avLst>
              <a:gd fmla="val 50000" name="adj"/>
            </a:avLst>
          </a:prstGeom>
          <a:solidFill>
            <a:srgbClr val="4338CA">
              <a:alpha val="9803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.png" id="309" name="Google Shape;309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57568" y="2515842"/>
            <a:ext cx="266693" cy="22611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0"/>
          <p:cNvSpPr txBox="1"/>
          <p:nvPr/>
        </p:nvSpPr>
        <p:spPr>
          <a:xfrm>
            <a:off x="4781430" y="2514600"/>
            <a:ext cx="1924001" cy="238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73150" spcFirstLastPara="1" rIns="73150" wrap="square" tIns="54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96" u="none" cap="none" strike="noStrik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Find and add </a:t>
            </a:r>
            <a:r>
              <a:rPr b="1" i="0" lang="en-US" sz="1196" u="none" cap="none" strike="noStrike">
                <a:solidFill>
                  <a:srgbClr val="7C3AED"/>
                </a:solidFill>
                <a:latin typeface="Calibri"/>
                <a:ea typeface="Calibri"/>
                <a:cs typeface="Calibri"/>
                <a:sym typeface="Calibri"/>
              </a:rPr>
              <a:t>5+ objects</a:t>
            </a:r>
            <a:r>
              <a:rPr b="1" i="0" lang="en-US" sz="1196" u="none" cap="none" strike="noStrik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311" name="Google Shape;311;p20"/>
          <p:cNvSpPr/>
          <p:nvPr/>
        </p:nvSpPr>
        <p:spPr>
          <a:xfrm>
            <a:off x="895327" y="3181350"/>
            <a:ext cx="2952676" cy="781050"/>
          </a:xfrm>
          <a:prstGeom prst="roundRect">
            <a:avLst>
              <a:gd fmla="val 19512" name="adj"/>
            </a:avLst>
          </a:prstGeom>
          <a:solidFill>
            <a:srgbClr val="4338CA">
              <a:alpha val="4705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20"/>
          <p:cNvSpPr/>
          <p:nvPr/>
        </p:nvSpPr>
        <p:spPr>
          <a:xfrm>
            <a:off x="1047723" y="3333749"/>
            <a:ext cx="476238" cy="476249"/>
          </a:xfrm>
          <a:prstGeom prst="roundRect">
            <a:avLst>
              <a:gd fmla="val 50000" name="adj"/>
            </a:avLst>
          </a:prstGeom>
          <a:solidFill>
            <a:srgbClr val="4338CA">
              <a:alpha val="9803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.png" id="313" name="Google Shape;313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52496" y="3437696"/>
            <a:ext cx="266693" cy="249306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20"/>
          <p:cNvSpPr txBox="1"/>
          <p:nvPr/>
        </p:nvSpPr>
        <p:spPr>
          <a:xfrm>
            <a:off x="1676358" y="3333749"/>
            <a:ext cx="2019249" cy="47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73150" spcFirstLastPara="1" rIns="73150" wrap="square" tIns="54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96" u="none" cap="none" strike="noStrik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196" u="none" cap="none" strike="noStrike">
                <a:solidFill>
                  <a:srgbClr val="7C3AED"/>
                </a:solidFill>
                <a:latin typeface="Calibri"/>
                <a:ea typeface="Calibri"/>
                <a:cs typeface="Calibri"/>
                <a:sym typeface="Calibri"/>
              </a:rPr>
              <a:t>Resize</a:t>
            </a:r>
            <a:r>
              <a:rPr b="1" i="0" lang="en-US" sz="1196" u="none" cap="none" strike="noStrik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objects appropriately </a:t>
            </a:r>
            <a:endParaRPr/>
          </a:p>
        </p:txBody>
      </p:sp>
      <p:sp>
        <p:nvSpPr>
          <p:cNvPr id="315" name="Google Shape;315;p20"/>
          <p:cNvSpPr/>
          <p:nvPr/>
        </p:nvSpPr>
        <p:spPr>
          <a:xfrm>
            <a:off x="4000399" y="3181350"/>
            <a:ext cx="2952676" cy="781050"/>
          </a:xfrm>
          <a:prstGeom prst="roundRect">
            <a:avLst>
              <a:gd fmla="val 19512" name="adj"/>
            </a:avLst>
          </a:prstGeom>
          <a:solidFill>
            <a:srgbClr val="4338CA">
              <a:alpha val="4705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20"/>
          <p:cNvSpPr/>
          <p:nvPr/>
        </p:nvSpPr>
        <p:spPr>
          <a:xfrm>
            <a:off x="4152796" y="3333749"/>
            <a:ext cx="476238" cy="476249"/>
          </a:xfrm>
          <a:prstGeom prst="roundRect">
            <a:avLst>
              <a:gd fmla="val 50000" name="adj"/>
            </a:avLst>
          </a:prstGeom>
          <a:solidFill>
            <a:srgbClr val="4338CA">
              <a:alpha val="9803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.png" id="317" name="Google Shape;317;p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257568" y="3437696"/>
            <a:ext cx="266693" cy="249306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20"/>
          <p:cNvSpPr txBox="1"/>
          <p:nvPr/>
        </p:nvSpPr>
        <p:spPr>
          <a:xfrm>
            <a:off x="4781430" y="3333749"/>
            <a:ext cx="2019249" cy="47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73150" spcFirstLastPara="1" rIns="73150" wrap="square" tIns="54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96" u="none" cap="none" strike="noStrik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Create at least one </a:t>
            </a:r>
            <a:r>
              <a:rPr b="1" i="0" lang="en-US" sz="1196" u="none" cap="none" strike="noStrike">
                <a:solidFill>
                  <a:srgbClr val="7C3AED"/>
                </a:solidFill>
                <a:latin typeface="Calibri"/>
                <a:ea typeface="Calibri"/>
                <a:cs typeface="Calibri"/>
                <a:sym typeface="Calibri"/>
              </a:rPr>
              <a:t>duplicate</a:t>
            </a:r>
            <a:r>
              <a:rPr b="1" i="0" lang="en-US" sz="1196" u="none" cap="none" strike="noStrik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319" name="Google Shape;319;p20"/>
          <p:cNvSpPr/>
          <p:nvPr/>
        </p:nvSpPr>
        <p:spPr>
          <a:xfrm>
            <a:off x="895327" y="4114800"/>
            <a:ext cx="2952676" cy="781050"/>
          </a:xfrm>
          <a:prstGeom prst="roundRect">
            <a:avLst>
              <a:gd fmla="val 19512" name="adj"/>
            </a:avLst>
          </a:prstGeom>
          <a:solidFill>
            <a:srgbClr val="4338CA">
              <a:alpha val="4705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20"/>
          <p:cNvSpPr/>
          <p:nvPr/>
        </p:nvSpPr>
        <p:spPr>
          <a:xfrm>
            <a:off x="1047723" y="4267199"/>
            <a:ext cx="476238" cy="476249"/>
          </a:xfrm>
          <a:prstGeom prst="roundRect">
            <a:avLst>
              <a:gd fmla="val 50000" name="adj"/>
            </a:avLst>
          </a:prstGeom>
          <a:solidFill>
            <a:srgbClr val="4338CA">
              <a:alpha val="9803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.png" id="321" name="Google Shape;321;p2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52496" y="4382742"/>
            <a:ext cx="266693" cy="22611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0"/>
          <p:cNvSpPr txBox="1"/>
          <p:nvPr/>
        </p:nvSpPr>
        <p:spPr>
          <a:xfrm>
            <a:off x="1676358" y="4381499"/>
            <a:ext cx="1866853" cy="238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73150" spcFirstLastPara="1" rIns="73150" wrap="square" tIns="54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96" u="none" cap="none" strike="noStrik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196" u="none" cap="none" strike="noStrike">
                <a:solidFill>
                  <a:srgbClr val="7C3AED"/>
                </a:solidFill>
                <a:latin typeface="Calibri"/>
                <a:ea typeface="Calibri"/>
                <a:cs typeface="Calibri"/>
                <a:sym typeface="Calibri"/>
              </a:rPr>
              <a:t>Group</a:t>
            </a:r>
            <a:r>
              <a:rPr b="1" i="0" lang="en-US" sz="1196" u="none" cap="none" strike="noStrik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multiple objects </a:t>
            </a:r>
            <a:endParaRPr/>
          </a:p>
        </p:txBody>
      </p:sp>
      <p:sp>
        <p:nvSpPr>
          <p:cNvPr id="323" name="Google Shape;323;p20"/>
          <p:cNvSpPr/>
          <p:nvPr/>
        </p:nvSpPr>
        <p:spPr>
          <a:xfrm>
            <a:off x="4000399" y="4114800"/>
            <a:ext cx="2952676" cy="781050"/>
          </a:xfrm>
          <a:prstGeom prst="roundRect">
            <a:avLst>
              <a:gd fmla="val 19512" name="adj"/>
            </a:avLst>
          </a:prstGeom>
          <a:solidFill>
            <a:srgbClr val="4338CA">
              <a:alpha val="4705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20"/>
          <p:cNvSpPr/>
          <p:nvPr/>
        </p:nvSpPr>
        <p:spPr>
          <a:xfrm>
            <a:off x="4152796" y="4267199"/>
            <a:ext cx="476238" cy="476249"/>
          </a:xfrm>
          <a:prstGeom prst="roundRect">
            <a:avLst>
              <a:gd fmla="val 50000" name="adj"/>
            </a:avLst>
          </a:prstGeom>
          <a:solidFill>
            <a:srgbClr val="4338CA">
              <a:alpha val="9803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.png" id="325" name="Google Shape;325;p2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257568" y="4382742"/>
            <a:ext cx="266693" cy="22611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20"/>
          <p:cNvSpPr txBox="1"/>
          <p:nvPr/>
        </p:nvSpPr>
        <p:spPr>
          <a:xfrm>
            <a:off x="4781430" y="4381499"/>
            <a:ext cx="1981150" cy="238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73150" spcFirstLastPara="1" rIns="73150" wrap="square" tIns="54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96" u="none" cap="none" strike="noStrik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196" u="none" cap="none" strike="noStrike">
                <a:solidFill>
                  <a:srgbClr val="7C3AED"/>
                </a:solidFill>
                <a:latin typeface="Calibri"/>
                <a:ea typeface="Calibri"/>
                <a:cs typeface="Calibri"/>
                <a:sym typeface="Calibri"/>
              </a:rPr>
              <a:t>Change colors</a:t>
            </a:r>
            <a:r>
              <a:rPr b="1" i="0" lang="en-US" sz="1196" u="none" cap="none" strike="noStrik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of objects </a:t>
            </a:r>
            <a:endParaRPr/>
          </a:p>
        </p:txBody>
      </p:sp>
      <p:sp>
        <p:nvSpPr>
          <p:cNvPr id="327" name="Google Shape;327;p20"/>
          <p:cNvSpPr/>
          <p:nvPr/>
        </p:nvSpPr>
        <p:spPr>
          <a:xfrm>
            <a:off x="895327" y="5048250"/>
            <a:ext cx="2952676" cy="781050"/>
          </a:xfrm>
          <a:prstGeom prst="roundRect">
            <a:avLst>
              <a:gd fmla="val 19512" name="adj"/>
            </a:avLst>
          </a:prstGeom>
          <a:solidFill>
            <a:srgbClr val="4338CA">
              <a:alpha val="4705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20"/>
          <p:cNvSpPr/>
          <p:nvPr/>
        </p:nvSpPr>
        <p:spPr>
          <a:xfrm>
            <a:off x="1047723" y="5200650"/>
            <a:ext cx="476238" cy="476249"/>
          </a:xfrm>
          <a:prstGeom prst="roundRect">
            <a:avLst>
              <a:gd fmla="val 50000" name="adj"/>
            </a:avLst>
          </a:prstGeom>
          <a:solidFill>
            <a:srgbClr val="4338CA">
              <a:alpha val="9803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.png" id="329" name="Google Shape;329;p2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152496" y="5316192"/>
            <a:ext cx="266693" cy="22611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0"/>
          <p:cNvSpPr txBox="1"/>
          <p:nvPr/>
        </p:nvSpPr>
        <p:spPr>
          <a:xfrm>
            <a:off x="1676358" y="5200650"/>
            <a:ext cx="2019249" cy="476249"/>
          </a:xfrm>
          <a:prstGeom prst="rect">
            <a:avLst/>
          </a:prstGeom>
          <a:noFill/>
          <a:ln>
            <a:noFill/>
          </a:ln>
        </p:spPr>
        <p:txBody>
          <a:bodyPr anchorCtr="0" anchor="ctr" bIns="54850" lIns="73150" spcFirstLastPara="1" rIns="73150" wrap="square" tIns="54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96" u="none" cap="none" strike="noStrik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Explore scene in </a:t>
            </a:r>
            <a:r>
              <a:rPr b="1" i="0" lang="en-US" sz="1196" u="none" cap="none" strike="noStrike">
                <a:solidFill>
                  <a:srgbClr val="7C3AED"/>
                </a:solidFill>
                <a:latin typeface="Calibri"/>
                <a:ea typeface="Calibri"/>
                <a:cs typeface="Calibri"/>
                <a:sym typeface="Calibri"/>
              </a:rPr>
              <a:t>Play mode</a:t>
            </a:r>
            <a:r>
              <a:rPr b="1" i="0" lang="en-US" sz="1196" u="none" cap="none" strike="noStrik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331" name="Google Shape;331;p20"/>
          <p:cNvSpPr/>
          <p:nvPr/>
        </p:nvSpPr>
        <p:spPr>
          <a:xfrm>
            <a:off x="7562660" y="2609850"/>
            <a:ext cx="3962300" cy="2400300"/>
          </a:xfrm>
          <a:prstGeom prst="roundRect">
            <a:avLst>
              <a:gd fmla="val 16667" name="adj"/>
            </a:avLst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