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Roboto"/>
      <p:regular r:id="rId15"/>
      <p:bold r:id="rId16"/>
      <p:italic r:id="rId17"/>
      <p:boldItalic r:id="rId18"/>
    </p:embeddedFont>
    <p:embeddedFont>
      <p:font typeface="Corben"/>
      <p:regular r:id="rId19"/>
      <p:bold r:id="rId20"/>
    </p:embeddedFont>
    <p:embeddedFont>
      <p:font typeface="Nobil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n-bold.fntdata"/><Relationship Id="rId11" Type="http://schemas.openxmlformats.org/officeDocument/2006/relationships/slide" Target="slides/slide7.xml"/><Relationship Id="rId22" Type="http://schemas.openxmlformats.org/officeDocument/2006/relationships/font" Target="fonts/Nobile-bold.fntdata"/><Relationship Id="rId10" Type="http://schemas.openxmlformats.org/officeDocument/2006/relationships/slide" Target="slides/slide6.xml"/><Relationship Id="rId21" Type="http://schemas.openxmlformats.org/officeDocument/2006/relationships/font" Target="fonts/Nobile-regular.fntdata"/><Relationship Id="rId13" Type="http://schemas.openxmlformats.org/officeDocument/2006/relationships/slide" Target="slides/slide9.xml"/><Relationship Id="rId24" Type="http://schemas.openxmlformats.org/officeDocument/2006/relationships/font" Target="fonts/Nobile-boldItalic.fntdata"/><Relationship Id="rId12" Type="http://schemas.openxmlformats.org/officeDocument/2006/relationships/slide" Target="slides/slide8.xml"/><Relationship Id="rId23" Type="http://schemas.openxmlformats.org/officeDocument/2006/relationships/font" Target="fonts/Nobil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Corben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WynrWVDmcUwW607JIIBUFP_dwTOkM9PT/view?usp=drive_link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88869853f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88869853f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388869853f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Discover how loops make programming efficient and bring your Sphero creations to life.</a:t>
            </a:r>
            <a:endParaRPr sz="24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Quik Activity no more than 10mins - students choose one or can try them all and then level up with sounds or lights. Loops at this point don’t really demonstrate any control other than exit. </a:t>
            </a:r>
            <a:endParaRPr/>
          </a:p>
        </p:txBody>
      </p:sp>
      <p:sp>
        <p:nvSpPr>
          <p:cNvPr id="82" name="Google Shape;8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8869853f6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88869853f6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This code -  This is showing next level of loops using sensor data to </a:t>
            </a:r>
            <a:r>
              <a:rPr lang="en-US"/>
              <a:t>evaluate</a:t>
            </a:r>
            <a:r>
              <a:rPr lang="en-US"/>
              <a:t> and </a:t>
            </a:r>
            <a:r>
              <a:rPr lang="en-US"/>
              <a:t>execute code - Much more advanced than getting a spire to move forever - starting to implement interactivity/dynamic responsive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Accelerometer</a:t>
            </a:r>
            <a:r>
              <a:rPr lang="en-US"/>
              <a:t>  - Run program and show sensor data - when you shake sensor graph should show spike in total g </a:t>
            </a:r>
            <a:r>
              <a:rPr lang="en-US"/>
              <a:t>above 1.5 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Ambient Light - Cover sphero with  hand and show sensor data live - should show the highs and lows/ peaks and dips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colors in the code are way to show feedback to students in real time on the sphero - Once they’ve mastered can start challenges turning the logic into apps e.g alarm clock or their own choose gamifying 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Program can be found here . Download to ipad and open up with Sphero edu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2"/>
              </a:rPr>
              <a:t>https://drive.google.com/file/d/1WynrWVDmcUwW607JIIBUFP_dwTOkM9PT/view?usp=drive_link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88869853f6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highlight>
                  <a:srgbClr val="FFFF00"/>
                </a:highlight>
              </a:rPr>
              <a:t>MILD CHANGE  WAS BUGGY!!! Had to change the operator/inverse the &gt; and &lt;  - I would </a:t>
            </a:r>
            <a:r>
              <a:rPr lang="en-US" sz="2700">
                <a:highlight>
                  <a:srgbClr val="FFFF00"/>
                </a:highlight>
              </a:rPr>
              <a:t>try changing to spicy to see if anyone can debug it or just remove!</a:t>
            </a:r>
            <a:endParaRPr sz="2700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There are print outs for this. print has all three challenges - 2 pages per challenge, 1st page has the instructions in sentences, line per code. 2nd page has the blocks but needed to be ordered.   Wake-up alarm is a missing a forever loop - forgot to include in booklet…say its a bug they;ve got to fix!! </a:t>
            </a:r>
            <a:endParaRPr sz="2700"/>
          </a:p>
        </p:txBody>
      </p:sp>
      <p:sp>
        <p:nvSpPr>
          <p:cNvPr id="128" name="Google Shape;12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7" name="Google Shape;4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" name="Google Shape;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0" y="26209"/>
            <a:ext cx="14519700" cy="7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24242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🔍 What Students Already Know</a:t>
            </a:r>
            <a:endParaRPr b="1" sz="2300">
              <a:solidFill>
                <a:srgbClr val="424242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24242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should know that a loop can loop for ever or certain amount of times. Students might also know that an if statement can execute code - if a student can use this then great bonus but the main objective todays lesson  is using ‘ Loop Until’  to control a program -&gt;  I used lots of example of True/False. Loop until tired/not tired. Loop until cold/ not cold, Loop until open/not open</a:t>
            </a:r>
            <a:endParaRPr sz="2000">
              <a:solidFill>
                <a:srgbClr val="424242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24242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🔁 What's Different in This Program</a:t>
            </a:r>
            <a:endParaRPr sz="2000">
              <a:solidFill>
                <a:srgbClr val="424242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24242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Loop until total accelerometer ≥ 1.5</a:t>
            </a:r>
            <a:endParaRPr sz="2000">
              <a:solidFill>
                <a:srgbClr val="424242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24242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This is a "loop until" structure, which means:</a:t>
            </a:r>
            <a:endParaRPr sz="2000">
              <a:solidFill>
                <a:srgbClr val="424242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424242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The program keeps checking the condition repeatedly.</a:t>
            </a:r>
            <a:endParaRPr sz="2000">
              <a:solidFill>
                <a:srgbClr val="424242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424242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It does nothing else until the condition becomes true.</a:t>
            </a:r>
            <a:endParaRPr sz="2000">
              <a:solidFill>
                <a:srgbClr val="424242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●"/>
            </a:pPr>
            <a:r>
              <a:rPr lang="en-US" sz="2000">
                <a:solidFill>
                  <a:srgbClr val="424242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Once the condition is true (i.e., total acceleration ≥ 1g), it exits the loop and continues with the next steps (red LED, sound, speech, etc.).</a:t>
            </a:r>
            <a:endParaRPr sz="2000">
              <a:solidFill>
                <a:srgbClr val="424242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424242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🧠 How to Explain It to Students</a:t>
            </a:r>
            <a:endParaRPr b="1" sz="2300">
              <a:solidFill>
                <a:srgbClr val="424242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24242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You could say:</a:t>
            </a:r>
            <a:endParaRPr sz="2000">
              <a:solidFill>
                <a:srgbClr val="424242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228600" marR="228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24242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"Imagine the robot is waiting for a shake. It keeps asking: </a:t>
            </a:r>
            <a:r>
              <a:rPr i="1" lang="en-US" sz="2000">
                <a:solidFill>
                  <a:srgbClr val="424242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'Has someone shaken me hard enough yet?'</a:t>
            </a:r>
            <a:r>
              <a:rPr lang="en-US" sz="2000">
                <a:solidFill>
                  <a:srgbClr val="424242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 If not, it just waits. As soon as the shake is strong enough (≥ 1g), it wakes up and starts doing things—turning red, making sounds, and speaking.</a:t>
            </a:r>
            <a:endParaRPr sz="2000">
              <a:solidFill>
                <a:srgbClr val="424242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793790" y="2643545"/>
            <a:ext cx="6649045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Corben"/>
              <a:buNone/>
            </a:pPr>
            <a:r>
              <a:rPr b="0" i="0" lang="en-US" sz="4450" u="none" cap="none" strike="noStrike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Advanced Loop Concepts</a:t>
            </a:r>
            <a:endParaRPr b="0" i="0" sz="4450" u="none" cap="none" strike="noStrike"/>
          </a:p>
        </p:txBody>
      </p:sp>
      <p:sp>
        <p:nvSpPr>
          <p:cNvPr id="178" name="Google Shape;178;p22"/>
          <p:cNvSpPr/>
          <p:nvPr/>
        </p:nvSpPr>
        <p:spPr>
          <a:xfrm>
            <a:off x="793790" y="3896558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179" name="Google Shape;179;p22"/>
          <p:cNvSpPr/>
          <p:nvPr/>
        </p:nvSpPr>
        <p:spPr>
          <a:xfrm>
            <a:off x="7599521" y="3896558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Char char="•"/>
            </a:pPr>
            <a:r>
              <a:rPr b="0" i="0" lang="en-US" sz="175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Use nested loops for complex LED sequences.</a:t>
            </a:r>
            <a:endParaRPr b="0" i="0" sz="1750" u="none" cap="none" strike="noStrike"/>
          </a:p>
        </p:txBody>
      </p:sp>
      <p:sp>
        <p:nvSpPr>
          <p:cNvPr id="180" name="Google Shape;180;p22"/>
          <p:cNvSpPr/>
          <p:nvPr/>
        </p:nvSpPr>
        <p:spPr>
          <a:xfrm>
            <a:off x="7599521" y="4338757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Char char="•"/>
            </a:pPr>
            <a:r>
              <a:rPr b="0" i="0" lang="en-US" sz="175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Add sound effects to looped animations.</a:t>
            </a:r>
            <a:endParaRPr b="0" i="0" sz="1750" u="none" cap="none" strike="noStrike"/>
          </a:p>
        </p:txBody>
      </p:sp>
      <p:sp>
        <p:nvSpPr>
          <p:cNvPr id="181" name="Google Shape;181;p22"/>
          <p:cNvSpPr/>
          <p:nvPr/>
        </p:nvSpPr>
        <p:spPr>
          <a:xfrm>
            <a:off x="7599521" y="4780955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Char char="•"/>
            </a:pPr>
            <a:r>
              <a:rPr b="0" i="0" lang="en-US" sz="175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Create a "reaction game" with event handlers and loops.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0275" y="710175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427102" y="1083442"/>
            <a:ext cx="5670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Corben"/>
              <a:buNone/>
            </a:pPr>
            <a:r>
              <a:rPr b="0" i="0" lang="en-US" sz="4450" u="sng" cap="none" strike="noStrike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Obje</a:t>
            </a:r>
            <a:r>
              <a:rPr b="0" i="0" lang="en-US" sz="4450" u="sng" cap="none" strike="noStrike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ctives</a:t>
            </a:r>
            <a:r>
              <a:rPr b="0" i="0" lang="en-US" sz="4450" u="sng" cap="none" strike="noStrike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 - Loops</a:t>
            </a:r>
            <a:endParaRPr b="0" i="0" sz="4450" u="sng" cap="none" strike="noStrike"/>
          </a:p>
        </p:txBody>
      </p:sp>
      <p:sp>
        <p:nvSpPr>
          <p:cNvPr id="64" name="Google Shape;64;p14"/>
          <p:cNvSpPr/>
          <p:nvPr/>
        </p:nvSpPr>
        <p:spPr>
          <a:xfrm>
            <a:off x="520616" y="2684575"/>
            <a:ext cx="130572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5655"/>
              <a:buFont typeface="Corben"/>
              <a:buNone/>
            </a:pPr>
            <a:r>
              <a:rPr b="0" i="0" lang="en-US" sz="4000" u="none" cap="none" strike="noStrike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Understand Loops</a:t>
            </a:r>
            <a:endParaRPr b="0" i="0" sz="4000" u="none" cap="none" strike="noStrike"/>
          </a:p>
        </p:txBody>
      </p:sp>
      <p:sp>
        <p:nvSpPr>
          <p:cNvPr id="65" name="Google Shape;65;p14"/>
          <p:cNvSpPr/>
          <p:nvPr/>
        </p:nvSpPr>
        <p:spPr>
          <a:xfrm>
            <a:off x="520625" y="5274625"/>
            <a:ext cx="7418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200"/>
              <a:buFont typeface="Corben"/>
              <a:buNone/>
            </a:pPr>
            <a:r>
              <a:rPr b="0" i="0" lang="en-US" sz="4000" u="none" cap="none" strike="noStrike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Event-Driven Programming</a:t>
            </a:r>
            <a:endParaRPr b="0" i="0" sz="4000" u="none" cap="none" strike="noStrike"/>
          </a:p>
        </p:txBody>
      </p:sp>
      <p:sp>
        <p:nvSpPr>
          <p:cNvPr id="66" name="Google Shape;66;p14"/>
          <p:cNvSpPr/>
          <p:nvPr/>
        </p:nvSpPr>
        <p:spPr>
          <a:xfrm>
            <a:off x="504304" y="3979604"/>
            <a:ext cx="67824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200"/>
              <a:buFont typeface="Corben"/>
              <a:buNone/>
            </a:pPr>
            <a:r>
              <a:rPr b="0" i="0" lang="en-US" sz="4000" u="none" cap="none" strike="noStrike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Control Animations</a:t>
            </a:r>
            <a:endParaRPr b="0" i="0" sz="4000" u="none" cap="none" strike="noStrike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0500" y="578125"/>
            <a:ext cx="5574717" cy="19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793790" y="356354"/>
            <a:ext cx="5670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Corben"/>
              <a:buNone/>
            </a:pPr>
            <a:r>
              <a:rPr b="0" i="0" lang="en-US" sz="4450" u="none" cap="none" strike="noStrike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Why Use Loops?</a:t>
            </a:r>
            <a:endParaRPr b="0" i="0" sz="4450" u="none" cap="none" strike="noStrike"/>
          </a:p>
        </p:txBody>
      </p:sp>
      <p:sp>
        <p:nvSpPr>
          <p:cNvPr id="74" name="Google Shape;74;p15"/>
          <p:cNvSpPr/>
          <p:nvPr/>
        </p:nvSpPr>
        <p:spPr>
          <a:xfrm>
            <a:off x="793810" y="1152175"/>
            <a:ext cx="124032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b="0" i="0" lang="en-US" sz="200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Loops repeat actions automatically, saving time and making code easier to read.</a:t>
            </a:r>
            <a:endParaRPr b="0" i="0" sz="2000" u="none" cap="none" strike="noStrike"/>
          </a:p>
        </p:txBody>
      </p:sp>
      <p:sp>
        <p:nvSpPr>
          <p:cNvPr id="75" name="Google Shape;75;p15"/>
          <p:cNvSpPr/>
          <p:nvPr/>
        </p:nvSpPr>
        <p:spPr>
          <a:xfrm>
            <a:off x="893928" y="1663450"/>
            <a:ext cx="10826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b="0" i="0" lang="en-US" sz="200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Instead of 8 blocks to flash 8 colors, use 1 loop block + 1 color block for the same result!</a:t>
            </a:r>
            <a:endParaRPr b="0" i="0" sz="2000" u="none" cap="none" strike="noStrike"/>
          </a:p>
        </p:txBody>
      </p:sp>
      <p:pic>
        <p:nvPicPr>
          <p:cNvPr id="76" name="Google Shape;76;p15" title="Screenshot 2025-09-03 at 13.11.05.png"/>
          <p:cNvPicPr preferRelativeResize="0"/>
          <p:nvPr/>
        </p:nvPicPr>
        <p:blipFill rotWithShape="1">
          <a:blip r:embed="rId3">
            <a:alphaModFix/>
          </a:blip>
          <a:srcRect b="38011" l="0" r="0" t="0"/>
          <a:stretch/>
        </p:blipFill>
        <p:spPr>
          <a:xfrm>
            <a:off x="2785413" y="2267950"/>
            <a:ext cx="1687375" cy="51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 title="Screenshot 2025-09-03 at 13.12.1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2240" y="2267942"/>
            <a:ext cx="2900953" cy="565685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5544600" y="3933550"/>
            <a:ext cx="2000400" cy="91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793790" y="-43228"/>
            <a:ext cx="6856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Corben"/>
              <a:buNone/>
            </a:pPr>
            <a:r>
              <a:rPr b="0" i="0" lang="en-US" sz="4450" u="none" cap="none" strike="noStrike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Core Activity: Build &amp; Test</a:t>
            </a:r>
            <a:endParaRPr b="0" i="0" sz="4450" u="none" cap="none" strike="noStrike"/>
          </a:p>
        </p:txBody>
      </p:sp>
      <p:sp>
        <p:nvSpPr>
          <p:cNvPr id="85" name="Google Shape;85;p16"/>
          <p:cNvSpPr/>
          <p:nvPr/>
        </p:nvSpPr>
        <p:spPr>
          <a:xfrm>
            <a:off x="793790" y="827842"/>
            <a:ext cx="34023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650"/>
              <a:buFont typeface="Corben"/>
              <a:buNone/>
            </a:pPr>
            <a:r>
              <a:rPr b="0" i="0" lang="en-US" sz="2650" u="none" cap="none" strike="noStrike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LED Matrix Loop</a:t>
            </a:r>
            <a:endParaRPr b="0" i="0" sz="2650" u="none" cap="none" strike="noStrike"/>
          </a:p>
        </p:txBody>
      </p:sp>
      <p:sp>
        <p:nvSpPr>
          <p:cNvPr id="86" name="Google Shape;86;p16"/>
          <p:cNvSpPr/>
          <p:nvPr/>
        </p:nvSpPr>
        <p:spPr>
          <a:xfrm>
            <a:off x="660815" y="1340734"/>
            <a:ext cx="4196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b="0" i="0" lang="en-US" sz="175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Create a repeating LED animation.</a:t>
            </a:r>
            <a:endParaRPr b="0" i="0" sz="1750" u="none" cap="none" strike="noStrike"/>
          </a:p>
        </p:txBody>
      </p:sp>
      <p:sp>
        <p:nvSpPr>
          <p:cNvPr id="87" name="Google Shape;87;p16"/>
          <p:cNvSpPr/>
          <p:nvPr/>
        </p:nvSpPr>
        <p:spPr>
          <a:xfrm>
            <a:off x="5216962" y="827842"/>
            <a:ext cx="34023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650"/>
              <a:buFont typeface="Corben"/>
              <a:buNone/>
            </a:pPr>
            <a:r>
              <a:rPr b="0" i="0" lang="en-US" sz="2650" u="none" cap="none" strike="noStrike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Spin Sequence</a:t>
            </a:r>
            <a:endParaRPr b="0" i="0" sz="2650" u="none" cap="none" strike="noStrike"/>
          </a:p>
        </p:txBody>
      </p:sp>
      <p:sp>
        <p:nvSpPr>
          <p:cNvPr id="88" name="Google Shape;88;p16"/>
          <p:cNvSpPr/>
          <p:nvPr/>
        </p:nvSpPr>
        <p:spPr>
          <a:xfrm>
            <a:off x="5231348" y="1518694"/>
            <a:ext cx="4196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b="0" i="0" lang="en-US" sz="175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Program Sphero to spin in a loop.</a:t>
            </a:r>
            <a:endParaRPr b="0" i="0" sz="1750" u="none" cap="none" strike="noStrike"/>
          </a:p>
        </p:txBody>
      </p:sp>
      <p:sp>
        <p:nvSpPr>
          <p:cNvPr id="89" name="Google Shape;89;p16"/>
          <p:cNvSpPr/>
          <p:nvPr/>
        </p:nvSpPr>
        <p:spPr>
          <a:xfrm>
            <a:off x="9883119" y="835260"/>
            <a:ext cx="3976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650"/>
              <a:buFont typeface="Corben"/>
              <a:buNone/>
            </a:pPr>
            <a:r>
              <a:rPr b="0" i="0" lang="en-US" sz="2650" u="none" cap="none" strike="noStrike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Event Handler Challenge</a:t>
            </a:r>
            <a:endParaRPr b="0" i="0" sz="2650" u="none" cap="none" strike="noStrike"/>
          </a:p>
        </p:txBody>
      </p:sp>
      <p:sp>
        <p:nvSpPr>
          <p:cNvPr id="90" name="Google Shape;90;p16"/>
          <p:cNvSpPr/>
          <p:nvPr/>
        </p:nvSpPr>
        <p:spPr>
          <a:xfrm>
            <a:off x="9883119" y="1396639"/>
            <a:ext cx="4196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b="0" i="0" lang="en-US" sz="175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Trigger actions using Sphero events.</a:t>
            </a:r>
            <a:endParaRPr b="0" i="0" sz="1750" u="none" cap="none" strike="noStrike"/>
          </a:p>
        </p:txBody>
      </p:sp>
      <p:sp>
        <p:nvSpPr>
          <p:cNvPr id="91" name="Google Shape;91;p16"/>
          <p:cNvSpPr/>
          <p:nvPr/>
        </p:nvSpPr>
        <p:spPr>
          <a:xfrm>
            <a:off x="793790" y="7253347"/>
            <a:ext cx="13042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b="1" i="0" lang="en-US" sz="175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Process:</a:t>
            </a:r>
            <a:r>
              <a:rPr b="0" i="0" lang="en-US" sz="175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 Build on iPad → Connect to Sphero → Test → Disconnect → Next student</a:t>
            </a:r>
            <a:endParaRPr b="0" i="0" sz="1750" u="none" cap="none" strike="noStrike">
              <a:solidFill>
                <a:srgbClr val="404155"/>
              </a:solidFill>
              <a:latin typeface="Nobile"/>
              <a:ea typeface="Nobile"/>
              <a:cs typeface="Nobile"/>
              <a:sym typeface="Nobil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lang="en-US" sz="1750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FYI - Watch out for any bugs! You might have to edit or remove some code</a:t>
            </a:r>
            <a:endParaRPr sz="1750">
              <a:solidFill>
                <a:srgbClr val="404155"/>
              </a:solidFill>
              <a:latin typeface="Nobile"/>
              <a:ea typeface="Nobile"/>
              <a:cs typeface="Nobile"/>
              <a:sym typeface="Nobile"/>
            </a:endParaRPr>
          </a:p>
        </p:txBody>
      </p:sp>
      <p:pic>
        <p:nvPicPr>
          <p:cNvPr id="92" name="Google Shape;92;p16" title="Screenshot 2025-09-03 at 13.18.5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22" y="1840621"/>
            <a:ext cx="4343000" cy="49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 title="Screenshot 2025-09-03 at 13.24.4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060" y="2180480"/>
            <a:ext cx="5107875" cy="39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 title="Screenshot 2025-09-03 at 13.31.0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13548" y="1806289"/>
            <a:ext cx="4571924" cy="39990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6"/>
          <p:cNvCxnSpPr/>
          <p:nvPr/>
        </p:nvCxnSpPr>
        <p:spPr>
          <a:xfrm flipH="1">
            <a:off x="4853500" y="873875"/>
            <a:ext cx="5100" cy="62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/>
          <p:nvPr/>
        </p:nvCxnSpPr>
        <p:spPr>
          <a:xfrm>
            <a:off x="9742787" y="721475"/>
            <a:ext cx="119400" cy="6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793790" y="697293"/>
            <a:ext cx="79008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Corben"/>
              <a:buNone/>
            </a:pPr>
            <a:r>
              <a:rPr b="0" i="0" lang="en-US" sz="4450" u="none" cap="none" strike="noStrike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Mini Plenary: Think &amp; Predict</a:t>
            </a:r>
            <a:endParaRPr b="0" i="0" sz="4450" u="none" cap="none" strike="noStrike"/>
          </a:p>
        </p:txBody>
      </p:sp>
      <p:sp>
        <p:nvSpPr>
          <p:cNvPr id="103" name="Google Shape;103;p17"/>
          <p:cNvSpPr/>
          <p:nvPr/>
        </p:nvSpPr>
        <p:spPr>
          <a:xfrm>
            <a:off x="793790" y="2137291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D2D9F9"/>
          </a:solidFill>
          <a:ln cap="flat" cmpd="sng" w="9525">
            <a:solidFill>
              <a:srgbClr val="B8B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1530906" y="2215158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200"/>
              <a:buFont typeface="Corben"/>
              <a:buNone/>
            </a:pPr>
            <a:r>
              <a:rPr b="0" i="0" lang="en-US" sz="2200" u="none" cap="none" strike="noStrike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Loop Count</a:t>
            </a:r>
            <a:endParaRPr b="0" i="0" sz="2200" u="none" cap="none" strike="noStrike"/>
          </a:p>
        </p:txBody>
      </p:sp>
      <p:sp>
        <p:nvSpPr>
          <p:cNvPr id="105" name="Google Shape;105;p17"/>
          <p:cNvSpPr/>
          <p:nvPr/>
        </p:nvSpPr>
        <p:spPr>
          <a:xfrm>
            <a:off x="1530906" y="2705576"/>
            <a:ext cx="5642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b="0" i="0" lang="en-US" sz="175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What happens if you loop 10 times instead of 5?</a:t>
            </a:r>
            <a:endParaRPr b="0" i="0" sz="1750" u="none" cap="none" strike="noStrike"/>
          </a:p>
        </p:txBody>
      </p:sp>
      <p:sp>
        <p:nvSpPr>
          <p:cNvPr id="106" name="Google Shape;106;p17"/>
          <p:cNvSpPr/>
          <p:nvPr/>
        </p:nvSpPr>
        <p:spPr>
          <a:xfrm>
            <a:off x="7456884" y="2137291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D2D9F9"/>
          </a:solidFill>
          <a:ln cap="flat" cmpd="sng" w="9525">
            <a:solidFill>
              <a:srgbClr val="B8B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8194000" y="2215158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200"/>
              <a:buFont typeface="Corben"/>
              <a:buNone/>
            </a:pPr>
            <a:r>
              <a:rPr b="0" i="0" lang="en-US" sz="2200" u="none" cap="none" strike="noStrike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Spin Direction</a:t>
            </a:r>
            <a:endParaRPr b="0" i="0" sz="2200" u="none" cap="none" strike="noStrike"/>
          </a:p>
        </p:txBody>
      </p:sp>
      <p:sp>
        <p:nvSpPr>
          <p:cNvPr id="108" name="Google Shape;108;p17"/>
          <p:cNvSpPr/>
          <p:nvPr/>
        </p:nvSpPr>
        <p:spPr>
          <a:xfrm>
            <a:off x="8194000" y="2705576"/>
            <a:ext cx="564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b="0" i="0" lang="en-US" sz="175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What does changing the spin direction do?</a:t>
            </a:r>
            <a:endParaRPr b="0" i="0" sz="1750" u="none" cap="none" strike="noStrike"/>
          </a:p>
        </p:txBody>
      </p:sp>
      <p:sp>
        <p:nvSpPr>
          <p:cNvPr id="109" name="Google Shape;109;p17"/>
          <p:cNvSpPr/>
          <p:nvPr/>
        </p:nvSpPr>
        <p:spPr>
          <a:xfrm>
            <a:off x="793790" y="3522107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D2D9F9"/>
          </a:solidFill>
          <a:ln cap="flat" cmpd="sng" w="9525">
            <a:solidFill>
              <a:srgbClr val="B8B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878860" y="3564612"/>
            <a:ext cx="3402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650"/>
              <a:buFont typeface="Corben"/>
              <a:buNone/>
            </a:pPr>
            <a:r>
              <a:t/>
            </a:r>
            <a:endParaRPr b="0" i="0" sz="2650" u="none" cap="none" strike="noStrike"/>
          </a:p>
        </p:txBody>
      </p:sp>
      <p:sp>
        <p:nvSpPr>
          <p:cNvPr id="111" name="Google Shape;111;p17"/>
          <p:cNvSpPr/>
          <p:nvPr/>
        </p:nvSpPr>
        <p:spPr>
          <a:xfrm>
            <a:off x="1530906" y="3599974"/>
            <a:ext cx="3057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200"/>
              <a:buFont typeface="Corben"/>
              <a:buNone/>
            </a:pPr>
            <a:r>
              <a:rPr b="0" i="0" lang="en-US" sz="2200" u="none" cap="none" strike="noStrike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Countdown Animation</a:t>
            </a:r>
            <a:endParaRPr b="0" i="0" sz="2200" u="none" cap="none" strike="noStrike"/>
          </a:p>
        </p:txBody>
      </p:sp>
      <p:sp>
        <p:nvSpPr>
          <p:cNvPr id="112" name="Google Shape;112;p17"/>
          <p:cNvSpPr/>
          <p:nvPr/>
        </p:nvSpPr>
        <p:spPr>
          <a:xfrm>
            <a:off x="1530906" y="4090392"/>
            <a:ext cx="56424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b="0" i="0" lang="en-US" sz="175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How could you use loops to animate a countdown?</a:t>
            </a:r>
            <a:endParaRPr b="0" i="0" sz="1750" u="none" cap="none" strike="noStrike"/>
          </a:p>
        </p:txBody>
      </p:sp>
      <p:sp>
        <p:nvSpPr>
          <p:cNvPr id="113" name="Google Shape;113;p17"/>
          <p:cNvSpPr/>
          <p:nvPr/>
        </p:nvSpPr>
        <p:spPr>
          <a:xfrm>
            <a:off x="7456884" y="3522107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D2D9F9"/>
          </a:solidFill>
          <a:ln cap="flat" cmpd="sng" w="9525">
            <a:solidFill>
              <a:srgbClr val="B8B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8194000" y="3599974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200"/>
              <a:buFont typeface="Corben"/>
              <a:buNone/>
            </a:pPr>
            <a:r>
              <a:rPr b="0" i="0" lang="en-US" sz="2200" u="none" cap="none" strike="noStrike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Event Trigger</a:t>
            </a:r>
            <a:endParaRPr b="0" i="0" sz="2200" u="none" cap="none" strike="noStrike"/>
          </a:p>
        </p:txBody>
      </p:sp>
      <p:sp>
        <p:nvSpPr>
          <p:cNvPr id="115" name="Google Shape;115;p17"/>
          <p:cNvSpPr/>
          <p:nvPr/>
        </p:nvSpPr>
        <p:spPr>
          <a:xfrm>
            <a:off x="8194000" y="4090392"/>
            <a:ext cx="56427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b="0" i="0" lang="en-US" sz="175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What's the benefit of using ON collision instead of WHEN start?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 title="Screenshot 2025-09-08 at 15.41.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25" y="1595663"/>
            <a:ext cx="5282550" cy="50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 title="Screenshot 2025-09-08 at 15.41.4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5425" y="1424613"/>
            <a:ext cx="4682475" cy="5596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469551" y="126600"/>
            <a:ext cx="78681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Corben"/>
              <a:buNone/>
            </a:pPr>
            <a:r>
              <a:rPr b="0" i="0" lang="en-US" sz="4450" u="none" cap="none" strike="noStrike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 Activity 2:  Build &amp; Test</a:t>
            </a:r>
            <a:endParaRPr b="0" i="0" sz="4450" u="none" cap="none" strike="noStrike"/>
          </a:p>
        </p:txBody>
      </p:sp>
      <p:sp>
        <p:nvSpPr>
          <p:cNvPr id="124" name="Google Shape;124;p18"/>
          <p:cNvSpPr/>
          <p:nvPr/>
        </p:nvSpPr>
        <p:spPr>
          <a:xfrm>
            <a:off x="11289200" y="565475"/>
            <a:ext cx="2953500" cy="2095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Which sensors are we using?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793790" y="821174"/>
            <a:ext cx="5670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Corben"/>
              <a:buNone/>
            </a:pPr>
            <a:r>
              <a:rPr b="0" i="0" lang="en-US" sz="4450" u="none" cap="none" strike="noStrike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Challenge Cards</a:t>
            </a:r>
            <a:endParaRPr b="0" i="0" sz="4450" u="none" cap="none" strike="noStrike"/>
          </a:p>
        </p:txBody>
      </p:sp>
      <p:pic>
        <p:nvPicPr>
          <p:cNvPr id="131" name="Google Shape;131;p19" title="Screenshot 2025-09-03 at 14.46.02.png"/>
          <p:cNvPicPr preferRelativeResize="0"/>
          <p:nvPr/>
        </p:nvPicPr>
        <p:blipFill rotWithShape="1">
          <a:blip r:embed="rId3">
            <a:alphaModFix/>
          </a:blip>
          <a:srcRect b="0" l="0" r="11606" t="25827"/>
          <a:stretch/>
        </p:blipFill>
        <p:spPr>
          <a:xfrm>
            <a:off x="609600" y="2091225"/>
            <a:ext cx="4156675" cy="38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 title="Screenshot 2025-09-03 at 14.46.17.png"/>
          <p:cNvPicPr preferRelativeResize="0"/>
          <p:nvPr/>
        </p:nvPicPr>
        <p:blipFill rotWithShape="1">
          <a:blip r:embed="rId4">
            <a:alphaModFix/>
          </a:blip>
          <a:srcRect b="0" l="8425" r="5248" t="20741"/>
          <a:stretch/>
        </p:blipFill>
        <p:spPr>
          <a:xfrm>
            <a:off x="5364355" y="2530950"/>
            <a:ext cx="3804400" cy="41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 title="Screenshot 2025-09-03 at 14.46.35.png"/>
          <p:cNvPicPr preferRelativeResize="0"/>
          <p:nvPr/>
        </p:nvPicPr>
        <p:blipFill rotWithShape="1">
          <a:blip r:embed="rId5">
            <a:alphaModFix/>
          </a:blip>
          <a:srcRect b="0" l="0" r="7484" t="21389"/>
          <a:stretch/>
        </p:blipFill>
        <p:spPr>
          <a:xfrm>
            <a:off x="10284537" y="2639713"/>
            <a:ext cx="3436750" cy="29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609600" y="6506478"/>
            <a:ext cx="3000000" cy="1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2831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9">
                <a:solidFill>
                  <a:schemeClr val="accent6"/>
                </a:solidFill>
              </a:rPr>
              <a:t> </a:t>
            </a:r>
            <a:r>
              <a:rPr b="1" lang="en-US" sz="24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Mild Challenge: Timed Motor Burst </a:t>
            </a:r>
            <a:endParaRPr b="1" sz="2400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6096000" y="6477000"/>
            <a:ext cx="30000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415917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9">
                <a:solidFill>
                  <a:srgbClr val="FF9900"/>
                </a:solidFill>
              </a:rPr>
              <a:t>️ </a:t>
            </a:r>
            <a:r>
              <a:rPr b="1" lang="en-US" sz="24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Hot Challenge: Wake-Up Alarm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10044246" y="6416725"/>
            <a:ext cx="42603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07810" marR="369863" rtl="0" algn="l">
              <a:lnSpc>
                <a:spcPct val="1297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9">
                <a:solidFill>
                  <a:srgbClr val="FF0000"/>
                </a:solidFill>
              </a:rPr>
              <a:t>️️ </a:t>
            </a:r>
            <a:r>
              <a:rPr b="1" lang="en-US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Spicy Challenge: Light Sensor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793790" y="1473994"/>
            <a:ext cx="900553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Corben"/>
              <a:buNone/>
            </a:pPr>
            <a:r>
              <a:rPr b="0" i="0" lang="en-US" sz="4450" u="none" cap="none" strike="noStrike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Plenary: Prove Your Loop Mastery</a:t>
            </a:r>
            <a:endParaRPr b="0" i="0" sz="4450" u="none" cap="none" strike="noStrike"/>
          </a:p>
        </p:txBody>
      </p:sp>
      <p:sp>
        <p:nvSpPr>
          <p:cNvPr id="143" name="Google Shape;143;p20"/>
          <p:cNvSpPr/>
          <p:nvPr/>
        </p:nvSpPr>
        <p:spPr>
          <a:xfrm>
            <a:off x="793790" y="2522934"/>
            <a:ext cx="4848939" cy="566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3550"/>
              <a:buFont typeface="Corben"/>
              <a:buNone/>
            </a:pPr>
            <a:r>
              <a:rPr b="0" i="0" lang="en-US" sz="3550" u="none" cap="none" strike="noStrike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Assessment Questions</a:t>
            </a:r>
            <a:endParaRPr b="0" i="0" sz="3550" u="none" cap="none" strike="noStrike"/>
          </a:p>
        </p:txBody>
      </p:sp>
      <p:sp>
        <p:nvSpPr>
          <p:cNvPr id="144" name="Google Shape;144;p20"/>
          <p:cNvSpPr/>
          <p:nvPr/>
        </p:nvSpPr>
        <p:spPr>
          <a:xfrm>
            <a:off x="793790" y="3430072"/>
            <a:ext cx="6407944" cy="1367909"/>
          </a:xfrm>
          <a:prstGeom prst="roundRect">
            <a:avLst>
              <a:gd fmla="val 6964" name="adj"/>
            </a:avLst>
          </a:prstGeom>
          <a:solidFill>
            <a:srgbClr val="F9F9FF">
              <a:alpha val="74901"/>
            </a:srgbClr>
          </a:solidFill>
          <a:ln cap="flat" cmpd="sng" w="30475">
            <a:solidFill>
              <a:srgbClr val="B8B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793790" y="3430072"/>
            <a:ext cx="121920" cy="1367909"/>
          </a:xfrm>
          <a:prstGeom prst="roundRect">
            <a:avLst>
              <a:gd fmla="val 78139" name="adj"/>
            </a:avLst>
          </a:prstGeom>
          <a:solidFill>
            <a:srgbClr val="4967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1173004" y="36873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200"/>
              <a:buFont typeface="Corben"/>
              <a:buNone/>
            </a:pPr>
            <a:r>
              <a:rPr b="0" i="0" lang="en-US" sz="2200" u="none" cap="none" strike="noStrike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Loop Utility</a:t>
            </a:r>
            <a:endParaRPr b="0" i="0" sz="2200" u="none" cap="none" strike="noStrike"/>
          </a:p>
        </p:txBody>
      </p:sp>
      <p:sp>
        <p:nvSpPr>
          <p:cNvPr id="147" name="Google Shape;147;p20"/>
          <p:cNvSpPr/>
          <p:nvPr/>
        </p:nvSpPr>
        <p:spPr>
          <a:xfrm>
            <a:off x="1173004" y="4177784"/>
            <a:ext cx="577143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b="0" i="0" lang="en-US" sz="175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Why are loops useful in programming?</a:t>
            </a:r>
            <a:endParaRPr b="0" i="0" sz="1750" u="none" cap="none" strike="noStrike"/>
          </a:p>
        </p:txBody>
      </p:sp>
      <p:sp>
        <p:nvSpPr>
          <p:cNvPr id="148" name="Google Shape;148;p20"/>
          <p:cNvSpPr/>
          <p:nvPr/>
        </p:nvSpPr>
        <p:spPr>
          <a:xfrm>
            <a:off x="7428548" y="3430072"/>
            <a:ext cx="6408063" cy="1367909"/>
          </a:xfrm>
          <a:prstGeom prst="roundRect">
            <a:avLst>
              <a:gd fmla="val 6964" name="adj"/>
            </a:avLst>
          </a:prstGeom>
          <a:solidFill>
            <a:srgbClr val="F9F9FF">
              <a:alpha val="74901"/>
            </a:srgbClr>
          </a:solidFill>
          <a:ln cap="flat" cmpd="sng" w="30475">
            <a:solidFill>
              <a:srgbClr val="B8B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7428548" y="3430072"/>
            <a:ext cx="121920" cy="1367909"/>
          </a:xfrm>
          <a:prstGeom prst="roundRect">
            <a:avLst>
              <a:gd fmla="val 78139" name="adj"/>
            </a:avLst>
          </a:prstGeom>
          <a:solidFill>
            <a:srgbClr val="4967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7807762" y="36873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200"/>
              <a:buFont typeface="Corben"/>
              <a:buNone/>
            </a:pPr>
            <a:r>
              <a:rPr b="0" i="0" lang="en-US" sz="2200" u="none" cap="none" strike="noStrike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Control Application</a:t>
            </a:r>
            <a:endParaRPr b="0" i="0" sz="2200" u="none" cap="none" strike="noStrike"/>
          </a:p>
        </p:txBody>
      </p:sp>
      <p:sp>
        <p:nvSpPr>
          <p:cNvPr id="151" name="Google Shape;151;p20"/>
          <p:cNvSpPr/>
          <p:nvPr/>
        </p:nvSpPr>
        <p:spPr>
          <a:xfrm>
            <a:off x="7807762" y="4177784"/>
            <a:ext cx="577155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b="0" i="0" lang="en-US" sz="175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How did you use loops to control the matrix or spin?</a:t>
            </a:r>
            <a:endParaRPr b="0" i="0" sz="1750" u="none" cap="none" strike="noStrike"/>
          </a:p>
        </p:txBody>
      </p:sp>
      <p:sp>
        <p:nvSpPr>
          <p:cNvPr id="152" name="Google Shape;152;p20"/>
          <p:cNvSpPr/>
          <p:nvPr/>
        </p:nvSpPr>
        <p:spPr>
          <a:xfrm>
            <a:off x="793790" y="5024795"/>
            <a:ext cx="6407944" cy="1730812"/>
          </a:xfrm>
          <a:prstGeom prst="roundRect">
            <a:avLst>
              <a:gd fmla="val 5504" name="adj"/>
            </a:avLst>
          </a:prstGeom>
          <a:solidFill>
            <a:srgbClr val="F9F9FF">
              <a:alpha val="74901"/>
            </a:srgbClr>
          </a:solidFill>
          <a:ln cap="flat" cmpd="sng" w="30475">
            <a:solidFill>
              <a:srgbClr val="B8B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793790" y="5024795"/>
            <a:ext cx="121920" cy="1730812"/>
          </a:xfrm>
          <a:prstGeom prst="roundRect">
            <a:avLst>
              <a:gd fmla="val 78139" name="adj"/>
            </a:avLst>
          </a:prstGeom>
          <a:solidFill>
            <a:srgbClr val="4967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1173004" y="528208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200"/>
              <a:buFont typeface="Corben"/>
              <a:buNone/>
            </a:pPr>
            <a:r>
              <a:rPr b="0" i="0" lang="en-US" sz="2200" u="none" cap="none" strike="noStrike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Event Trigger</a:t>
            </a:r>
            <a:endParaRPr b="0" i="0" sz="2200" u="none" cap="none" strike="noStrike"/>
          </a:p>
        </p:txBody>
      </p:sp>
      <p:sp>
        <p:nvSpPr>
          <p:cNvPr id="155" name="Google Shape;155;p20"/>
          <p:cNvSpPr/>
          <p:nvPr/>
        </p:nvSpPr>
        <p:spPr>
          <a:xfrm>
            <a:off x="1173004" y="5772507"/>
            <a:ext cx="577143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b="0" i="0" lang="en-US" sz="175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What's one event you used to trigger a loop?</a:t>
            </a:r>
            <a:endParaRPr b="0" i="0" sz="1750" u="none" cap="none" strike="noStrike"/>
          </a:p>
        </p:txBody>
      </p:sp>
      <p:sp>
        <p:nvSpPr>
          <p:cNvPr id="156" name="Google Shape;156;p20"/>
          <p:cNvSpPr/>
          <p:nvPr/>
        </p:nvSpPr>
        <p:spPr>
          <a:xfrm>
            <a:off x="7428548" y="5024795"/>
            <a:ext cx="6408063" cy="1730812"/>
          </a:xfrm>
          <a:prstGeom prst="roundRect">
            <a:avLst>
              <a:gd fmla="val 5504" name="adj"/>
            </a:avLst>
          </a:prstGeom>
          <a:solidFill>
            <a:srgbClr val="F9F9FF">
              <a:alpha val="74901"/>
            </a:srgbClr>
          </a:solidFill>
          <a:ln cap="flat" cmpd="sng" w="30475">
            <a:solidFill>
              <a:srgbClr val="B8B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7428548" y="5024795"/>
            <a:ext cx="121920" cy="1730812"/>
          </a:xfrm>
          <a:prstGeom prst="roundRect">
            <a:avLst>
              <a:gd fmla="val 78139" name="adj"/>
            </a:avLst>
          </a:prstGeom>
          <a:solidFill>
            <a:srgbClr val="4967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7807762" y="528208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200"/>
              <a:buFont typeface="Corben"/>
              <a:buNone/>
            </a:pPr>
            <a:r>
              <a:rPr b="0" i="0" lang="en-US" sz="2200" u="none" cap="none" strike="noStrike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Cross-Curricular</a:t>
            </a:r>
            <a:endParaRPr b="0" i="0" sz="2200" u="none" cap="none" strike="noStrike"/>
          </a:p>
        </p:txBody>
      </p:sp>
      <p:sp>
        <p:nvSpPr>
          <p:cNvPr id="159" name="Google Shape;159;p20"/>
          <p:cNvSpPr/>
          <p:nvPr/>
        </p:nvSpPr>
        <p:spPr>
          <a:xfrm>
            <a:off x="7807762" y="5772507"/>
            <a:ext cx="577155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b="0" i="0" lang="en-US" sz="175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How could loops help in other subjects (e.g., math, music)?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>
            <a:off x="793790" y="2925485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B1B27"/>
              </a:buClr>
              <a:buSzPts val="4450"/>
              <a:buFont typeface="Corben"/>
              <a:buNone/>
            </a:pPr>
            <a:r>
              <a:rPr b="0" i="0" lang="en-US" sz="4450" u="none" cap="none" strike="noStrike">
                <a:solidFill>
                  <a:srgbClr val="1B1B27"/>
                </a:solidFill>
                <a:latin typeface="Corben"/>
                <a:ea typeface="Corben"/>
                <a:cs typeface="Corben"/>
                <a:sym typeface="Corben"/>
              </a:rPr>
              <a:t>Exit Ticket</a:t>
            </a:r>
            <a:endParaRPr b="0" i="0" sz="4450" u="none" cap="none" strike="noStrike"/>
          </a:p>
        </p:txBody>
      </p:sp>
      <p:sp>
        <p:nvSpPr>
          <p:cNvPr id="166" name="Google Shape;166;p21"/>
          <p:cNvSpPr/>
          <p:nvPr/>
        </p:nvSpPr>
        <p:spPr>
          <a:xfrm>
            <a:off x="1530906" y="408789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200"/>
              <a:buFont typeface="Corben"/>
              <a:buNone/>
            </a:pPr>
            <a:r>
              <a:rPr b="0" i="0" lang="en-US" sz="2200" u="none" cap="none" strike="noStrike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Your Loop</a:t>
            </a:r>
            <a:endParaRPr b="0" i="0" sz="2200" u="none" cap="none" strike="noStrike"/>
          </a:p>
        </p:txBody>
      </p:sp>
      <p:sp>
        <p:nvSpPr>
          <p:cNvPr id="167" name="Google Shape;167;p21"/>
          <p:cNvSpPr/>
          <p:nvPr/>
        </p:nvSpPr>
        <p:spPr>
          <a:xfrm>
            <a:off x="1530906" y="4578310"/>
            <a:ext cx="342149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b="0" i="0" lang="en-US" sz="175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What loop did you build today?</a:t>
            </a:r>
            <a:endParaRPr b="0" i="0" sz="1750" u="none" cap="none" strike="noStrike"/>
          </a:p>
        </p:txBody>
      </p:sp>
      <p:sp>
        <p:nvSpPr>
          <p:cNvPr id="168" name="Google Shape;168;p21"/>
          <p:cNvSpPr/>
          <p:nvPr/>
        </p:nvSpPr>
        <p:spPr>
          <a:xfrm>
            <a:off x="5973008" y="408789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200"/>
              <a:buFont typeface="Corben"/>
              <a:buNone/>
            </a:pPr>
            <a:r>
              <a:rPr b="0" i="0" lang="en-US" sz="2200" u="none" cap="none" strike="noStrike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Event Handler</a:t>
            </a:r>
            <a:endParaRPr b="0" i="0" sz="2200" u="none" cap="none" strike="noStrike"/>
          </a:p>
        </p:txBody>
      </p:sp>
      <p:sp>
        <p:nvSpPr>
          <p:cNvPr id="169" name="Google Shape;169;p21"/>
          <p:cNvSpPr/>
          <p:nvPr/>
        </p:nvSpPr>
        <p:spPr>
          <a:xfrm>
            <a:off x="5973008" y="4578310"/>
            <a:ext cx="342149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b="0" i="0" lang="en-US" sz="175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What event handler did you try?</a:t>
            </a:r>
            <a:endParaRPr b="0" i="0" sz="1750" u="none" cap="none" strike="noStrike"/>
          </a:p>
        </p:txBody>
      </p:sp>
      <p:sp>
        <p:nvSpPr>
          <p:cNvPr id="170" name="Google Shape;170;p21"/>
          <p:cNvSpPr/>
          <p:nvPr/>
        </p:nvSpPr>
        <p:spPr>
          <a:xfrm>
            <a:off x="10415111" y="408789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2200"/>
              <a:buFont typeface="Corben"/>
              <a:buNone/>
            </a:pPr>
            <a:r>
              <a:rPr b="0" i="0" lang="en-US" sz="2200" u="none" cap="none" strike="noStrike">
                <a:solidFill>
                  <a:srgbClr val="404155"/>
                </a:solidFill>
                <a:latin typeface="Corben"/>
                <a:ea typeface="Corben"/>
                <a:cs typeface="Corben"/>
                <a:sym typeface="Corben"/>
              </a:rPr>
              <a:t>Next Idea</a:t>
            </a:r>
            <a:endParaRPr b="0" i="0" sz="2200" u="none" cap="none" strike="noStrike"/>
          </a:p>
        </p:txBody>
      </p:sp>
      <p:sp>
        <p:nvSpPr>
          <p:cNvPr id="171" name="Google Shape;171;p21"/>
          <p:cNvSpPr/>
          <p:nvPr/>
        </p:nvSpPr>
        <p:spPr>
          <a:xfrm>
            <a:off x="10415111" y="4578310"/>
            <a:ext cx="342149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4155"/>
              </a:buClr>
              <a:buSzPts val="1750"/>
              <a:buFont typeface="Nobile"/>
              <a:buNone/>
            </a:pPr>
            <a:r>
              <a:rPr b="0" i="0" lang="en-US" sz="1750" u="none" cap="none" strike="noStrike">
                <a:solidFill>
                  <a:srgbClr val="404155"/>
                </a:solidFill>
                <a:latin typeface="Nobile"/>
                <a:ea typeface="Nobile"/>
                <a:cs typeface="Nobile"/>
                <a:sym typeface="Nobile"/>
              </a:rPr>
              <a:t>What's one new idea you want to test next time?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