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8229600" cy="14630400"/>
  <p:embeddedFontLst>
    <p:embeddedFont>
      <p:font typeface="Tomorrow"/>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Tomorrow-regular.fntdata"/><Relationship Id="rId14" Type="http://schemas.openxmlformats.org/officeDocument/2006/relationships/slide" Target="slides/slide10.xml"/><Relationship Id="rId17" Type="http://schemas.openxmlformats.org/officeDocument/2006/relationships/font" Target="fonts/Tomorrow-italic.fntdata"/><Relationship Id="rId16" Type="http://schemas.openxmlformats.org/officeDocument/2006/relationships/font" Target="fonts/Tomorrow-bold.fntdata"/><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font" Target="fonts/Tomorrow-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t>‹#›</a:t>
            </a:fld>
            <a:endParaRPr b="0" i="0" sz="1200" u="none" cap="none" strike="noStrik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 name="Google Shape;8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98450" lvl="0" marL="457200" rtl="0" algn="l">
              <a:lnSpc>
                <a:spcPct val="115000"/>
              </a:lnSpc>
              <a:spcBef>
                <a:spcPts val="1200"/>
              </a:spcBef>
              <a:spcAft>
                <a:spcPts val="0"/>
              </a:spcAft>
              <a:buClr>
                <a:schemeClr val="dk1"/>
              </a:buClr>
              <a:buSzPts val="1100"/>
              <a:buChar char="●"/>
            </a:pPr>
            <a:r>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110" name="Google Shape;11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e22b3640e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7e22b3640e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Extension Idea - </a:t>
            </a:r>
            <a:r>
              <a:rPr lang="en-US"/>
              <a:t>What happens if you add a matrix animation or speak block?  pay attention to the play sound block - the </a:t>
            </a:r>
            <a:r>
              <a:rPr b="1" lang="en-US" u="sng"/>
              <a:t>wait </a:t>
            </a:r>
            <a:r>
              <a:rPr lang="en-US"/>
              <a:t>will prevent the code from going to the next block. Children will have </a:t>
            </a:r>
            <a:br>
              <a:rPr lang="en-US"/>
            </a:br>
            <a:r>
              <a:rPr lang="en-US"/>
              <a:t>to click on the block to</a:t>
            </a:r>
            <a:r>
              <a:rPr b="1" lang="en-US"/>
              <a:t> ‘continue’</a:t>
            </a:r>
            <a:endParaRPr b="1"/>
          </a:p>
        </p:txBody>
      </p:sp>
      <p:sp>
        <p:nvSpPr>
          <p:cNvPr id="135" name="Google Shape;135;g37e22b3640e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2000"/>
              <a:t>Some times Freefall will appear not to execute if the distance is too short - try adding delay or make sure that the sound played goes first and uses continue before a color block, </a:t>
            </a:r>
            <a:r>
              <a:rPr lang="en-US" sz="2000"/>
              <a:t>length of sound chosen could also effect if sound gets played. </a:t>
            </a:r>
            <a:endParaRPr sz="2000"/>
          </a:p>
        </p:txBody>
      </p:sp>
      <p:sp>
        <p:nvSpPr>
          <p:cNvPr id="142" name="Google Shape;14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8070ad51c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8070ad51c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1100">
                <a:latin typeface="Arial"/>
                <a:ea typeface="Arial"/>
                <a:cs typeface="Arial"/>
                <a:sym typeface="Arial"/>
              </a:rPr>
              <a:t>Teacher Note:</a:t>
            </a:r>
            <a:r>
              <a:rPr lang="en-US" sz="1100">
                <a:latin typeface="Arial"/>
                <a:ea typeface="Arial"/>
                <a:cs typeface="Arial"/>
                <a:sym typeface="Arial"/>
              </a:rPr>
              <a:t> This challenge builds on the previous if/else lesson. Students will need to combine multiple sensors and events together, so remind them to use "if/else" statements when checking related conditions (like high vs. low accelerometer readings) to avoid conflicts. Encourage them to think about how their device should behave differently in various situations - for example, a hard landing might need different responses in bright light versus darkness. The bonus "on freefall" event adds an extra layer of complexity where students can create responses for when the device is falling through the air before it lands.</a:t>
            </a:r>
            <a:endParaRPr/>
          </a:p>
        </p:txBody>
      </p:sp>
      <p:sp>
        <p:nvSpPr>
          <p:cNvPr id="170" name="Google Shape;170;g38070ad51c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07047773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807047773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Each individual code block shown will work perfectly on its own. However, if you want to combine multiple conditions together (like checking both light AND motion at the same time), you'll need to use "if/else" statements instead of separate "if" blocks. This prevents the device from getting confused and trying to do multiple things at once, and helps it run more efficiently.</a:t>
            </a:r>
            <a:endParaRPr/>
          </a:p>
        </p:txBody>
      </p:sp>
      <p:sp>
        <p:nvSpPr>
          <p:cNvPr id="176" name="Google Shape;176;g3807047773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070ad51c1_1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8070ad51c1_1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FYI stand directly under Halogen/roof light will spike the light sensor - See what happens when you put in a forever loop - standing </a:t>
            </a:r>
            <a:r>
              <a:rPr lang="en-US"/>
              <a:t>under</a:t>
            </a:r>
            <a:r>
              <a:rPr lang="en-US"/>
              <a:t> the light and away from the light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a:t>
            </a:r>
            <a:r>
              <a:rPr lang="en-US"/>
              <a:t>solution</a:t>
            </a:r>
            <a:r>
              <a:rPr lang="en-US"/>
              <a:t> uses if/else rather than 2 If Statements - more </a:t>
            </a:r>
            <a:r>
              <a:rPr lang="en-US"/>
              <a:t>efficient</a:t>
            </a:r>
            <a:r>
              <a:rPr lang="en-US"/>
              <a:t> than use just ‘if statements’</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US"/>
              <a:t>Think of it like this: if you only use "if" statements, it's like asking "Is it sunny?" and "Is it rainy?" even when you can already see it's sunny outside. Your device wastes time checking everything instead of stopping when it finds the answer.</a:t>
            </a:r>
            <a:endParaRPr/>
          </a:p>
          <a:p>
            <a:pPr indent="0" lvl="0" marL="0" rtl="0" algn="l">
              <a:lnSpc>
                <a:spcPct val="115000"/>
              </a:lnSpc>
              <a:spcBef>
                <a:spcPts val="1200"/>
              </a:spcBef>
              <a:spcAft>
                <a:spcPts val="0"/>
              </a:spcAft>
              <a:buClr>
                <a:schemeClr val="dk1"/>
              </a:buClr>
              <a:buSzPts val="1100"/>
              <a:buFont typeface="Arial"/>
              <a:buNone/>
            </a:pPr>
            <a:r>
              <a:rPr lang="en-US"/>
              <a:t>Also, sometimes your device might get confused and try to do two things at once - like saying both "Normal Landing" AND "System Shock" at the same time, which sounds weird. Or it might not do anything at all if the number is exactly in the middle.</a:t>
            </a:r>
            <a:endParaRPr/>
          </a:p>
          <a:p>
            <a:pPr indent="0" lvl="0" marL="0" rtl="0" algn="l">
              <a:lnSpc>
                <a:spcPct val="115000"/>
              </a:lnSpc>
              <a:spcBef>
                <a:spcPts val="1200"/>
              </a:spcBef>
              <a:spcAft>
                <a:spcPts val="0"/>
              </a:spcAft>
              <a:buClr>
                <a:schemeClr val="dk1"/>
              </a:buClr>
              <a:buSzPts val="1100"/>
              <a:buFont typeface="Arial"/>
              <a:buNone/>
            </a:pPr>
            <a:r>
              <a:rPr lang="en-US"/>
              <a:t>Using "if/else" is like giving your device smart choices - once it finds the right answer, it stops looking and does just one thing. This makes your device work faster and avoid getting confused.</a:t>
            </a:r>
            <a:endParaRPr/>
          </a:p>
          <a:p>
            <a:pPr indent="0" lvl="0" marL="0" rtl="0" algn="l">
              <a:spcBef>
                <a:spcPts val="1200"/>
              </a:spcBef>
              <a:spcAft>
                <a:spcPts val="0"/>
              </a:spcAft>
              <a:buNone/>
            </a:pPr>
            <a:r>
              <a:t/>
            </a:r>
            <a:endParaRPr/>
          </a:p>
        </p:txBody>
      </p:sp>
      <p:sp>
        <p:nvSpPr>
          <p:cNvPr id="190" name="Google Shape;190;g38070ad51c1_1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gamma.app/?utm_source=made-with-gamma" TargetMode="External"/><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 master">
  <p:cSld name="Slide 1 master">
    <p:spTree>
      <p:nvGrpSpPr>
        <p:cNvPr id="10" name="Shape 10"/>
        <p:cNvGrpSpPr/>
        <p:nvPr/>
      </p:nvGrpSpPr>
      <p:grpSpPr>
        <a:xfrm>
          <a:off x="0" y="0"/>
          <a:ext cx="0" cy="0"/>
          <a:chOff x="0" y="0"/>
          <a:chExt cx="0" cy="0"/>
        </a:xfrm>
      </p:grpSpPr>
      <p:sp>
        <p:nvSpPr>
          <p:cNvPr id="11" name="Google Shape;11;p2"/>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2" name="Google Shape;12;p2"/>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3" name="Google Shape;13;p2">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10 master">
  <p:cSld name="Slide 10 master">
    <p:spTree>
      <p:nvGrpSpPr>
        <p:cNvPr id="46" name="Shape 46"/>
        <p:cNvGrpSpPr/>
        <p:nvPr/>
      </p:nvGrpSpPr>
      <p:grpSpPr>
        <a:xfrm>
          <a:off x="0" y="0"/>
          <a:ext cx="0" cy="0"/>
          <a:chOff x="0" y="0"/>
          <a:chExt cx="0" cy="0"/>
        </a:xfrm>
      </p:grpSpPr>
      <p:sp>
        <p:nvSpPr>
          <p:cNvPr id="47" name="Google Shape;47;p11"/>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48" name="Google Shape;48;p11"/>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49" name="Google Shape;49;p11">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2 master">
  <p:cSld name="Slide 2 master">
    <p:spTree>
      <p:nvGrpSpPr>
        <p:cNvPr id="14" name="Shape 14"/>
        <p:cNvGrpSpPr/>
        <p:nvPr/>
      </p:nvGrpSpPr>
      <p:grpSpPr>
        <a:xfrm>
          <a:off x="0" y="0"/>
          <a:ext cx="0" cy="0"/>
          <a:chOff x="0" y="0"/>
          <a:chExt cx="0" cy="0"/>
        </a:xfrm>
      </p:grpSpPr>
      <p:sp>
        <p:nvSpPr>
          <p:cNvPr id="15" name="Google Shape;15;p3"/>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 name="Google Shape;16;p3"/>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7" name="Google Shape;17;p3">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3 master">
  <p:cSld name="Slide 3 master">
    <p:spTree>
      <p:nvGrpSpPr>
        <p:cNvPr id="18" name="Shape 18"/>
        <p:cNvGrpSpPr/>
        <p:nvPr/>
      </p:nvGrpSpPr>
      <p:grpSpPr>
        <a:xfrm>
          <a:off x="0" y="0"/>
          <a:ext cx="0" cy="0"/>
          <a:chOff x="0" y="0"/>
          <a:chExt cx="0" cy="0"/>
        </a:xfrm>
      </p:grpSpPr>
      <p:sp>
        <p:nvSpPr>
          <p:cNvPr id="19" name="Google Shape;19;p4"/>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0" name="Google Shape;20;p4"/>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1" name="Google Shape;21;p4">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4 master">
  <p:cSld name="Slide 4 master">
    <p:spTree>
      <p:nvGrpSpPr>
        <p:cNvPr id="22" name="Shape 22"/>
        <p:cNvGrpSpPr/>
        <p:nvPr/>
      </p:nvGrpSpPr>
      <p:grpSpPr>
        <a:xfrm>
          <a:off x="0" y="0"/>
          <a:ext cx="0" cy="0"/>
          <a:chOff x="0" y="0"/>
          <a:chExt cx="0" cy="0"/>
        </a:xfrm>
      </p:grpSpPr>
      <p:sp>
        <p:nvSpPr>
          <p:cNvPr id="23" name="Google Shape;23;p5"/>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4" name="Google Shape;24;p5"/>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5" name="Google Shape;25;p5">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5 master">
  <p:cSld name="Slide 5 master">
    <p:spTree>
      <p:nvGrpSpPr>
        <p:cNvPr id="26" name="Shape 26"/>
        <p:cNvGrpSpPr/>
        <p:nvPr/>
      </p:nvGrpSpPr>
      <p:grpSpPr>
        <a:xfrm>
          <a:off x="0" y="0"/>
          <a:ext cx="0" cy="0"/>
          <a:chOff x="0" y="0"/>
          <a:chExt cx="0" cy="0"/>
        </a:xfrm>
      </p:grpSpPr>
      <p:sp>
        <p:nvSpPr>
          <p:cNvPr id="27" name="Google Shape;27;p6"/>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28" name="Google Shape;28;p6"/>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29" name="Google Shape;29;p6">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6 master">
  <p:cSld name="Slide 6 master">
    <p:spTree>
      <p:nvGrpSpPr>
        <p:cNvPr id="30" name="Shape 30"/>
        <p:cNvGrpSpPr/>
        <p:nvPr/>
      </p:nvGrpSpPr>
      <p:grpSpPr>
        <a:xfrm>
          <a:off x="0" y="0"/>
          <a:ext cx="0" cy="0"/>
          <a:chOff x="0" y="0"/>
          <a:chExt cx="0" cy="0"/>
        </a:xfrm>
      </p:grpSpPr>
      <p:sp>
        <p:nvSpPr>
          <p:cNvPr id="31" name="Google Shape;31;p7"/>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2" name="Google Shape;32;p7"/>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33" name="Google Shape;33;p7">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7 master">
  <p:cSld name="Slide 7 master">
    <p:spTree>
      <p:nvGrpSpPr>
        <p:cNvPr id="34" name="Shape 34"/>
        <p:cNvGrpSpPr/>
        <p:nvPr/>
      </p:nvGrpSpPr>
      <p:grpSpPr>
        <a:xfrm>
          <a:off x="0" y="0"/>
          <a:ext cx="0" cy="0"/>
          <a:chOff x="0" y="0"/>
          <a:chExt cx="0" cy="0"/>
        </a:xfrm>
      </p:grpSpPr>
      <p:sp>
        <p:nvSpPr>
          <p:cNvPr id="35" name="Google Shape;35;p8"/>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36" name="Google Shape;36;p8"/>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37" name="Google Shape;37;p8">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8 master">
  <p:cSld name="Slide 8 master">
    <p:spTree>
      <p:nvGrpSpPr>
        <p:cNvPr id="38" name="Shape 38"/>
        <p:cNvGrpSpPr/>
        <p:nvPr/>
      </p:nvGrpSpPr>
      <p:grpSpPr>
        <a:xfrm>
          <a:off x="0" y="0"/>
          <a:ext cx="0" cy="0"/>
          <a:chOff x="0" y="0"/>
          <a:chExt cx="0" cy="0"/>
        </a:xfrm>
      </p:grpSpPr>
      <p:sp>
        <p:nvSpPr>
          <p:cNvPr id="39" name="Google Shape;39;p9"/>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40" name="Google Shape;40;p9"/>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41" name="Google Shape;41;p9">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9 master">
  <p:cSld name="Slide 9 master">
    <p:spTree>
      <p:nvGrpSpPr>
        <p:cNvPr id="42" name="Shape 42"/>
        <p:cNvGrpSpPr/>
        <p:nvPr/>
      </p:nvGrpSpPr>
      <p:grpSpPr>
        <a:xfrm>
          <a:off x="0" y="0"/>
          <a:ext cx="0" cy="0"/>
          <a:chOff x="0" y="0"/>
          <a:chExt cx="0" cy="0"/>
        </a:xfrm>
      </p:grpSpPr>
      <p:sp>
        <p:nvSpPr>
          <p:cNvPr id="43" name="Google Shape;43;p10"/>
          <p:cNvSpPr/>
          <p:nvPr/>
        </p:nvSpPr>
        <p:spPr>
          <a:xfrm>
            <a:off x="0" y="0"/>
            <a:ext cx="9144000" cy="5143500"/>
          </a:xfrm>
          <a:prstGeom prst="rect">
            <a:avLst/>
          </a:prstGeom>
          <a:solidFill>
            <a:srgbClr val="EFEFEF"/>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44" name="Google Shape;44;p10"/>
          <p:cNvSpPr/>
          <p:nvPr/>
        </p:nvSpPr>
        <p:spPr>
          <a:xfrm>
            <a:off x="0" y="0"/>
            <a:ext cx="9144000" cy="5143500"/>
          </a:xfrm>
          <a:prstGeom prst="rect">
            <a:avLst/>
          </a:prstGeom>
          <a:solidFill>
            <a:srgbClr val="FCFC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45" name="Google Shape;45;p10">
            <a:hlinkClick r:id="rId2"/>
          </p:cNvPr>
          <p:cNvPicPr preferRelativeResize="0"/>
          <p:nvPr/>
        </p:nvPicPr>
        <p:blipFill rotWithShape="1">
          <a:blip r:embed="rId3">
            <a:alphaModFix/>
          </a:blip>
          <a:srcRect b="0" l="0" r="0" t="0"/>
          <a:stretch/>
        </p:blipFill>
        <p:spPr>
          <a:xfrm>
            <a:off x="8024509" y="4843463"/>
            <a:ext cx="1076628" cy="2571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 Id="rId11" Type="http://schemas.openxmlformats.org/officeDocument/2006/relationships/image" Target="../media/image19.png"/><Relationship Id="rId10" Type="http://schemas.openxmlformats.org/officeDocument/2006/relationships/image" Target="../media/image27.png"/><Relationship Id="rId12" Type="http://schemas.openxmlformats.org/officeDocument/2006/relationships/image" Target="../media/image20.png"/><Relationship Id="rId9" Type="http://schemas.openxmlformats.org/officeDocument/2006/relationships/image" Target="../media/image15.pn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23.png"/><Relationship Id="rId8"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1.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22.png"/><Relationship Id="rId10" Type="http://schemas.openxmlformats.org/officeDocument/2006/relationships/image" Target="../media/image17.png"/><Relationship Id="rId9" Type="http://schemas.openxmlformats.org/officeDocument/2006/relationships/image" Target="../media/image1.png"/><Relationship Id="rId5" Type="http://schemas.openxmlformats.org/officeDocument/2006/relationships/image" Target="../media/image28.png"/><Relationship Id="rId6" Type="http://schemas.openxmlformats.org/officeDocument/2006/relationships/image" Target="../media/image18.png"/><Relationship Id="rId7" Type="http://schemas.openxmlformats.org/officeDocument/2006/relationships/image" Target="../media/image26.png"/><Relationship Id="rId8"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5" name="Shape 55"/>
        <p:cNvGrpSpPr/>
        <p:nvPr/>
      </p:nvGrpSpPr>
      <p:grpSpPr>
        <a:xfrm>
          <a:off x="0" y="0"/>
          <a:ext cx="0" cy="0"/>
          <a:chOff x="0" y="0"/>
          <a:chExt cx="0" cy="0"/>
        </a:xfrm>
      </p:grpSpPr>
      <p:pic>
        <p:nvPicPr>
          <p:cNvPr descr="preencoded.png" id="56" name="Google Shape;56;p13"/>
          <p:cNvPicPr preferRelativeResize="0"/>
          <p:nvPr/>
        </p:nvPicPr>
        <p:blipFill rotWithShape="1">
          <a:blip r:embed="rId3">
            <a:alphaModFix/>
          </a:blip>
          <a:srcRect b="0" l="0" r="0" t="0"/>
          <a:stretch/>
        </p:blipFill>
        <p:spPr>
          <a:xfrm>
            <a:off x="0" y="0"/>
            <a:ext cx="3429000" cy="5143500"/>
          </a:xfrm>
          <a:prstGeom prst="rect">
            <a:avLst/>
          </a:prstGeom>
          <a:noFill/>
          <a:ln>
            <a:noFill/>
          </a:ln>
        </p:spPr>
      </p:pic>
      <p:sp>
        <p:nvSpPr>
          <p:cNvPr id="57" name="Google Shape;57;p13"/>
          <p:cNvSpPr/>
          <p:nvPr/>
        </p:nvSpPr>
        <p:spPr>
          <a:xfrm>
            <a:off x="3925119" y="1574155"/>
            <a:ext cx="4722900" cy="13290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D1D1B"/>
              </a:buClr>
              <a:buSzPts val="2781"/>
              <a:buFont typeface="Tomorrow"/>
              <a:buNone/>
            </a:pPr>
            <a:r>
              <a:rPr b="0" i="0" lang="en-US" sz="2781" u="none" cap="none" strike="noStrike">
                <a:solidFill>
                  <a:srgbClr val="1D1D1B"/>
                </a:solidFill>
                <a:latin typeface="Tomorrow"/>
                <a:ea typeface="Tomorrow"/>
                <a:cs typeface="Tomorrow"/>
                <a:sym typeface="Tomorrow"/>
              </a:rPr>
              <a:t>LESSON 4: ADVANCED EVENTS &amp; INTERACTIVE SYSTEMS</a:t>
            </a:r>
            <a:endParaRPr b="0" i="0" sz="2781" u="none" cap="none" strike="noStrike"/>
          </a:p>
        </p:txBody>
      </p:sp>
      <p:sp>
        <p:nvSpPr>
          <p:cNvPr id="58" name="Google Shape;58;p13"/>
          <p:cNvSpPr/>
          <p:nvPr/>
        </p:nvSpPr>
        <p:spPr>
          <a:xfrm>
            <a:off x="3925119" y="3115717"/>
            <a:ext cx="47229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Welcome to Lesson 4! Today, we're diving into the exciting world of event-driven programming.</a:t>
            </a:r>
            <a:endParaRPr b="0" i="0" sz="1093" u="none" cap="none" strike="noStrike"/>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98" name="Shape 198"/>
        <p:cNvGrpSpPr/>
        <p:nvPr/>
      </p:nvGrpSpPr>
      <p:grpSpPr>
        <a:xfrm>
          <a:off x="0" y="0"/>
          <a:ext cx="0" cy="0"/>
          <a:chOff x="0" y="0"/>
          <a:chExt cx="0" cy="0"/>
        </a:xfrm>
      </p:grpSpPr>
      <p:sp>
        <p:nvSpPr>
          <p:cNvPr id="199" name="Google Shape;199;p22"/>
          <p:cNvSpPr/>
          <p:nvPr/>
        </p:nvSpPr>
        <p:spPr>
          <a:xfrm>
            <a:off x="359727" y="282625"/>
            <a:ext cx="1601700" cy="2001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247"/>
              <a:buFont typeface="Tomorrow"/>
              <a:buNone/>
            </a:pPr>
            <a:r>
              <a:rPr b="0" i="0" lang="en-US" sz="1246" u="none" cap="none" strike="noStrike">
                <a:solidFill>
                  <a:srgbClr val="1D1D1B"/>
                </a:solidFill>
                <a:latin typeface="Tomorrow"/>
                <a:ea typeface="Tomorrow"/>
                <a:cs typeface="Tomorrow"/>
                <a:sym typeface="Tomorrow"/>
              </a:rPr>
              <a:t>PLENARY</a:t>
            </a:r>
            <a:endParaRPr b="0" i="0" sz="1246" u="none" cap="none" strike="noStrike"/>
          </a:p>
        </p:txBody>
      </p:sp>
      <p:sp>
        <p:nvSpPr>
          <p:cNvPr id="200" name="Google Shape;200;p22"/>
          <p:cNvSpPr/>
          <p:nvPr/>
        </p:nvSpPr>
        <p:spPr>
          <a:xfrm>
            <a:off x="359727" y="610925"/>
            <a:ext cx="4263300" cy="400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2493"/>
              <a:buFont typeface="Tomorrow"/>
              <a:buNone/>
            </a:pPr>
            <a:r>
              <a:rPr b="0" i="0" lang="en-US" sz="2493" u="none" cap="none" strike="noStrike">
                <a:solidFill>
                  <a:srgbClr val="1D1D1B"/>
                </a:solidFill>
                <a:latin typeface="Tomorrow"/>
                <a:ea typeface="Tomorrow"/>
                <a:cs typeface="Tomorrow"/>
                <a:sym typeface="Tomorrow"/>
              </a:rPr>
              <a:t>Prove Your Event Mastery!</a:t>
            </a:r>
            <a:endParaRPr b="0" i="0" sz="2493" u="none" cap="none" strike="noStrike"/>
          </a:p>
        </p:txBody>
      </p:sp>
      <p:sp>
        <p:nvSpPr>
          <p:cNvPr id="201" name="Google Shape;201;p22"/>
          <p:cNvSpPr/>
          <p:nvPr/>
        </p:nvSpPr>
        <p:spPr>
          <a:xfrm>
            <a:off x="359727" y="1203423"/>
            <a:ext cx="10502400" cy="2049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974"/>
              <a:buFont typeface="Tomorrow"/>
              <a:buNone/>
            </a:pPr>
            <a:r>
              <a:rPr b="0" i="0" lang="en-US" sz="973" u="none" cap="none" strike="noStrike">
                <a:solidFill>
                  <a:srgbClr val="61615C"/>
                </a:solidFill>
                <a:latin typeface="Tomorrow"/>
                <a:ea typeface="Tomorrow"/>
                <a:cs typeface="Tomorrow"/>
                <a:sym typeface="Tomorrow"/>
              </a:rPr>
              <a:t>It's time to show off what you've learned about event-driven programming!</a:t>
            </a:r>
            <a:endParaRPr b="0" i="0" sz="973" u="none" cap="none" strike="noStrike"/>
          </a:p>
        </p:txBody>
      </p:sp>
      <p:sp>
        <p:nvSpPr>
          <p:cNvPr id="202" name="Google Shape;202;p22"/>
          <p:cNvSpPr/>
          <p:nvPr/>
        </p:nvSpPr>
        <p:spPr>
          <a:xfrm>
            <a:off x="359727" y="1680519"/>
            <a:ext cx="1912200" cy="2001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247"/>
              <a:buFont typeface="Tomorrow"/>
              <a:buNone/>
            </a:pPr>
            <a:r>
              <a:rPr b="0" i="0" lang="en-US" sz="1246" u="none" cap="none" strike="noStrike">
                <a:solidFill>
                  <a:srgbClr val="1D1D1B"/>
                </a:solidFill>
                <a:latin typeface="Tomorrow"/>
                <a:ea typeface="Tomorrow"/>
                <a:cs typeface="Tomorrow"/>
                <a:sym typeface="Tomorrow"/>
              </a:rPr>
              <a:t>Assessment Questions:</a:t>
            </a:r>
            <a:endParaRPr b="0" i="0" sz="1246" u="none" cap="none" strike="noStrike"/>
          </a:p>
        </p:txBody>
      </p:sp>
      <p:sp>
        <p:nvSpPr>
          <p:cNvPr id="203" name="Google Shape;203;p22"/>
          <p:cNvSpPr/>
          <p:nvPr/>
        </p:nvSpPr>
        <p:spPr>
          <a:xfrm>
            <a:off x="359727" y="2008819"/>
            <a:ext cx="5094900" cy="2049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974"/>
              <a:buFont typeface="Tomorrow"/>
              <a:buNone/>
            </a:pPr>
            <a:r>
              <a:rPr b="0" i="0" lang="en-US" sz="973" u="none" cap="none" strike="noStrike">
                <a:solidFill>
                  <a:srgbClr val="61615C"/>
                </a:solidFill>
                <a:latin typeface="Tomorrow"/>
                <a:ea typeface="Tomorrow"/>
                <a:cs typeface="Tomorrow"/>
                <a:sym typeface="Tomorrow"/>
              </a:rPr>
              <a:t>How do events make programs more </a:t>
            </a:r>
            <a:r>
              <a:rPr b="1" i="0" lang="en-US" sz="973" u="none" cap="none" strike="noStrike">
                <a:solidFill>
                  <a:srgbClr val="61615C"/>
                </a:solidFill>
                <a:latin typeface="Tomorrow"/>
                <a:ea typeface="Tomorrow"/>
                <a:cs typeface="Tomorrow"/>
                <a:sym typeface="Tomorrow"/>
              </a:rPr>
              <a:t>interactive</a:t>
            </a:r>
            <a:r>
              <a:rPr b="0" i="0" lang="en-US" sz="973" u="none" cap="none" strike="noStrike">
                <a:solidFill>
                  <a:srgbClr val="61615C"/>
                </a:solidFill>
                <a:latin typeface="Tomorrow"/>
                <a:ea typeface="Tomorrow"/>
                <a:cs typeface="Tomorrow"/>
                <a:sym typeface="Tomorrow"/>
              </a:rPr>
              <a:t>?</a:t>
            </a:r>
            <a:endParaRPr b="0" i="0" sz="973" u="none" cap="none" strike="noStrike"/>
          </a:p>
        </p:txBody>
      </p:sp>
      <p:sp>
        <p:nvSpPr>
          <p:cNvPr id="204" name="Google Shape;204;p22"/>
          <p:cNvSpPr/>
          <p:nvPr/>
        </p:nvSpPr>
        <p:spPr>
          <a:xfrm>
            <a:off x="359727" y="2258546"/>
            <a:ext cx="5094900" cy="204900"/>
          </a:xfrm>
          <a:prstGeom prst="rect">
            <a:avLst/>
          </a:prstGeom>
          <a:noFill/>
          <a:ln>
            <a:noFill/>
          </a:ln>
        </p:spPr>
        <p:txBody>
          <a:bodyPr anchorCtr="0" anchor="t" bIns="0" lIns="0" spcFirstLastPara="1" rIns="0" wrap="square" tIns="0">
            <a:noAutofit/>
          </a:bodyPr>
          <a:lstStyle/>
          <a:p>
            <a:pPr indent="-267164" lvl="0" marL="267166" marR="0" rtl="0" algn="l">
              <a:lnSpc>
                <a:spcPct val="164000"/>
              </a:lnSpc>
              <a:spcBef>
                <a:spcPts val="0"/>
              </a:spcBef>
              <a:spcAft>
                <a:spcPts val="0"/>
              </a:spcAft>
              <a:buClr>
                <a:srgbClr val="61615C"/>
              </a:buClr>
              <a:buSzPts val="974"/>
              <a:buFont typeface="Calibri"/>
              <a:buAutoNum type="arabicPeriod" startAt="2"/>
            </a:pPr>
            <a:r>
              <a:rPr b="0" i="0" lang="en-US" sz="973" u="none" cap="none" strike="noStrike">
                <a:solidFill>
                  <a:srgbClr val="61615C"/>
                </a:solidFill>
                <a:latin typeface="Tomorrow"/>
                <a:ea typeface="Tomorrow"/>
                <a:cs typeface="Tomorrow"/>
                <a:sym typeface="Tomorrow"/>
              </a:rPr>
              <a:t>What's the main advantage of event-driven programming?</a:t>
            </a:r>
            <a:endParaRPr b="0" i="0" sz="973" u="none" cap="none" strike="noStrike"/>
          </a:p>
        </p:txBody>
      </p:sp>
      <p:sp>
        <p:nvSpPr>
          <p:cNvPr id="205" name="Google Shape;205;p22"/>
          <p:cNvSpPr/>
          <p:nvPr/>
        </p:nvSpPr>
        <p:spPr>
          <a:xfrm>
            <a:off x="359727" y="2508272"/>
            <a:ext cx="5094900" cy="204900"/>
          </a:xfrm>
          <a:prstGeom prst="rect">
            <a:avLst/>
          </a:prstGeom>
          <a:noFill/>
          <a:ln>
            <a:noFill/>
          </a:ln>
        </p:spPr>
        <p:txBody>
          <a:bodyPr anchorCtr="0" anchor="t" bIns="0" lIns="0" spcFirstLastPara="1" rIns="0" wrap="square" tIns="0">
            <a:noAutofit/>
          </a:bodyPr>
          <a:lstStyle/>
          <a:p>
            <a:pPr indent="-267164" lvl="0" marL="267166" marR="0" rtl="0" algn="l">
              <a:lnSpc>
                <a:spcPct val="164000"/>
              </a:lnSpc>
              <a:spcBef>
                <a:spcPts val="0"/>
              </a:spcBef>
              <a:spcAft>
                <a:spcPts val="0"/>
              </a:spcAft>
              <a:buClr>
                <a:srgbClr val="61615C"/>
              </a:buClr>
              <a:buSzPts val="974"/>
              <a:buFont typeface="Calibri"/>
              <a:buAutoNum type="arabicPeriod" startAt="3"/>
            </a:pPr>
            <a:r>
              <a:rPr b="0" i="0" lang="en-US" sz="973" u="none" cap="none" strike="noStrike">
                <a:solidFill>
                  <a:srgbClr val="61615C"/>
                </a:solidFill>
                <a:latin typeface="Tomorrow"/>
                <a:ea typeface="Tomorrow"/>
                <a:cs typeface="Tomorrow"/>
                <a:sym typeface="Tomorrow"/>
              </a:rPr>
              <a:t>Name three real-life devices that use event responses.</a:t>
            </a:r>
            <a:endParaRPr b="0" i="0" sz="973" u="none" cap="none" strike="noStrike"/>
          </a:p>
        </p:txBody>
      </p:sp>
      <p:sp>
        <p:nvSpPr>
          <p:cNvPr id="206" name="Google Shape;206;p22"/>
          <p:cNvSpPr/>
          <p:nvPr/>
        </p:nvSpPr>
        <p:spPr>
          <a:xfrm>
            <a:off x="359727" y="3171022"/>
            <a:ext cx="5094900" cy="22200"/>
          </a:xfrm>
          <a:prstGeom prst="rect">
            <a:avLst/>
          </a:prstGeom>
          <a:solidFill>
            <a:srgbClr val="61615C">
              <a:alpha val="49803"/>
            </a:srgbClr>
          </a:solidFill>
          <a:ln>
            <a:noFill/>
          </a:ln>
        </p:spPr>
        <p:txBody>
          <a:bodyPr anchorCtr="0" anchor="ctr" bIns="71250" lIns="71250" spcFirstLastPara="1" rIns="71250" wrap="square" tIns="71250">
            <a:noAutofit/>
          </a:bodyPr>
          <a:lstStyle/>
          <a:p>
            <a:pPr indent="0" lvl="0" marL="0" rtl="0" algn="l">
              <a:spcBef>
                <a:spcPts val="0"/>
              </a:spcBef>
              <a:spcAft>
                <a:spcPts val="0"/>
              </a:spcAft>
              <a:buNone/>
            </a:pPr>
            <a:r>
              <a:t/>
            </a:r>
            <a:endParaRPr/>
          </a:p>
        </p:txBody>
      </p:sp>
      <p:sp>
        <p:nvSpPr>
          <p:cNvPr id="207" name="Google Shape;207;p22"/>
          <p:cNvSpPr/>
          <p:nvPr/>
        </p:nvSpPr>
        <p:spPr>
          <a:xfrm>
            <a:off x="286690" y="3509319"/>
            <a:ext cx="2194500" cy="2001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247"/>
              <a:buFont typeface="Tomorrow"/>
              <a:buNone/>
            </a:pPr>
            <a:r>
              <a:rPr b="0" i="0" lang="en-US" sz="1246" u="none" cap="none" strike="noStrike">
                <a:solidFill>
                  <a:srgbClr val="1D1D1B"/>
                </a:solidFill>
                <a:latin typeface="Tomorrow"/>
                <a:ea typeface="Tomorrow"/>
                <a:cs typeface="Tomorrow"/>
                <a:sym typeface="Tomorrow"/>
              </a:rPr>
              <a:t>Prove It Task - Choose One:</a:t>
            </a:r>
            <a:endParaRPr b="0" i="0" sz="1246" u="none" cap="none" strike="noStrike"/>
          </a:p>
        </p:txBody>
      </p:sp>
      <p:sp>
        <p:nvSpPr>
          <p:cNvPr id="208" name="Google Shape;208;p22"/>
          <p:cNvSpPr/>
          <p:nvPr/>
        </p:nvSpPr>
        <p:spPr>
          <a:xfrm>
            <a:off x="286690" y="3837619"/>
            <a:ext cx="5094900" cy="2049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974"/>
              <a:buFont typeface="Tomorrow"/>
              <a:buNone/>
            </a:pPr>
            <a:r>
              <a:rPr b="1" i="0" lang="en-US" sz="973" u="none" cap="none" strike="noStrike">
                <a:solidFill>
                  <a:srgbClr val="61615C"/>
                </a:solidFill>
                <a:latin typeface="Tomorrow"/>
                <a:ea typeface="Tomorrow"/>
                <a:cs typeface="Tomorrow"/>
                <a:sym typeface="Tomorrow"/>
              </a:rPr>
              <a:t>Demonstrate:</a:t>
            </a:r>
            <a:r>
              <a:rPr b="0" i="0" lang="en-US" sz="973" u="none" cap="none" strike="noStrike">
                <a:solidFill>
                  <a:srgbClr val="61615C"/>
                </a:solidFill>
                <a:latin typeface="Tomorrow"/>
                <a:ea typeface="Tomorrow"/>
                <a:cs typeface="Tomorrow"/>
                <a:sym typeface="Tomorrow"/>
              </a:rPr>
              <a:t> Show all your events and explain what triggers each one.</a:t>
            </a:r>
            <a:endParaRPr b="0" i="0" sz="973" u="none" cap="none" strike="noStrike"/>
          </a:p>
        </p:txBody>
      </p:sp>
      <p:sp>
        <p:nvSpPr>
          <p:cNvPr id="209" name="Google Shape;209;p22"/>
          <p:cNvSpPr/>
          <p:nvPr/>
        </p:nvSpPr>
        <p:spPr>
          <a:xfrm>
            <a:off x="286690" y="4087346"/>
            <a:ext cx="5094900" cy="2049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974"/>
              <a:buFont typeface="Tomorrow"/>
              <a:buNone/>
            </a:pPr>
            <a:r>
              <a:rPr b="1" i="0" lang="en-US" sz="973" u="none" cap="none" strike="noStrike">
                <a:solidFill>
                  <a:srgbClr val="61615C"/>
                </a:solidFill>
                <a:latin typeface="Tomorrow"/>
                <a:ea typeface="Tomorrow"/>
                <a:cs typeface="Tomorrow"/>
                <a:sym typeface="Tomorrow"/>
              </a:rPr>
              <a:t>Design:</a:t>
            </a:r>
            <a:r>
              <a:rPr b="0" i="0" lang="en-US" sz="973" u="none" cap="none" strike="noStrike">
                <a:solidFill>
                  <a:srgbClr val="61615C"/>
                </a:solidFill>
                <a:latin typeface="Tomorrow"/>
                <a:ea typeface="Tomorrow"/>
                <a:cs typeface="Tomorrow"/>
                <a:sym typeface="Tomorrow"/>
              </a:rPr>
              <a:t> Create a new event response for a different, unique situation.</a:t>
            </a:r>
            <a:endParaRPr b="0" i="0" sz="973" u="none" cap="none" strike="noStrike"/>
          </a:p>
        </p:txBody>
      </p:sp>
      <p:sp>
        <p:nvSpPr>
          <p:cNvPr id="210" name="Google Shape;210;p22"/>
          <p:cNvSpPr/>
          <p:nvPr/>
        </p:nvSpPr>
        <p:spPr>
          <a:xfrm>
            <a:off x="286690" y="4337072"/>
            <a:ext cx="5094900" cy="2049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974"/>
              <a:buFont typeface="Tomorrow"/>
              <a:buNone/>
            </a:pPr>
            <a:r>
              <a:rPr b="1" i="0" lang="en-US" sz="973" u="none" cap="none" strike="noStrike">
                <a:solidFill>
                  <a:srgbClr val="61615C"/>
                </a:solidFill>
                <a:latin typeface="Tomorrow"/>
                <a:ea typeface="Tomorrow"/>
                <a:cs typeface="Tomorrow"/>
                <a:sym typeface="Tomorrow"/>
              </a:rPr>
              <a:t>Test:</a:t>
            </a:r>
            <a:r>
              <a:rPr b="0" i="0" lang="en-US" sz="973" u="none" cap="none" strike="noStrike">
                <a:solidFill>
                  <a:srgbClr val="61615C"/>
                </a:solidFill>
                <a:latin typeface="Tomorrow"/>
                <a:ea typeface="Tomorrow"/>
                <a:cs typeface="Tomorrow"/>
                <a:sym typeface="Tomorrow"/>
              </a:rPr>
              <a:t> Test someone else's program and identify which events they used.</a:t>
            </a:r>
            <a:endParaRPr b="0" i="0" sz="973" u="none" cap="none" strike="noStrike"/>
          </a:p>
        </p:txBody>
      </p:sp>
      <p:sp>
        <p:nvSpPr>
          <p:cNvPr id="211" name="Google Shape;211;p22"/>
          <p:cNvSpPr/>
          <p:nvPr/>
        </p:nvSpPr>
        <p:spPr>
          <a:xfrm>
            <a:off x="286690" y="4586799"/>
            <a:ext cx="5094900" cy="2049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974"/>
              <a:buFont typeface="Tomorrow"/>
              <a:buNone/>
            </a:pPr>
            <a:r>
              <a:rPr b="1" i="0" lang="en-US" sz="973" u="none" cap="none" strike="noStrike">
                <a:solidFill>
                  <a:srgbClr val="61615C"/>
                </a:solidFill>
                <a:latin typeface="Tomorrow"/>
                <a:ea typeface="Tomorrow"/>
                <a:cs typeface="Tomorrow"/>
                <a:sym typeface="Tomorrow"/>
              </a:rPr>
              <a:t>Explain:</a:t>
            </a:r>
            <a:r>
              <a:rPr b="0" i="0" lang="en-US" sz="973" u="none" cap="none" strike="noStrike">
                <a:solidFill>
                  <a:srgbClr val="61615C"/>
                </a:solidFill>
                <a:latin typeface="Tomorrow"/>
                <a:ea typeface="Tomorrow"/>
                <a:cs typeface="Tomorrow"/>
                <a:sym typeface="Tomorrow"/>
              </a:rPr>
              <a:t> Describe how event programming could solve a real-world problem.</a:t>
            </a:r>
            <a:endParaRPr b="0" i="0" sz="973" u="none" cap="none" strike="noStrik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63" name="Shape 63"/>
        <p:cNvGrpSpPr/>
        <p:nvPr/>
      </p:nvGrpSpPr>
      <p:grpSpPr>
        <a:xfrm>
          <a:off x="0" y="0"/>
          <a:ext cx="0" cy="0"/>
          <a:chOff x="0" y="0"/>
          <a:chExt cx="0" cy="0"/>
        </a:xfrm>
      </p:grpSpPr>
      <p:sp>
        <p:nvSpPr>
          <p:cNvPr id="64" name="Google Shape;64;p14"/>
          <p:cNvSpPr/>
          <p:nvPr/>
        </p:nvSpPr>
        <p:spPr>
          <a:xfrm>
            <a:off x="496119" y="222572"/>
            <a:ext cx="2828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375"/>
              <a:buFont typeface="Tomorrow"/>
              <a:buNone/>
            </a:pPr>
            <a:r>
              <a:rPr b="0" i="0" lang="en-US" sz="1375" u="none" cap="none" strike="noStrike">
                <a:solidFill>
                  <a:srgbClr val="1D1D1B"/>
                </a:solidFill>
                <a:latin typeface="Tomorrow"/>
                <a:ea typeface="Tomorrow"/>
                <a:cs typeface="Tomorrow"/>
                <a:sym typeface="Tomorrow"/>
              </a:rPr>
              <a:t>WHAT ARE ADVANCED EVENTS?</a:t>
            </a:r>
            <a:endParaRPr b="0" i="0" sz="1375" u="none" cap="none" strike="noStrike"/>
          </a:p>
        </p:txBody>
      </p:sp>
      <p:sp>
        <p:nvSpPr>
          <p:cNvPr id="65" name="Google Shape;65;p14"/>
          <p:cNvSpPr/>
          <p:nvPr/>
        </p:nvSpPr>
        <p:spPr>
          <a:xfrm>
            <a:off x="496119" y="585788"/>
            <a:ext cx="6247500" cy="4431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D1D1B"/>
              </a:buClr>
              <a:buSzPts val="2781"/>
              <a:buFont typeface="Tomorrow"/>
              <a:buNone/>
            </a:pPr>
            <a:r>
              <a:rPr b="0" i="0" lang="en-US" sz="2781" u="none" cap="none" strike="noStrike">
                <a:solidFill>
                  <a:srgbClr val="1D1D1B"/>
                </a:solidFill>
                <a:latin typeface="Tomorrow"/>
                <a:ea typeface="Tomorrow"/>
                <a:cs typeface="Tomorrow"/>
                <a:sym typeface="Tomorrow"/>
              </a:rPr>
              <a:t>Beyond the "Start Program" Button</a:t>
            </a:r>
            <a:endParaRPr b="0" i="0" sz="2781" u="none" cap="none" strike="noStrike"/>
          </a:p>
        </p:txBody>
      </p:sp>
      <p:sp>
        <p:nvSpPr>
          <p:cNvPr id="66" name="Google Shape;66;p14"/>
          <p:cNvSpPr/>
          <p:nvPr/>
        </p:nvSpPr>
        <p:spPr>
          <a:xfrm>
            <a:off x="496119" y="1241376"/>
            <a:ext cx="81519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You already know that events trigger programs. So far, you've mainly used "When Start Program." But what happens when your Sphero interacts with its environment?</a:t>
            </a:r>
            <a:endParaRPr b="0" i="0" sz="1093" u="none" cap="none" strike="noStrike"/>
          </a:p>
        </p:txBody>
      </p:sp>
      <p:sp>
        <p:nvSpPr>
          <p:cNvPr id="67" name="Google Shape;67;p14"/>
          <p:cNvSpPr/>
          <p:nvPr/>
        </p:nvSpPr>
        <p:spPr>
          <a:xfrm>
            <a:off x="496119" y="1854473"/>
            <a:ext cx="2622600" cy="1081800"/>
          </a:xfrm>
          <a:prstGeom prst="roundRect">
            <a:avLst>
              <a:gd fmla="val 8453" name="adj"/>
            </a:avLst>
          </a:prstGeom>
          <a:solidFill>
            <a:srgbClr val="FCFCFC"/>
          </a:solidFill>
          <a:ln cap="flat" cmpd="sng" w="19050">
            <a:solidFill>
              <a:srgbClr val="D6D0D0"/>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8" name="Google Shape;68;p14"/>
          <p:cNvSpPr/>
          <p:nvPr/>
        </p:nvSpPr>
        <p:spPr>
          <a:xfrm>
            <a:off x="477069" y="1854473"/>
            <a:ext cx="76200" cy="1081800"/>
          </a:xfrm>
          <a:prstGeom prst="roundRect">
            <a:avLst>
              <a:gd fmla="val 27907" name="adj"/>
            </a:avLst>
          </a:prstGeom>
          <a:solidFill>
            <a:srgbClr val="1D1D1B"/>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69" name="Google Shape;69;p14"/>
          <p:cNvSpPr/>
          <p:nvPr/>
        </p:nvSpPr>
        <p:spPr>
          <a:xfrm>
            <a:off x="714078" y="2015282"/>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61615C"/>
              </a:buClr>
              <a:buSzPts val="1375"/>
              <a:buFont typeface="Tomorrow"/>
              <a:buNone/>
            </a:pPr>
            <a:r>
              <a:rPr b="0" i="0" lang="en-US" sz="1375" u="none" cap="none" strike="noStrike">
                <a:solidFill>
                  <a:srgbClr val="61615C"/>
                </a:solidFill>
                <a:latin typeface="Tomorrow"/>
                <a:ea typeface="Tomorrow"/>
                <a:cs typeface="Tomorrow"/>
                <a:sym typeface="Tomorrow"/>
              </a:rPr>
              <a:t>When Collision</a:t>
            </a:r>
            <a:endParaRPr b="0" i="0" sz="1375" u="none" cap="none" strike="noStrike"/>
          </a:p>
        </p:txBody>
      </p:sp>
      <p:sp>
        <p:nvSpPr>
          <p:cNvPr id="70" name="Google Shape;70;p14"/>
          <p:cNvSpPr/>
          <p:nvPr/>
        </p:nvSpPr>
        <p:spPr>
          <a:xfrm>
            <a:off x="714078" y="2321793"/>
            <a:ext cx="22440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Your Sphero bumps into something.</a:t>
            </a:r>
            <a:endParaRPr b="0" i="0" sz="1093" u="none" cap="none" strike="noStrike"/>
          </a:p>
        </p:txBody>
      </p:sp>
      <p:sp>
        <p:nvSpPr>
          <p:cNvPr id="71" name="Google Shape;71;p14"/>
          <p:cNvSpPr/>
          <p:nvPr/>
        </p:nvSpPr>
        <p:spPr>
          <a:xfrm>
            <a:off x="3260601" y="1854473"/>
            <a:ext cx="2622600" cy="1081800"/>
          </a:xfrm>
          <a:prstGeom prst="roundRect">
            <a:avLst>
              <a:gd fmla="val 8453" name="adj"/>
            </a:avLst>
          </a:prstGeom>
          <a:solidFill>
            <a:srgbClr val="FCFCFC"/>
          </a:solidFill>
          <a:ln cap="flat" cmpd="sng" w="19050">
            <a:solidFill>
              <a:srgbClr val="D6D0D0"/>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2" name="Google Shape;72;p14"/>
          <p:cNvSpPr/>
          <p:nvPr/>
        </p:nvSpPr>
        <p:spPr>
          <a:xfrm>
            <a:off x="3241551" y="1854473"/>
            <a:ext cx="76200" cy="1081800"/>
          </a:xfrm>
          <a:prstGeom prst="roundRect">
            <a:avLst>
              <a:gd fmla="val 27907" name="adj"/>
            </a:avLst>
          </a:prstGeom>
          <a:solidFill>
            <a:srgbClr val="1D1D1B"/>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3" name="Google Shape;73;p14"/>
          <p:cNvSpPr/>
          <p:nvPr/>
        </p:nvSpPr>
        <p:spPr>
          <a:xfrm>
            <a:off x="3478560" y="2015282"/>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61615C"/>
              </a:buClr>
              <a:buSzPts val="1375"/>
              <a:buFont typeface="Tomorrow"/>
              <a:buNone/>
            </a:pPr>
            <a:r>
              <a:rPr b="0" i="0" lang="en-US" sz="1375" u="none" cap="none" strike="noStrike">
                <a:solidFill>
                  <a:srgbClr val="61615C"/>
                </a:solidFill>
                <a:latin typeface="Tomorrow"/>
                <a:ea typeface="Tomorrow"/>
                <a:cs typeface="Tomorrow"/>
                <a:sym typeface="Tomorrow"/>
              </a:rPr>
              <a:t>When Landing</a:t>
            </a:r>
            <a:endParaRPr b="0" i="0" sz="1375" u="none" cap="none" strike="noStrike"/>
          </a:p>
        </p:txBody>
      </p:sp>
      <p:sp>
        <p:nvSpPr>
          <p:cNvPr id="74" name="Google Shape;74;p14"/>
          <p:cNvSpPr/>
          <p:nvPr/>
        </p:nvSpPr>
        <p:spPr>
          <a:xfrm>
            <a:off x="3478560" y="2321793"/>
            <a:ext cx="22440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Your Sphero stops falling (after a free fall).</a:t>
            </a:r>
            <a:endParaRPr b="0" i="0" sz="1093" u="none" cap="none" strike="noStrike"/>
          </a:p>
        </p:txBody>
      </p:sp>
      <p:sp>
        <p:nvSpPr>
          <p:cNvPr id="75" name="Google Shape;75;p14"/>
          <p:cNvSpPr/>
          <p:nvPr/>
        </p:nvSpPr>
        <p:spPr>
          <a:xfrm>
            <a:off x="6025083" y="1854473"/>
            <a:ext cx="2622600" cy="1081800"/>
          </a:xfrm>
          <a:prstGeom prst="roundRect">
            <a:avLst>
              <a:gd fmla="val 8453" name="adj"/>
            </a:avLst>
          </a:prstGeom>
          <a:solidFill>
            <a:srgbClr val="FCFCFC"/>
          </a:solidFill>
          <a:ln cap="flat" cmpd="sng" w="19050">
            <a:solidFill>
              <a:srgbClr val="D6D0D0"/>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6" name="Google Shape;76;p14"/>
          <p:cNvSpPr/>
          <p:nvPr/>
        </p:nvSpPr>
        <p:spPr>
          <a:xfrm>
            <a:off x="6006033" y="1854473"/>
            <a:ext cx="76200" cy="1081800"/>
          </a:xfrm>
          <a:prstGeom prst="roundRect">
            <a:avLst>
              <a:gd fmla="val 27907" name="adj"/>
            </a:avLst>
          </a:prstGeom>
          <a:solidFill>
            <a:srgbClr val="1D1D1B"/>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77" name="Google Shape;77;p14"/>
          <p:cNvSpPr/>
          <p:nvPr/>
        </p:nvSpPr>
        <p:spPr>
          <a:xfrm>
            <a:off x="6243043" y="2015282"/>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61615C"/>
              </a:buClr>
              <a:buSzPts val="1375"/>
              <a:buFont typeface="Tomorrow"/>
              <a:buNone/>
            </a:pPr>
            <a:r>
              <a:rPr b="0" i="0" lang="en-US" sz="1375" u="none" cap="none" strike="noStrike">
                <a:solidFill>
                  <a:srgbClr val="61615C"/>
                </a:solidFill>
                <a:latin typeface="Tomorrow"/>
                <a:ea typeface="Tomorrow"/>
                <a:cs typeface="Tomorrow"/>
                <a:sym typeface="Tomorrow"/>
              </a:rPr>
              <a:t>When Free Fall</a:t>
            </a:r>
            <a:endParaRPr b="0" i="0" sz="1375" u="none" cap="none" strike="noStrike"/>
          </a:p>
        </p:txBody>
      </p:sp>
      <p:sp>
        <p:nvSpPr>
          <p:cNvPr id="78" name="Google Shape;78;p14"/>
          <p:cNvSpPr/>
          <p:nvPr/>
        </p:nvSpPr>
        <p:spPr>
          <a:xfrm>
            <a:off x="6243043" y="2321793"/>
            <a:ext cx="22440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Your Sphero is dropped or goes airborne.</a:t>
            </a:r>
            <a:endParaRPr b="0" i="0" sz="1093" u="none" cap="none" strike="noStrike"/>
          </a:p>
        </p:txBody>
      </p:sp>
      <p:sp>
        <p:nvSpPr>
          <p:cNvPr id="79" name="Google Shape;79;p14"/>
          <p:cNvSpPr/>
          <p:nvPr/>
        </p:nvSpPr>
        <p:spPr>
          <a:xfrm>
            <a:off x="496119" y="3095699"/>
            <a:ext cx="81519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1" i="0" lang="en-US" sz="1093" u="none" cap="none" strike="noStrike">
                <a:solidFill>
                  <a:srgbClr val="61615C"/>
                </a:solidFill>
                <a:latin typeface="Tomorrow"/>
                <a:ea typeface="Tomorrow"/>
                <a:cs typeface="Tomorrow"/>
                <a:sym typeface="Tomorrow"/>
              </a:rPr>
              <a:t>Think about it:</a:t>
            </a:r>
            <a:r>
              <a:rPr b="0" i="0" lang="en-US" sz="1093" u="none" cap="none" strike="noStrike">
                <a:solidFill>
                  <a:srgbClr val="61615C"/>
                </a:solidFill>
                <a:latin typeface="Tomorrow"/>
                <a:ea typeface="Tomorrow"/>
                <a:cs typeface="Tomorrow"/>
                <a:sym typeface="Tomorrow"/>
              </a:rPr>
              <a:t> How does your phone know you're touching the screen? How do automatic doors open? It's all about events!</a:t>
            </a:r>
            <a:endParaRPr b="0" i="0" sz="1093" u="none" cap="none" strike="noStrike"/>
          </a:p>
        </p:txBody>
      </p:sp>
      <p:pic>
        <p:nvPicPr>
          <p:cNvPr id="80" name="Google Shape;80;p14" title="Screenshot 2025-09-11 at 19.00.30.png"/>
          <p:cNvPicPr preferRelativeResize="0"/>
          <p:nvPr/>
        </p:nvPicPr>
        <p:blipFill>
          <a:blip r:embed="rId3">
            <a:alphaModFix/>
          </a:blip>
          <a:stretch>
            <a:fillRect/>
          </a:stretch>
        </p:blipFill>
        <p:spPr>
          <a:xfrm>
            <a:off x="655599" y="3546125"/>
            <a:ext cx="1784145" cy="1205175"/>
          </a:xfrm>
          <a:prstGeom prst="rect">
            <a:avLst/>
          </a:prstGeom>
          <a:noFill/>
          <a:ln>
            <a:noFill/>
          </a:ln>
        </p:spPr>
      </p:pic>
      <p:pic>
        <p:nvPicPr>
          <p:cNvPr id="81" name="Google Shape;81;p14" title="Screenshot 2025-09-11 at 19.01.02.png"/>
          <p:cNvPicPr preferRelativeResize="0"/>
          <p:nvPr/>
        </p:nvPicPr>
        <p:blipFill>
          <a:blip r:embed="rId4">
            <a:alphaModFix/>
          </a:blip>
          <a:stretch>
            <a:fillRect/>
          </a:stretch>
        </p:blipFill>
        <p:spPr>
          <a:xfrm>
            <a:off x="3420950" y="3527702"/>
            <a:ext cx="1928500" cy="1223600"/>
          </a:xfrm>
          <a:prstGeom prst="rect">
            <a:avLst/>
          </a:prstGeom>
          <a:noFill/>
          <a:ln>
            <a:noFill/>
          </a:ln>
        </p:spPr>
      </p:pic>
      <p:pic>
        <p:nvPicPr>
          <p:cNvPr id="82" name="Google Shape;82;p14" title="Screenshot 2025-09-11 at 19.01.26.png"/>
          <p:cNvPicPr preferRelativeResize="0"/>
          <p:nvPr/>
        </p:nvPicPr>
        <p:blipFill>
          <a:blip r:embed="rId5">
            <a:alphaModFix/>
          </a:blip>
          <a:stretch>
            <a:fillRect/>
          </a:stretch>
        </p:blipFill>
        <p:spPr>
          <a:xfrm>
            <a:off x="6437300" y="3541171"/>
            <a:ext cx="1601500" cy="106385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7" name="Shape 87"/>
        <p:cNvGrpSpPr/>
        <p:nvPr/>
      </p:nvGrpSpPr>
      <p:grpSpPr>
        <a:xfrm>
          <a:off x="0" y="0"/>
          <a:ext cx="0" cy="0"/>
          <a:chOff x="0" y="0"/>
          <a:chExt cx="0" cy="0"/>
        </a:xfrm>
      </p:grpSpPr>
      <p:sp>
        <p:nvSpPr>
          <p:cNvPr id="88" name="Google Shape;88;p15"/>
          <p:cNvSpPr/>
          <p:nvPr/>
        </p:nvSpPr>
        <p:spPr>
          <a:xfrm>
            <a:off x="359717" y="282624"/>
            <a:ext cx="1284900" cy="160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000"/>
              <a:buFont typeface="Tomorrow"/>
              <a:buNone/>
            </a:pPr>
            <a:r>
              <a:rPr b="0" i="0" lang="en-US" sz="1000" u="none" cap="none" strike="noStrike">
                <a:solidFill>
                  <a:srgbClr val="1D1D1B"/>
                </a:solidFill>
                <a:latin typeface="Tomorrow"/>
                <a:ea typeface="Tomorrow"/>
                <a:cs typeface="Tomorrow"/>
                <a:sym typeface="Tomorrow"/>
              </a:rPr>
              <a:t>CORE ACTIVITY</a:t>
            </a:r>
            <a:endParaRPr b="0" i="0" sz="1000" u="none" cap="none" strike="noStrike"/>
          </a:p>
        </p:txBody>
      </p:sp>
      <p:sp>
        <p:nvSpPr>
          <p:cNvPr id="89" name="Google Shape;89;p15"/>
          <p:cNvSpPr/>
          <p:nvPr/>
        </p:nvSpPr>
        <p:spPr>
          <a:xfrm>
            <a:off x="359717" y="545976"/>
            <a:ext cx="4288500" cy="321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2000"/>
              <a:buFont typeface="Tomorrow"/>
              <a:buNone/>
            </a:pPr>
            <a:r>
              <a:rPr b="0" i="0" lang="en-US" sz="2000" u="none" cap="none" strike="noStrike">
                <a:solidFill>
                  <a:srgbClr val="1D1D1B"/>
                </a:solidFill>
                <a:latin typeface="Tomorrow"/>
                <a:ea typeface="Tomorrow"/>
                <a:cs typeface="Tomorrow"/>
                <a:sym typeface="Tomorrow"/>
              </a:rPr>
              <a:t>Building Your Interactive System</a:t>
            </a:r>
            <a:endParaRPr b="0" i="0" sz="2000" u="none" cap="none" strike="noStrike"/>
          </a:p>
        </p:txBody>
      </p:sp>
      <p:sp>
        <p:nvSpPr>
          <p:cNvPr id="90" name="Google Shape;90;p15"/>
          <p:cNvSpPr/>
          <p:nvPr/>
        </p:nvSpPr>
        <p:spPr>
          <a:xfrm>
            <a:off x="359718" y="1021259"/>
            <a:ext cx="84246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781"/>
              <a:buFont typeface="Tomorrow"/>
              <a:buNone/>
            </a:pPr>
            <a:r>
              <a:rPr b="0" i="0" lang="en-US" sz="781" u="none" cap="none" strike="noStrike">
                <a:solidFill>
                  <a:srgbClr val="61615C"/>
                </a:solidFill>
                <a:latin typeface="Tomorrow"/>
                <a:ea typeface="Tomorrow"/>
                <a:cs typeface="Tomorrow"/>
                <a:sym typeface="Tomorrow"/>
              </a:rPr>
              <a:t>Your challenge is to make Sphero respond distinctly to physical actions. This is your first step into truly interactive programming!</a:t>
            </a:r>
            <a:endParaRPr b="0" i="0" sz="781" u="none" cap="none" strike="noStrike"/>
          </a:p>
        </p:txBody>
      </p:sp>
      <p:sp>
        <p:nvSpPr>
          <p:cNvPr id="91" name="Google Shape;91;p15"/>
          <p:cNvSpPr/>
          <p:nvPr/>
        </p:nvSpPr>
        <p:spPr>
          <a:xfrm>
            <a:off x="359717" y="1403970"/>
            <a:ext cx="2055600" cy="256800"/>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1D1D1B"/>
              </a:buClr>
              <a:buSzPts val="1594"/>
              <a:buFont typeface="Tomorrow"/>
              <a:buNone/>
            </a:pPr>
            <a:r>
              <a:rPr b="0" i="0" lang="en-US" sz="1593" u="none" cap="none" strike="noStrike">
                <a:solidFill>
                  <a:srgbClr val="1D1D1B"/>
                </a:solidFill>
                <a:latin typeface="Tomorrow"/>
                <a:ea typeface="Tomorrow"/>
                <a:cs typeface="Tomorrow"/>
                <a:sym typeface="Tomorrow"/>
              </a:rPr>
              <a:t>You will use:</a:t>
            </a:r>
            <a:endParaRPr b="0" i="0" sz="1593" u="none" cap="none" strike="noStrike"/>
          </a:p>
        </p:txBody>
      </p:sp>
      <p:sp>
        <p:nvSpPr>
          <p:cNvPr id="92" name="Google Shape;92;p15"/>
          <p:cNvSpPr/>
          <p:nvPr/>
        </p:nvSpPr>
        <p:spPr>
          <a:xfrm>
            <a:off x="359717" y="1763613"/>
            <a:ext cx="2055600" cy="256800"/>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1D1D1B"/>
              </a:buClr>
              <a:buSzPts val="1594"/>
              <a:buFont typeface="Tomorrow"/>
              <a:buNone/>
            </a:pPr>
            <a:r>
              <a:rPr b="0" i="0" lang="en-US" sz="1593" u="none" cap="none" strike="noStrike">
                <a:solidFill>
                  <a:srgbClr val="1D1D1B"/>
                </a:solidFill>
                <a:latin typeface="Tomorrow"/>
                <a:ea typeface="Tomorrow"/>
                <a:cs typeface="Tomorrow"/>
                <a:sym typeface="Tomorrow"/>
              </a:rPr>
              <a:t>Collision</a:t>
            </a:r>
            <a:endParaRPr b="0" i="0" sz="1593" u="none" cap="none" strike="noStrike"/>
          </a:p>
        </p:txBody>
      </p:sp>
      <p:sp>
        <p:nvSpPr>
          <p:cNvPr id="93" name="Google Shape;93;p15"/>
          <p:cNvSpPr/>
          <p:nvPr/>
        </p:nvSpPr>
        <p:spPr>
          <a:xfrm>
            <a:off x="359717" y="2123256"/>
            <a:ext cx="2055600" cy="256800"/>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1D1D1B"/>
              </a:buClr>
              <a:buSzPts val="1594"/>
              <a:buFont typeface="Tomorrow"/>
              <a:buNone/>
            </a:pPr>
            <a:r>
              <a:rPr b="0" i="0" lang="en-US" sz="1593" u="none" cap="none" strike="noStrike">
                <a:solidFill>
                  <a:srgbClr val="1D1D1B"/>
                </a:solidFill>
                <a:latin typeface="Tomorrow"/>
                <a:ea typeface="Tomorrow"/>
                <a:cs typeface="Tomorrow"/>
                <a:sym typeface="Tomorrow"/>
              </a:rPr>
              <a:t>Landing </a:t>
            </a:r>
            <a:endParaRPr b="0" i="0" sz="1593" u="none" cap="none" strike="noStrike"/>
          </a:p>
        </p:txBody>
      </p:sp>
      <p:sp>
        <p:nvSpPr>
          <p:cNvPr id="94" name="Google Shape;94;p15"/>
          <p:cNvSpPr/>
          <p:nvPr/>
        </p:nvSpPr>
        <p:spPr>
          <a:xfrm>
            <a:off x="359717" y="2482899"/>
            <a:ext cx="2055600" cy="256800"/>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1D1D1B"/>
              </a:buClr>
              <a:buSzPts val="1594"/>
              <a:buFont typeface="Tomorrow"/>
              <a:buNone/>
            </a:pPr>
            <a:r>
              <a:rPr b="0" i="0" lang="en-US" sz="1593" u="none" cap="none" strike="noStrike">
                <a:solidFill>
                  <a:srgbClr val="1D1D1B"/>
                </a:solidFill>
                <a:latin typeface="Tomorrow"/>
                <a:ea typeface="Tomorrow"/>
                <a:cs typeface="Tomorrow"/>
                <a:sym typeface="Tomorrow"/>
              </a:rPr>
              <a:t>Free Fall</a:t>
            </a:r>
            <a:endParaRPr b="0" i="0" sz="1593" u="none" cap="none" strike="noStrike"/>
          </a:p>
        </p:txBody>
      </p:sp>
      <p:sp>
        <p:nvSpPr>
          <p:cNvPr id="95" name="Google Shape;95;p15"/>
          <p:cNvSpPr/>
          <p:nvPr/>
        </p:nvSpPr>
        <p:spPr>
          <a:xfrm>
            <a:off x="359717" y="2842543"/>
            <a:ext cx="40869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SzPts val="781"/>
              <a:buFont typeface="Arial"/>
              <a:buNone/>
            </a:pPr>
            <a:r>
              <a:t/>
            </a:r>
            <a:endParaRPr b="0" i="0" sz="781" u="none" cap="none" strike="noStrike"/>
          </a:p>
        </p:txBody>
      </p:sp>
      <p:sp>
        <p:nvSpPr>
          <p:cNvPr id="96" name="Google Shape;96;p15"/>
          <p:cNvSpPr/>
          <p:nvPr/>
        </p:nvSpPr>
        <p:spPr>
          <a:xfrm>
            <a:off x="359717" y="3109689"/>
            <a:ext cx="3264900" cy="256800"/>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1D1D1B"/>
              </a:buClr>
              <a:buSzPts val="1594"/>
              <a:buFont typeface="Tomorrow"/>
              <a:buNone/>
            </a:pPr>
            <a:r>
              <a:rPr b="0" i="0" lang="en-US" sz="1593" u="none" cap="none" strike="noStrike">
                <a:solidFill>
                  <a:srgbClr val="1D1D1B"/>
                </a:solidFill>
                <a:latin typeface="Tomorrow"/>
                <a:ea typeface="Tomorrow"/>
                <a:cs typeface="Tomorrow"/>
                <a:sym typeface="Tomorrow"/>
              </a:rPr>
              <a:t>For this activity, keep it simple: </a:t>
            </a:r>
            <a:endParaRPr b="0" i="0" sz="1593" u="none" cap="none" strike="noStrike"/>
          </a:p>
        </p:txBody>
      </p:sp>
      <p:sp>
        <p:nvSpPr>
          <p:cNvPr id="97" name="Google Shape;97;p15"/>
          <p:cNvSpPr/>
          <p:nvPr/>
        </p:nvSpPr>
        <p:spPr>
          <a:xfrm>
            <a:off x="359717" y="3469332"/>
            <a:ext cx="3523200" cy="256800"/>
          </a:xfrm>
          <a:prstGeom prst="rect">
            <a:avLst/>
          </a:prstGeom>
          <a:noFill/>
          <a:ln>
            <a:noFill/>
          </a:ln>
        </p:spPr>
        <p:txBody>
          <a:bodyPr anchorCtr="0" anchor="t" bIns="0" lIns="0" spcFirstLastPara="1" rIns="0" wrap="square" tIns="0">
            <a:noAutofit/>
          </a:bodyPr>
          <a:lstStyle/>
          <a:p>
            <a:pPr indent="0" lvl="0" marL="0" marR="0" rtl="0" algn="l">
              <a:lnSpc>
                <a:spcPct val="125490"/>
              </a:lnSpc>
              <a:spcBef>
                <a:spcPts val="0"/>
              </a:spcBef>
              <a:spcAft>
                <a:spcPts val="0"/>
              </a:spcAft>
              <a:buClr>
                <a:srgbClr val="4967E9"/>
              </a:buClr>
              <a:buSzPts val="1594"/>
              <a:buFont typeface="Tomorrow"/>
              <a:buNone/>
            </a:pPr>
            <a:r>
              <a:rPr b="0" i="0" lang="en-US" sz="1593" u="none" cap="none" strike="noStrike">
                <a:solidFill>
                  <a:srgbClr val="4967E9"/>
                </a:solidFill>
                <a:latin typeface="Tomorrow"/>
                <a:ea typeface="Tomorrow"/>
                <a:cs typeface="Tomorrow"/>
                <a:sym typeface="Tomorrow"/>
              </a:rPr>
              <a:t>One event = one simple response.</a:t>
            </a:r>
            <a:endParaRPr b="0" i="0" sz="1593" u="none" cap="none" strike="noStrike"/>
          </a:p>
        </p:txBody>
      </p:sp>
      <p:grpSp>
        <p:nvGrpSpPr>
          <p:cNvPr id="98" name="Google Shape;98;p15"/>
          <p:cNvGrpSpPr/>
          <p:nvPr/>
        </p:nvGrpSpPr>
        <p:grpSpPr>
          <a:xfrm>
            <a:off x="359718" y="3784918"/>
            <a:ext cx="8424600" cy="1244400"/>
            <a:chOff x="359718" y="5734794"/>
            <a:chExt cx="8424600" cy="1244400"/>
          </a:xfrm>
        </p:grpSpPr>
        <p:sp>
          <p:nvSpPr>
            <p:cNvPr id="99" name="Google Shape;99;p15"/>
            <p:cNvSpPr/>
            <p:nvPr/>
          </p:nvSpPr>
          <p:spPr>
            <a:xfrm>
              <a:off x="359718" y="5734794"/>
              <a:ext cx="8424600" cy="1244400"/>
            </a:xfrm>
            <a:prstGeom prst="roundRect">
              <a:avLst>
                <a:gd fmla="val 1239" name="adj"/>
              </a:avLst>
            </a:prstGeom>
            <a:solidFill>
              <a:srgbClr val="B6D6FC"/>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00" name="Google Shape;100;p15"/>
            <p:cNvPicPr preferRelativeResize="0"/>
            <p:nvPr/>
          </p:nvPicPr>
          <p:blipFill rotWithShape="1">
            <a:blip r:embed="rId3">
              <a:alphaModFix/>
            </a:blip>
            <a:srcRect b="0" l="0" r="0" t="0"/>
            <a:stretch/>
          </p:blipFill>
          <p:spPr>
            <a:xfrm>
              <a:off x="462483" y="5879381"/>
              <a:ext cx="160586" cy="128439"/>
            </a:xfrm>
            <a:prstGeom prst="rect">
              <a:avLst/>
            </a:prstGeom>
            <a:noFill/>
            <a:ln>
              <a:noFill/>
            </a:ln>
          </p:spPr>
        </p:pic>
        <p:sp>
          <p:nvSpPr>
            <p:cNvPr id="101" name="Google Shape;101;p15"/>
            <p:cNvSpPr/>
            <p:nvPr/>
          </p:nvSpPr>
          <p:spPr>
            <a:xfrm>
              <a:off x="725835" y="5863233"/>
              <a:ext cx="1284900" cy="160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000000"/>
                </a:buClr>
                <a:buSzPts val="1000"/>
                <a:buFont typeface="Tomorrow"/>
                <a:buNone/>
              </a:pPr>
              <a:r>
                <a:rPr b="0" i="0" lang="en-US" sz="1000" u="none" cap="none" strike="noStrike">
                  <a:solidFill>
                    <a:srgbClr val="000000"/>
                  </a:solidFill>
                  <a:latin typeface="Tomorrow"/>
                  <a:ea typeface="Tomorrow"/>
                  <a:cs typeface="Tomorrow"/>
                  <a:sym typeface="Tomorrow"/>
                </a:rPr>
                <a:t>Requirements:</a:t>
              </a:r>
              <a:endParaRPr b="0" i="0" sz="1000" u="none" cap="none" strike="noStrike"/>
            </a:p>
          </p:txBody>
        </p:sp>
        <p:sp>
          <p:nvSpPr>
            <p:cNvPr id="102" name="Google Shape;102;p15"/>
            <p:cNvSpPr/>
            <p:nvPr/>
          </p:nvSpPr>
          <p:spPr>
            <a:xfrm>
              <a:off x="725835" y="6126584"/>
              <a:ext cx="79557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000000"/>
                </a:buClr>
                <a:buSzPts val="781"/>
                <a:buFont typeface="Tomorrow"/>
                <a:buNone/>
              </a:pPr>
              <a:r>
                <a:rPr b="0" i="0" lang="en-US" sz="781" u="none" cap="none" strike="noStrike">
                  <a:solidFill>
                    <a:srgbClr val="000000"/>
                  </a:solidFill>
                  <a:latin typeface="Tomorrow"/>
                  <a:ea typeface="Tomorrow"/>
                  <a:cs typeface="Tomorrow"/>
                  <a:sym typeface="Tomorrow"/>
                </a:rPr>
                <a:t>Program a response to </a:t>
              </a:r>
              <a:r>
                <a:rPr b="1" i="0" lang="en-US" sz="781" u="none" cap="none" strike="noStrike">
                  <a:solidFill>
                    <a:srgbClr val="000000"/>
                  </a:solidFill>
                  <a:latin typeface="Tomorrow"/>
                  <a:ea typeface="Tomorrow"/>
                  <a:cs typeface="Tomorrow"/>
                  <a:sym typeface="Tomorrow"/>
                </a:rPr>
                <a:t>Collision</a:t>
              </a:r>
              <a:r>
                <a:rPr b="0" i="0" lang="en-US" sz="781" u="none" cap="none" strike="noStrike">
                  <a:solidFill>
                    <a:srgbClr val="000000"/>
                  </a:solidFill>
                  <a:latin typeface="Tomorrow"/>
                  <a:ea typeface="Tomorrow"/>
                  <a:cs typeface="Tomorrow"/>
                  <a:sym typeface="Tomorrow"/>
                </a:rPr>
                <a:t> (LED + sound).</a:t>
              </a:r>
              <a:endParaRPr b="0" i="0" sz="781" u="none" cap="none" strike="noStrike"/>
            </a:p>
          </p:txBody>
        </p:sp>
        <p:sp>
          <p:nvSpPr>
            <p:cNvPr id="103" name="Google Shape;103;p15"/>
            <p:cNvSpPr/>
            <p:nvPr/>
          </p:nvSpPr>
          <p:spPr>
            <a:xfrm>
              <a:off x="725835" y="6326907"/>
              <a:ext cx="79557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000000"/>
                </a:buClr>
                <a:buSzPts val="781"/>
                <a:buFont typeface="Tomorrow"/>
                <a:buNone/>
              </a:pPr>
              <a:r>
                <a:rPr b="0" i="0" lang="en-US" sz="781" u="none" cap="none" strike="noStrike">
                  <a:solidFill>
                    <a:srgbClr val="000000"/>
                  </a:solidFill>
                  <a:latin typeface="Tomorrow"/>
                  <a:ea typeface="Tomorrow"/>
                  <a:cs typeface="Tomorrow"/>
                  <a:sym typeface="Tomorrow"/>
                </a:rPr>
                <a:t>Program a response to </a:t>
              </a:r>
              <a:r>
                <a:rPr b="1" i="0" lang="en-US" sz="781" u="none" cap="none" strike="noStrike">
                  <a:solidFill>
                    <a:srgbClr val="000000"/>
                  </a:solidFill>
                  <a:latin typeface="Tomorrow"/>
                  <a:ea typeface="Tomorrow"/>
                  <a:cs typeface="Tomorrow"/>
                  <a:sym typeface="Tomorrow"/>
                </a:rPr>
                <a:t>Landing</a:t>
              </a:r>
              <a:r>
                <a:rPr b="0" i="0" lang="en-US" sz="781" u="none" cap="none" strike="noStrike">
                  <a:solidFill>
                    <a:srgbClr val="000000"/>
                  </a:solidFill>
                  <a:latin typeface="Tomorrow"/>
                  <a:ea typeface="Tomorrow"/>
                  <a:cs typeface="Tomorrow"/>
                  <a:sym typeface="Tomorrow"/>
                </a:rPr>
                <a:t> (LED + sound).</a:t>
              </a:r>
              <a:endParaRPr b="0" i="0" sz="781" u="none" cap="none" strike="noStrike"/>
            </a:p>
          </p:txBody>
        </p:sp>
        <p:sp>
          <p:nvSpPr>
            <p:cNvPr id="104" name="Google Shape;104;p15"/>
            <p:cNvSpPr/>
            <p:nvPr/>
          </p:nvSpPr>
          <p:spPr>
            <a:xfrm>
              <a:off x="725835" y="6527229"/>
              <a:ext cx="79557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000000"/>
                </a:buClr>
                <a:buSzPts val="781"/>
                <a:buFont typeface="Tomorrow"/>
                <a:buNone/>
              </a:pPr>
              <a:r>
                <a:rPr b="0" i="0" lang="en-US" sz="781" u="none" cap="none" strike="noStrike">
                  <a:solidFill>
                    <a:srgbClr val="000000"/>
                  </a:solidFill>
                  <a:latin typeface="Tomorrow"/>
                  <a:ea typeface="Tomorrow"/>
                  <a:cs typeface="Tomorrow"/>
                  <a:sym typeface="Tomorrow"/>
                </a:rPr>
                <a:t>Program a response to </a:t>
              </a:r>
              <a:r>
                <a:rPr b="1" i="0" lang="en-US" sz="781" u="none" cap="none" strike="noStrike">
                  <a:solidFill>
                    <a:srgbClr val="000000"/>
                  </a:solidFill>
                  <a:latin typeface="Tomorrow"/>
                  <a:ea typeface="Tomorrow"/>
                  <a:cs typeface="Tomorrow"/>
                  <a:sym typeface="Tomorrow"/>
                </a:rPr>
                <a:t>Free Fall</a:t>
              </a:r>
              <a:r>
                <a:rPr b="0" i="0" lang="en-US" sz="781" u="none" cap="none" strike="noStrike">
                  <a:solidFill>
                    <a:srgbClr val="000000"/>
                  </a:solidFill>
                  <a:latin typeface="Tomorrow"/>
                  <a:ea typeface="Tomorrow"/>
                  <a:cs typeface="Tomorrow"/>
                  <a:sym typeface="Tomorrow"/>
                </a:rPr>
                <a:t> (LED + sound).</a:t>
              </a:r>
              <a:endParaRPr b="0" i="0" sz="781" u="none" cap="none" strike="noStrike"/>
            </a:p>
          </p:txBody>
        </p:sp>
        <p:sp>
          <p:nvSpPr>
            <p:cNvPr id="105" name="Google Shape;105;p15"/>
            <p:cNvSpPr/>
            <p:nvPr/>
          </p:nvSpPr>
          <p:spPr>
            <a:xfrm>
              <a:off x="725835" y="6727552"/>
              <a:ext cx="79557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000000"/>
                </a:buClr>
                <a:buSzPts val="781"/>
                <a:buFont typeface="Tomorrow"/>
                <a:buNone/>
              </a:pPr>
              <a:r>
                <a:rPr b="0" i="0" lang="en-US" sz="781" u="none" cap="none" strike="noStrike">
                  <a:solidFill>
                    <a:srgbClr val="000000"/>
                  </a:solidFill>
                  <a:latin typeface="Tomorrow"/>
                  <a:ea typeface="Tomorrow"/>
                  <a:cs typeface="Tomorrow"/>
                  <a:sym typeface="Tomorrow"/>
                </a:rPr>
                <a:t>Each event must have a </a:t>
              </a:r>
              <a:r>
                <a:rPr b="1" i="0" lang="en-US" sz="781" u="none" cap="none" strike="noStrike">
                  <a:solidFill>
                    <a:srgbClr val="000000"/>
                  </a:solidFill>
                  <a:latin typeface="Tomorrow"/>
                  <a:ea typeface="Tomorrow"/>
                  <a:cs typeface="Tomorrow"/>
                  <a:sym typeface="Tomorrow"/>
                </a:rPr>
                <a:t>different LED color</a:t>
              </a:r>
              <a:r>
                <a:rPr b="0" i="0" lang="en-US" sz="781" u="none" cap="none" strike="noStrike">
                  <a:solidFill>
                    <a:srgbClr val="000000"/>
                  </a:solidFill>
                  <a:latin typeface="Tomorrow"/>
                  <a:ea typeface="Tomorrow"/>
                  <a:cs typeface="Tomorrow"/>
                  <a:sym typeface="Tomorrow"/>
                </a:rPr>
                <a:t> and </a:t>
              </a:r>
              <a:r>
                <a:rPr b="1" i="0" lang="en-US" sz="781" u="none" cap="none" strike="noStrike">
                  <a:solidFill>
                    <a:srgbClr val="000000"/>
                  </a:solidFill>
                  <a:latin typeface="Tomorrow"/>
                  <a:ea typeface="Tomorrow"/>
                  <a:cs typeface="Tomorrow"/>
                  <a:sym typeface="Tomorrow"/>
                </a:rPr>
                <a:t>unique sound</a:t>
              </a:r>
              <a:r>
                <a:rPr b="0" i="0" lang="en-US" sz="781" u="none" cap="none" strike="noStrike">
                  <a:solidFill>
                    <a:srgbClr val="000000"/>
                  </a:solidFill>
                  <a:latin typeface="Tomorrow"/>
                  <a:ea typeface="Tomorrow"/>
                  <a:cs typeface="Tomorrow"/>
                  <a:sym typeface="Tomorrow"/>
                </a:rPr>
                <a:t> to tell them apart!</a:t>
              </a:r>
              <a:endParaRPr b="0" i="0" sz="781" u="none" cap="none" strike="noStrike"/>
            </a:p>
          </p:txBody>
        </p:sp>
      </p:grpSp>
      <p:pic>
        <p:nvPicPr>
          <p:cNvPr descr="Chatbot AI on futuristic background. Chatbot evolution background. AI chatbot in action processing data and commands. (Provided by Getty Images)" id="106" name="Google Shape;106;p15"/>
          <p:cNvPicPr preferRelativeResize="0"/>
          <p:nvPr/>
        </p:nvPicPr>
        <p:blipFill>
          <a:blip r:embed="rId4">
            <a:alphaModFix/>
          </a:blip>
          <a:stretch>
            <a:fillRect/>
          </a:stretch>
        </p:blipFill>
        <p:spPr>
          <a:xfrm>
            <a:off x="4599025" y="1338051"/>
            <a:ext cx="4392576" cy="2131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11" name="Shape 111"/>
        <p:cNvGrpSpPr/>
        <p:nvPr/>
      </p:nvGrpSpPr>
      <p:grpSpPr>
        <a:xfrm>
          <a:off x="0" y="0"/>
          <a:ext cx="0" cy="0"/>
          <a:chOff x="0" y="0"/>
          <a:chExt cx="0" cy="0"/>
        </a:xfrm>
      </p:grpSpPr>
      <p:sp>
        <p:nvSpPr>
          <p:cNvPr id="112" name="Google Shape;112;p16"/>
          <p:cNvSpPr/>
          <p:nvPr/>
        </p:nvSpPr>
        <p:spPr>
          <a:xfrm>
            <a:off x="359717" y="282624"/>
            <a:ext cx="1284900" cy="1605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000"/>
              <a:buFont typeface="Tomorrow"/>
              <a:buNone/>
            </a:pPr>
            <a:r>
              <a:rPr lang="en-US" sz="1000">
                <a:solidFill>
                  <a:srgbClr val="1D1D1B"/>
                </a:solidFill>
                <a:latin typeface="Tomorrow"/>
                <a:ea typeface="Tomorrow"/>
                <a:cs typeface="Tomorrow"/>
                <a:sym typeface="Tomorrow"/>
              </a:rPr>
              <a:t>Core Activity</a:t>
            </a:r>
            <a:endParaRPr b="0" i="0" sz="1000" u="none" cap="none" strike="noStrike"/>
          </a:p>
        </p:txBody>
      </p:sp>
      <p:sp>
        <p:nvSpPr>
          <p:cNvPr id="113" name="Google Shape;113;p16"/>
          <p:cNvSpPr/>
          <p:nvPr/>
        </p:nvSpPr>
        <p:spPr>
          <a:xfrm>
            <a:off x="359717" y="545976"/>
            <a:ext cx="2569500" cy="3213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2000"/>
              <a:buFont typeface="Tomorrow"/>
              <a:buNone/>
            </a:pPr>
            <a:r>
              <a:rPr b="0" i="0" lang="en-US" sz="2000" u="none" cap="none" strike="noStrike">
                <a:solidFill>
                  <a:srgbClr val="1D1D1B"/>
                </a:solidFill>
                <a:latin typeface="Tomorrow"/>
                <a:ea typeface="Tomorrow"/>
                <a:cs typeface="Tomorrow"/>
                <a:sym typeface="Tomorrow"/>
              </a:rPr>
              <a:t>Event Explorer </a:t>
            </a:r>
            <a:endParaRPr b="0" i="0" sz="2000" u="none" cap="none" strike="noStrike"/>
          </a:p>
        </p:txBody>
      </p:sp>
      <p:sp>
        <p:nvSpPr>
          <p:cNvPr id="114" name="Google Shape;114;p16"/>
          <p:cNvSpPr/>
          <p:nvPr/>
        </p:nvSpPr>
        <p:spPr>
          <a:xfrm>
            <a:off x="359718" y="1021259"/>
            <a:ext cx="84246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781"/>
              <a:buFont typeface="Tomorrow"/>
              <a:buNone/>
            </a:pPr>
            <a:r>
              <a:rPr b="0" i="0" lang="en-US" sz="781" u="none" cap="none" strike="noStrike">
                <a:solidFill>
                  <a:srgbClr val="61615C"/>
                </a:solidFill>
                <a:latin typeface="Tomorrow"/>
                <a:ea typeface="Tomorrow"/>
                <a:cs typeface="Tomorrow"/>
                <a:sym typeface="Tomorrow"/>
              </a:rPr>
              <a:t>This option focuses on the fundamental implementation of each event, ensuring you grasp the basic concept before moving to more complex ideas.</a:t>
            </a:r>
            <a:endParaRPr b="0" i="0" sz="781" u="none" cap="none" strike="noStrike"/>
          </a:p>
        </p:txBody>
      </p:sp>
      <p:sp>
        <p:nvSpPr>
          <p:cNvPr id="115" name="Google Shape;115;p16"/>
          <p:cNvSpPr/>
          <p:nvPr/>
        </p:nvSpPr>
        <p:spPr>
          <a:xfrm>
            <a:off x="359717" y="1393701"/>
            <a:ext cx="40869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Clr>
                <a:srgbClr val="61615C"/>
              </a:buClr>
              <a:buSzPts val="781"/>
              <a:buFont typeface="Tomorrow"/>
              <a:buNone/>
            </a:pPr>
            <a:r>
              <a:rPr b="1" i="0" lang="en-US" sz="781" u="none" cap="none" strike="noStrike">
                <a:solidFill>
                  <a:srgbClr val="61615C"/>
                </a:solidFill>
                <a:latin typeface="Tomorrow"/>
                <a:ea typeface="Tomorrow"/>
                <a:cs typeface="Tomorrow"/>
                <a:sym typeface="Tomorrow"/>
              </a:rPr>
              <a:t>Example Implementation:</a:t>
            </a:r>
            <a:endParaRPr b="0" i="0" sz="781" u="none" cap="none" strike="noStrike"/>
          </a:p>
        </p:txBody>
      </p:sp>
      <p:pic>
        <p:nvPicPr>
          <p:cNvPr id="116" name="Google Shape;116;p16" title="Screenshot 2025-09-11 at 19.00.30.png"/>
          <p:cNvPicPr preferRelativeResize="0"/>
          <p:nvPr/>
        </p:nvPicPr>
        <p:blipFill>
          <a:blip r:embed="rId3">
            <a:alphaModFix/>
          </a:blip>
          <a:stretch>
            <a:fillRect/>
          </a:stretch>
        </p:blipFill>
        <p:spPr>
          <a:xfrm>
            <a:off x="3269650" y="3288125"/>
            <a:ext cx="878803" cy="593624"/>
          </a:xfrm>
          <a:prstGeom prst="rect">
            <a:avLst/>
          </a:prstGeom>
          <a:noFill/>
          <a:ln>
            <a:noFill/>
          </a:ln>
        </p:spPr>
      </p:pic>
      <p:pic>
        <p:nvPicPr>
          <p:cNvPr id="117" name="Google Shape;117;p16" title="Screenshot 2025-09-11 at 19.01.02.png"/>
          <p:cNvPicPr preferRelativeResize="0"/>
          <p:nvPr/>
        </p:nvPicPr>
        <p:blipFill>
          <a:blip r:embed="rId4">
            <a:alphaModFix/>
          </a:blip>
          <a:stretch>
            <a:fillRect/>
          </a:stretch>
        </p:blipFill>
        <p:spPr>
          <a:xfrm>
            <a:off x="4631763" y="3279050"/>
            <a:ext cx="949907" cy="602700"/>
          </a:xfrm>
          <a:prstGeom prst="rect">
            <a:avLst/>
          </a:prstGeom>
          <a:noFill/>
          <a:ln>
            <a:noFill/>
          </a:ln>
        </p:spPr>
      </p:pic>
      <p:pic>
        <p:nvPicPr>
          <p:cNvPr id="118" name="Google Shape;118;p16" title="Screenshot 2025-09-11 at 19.01.26.png"/>
          <p:cNvPicPr preferRelativeResize="0"/>
          <p:nvPr/>
        </p:nvPicPr>
        <p:blipFill>
          <a:blip r:embed="rId5">
            <a:alphaModFix/>
          </a:blip>
          <a:stretch>
            <a:fillRect/>
          </a:stretch>
        </p:blipFill>
        <p:spPr>
          <a:xfrm>
            <a:off x="6117510" y="3285685"/>
            <a:ext cx="788839" cy="524015"/>
          </a:xfrm>
          <a:prstGeom prst="rect">
            <a:avLst/>
          </a:prstGeom>
          <a:noFill/>
          <a:ln>
            <a:noFill/>
          </a:ln>
        </p:spPr>
      </p:pic>
      <p:sp>
        <p:nvSpPr>
          <p:cNvPr id="119" name="Google Shape;119;p16"/>
          <p:cNvSpPr/>
          <p:nvPr/>
        </p:nvSpPr>
        <p:spPr>
          <a:xfrm>
            <a:off x="359717" y="1660847"/>
            <a:ext cx="3210600" cy="1926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D1D1B"/>
              </a:buClr>
              <a:buSzPts val="1188"/>
              <a:buFont typeface="Tomorrow"/>
              <a:buNone/>
            </a:pPr>
            <a:r>
              <a:rPr b="1" i="0" lang="en-US" sz="1187" u="none" cap="none" strike="noStrike">
                <a:solidFill>
                  <a:srgbClr val="1D1D1B"/>
                </a:solidFill>
                <a:latin typeface="Tomorrow"/>
                <a:ea typeface="Tomorrow"/>
                <a:cs typeface="Tomorrow"/>
                <a:sym typeface="Tomorrow"/>
              </a:rPr>
              <a:t>[On Collision]</a:t>
            </a:r>
            <a:r>
              <a:rPr b="0" i="0" lang="en-US" sz="1187" u="none" cap="none" strike="noStrike">
                <a:solidFill>
                  <a:srgbClr val="1D1D1B"/>
                </a:solidFill>
                <a:latin typeface="Tomorrow"/>
                <a:ea typeface="Tomorrow"/>
                <a:cs typeface="Tomorrow"/>
                <a:sym typeface="Tomorrow"/>
              </a:rPr>
              <a:t> → </a:t>
            </a:r>
            <a:r>
              <a:rPr b="0" i="0" lang="en-US" sz="1187" u="none" cap="none" strike="noStrike">
                <a:solidFill>
                  <a:srgbClr val="F44444"/>
                </a:solidFill>
                <a:latin typeface="Tomorrow"/>
                <a:ea typeface="Tomorrow"/>
                <a:cs typeface="Tomorrow"/>
                <a:sym typeface="Tomorrow"/>
              </a:rPr>
              <a:t>Red LED</a:t>
            </a:r>
            <a:r>
              <a:rPr b="0" i="0" lang="en-US" sz="1187" u="none" cap="none" strike="noStrike">
                <a:solidFill>
                  <a:srgbClr val="1D1D1B"/>
                </a:solidFill>
                <a:latin typeface="Tomorrow"/>
                <a:ea typeface="Tomorrow"/>
                <a:cs typeface="Tomorrow"/>
                <a:sym typeface="Tomorrow"/>
              </a:rPr>
              <a:t> + "crash" sound</a:t>
            </a:r>
            <a:endParaRPr b="0" i="0" sz="1187" u="none" cap="none" strike="noStrike"/>
          </a:p>
        </p:txBody>
      </p:sp>
      <p:sp>
        <p:nvSpPr>
          <p:cNvPr id="120" name="Google Shape;120;p16"/>
          <p:cNvSpPr/>
          <p:nvPr/>
        </p:nvSpPr>
        <p:spPr>
          <a:xfrm>
            <a:off x="359718" y="1956346"/>
            <a:ext cx="3250500" cy="1926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D1D1B"/>
              </a:buClr>
              <a:buSzPts val="1188"/>
              <a:buFont typeface="Tomorrow"/>
              <a:buNone/>
            </a:pPr>
            <a:r>
              <a:rPr b="1" i="0" lang="en-US" sz="1187" u="none" cap="none" strike="noStrike">
                <a:solidFill>
                  <a:srgbClr val="1D1D1B"/>
                </a:solidFill>
                <a:latin typeface="Tomorrow"/>
                <a:ea typeface="Tomorrow"/>
                <a:cs typeface="Tomorrow"/>
                <a:sym typeface="Tomorrow"/>
              </a:rPr>
              <a:t>[On Landing]</a:t>
            </a:r>
            <a:r>
              <a:rPr b="0" i="0" lang="en-US" sz="1187" u="none" cap="none" strike="noStrike">
                <a:solidFill>
                  <a:srgbClr val="1D1D1B"/>
                </a:solidFill>
                <a:latin typeface="Tomorrow"/>
                <a:ea typeface="Tomorrow"/>
                <a:cs typeface="Tomorrow"/>
                <a:sym typeface="Tomorrow"/>
              </a:rPr>
              <a:t> → </a:t>
            </a:r>
            <a:r>
              <a:rPr b="0" i="0" lang="en-US" sz="1187" u="none" cap="none" strike="noStrike">
                <a:solidFill>
                  <a:srgbClr val="5CC97B"/>
                </a:solidFill>
                <a:latin typeface="Tomorrow"/>
                <a:ea typeface="Tomorrow"/>
                <a:cs typeface="Tomorrow"/>
                <a:sym typeface="Tomorrow"/>
              </a:rPr>
              <a:t>Green LED</a:t>
            </a:r>
            <a:r>
              <a:rPr b="0" i="0" lang="en-US" sz="1187" u="none" cap="none" strike="noStrike">
                <a:solidFill>
                  <a:srgbClr val="1D1D1B"/>
                </a:solidFill>
                <a:latin typeface="Tomorrow"/>
                <a:ea typeface="Tomorrow"/>
                <a:cs typeface="Tomorrow"/>
                <a:sym typeface="Tomorrow"/>
              </a:rPr>
              <a:t> + "ding" sound</a:t>
            </a:r>
            <a:endParaRPr b="0" i="0" sz="1187" u="none" cap="none" strike="noStrike"/>
          </a:p>
        </p:txBody>
      </p:sp>
      <p:sp>
        <p:nvSpPr>
          <p:cNvPr id="121" name="Google Shape;121;p16"/>
          <p:cNvSpPr/>
          <p:nvPr/>
        </p:nvSpPr>
        <p:spPr>
          <a:xfrm>
            <a:off x="359717" y="2251844"/>
            <a:ext cx="3423000" cy="1926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D1D1B"/>
              </a:buClr>
              <a:buSzPts val="1188"/>
              <a:buFont typeface="Tomorrow"/>
              <a:buNone/>
            </a:pPr>
            <a:r>
              <a:rPr b="1" i="0" lang="en-US" sz="1187" u="none" cap="none" strike="noStrike">
                <a:solidFill>
                  <a:srgbClr val="1D1D1B"/>
                </a:solidFill>
                <a:latin typeface="Tomorrow"/>
                <a:ea typeface="Tomorrow"/>
                <a:cs typeface="Tomorrow"/>
                <a:sym typeface="Tomorrow"/>
              </a:rPr>
              <a:t>[On Free Fall]</a:t>
            </a:r>
            <a:r>
              <a:rPr b="0" i="0" lang="en-US" sz="1187" u="none" cap="none" strike="noStrike">
                <a:solidFill>
                  <a:srgbClr val="1D1D1B"/>
                </a:solidFill>
                <a:latin typeface="Tomorrow"/>
                <a:ea typeface="Tomorrow"/>
                <a:cs typeface="Tomorrow"/>
                <a:sym typeface="Tomorrow"/>
              </a:rPr>
              <a:t> → </a:t>
            </a:r>
            <a:r>
              <a:rPr b="0" i="0" lang="en-US" sz="1187" u="none" cap="none" strike="noStrike">
                <a:solidFill>
                  <a:srgbClr val="5E98F1"/>
                </a:solidFill>
                <a:latin typeface="Tomorrow"/>
                <a:ea typeface="Tomorrow"/>
                <a:cs typeface="Tomorrow"/>
                <a:sym typeface="Tomorrow"/>
              </a:rPr>
              <a:t>Blue LED</a:t>
            </a:r>
            <a:r>
              <a:rPr b="0" i="0" lang="en-US" sz="1187" u="none" cap="none" strike="noStrike">
                <a:solidFill>
                  <a:srgbClr val="1D1D1B"/>
                </a:solidFill>
                <a:latin typeface="Tomorrow"/>
                <a:ea typeface="Tomorrow"/>
                <a:cs typeface="Tomorrow"/>
                <a:sym typeface="Tomorrow"/>
              </a:rPr>
              <a:t> + "whoosh" sound</a:t>
            </a:r>
            <a:endParaRPr b="0" i="0" sz="1187" u="none" cap="none" strike="noStrike"/>
          </a:p>
        </p:txBody>
      </p:sp>
      <p:sp>
        <p:nvSpPr>
          <p:cNvPr id="122" name="Google Shape;122;p16"/>
          <p:cNvSpPr/>
          <p:nvPr/>
        </p:nvSpPr>
        <p:spPr>
          <a:xfrm>
            <a:off x="359717" y="2547343"/>
            <a:ext cx="4086900" cy="164400"/>
          </a:xfrm>
          <a:prstGeom prst="rect">
            <a:avLst/>
          </a:prstGeom>
          <a:noFill/>
          <a:ln>
            <a:noFill/>
          </a:ln>
        </p:spPr>
        <p:txBody>
          <a:bodyPr anchorCtr="0" anchor="t" bIns="0" lIns="0" spcFirstLastPara="1" rIns="0" wrap="square" tIns="0">
            <a:noAutofit/>
          </a:bodyPr>
          <a:lstStyle/>
          <a:p>
            <a:pPr indent="0" lvl="0" marL="0" marR="0" rtl="0" algn="l">
              <a:lnSpc>
                <a:spcPct val="164000"/>
              </a:lnSpc>
              <a:spcBef>
                <a:spcPts val="0"/>
              </a:spcBef>
              <a:spcAft>
                <a:spcPts val="0"/>
              </a:spcAft>
              <a:buSzPts val="781"/>
              <a:buFont typeface="Arial"/>
              <a:buNone/>
            </a:pPr>
            <a:r>
              <a:t/>
            </a:r>
            <a:endParaRPr b="0" i="0" sz="781" u="none" cap="none" strike="noStrike"/>
          </a:p>
        </p:txBody>
      </p:sp>
      <p:sp>
        <p:nvSpPr>
          <p:cNvPr id="123" name="Google Shape;123;p16"/>
          <p:cNvSpPr/>
          <p:nvPr/>
        </p:nvSpPr>
        <p:spPr>
          <a:xfrm>
            <a:off x="359717" y="2814489"/>
            <a:ext cx="4086900" cy="385500"/>
          </a:xfrm>
          <a:prstGeom prst="rect">
            <a:avLst/>
          </a:prstGeom>
          <a:noFill/>
          <a:ln>
            <a:noFill/>
          </a:ln>
        </p:spPr>
        <p:txBody>
          <a:bodyPr anchorCtr="0" anchor="t" bIns="0" lIns="0" spcFirstLastPara="1" rIns="0" wrap="square" tIns="0">
            <a:noAutofit/>
          </a:bodyPr>
          <a:lstStyle/>
          <a:p>
            <a:pPr indent="0" lvl="0" marL="0" marR="0" rtl="0" algn="l">
              <a:lnSpc>
                <a:spcPct val="126315"/>
              </a:lnSpc>
              <a:spcBef>
                <a:spcPts val="0"/>
              </a:spcBef>
              <a:spcAft>
                <a:spcPts val="0"/>
              </a:spcAft>
              <a:buClr>
                <a:srgbClr val="1D1D1B"/>
              </a:buClr>
              <a:buSzPts val="1188"/>
              <a:buFont typeface="Tomorrow"/>
              <a:buNone/>
            </a:pPr>
            <a:r>
              <a:rPr b="1" i="0" lang="en-US" sz="1187" u="none" cap="none" strike="noStrike">
                <a:solidFill>
                  <a:srgbClr val="1D1D1B"/>
                </a:solidFill>
                <a:latin typeface="Tomorrow"/>
                <a:ea typeface="Tomorrow"/>
                <a:cs typeface="Tomorrow"/>
                <a:sym typeface="Tomorrow"/>
              </a:rPr>
              <a:t>Success Criteria:</a:t>
            </a:r>
            <a:r>
              <a:rPr b="0" i="0" lang="en-US" sz="1187" u="none" cap="none" strike="noStrike">
                <a:solidFill>
                  <a:srgbClr val="1D1D1B"/>
                </a:solidFill>
                <a:latin typeface="Tomorrow"/>
                <a:ea typeface="Tomorrow"/>
                <a:cs typeface="Tomorrow"/>
                <a:sym typeface="Tomorrow"/>
              </a:rPr>
              <a:t> All three events trigger clearly different and recognizable responses.</a:t>
            </a:r>
            <a:endParaRPr b="0" i="0" sz="1187" u="none" cap="none" strike="noStrike"/>
          </a:p>
        </p:txBody>
      </p:sp>
      <p:pic>
        <p:nvPicPr>
          <p:cNvPr descr="preencoded.png" id="124" name="Google Shape;124;p16"/>
          <p:cNvPicPr preferRelativeResize="0"/>
          <p:nvPr/>
        </p:nvPicPr>
        <p:blipFill rotWithShape="1">
          <a:blip r:embed="rId6">
            <a:alphaModFix/>
          </a:blip>
          <a:srcRect b="11088" l="14741" r="17603" t="40741"/>
          <a:stretch/>
        </p:blipFill>
        <p:spPr>
          <a:xfrm>
            <a:off x="5899375" y="1315100"/>
            <a:ext cx="2172100" cy="1546524"/>
          </a:xfrm>
          <a:prstGeom prst="rect">
            <a:avLst/>
          </a:prstGeom>
          <a:noFill/>
          <a:ln>
            <a:noFill/>
          </a:ln>
        </p:spPr>
      </p:pic>
      <p:sp>
        <p:nvSpPr>
          <p:cNvPr id="125" name="Google Shape;125;p16"/>
          <p:cNvSpPr/>
          <p:nvPr/>
        </p:nvSpPr>
        <p:spPr>
          <a:xfrm>
            <a:off x="359718" y="5734794"/>
            <a:ext cx="8424600" cy="174000"/>
          </a:xfrm>
          <a:prstGeom prst="rect">
            <a:avLst/>
          </a:prstGeom>
          <a:noFill/>
          <a:ln>
            <a:noFill/>
          </a:ln>
        </p:spPr>
        <p:txBody>
          <a:bodyPr anchorCtr="0" anchor="t" bIns="0" lIns="0" spcFirstLastPara="1" rIns="0" wrap="square" tIns="0">
            <a:noAutofit/>
          </a:bodyPr>
          <a:lstStyle/>
          <a:p>
            <a:pPr indent="0" lvl="0" marL="0" marR="0" rtl="0" algn="ctr">
              <a:lnSpc>
                <a:spcPct val="164000"/>
              </a:lnSpc>
              <a:spcBef>
                <a:spcPts val="0"/>
              </a:spcBef>
              <a:spcAft>
                <a:spcPts val="0"/>
              </a:spcAft>
              <a:buClr>
                <a:srgbClr val="61615C"/>
              </a:buClr>
              <a:buSzPts val="781"/>
              <a:buFont typeface="Tomorrow"/>
              <a:buNone/>
            </a:pPr>
            <a:r>
              <a:rPr b="1" i="0" lang="en-US" sz="781" u="none" cap="none" strike="noStrike">
                <a:solidFill>
                  <a:srgbClr val="61615C"/>
                </a:solidFill>
                <a:latin typeface="Tomorrow"/>
                <a:ea typeface="Tomorrow"/>
                <a:cs typeface="Tomorrow"/>
                <a:sym typeface="Tomorrow"/>
              </a:rPr>
              <a:t>Time Estimate:</a:t>
            </a:r>
            <a:r>
              <a:rPr b="0" i="0" lang="en-US" sz="781" u="none" cap="none" strike="noStrike">
                <a:solidFill>
                  <a:srgbClr val="61615C"/>
                </a:solidFill>
                <a:latin typeface="Tomorrow"/>
                <a:ea typeface="Tomorrow"/>
                <a:cs typeface="Tomorrow"/>
                <a:sym typeface="Tomorrow"/>
              </a:rPr>
              <a:t> 15-20 minutes | </a:t>
            </a:r>
            <a:r>
              <a:rPr b="1" i="0" lang="en-US" sz="781" u="none" cap="none" strike="noStrike">
                <a:solidFill>
                  <a:srgbClr val="61615C"/>
                </a:solidFill>
                <a:latin typeface="Tomorrow"/>
                <a:ea typeface="Tomorrow"/>
                <a:cs typeface="Tomorrow"/>
                <a:sym typeface="Tomorrow"/>
              </a:rPr>
              <a:t>Difficulty:</a:t>
            </a:r>
            <a:r>
              <a:rPr b="0" i="0" lang="en-US" sz="781" u="none" cap="none" strike="noStrike">
                <a:solidFill>
                  <a:srgbClr val="61615C"/>
                </a:solidFill>
                <a:latin typeface="Tomorrow"/>
                <a:ea typeface="Tomorrow"/>
                <a:cs typeface="Tomorrow"/>
                <a:sym typeface="Tomorrow"/>
              </a:rPr>
              <a:t> </a:t>
            </a:r>
            <a:r>
              <a:rPr b="0" i="0" lang="en-US" sz="781" u="none" cap="none" strike="noStrike">
                <a:solidFill>
                  <a:srgbClr val="000000"/>
                </a:solidFill>
                <a:latin typeface="Tomorrow"/>
                <a:ea typeface="Tomorrow"/>
                <a:cs typeface="Tomorrow"/>
                <a:sym typeface="Tomorrow"/>
              </a:rPr>
              <a:t>⭐</a:t>
            </a:r>
            <a:r>
              <a:rPr b="0" i="0" lang="en-US" sz="781" u="none" cap="none" strike="noStrike">
                <a:solidFill>
                  <a:srgbClr val="61615C"/>
                </a:solidFill>
                <a:latin typeface="Tomorrow"/>
                <a:ea typeface="Tomorrow"/>
                <a:cs typeface="Tomorrow"/>
                <a:sym typeface="Tomorrow"/>
              </a:rPr>
              <a:t> (Basic event blocks only)</a:t>
            </a:r>
            <a:endParaRPr b="0" i="0" sz="781" u="none" cap="none" strike="noStrike"/>
          </a:p>
        </p:txBody>
      </p:sp>
      <p:pic>
        <p:nvPicPr>
          <p:cNvPr id="126" name="Google Shape;126;p16" title="Screenshot 2025-09-11 at 19.02.11.png"/>
          <p:cNvPicPr preferRelativeResize="0"/>
          <p:nvPr/>
        </p:nvPicPr>
        <p:blipFill>
          <a:blip r:embed="rId7">
            <a:alphaModFix/>
          </a:blip>
          <a:stretch>
            <a:fillRect/>
          </a:stretch>
        </p:blipFill>
        <p:spPr>
          <a:xfrm>
            <a:off x="1644625" y="4261846"/>
            <a:ext cx="1213199" cy="680375"/>
          </a:xfrm>
          <a:prstGeom prst="rect">
            <a:avLst/>
          </a:prstGeom>
          <a:noFill/>
          <a:ln>
            <a:noFill/>
          </a:ln>
        </p:spPr>
      </p:pic>
      <p:pic>
        <p:nvPicPr>
          <p:cNvPr id="127" name="Google Shape;127;p16" title="Screenshot 2025-09-11 at 19.02.34.png"/>
          <p:cNvPicPr preferRelativeResize="0"/>
          <p:nvPr/>
        </p:nvPicPr>
        <p:blipFill>
          <a:blip r:embed="rId8">
            <a:alphaModFix/>
          </a:blip>
          <a:stretch>
            <a:fillRect/>
          </a:stretch>
        </p:blipFill>
        <p:spPr>
          <a:xfrm>
            <a:off x="395574" y="4302932"/>
            <a:ext cx="1213200" cy="602686"/>
          </a:xfrm>
          <a:prstGeom prst="rect">
            <a:avLst/>
          </a:prstGeom>
          <a:noFill/>
          <a:ln>
            <a:noFill/>
          </a:ln>
        </p:spPr>
      </p:pic>
      <p:pic>
        <p:nvPicPr>
          <p:cNvPr id="128" name="Google Shape;128;p16" title="Screenshot 2025-09-11 at 19.03.00.png"/>
          <p:cNvPicPr preferRelativeResize="0"/>
          <p:nvPr/>
        </p:nvPicPr>
        <p:blipFill>
          <a:blip r:embed="rId9">
            <a:alphaModFix/>
          </a:blip>
          <a:stretch>
            <a:fillRect/>
          </a:stretch>
        </p:blipFill>
        <p:spPr>
          <a:xfrm>
            <a:off x="2963304" y="4207353"/>
            <a:ext cx="1504665" cy="861225"/>
          </a:xfrm>
          <a:prstGeom prst="rect">
            <a:avLst/>
          </a:prstGeom>
          <a:noFill/>
          <a:ln>
            <a:noFill/>
          </a:ln>
        </p:spPr>
      </p:pic>
      <p:pic>
        <p:nvPicPr>
          <p:cNvPr id="129" name="Google Shape;129;p16" title="Screenshot 2025-09-11 at 19.10.51.png"/>
          <p:cNvPicPr preferRelativeResize="0"/>
          <p:nvPr/>
        </p:nvPicPr>
        <p:blipFill>
          <a:blip r:embed="rId10">
            <a:alphaModFix/>
          </a:blip>
          <a:stretch>
            <a:fillRect/>
          </a:stretch>
        </p:blipFill>
        <p:spPr>
          <a:xfrm>
            <a:off x="5050023" y="3901050"/>
            <a:ext cx="1911826" cy="680375"/>
          </a:xfrm>
          <a:prstGeom prst="rect">
            <a:avLst/>
          </a:prstGeom>
          <a:noFill/>
          <a:ln>
            <a:noFill/>
          </a:ln>
        </p:spPr>
      </p:pic>
      <p:pic>
        <p:nvPicPr>
          <p:cNvPr id="130" name="Google Shape;130;p16" title="Screenshot 2025-09-11 at 19.12.27.png"/>
          <p:cNvPicPr preferRelativeResize="0"/>
          <p:nvPr/>
        </p:nvPicPr>
        <p:blipFill>
          <a:blip r:embed="rId11">
            <a:alphaModFix/>
          </a:blip>
          <a:stretch>
            <a:fillRect/>
          </a:stretch>
        </p:blipFill>
        <p:spPr>
          <a:xfrm>
            <a:off x="7259822" y="4425925"/>
            <a:ext cx="1823678" cy="680375"/>
          </a:xfrm>
          <a:prstGeom prst="rect">
            <a:avLst/>
          </a:prstGeom>
          <a:noFill/>
          <a:ln>
            <a:noFill/>
          </a:ln>
        </p:spPr>
      </p:pic>
      <p:pic>
        <p:nvPicPr>
          <p:cNvPr id="131" name="Google Shape;131;p16" title="Screenshot 2025-09-11 at 19.13.12.png"/>
          <p:cNvPicPr preferRelativeResize="0"/>
          <p:nvPr/>
        </p:nvPicPr>
        <p:blipFill>
          <a:blip r:embed="rId12">
            <a:alphaModFix/>
          </a:blip>
          <a:stretch>
            <a:fillRect/>
          </a:stretch>
        </p:blipFill>
        <p:spPr>
          <a:xfrm>
            <a:off x="6924328" y="3632350"/>
            <a:ext cx="1985787" cy="524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17" title="IMG_3594.PNG"/>
          <p:cNvPicPr preferRelativeResize="0"/>
          <p:nvPr/>
        </p:nvPicPr>
        <p:blipFill rotWithShape="1">
          <a:blip r:embed="rId3">
            <a:alphaModFix/>
          </a:blip>
          <a:srcRect b="39620" l="3995" r="3949" t="13178"/>
          <a:stretch/>
        </p:blipFill>
        <p:spPr>
          <a:xfrm>
            <a:off x="222709" y="461694"/>
            <a:ext cx="8698573" cy="3344951"/>
          </a:xfrm>
          <a:prstGeom prst="rect">
            <a:avLst/>
          </a:prstGeom>
          <a:noFill/>
          <a:ln>
            <a:noFill/>
          </a:ln>
        </p:spPr>
      </p:pic>
      <p:sp>
        <p:nvSpPr>
          <p:cNvPr id="138" name="Google Shape;138;p17"/>
          <p:cNvSpPr txBox="1"/>
          <p:nvPr/>
        </p:nvSpPr>
        <p:spPr>
          <a:xfrm>
            <a:off x="0" y="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800">
                <a:solidFill>
                  <a:schemeClr val="dk1"/>
                </a:solidFill>
                <a:latin typeface="Tomorrow"/>
                <a:ea typeface="Tomorrow"/>
                <a:cs typeface="Tomorrow"/>
                <a:sym typeface="Tomorrow"/>
              </a:rPr>
              <a:t>Solution</a:t>
            </a:r>
            <a:r>
              <a:rPr b="1" lang="en-US" sz="1800">
                <a:solidFill>
                  <a:schemeClr val="dk1"/>
                </a:solidFill>
              </a:rPr>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143" name="Shape 143"/>
        <p:cNvGrpSpPr/>
        <p:nvPr/>
      </p:nvGrpSpPr>
      <p:grpSpPr>
        <a:xfrm>
          <a:off x="0" y="0"/>
          <a:ext cx="0" cy="0"/>
          <a:chOff x="0" y="0"/>
          <a:chExt cx="0" cy="0"/>
        </a:xfrm>
      </p:grpSpPr>
      <p:sp>
        <p:nvSpPr>
          <p:cNvPr id="144" name="Google Shape;144;p18"/>
          <p:cNvSpPr/>
          <p:nvPr/>
        </p:nvSpPr>
        <p:spPr>
          <a:xfrm>
            <a:off x="419919" y="282476"/>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1D1D1B"/>
              </a:buClr>
              <a:buSzPts val="1375"/>
              <a:buFont typeface="Tomorrow"/>
              <a:buNone/>
            </a:pPr>
            <a:r>
              <a:rPr b="0" i="0" lang="en-US" sz="1375" u="none" cap="none" strike="noStrike">
                <a:solidFill>
                  <a:srgbClr val="1D1D1B"/>
                </a:solidFill>
                <a:latin typeface="Tomorrow"/>
                <a:ea typeface="Tomorrow"/>
                <a:cs typeface="Tomorrow"/>
                <a:sym typeface="Tomorrow"/>
              </a:rPr>
              <a:t>MINI PLENARY</a:t>
            </a:r>
            <a:endParaRPr b="0" i="0" sz="1375" u="none" cap="none" strike="noStrike"/>
          </a:p>
        </p:txBody>
      </p:sp>
      <p:sp>
        <p:nvSpPr>
          <p:cNvPr id="145" name="Google Shape;145;p18"/>
          <p:cNvSpPr/>
          <p:nvPr/>
        </p:nvSpPr>
        <p:spPr>
          <a:xfrm>
            <a:off x="419919" y="645691"/>
            <a:ext cx="4798200" cy="443100"/>
          </a:xfrm>
          <a:prstGeom prst="rect">
            <a:avLst/>
          </a:prstGeom>
          <a:noFill/>
          <a:ln>
            <a:noFill/>
          </a:ln>
        </p:spPr>
        <p:txBody>
          <a:bodyPr anchorCtr="0" anchor="t" bIns="0" lIns="0" spcFirstLastPara="1" rIns="0" wrap="square" tIns="0">
            <a:noAutofit/>
          </a:bodyPr>
          <a:lstStyle/>
          <a:p>
            <a:pPr indent="0" lvl="0" marL="0" marR="0" rtl="0" algn="l">
              <a:lnSpc>
                <a:spcPct val="124719"/>
              </a:lnSpc>
              <a:spcBef>
                <a:spcPts val="0"/>
              </a:spcBef>
              <a:spcAft>
                <a:spcPts val="0"/>
              </a:spcAft>
              <a:buClr>
                <a:srgbClr val="1D1D1B"/>
              </a:buClr>
              <a:buSzPts val="2781"/>
              <a:buFont typeface="Tomorrow"/>
              <a:buNone/>
            </a:pPr>
            <a:r>
              <a:rPr b="0" i="0" lang="en-US" sz="2781" u="none" cap="none" strike="noStrike">
                <a:solidFill>
                  <a:srgbClr val="1D1D1B"/>
                </a:solidFill>
                <a:latin typeface="Tomorrow"/>
                <a:ea typeface="Tomorrow"/>
                <a:cs typeface="Tomorrow"/>
                <a:sym typeface="Tomorrow"/>
              </a:rPr>
              <a:t>Check Your Understanding</a:t>
            </a:r>
            <a:endParaRPr b="0" i="0" sz="2781" u="none" cap="none" strike="noStrike"/>
          </a:p>
        </p:txBody>
      </p:sp>
      <p:sp>
        <p:nvSpPr>
          <p:cNvPr id="146" name="Google Shape;146;p18"/>
          <p:cNvSpPr/>
          <p:nvPr/>
        </p:nvSpPr>
        <p:spPr>
          <a:xfrm>
            <a:off x="419919" y="1301279"/>
            <a:ext cx="8151900" cy="2268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Let's pause and see what you've learned. Discuss these questions with your group:</a:t>
            </a:r>
            <a:endParaRPr b="0" i="0" sz="1093" u="none" cap="none" strike="noStrike"/>
          </a:p>
        </p:txBody>
      </p:sp>
      <p:sp>
        <p:nvSpPr>
          <p:cNvPr id="147" name="Google Shape;147;p18"/>
          <p:cNvSpPr/>
          <p:nvPr/>
        </p:nvSpPr>
        <p:spPr>
          <a:xfrm>
            <a:off x="419919" y="1687562"/>
            <a:ext cx="8151900" cy="226800"/>
          </a:xfrm>
          <a:prstGeom prst="rect">
            <a:avLst/>
          </a:prstGeom>
          <a:noFill/>
          <a:ln>
            <a:noFill/>
          </a:ln>
        </p:spPr>
        <p:txBody>
          <a:bodyPr anchorCtr="0" anchor="t" bIns="0" lIns="0" spcFirstLastPara="1" rIns="0" wrap="square" tIns="0">
            <a:noAutofit/>
          </a:bodyPr>
          <a:lstStyle/>
          <a:p>
            <a:pPr indent="-214311" lvl="0" marL="214312" marR="0" rtl="0" algn="l">
              <a:lnSpc>
                <a:spcPct val="162857"/>
              </a:lnSpc>
              <a:spcBef>
                <a:spcPts val="0"/>
              </a:spcBef>
              <a:spcAft>
                <a:spcPts val="0"/>
              </a:spcAft>
              <a:buClr>
                <a:srgbClr val="61615C"/>
              </a:buClr>
              <a:buSzPts val="1094"/>
              <a:buFont typeface="Tomorrow"/>
              <a:buChar char="•"/>
            </a:pPr>
            <a:r>
              <a:rPr b="0" i="0" lang="en-US" sz="1093" u="none" cap="none" strike="noStrike">
                <a:solidFill>
                  <a:srgbClr val="61615C"/>
                </a:solidFill>
                <a:latin typeface="Tomorrow"/>
                <a:ea typeface="Tomorrow"/>
                <a:cs typeface="Tomorrow"/>
                <a:sym typeface="Tomorrow"/>
              </a:rPr>
              <a:t>What's the key difference between a "start program" event and a "collision" event?</a:t>
            </a:r>
            <a:endParaRPr b="0" i="0" sz="1093" u="none" cap="none" strike="noStrike"/>
          </a:p>
        </p:txBody>
      </p:sp>
      <p:sp>
        <p:nvSpPr>
          <p:cNvPr id="148" name="Google Shape;148;p18"/>
          <p:cNvSpPr/>
          <p:nvPr/>
        </p:nvSpPr>
        <p:spPr>
          <a:xfrm>
            <a:off x="419919" y="1963936"/>
            <a:ext cx="8151900" cy="2268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If you drop Sphero, which event fires first: </a:t>
            </a:r>
            <a:r>
              <a:rPr b="1" i="0" lang="en-US" sz="1093" u="none" cap="none" strike="noStrike">
                <a:solidFill>
                  <a:srgbClr val="61615C"/>
                </a:solidFill>
                <a:latin typeface="Tomorrow"/>
                <a:ea typeface="Tomorrow"/>
                <a:cs typeface="Tomorrow"/>
                <a:sym typeface="Tomorrow"/>
              </a:rPr>
              <a:t>Free Fall</a:t>
            </a:r>
            <a:r>
              <a:rPr b="0" i="0" lang="en-US" sz="1093" u="none" cap="none" strike="noStrike">
                <a:solidFill>
                  <a:srgbClr val="61615C"/>
                </a:solidFill>
                <a:latin typeface="Tomorrow"/>
                <a:ea typeface="Tomorrow"/>
                <a:cs typeface="Tomorrow"/>
                <a:sym typeface="Tomorrow"/>
              </a:rPr>
              <a:t> or </a:t>
            </a:r>
            <a:r>
              <a:rPr b="1" i="0" lang="en-US" sz="1093" u="none" cap="none" strike="noStrike">
                <a:solidFill>
                  <a:srgbClr val="61615C"/>
                </a:solidFill>
                <a:latin typeface="Tomorrow"/>
                <a:ea typeface="Tomorrow"/>
                <a:cs typeface="Tomorrow"/>
                <a:sym typeface="Tomorrow"/>
              </a:rPr>
              <a:t>Landing</a:t>
            </a:r>
            <a:r>
              <a:rPr b="0" i="0" lang="en-US" sz="1093" u="none" cap="none" strike="noStrike">
                <a:solidFill>
                  <a:srgbClr val="61615C"/>
                </a:solidFill>
                <a:latin typeface="Tomorrow"/>
                <a:ea typeface="Tomorrow"/>
                <a:cs typeface="Tomorrow"/>
                <a:sym typeface="Tomorrow"/>
              </a:rPr>
              <a:t>? Why?</a:t>
            </a:r>
            <a:endParaRPr b="0" i="0" sz="1093" u="none" cap="none" strike="noStrike"/>
          </a:p>
        </p:txBody>
      </p:sp>
      <p:sp>
        <p:nvSpPr>
          <p:cNvPr id="149" name="Google Shape;149;p18"/>
          <p:cNvSpPr/>
          <p:nvPr/>
        </p:nvSpPr>
        <p:spPr>
          <a:xfrm>
            <a:off x="419919" y="2240310"/>
            <a:ext cx="8151900" cy="226800"/>
          </a:xfrm>
          <a:prstGeom prst="rect">
            <a:avLst/>
          </a:prstGeom>
          <a:noFill/>
          <a:ln>
            <a:noFill/>
          </a:ln>
        </p:spPr>
        <p:txBody>
          <a:bodyPr anchorCtr="0" anchor="t" bIns="0" lIns="0" spcFirstLastPara="1" rIns="0" wrap="square" tIns="0">
            <a:noAutofit/>
          </a:bodyPr>
          <a:lstStyle/>
          <a:p>
            <a:pPr indent="-214311" lvl="0" marL="214312" marR="0" rtl="0" algn="l">
              <a:lnSpc>
                <a:spcPct val="162857"/>
              </a:lnSpc>
              <a:spcBef>
                <a:spcPts val="0"/>
              </a:spcBef>
              <a:spcAft>
                <a:spcPts val="0"/>
              </a:spcAft>
              <a:buClr>
                <a:srgbClr val="61615C"/>
              </a:buClr>
              <a:buSzPts val="1094"/>
              <a:buFont typeface="Tomorrow"/>
              <a:buChar char="•"/>
            </a:pPr>
            <a:r>
              <a:rPr b="0" i="0" lang="en-US" sz="1093" u="none" cap="none" strike="noStrike">
                <a:solidFill>
                  <a:srgbClr val="61615C"/>
                </a:solidFill>
                <a:latin typeface="Tomorrow"/>
                <a:ea typeface="Tomorrow"/>
                <a:cs typeface="Tomorrow"/>
                <a:sym typeface="Tomorrow"/>
              </a:rPr>
              <a:t>How is what you're doing similar to how a smartphone responds when you touch its screen?</a:t>
            </a:r>
            <a:endParaRPr b="0" i="0" sz="1093" u="none" cap="none" strike="noStrike"/>
          </a:p>
        </p:txBody>
      </p:sp>
      <p:sp>
        <p:nvSpPr>
          <p:cNvPr id="150" name="Google Shape;150;p18"/>
          <p:cNvSpPr/>
          <p:nvPr/>
        </p:nvSpPr>
        <p:spPr>
          <a:xfrm>
            <a:off x="419919" y="2516684"/>
            <a:ext cx="8151900" cy="226800"/>
          </a:xfrm>
          <a:prstGeom prst="rect">
            <a:avLst/>
          </a:prstGeom>
          <a:noFill/>
          <a:ln>
            <a:noFill/>
          </a:ln>
        </p:spPr>
        <p:txBody>
          <a:bodyPr anchorCtr="0" anchor="t" bIns="0" lIns="0" spcFirstLastPara="1" rIns="0" wrap="square" tIns="0">
            <a:noAutofit/>
          </a:bodyPr>
          <a:lstStyle/>
          <a:p>
            <a:pPr indent="-214311" lvl="0" marL="214312" marR="0" rtl="0" algn="l">
              <a:lnSpc>
                <a:spcPct val="162857"/>
              </a:lnSpc>
              <a:spcBef>
                <a:spcPts val="0"/>
              </a:spcBef>
              <a:spcAft>
                <a:spcPts val="0"/>
              </a:spcAft>
              <a:buClr>
                <a:srgbClr val="61615C"/>
              </a:buClr>
              <a:buSzPts val="1094"/>
              <a:buFont typeface="Tomorrow"/>
              <a:buChar char="•"/>
            </a:pPr>
            <a:r>
              <a:rPr b="0" i="0" lang="en-US" sz="1093" u="none" cap="none" strike="noStrike">
                <a:solidFill>
                  <a:srgbClr val="61615C"/>
                </a:solidFill>
                <a:latin typeface="Tomorrow"/>
                <a:ea typeface="Tomorrow"/>
                <a:cs typeface="Tomorrow"/>
                <a:sym typeface="Tomorrow"/>
              </a:rPr>
              <a:t>Can you think of other real-world events that might be useful for interactive programs?</a:t>
            </a:r>
            <a:endParaRPr b="0" i="0" sz="1093" u="none" cap="none" strike="noStrike"/>
          </a:p>
        </p:txBody>
      </p:sp>
      <p:sp>
        <p:nvSpPr>
          <p:cNvPr id="151" name="Google Shape;151;p18"/>
          <p:cNvSpPr/>
          <p:nvPr/>
        </p:nvSpPr>
        <p:spPr>
          <a:xfrm>
            <a:off x="419919" y="2902967"/>
            <a:ext cx="8151900" cy="1043700"/>
          </a:xfrm>
          <a:prstGeom prst="roundRect">
            <a:avLst>
              <a:gd fmla="val 2038" name="adj"/>
            </a:avLst>
          </a:prstGeom>
          <a:solidFill>
            <a:srgbClr val="F0EAE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2" name="Google Shape;152;p18"/>
          <p:cNvSpPr/>
          <p:nvPr/>
        </p:nvSpPr>
        <p:spPr>
          <a:xfrm>
            <a:off x="419919" y="2902967"/>
            <a:ext cx="2717100" cy="1043700"/>
          </a:xfrm>
          <a:prstGeom prst="roundRect">
            <a:avLst>
              <a:gd fmla="val 2038" name="adj"/>
            </a:avLst>
          </a:prstGeom>
          <a:solidFill>
            <a:srgbClr val="F0EAE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3" name="Google Shape;153;p18"/>
          <p:cNvSpPr/>
          <p:nvPr/>
        </p:nvSpPr>
        <p:spPr>
          <a:xfrm>
            <a:off x="561678" y="3044726"/>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61615C"/>
              </a:buClr>
              <a:buSzPts val="1375"/>
              <a:buFont typeface="Tomorrow"/>
              <a:buNone/>
            </a:pPr>
            <a:r>
              <a:rPr b="0" i="0" lang="en-US" sz="1375" u="none" cap="none" strike="noStrike">
                <a:solidFill>
                  <a:srgbClr val="61615C"/>
                </a:solidFill>
                <a:latin typeface="Tomorrow"/>
                <a:ea typeface="Tomorrow"/>
                <a:cs typeface="Tomorrow"/>
                <a:sym typeface="Tomorrow"/>
              </a:rPr>
              <a:t>Success Check</a:t>
            </a:r>
            <a:endParaRPr b="0" i="0" sz="1375" u="none" cap="none" strike="noStrike"/>
          </a:p>
        </p:txBody>
      </p:sp>
      <p:sp>
        <p:nvSpPr>
          <p:cNvPr id="154" name="Google Shape;154;p18"/>
          <p:cNvSpPr/>
          <p:nvPr/>
        </p:nvSpPr>
        <p:spPr>
          <a:xfrm>
            <a:off x="561678" y="3351238"/>
            <a:ext cx="22212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All three events trigger appropriate responses.</a:t>
            </a:r>
            <a:endParaRPr b="0" i="0" sz="1093" u="none" cap="none" strike="noStrike"/>
          </a:p>
        </p:txBody>
      </p:sp>
      <p:sp>
        <p:nvSpPr>
          <p:cNvPr id="155" name="Google Shape;155;p18"/>
          <p:cNvSpPr/>
          <p:nvPr/>
        </p:nvSpPr>
        <p:spPr>
          <a:xfrm>
            <a:off x="3137148" y="2902967"/>
            <a:ext cx="2717100" cy="1043700"/>
          </a:xfrm>
          <a:prstGeom prst="rect">
            <a:avLst/>
          </a:prstGeom>
          <a:solidFill>
            <a:srgbClr val="F0EAE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6" name="Google Shape;156;p18"/>
          <p:cNvSpPr/>
          <p:nvPr/>
        </p:nvSpPr>
        <p:spPr>
          <a:xfrm>
            <a:off x="3137148" y="2902967"/>
            <a:ext cx="19200" cy="1043700"/>
          </a:xfrm>
          <a:prstGeom prst="roundRect">
            <a:avLst>
              <a:gd fmla="val 111628" name="adj"/>
            </a:avLst>
          </a:prstGeom>
          <a:solidFill>
            <a:srgbClr val="D6D0D0"/>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57" name="Google Shape;157;p18"/>
          <p:cNvSpPr/>
          <p:nvPr/>
        </p:nvSpPr>
        <p:spPr>
          <a:xfrm>
            <a:off x="3491508" y="3044726"/>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61615C"/>
              </a:buClr>
              <a:buSzPts val="1375"/>
              <a:buFont typeface="Tomorrow"/>
              <a:buNone/>
            </a:pPr>
            <a:r>
              <a:rPr b="0" i="0" lang="en-US" sz="1375" u="none" cap="none" strike="noStrike">
                <a:solidFill>
                  <a:srgbClr val="61615C"/>
                </a:solidFill>
                <a:latin typeface="Tomorrow"/>
                <a:ea typeface="Tomorrow"/>
                <a:cs typeface="Tomorrow"/>
                <a:sym typeface="Tomorrow"/>
              </a:rPr>
              <a:t>Safe Testing</a:t>
            </a:r>
            <a:endParaRPr b="0" i="0" sz="1375" u="none" cap="none" strike="noStrike"/>
          </a:p>
        </p:txBody>
      </p:sp>
      <p:sp>
        <p:nvSpPr>
          <p:cNvPr id="158" name="Google Shape;158;p18"/>
          <p:cNvSpPr/>
          <p:nvPr/>
        </p:nvSpPr>
        <p:spPr>
          <a:xfrm>
            <a:off x="3491508" y="3351238"/>
            <a:ext cx="20085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You can safely test each event type.</a:t>
            </a:r>
            <a:endParaRPr b="0" i="0" sz="1093" u="none" cap="none" strike="noStrike"/>
          </a:p>
        </p:txBody>
      </p:sp>
      <p:sp>
        <p:nvSpPr>
          <p:cNvPr id="159" name="Google Shape;159;p18"/>
          <p:cNvSpPr/>
          <p:nvPr/>
        </p:nvSpPr>
        <p:spPr>
          <a:xfrm>
            <a:off x="2959968" y="3247579"/>
            <a:ext cx="354300" cy="354300"/>
          </a:xfrm>
          <a:prstGeom prst="roundRect">
            <a:avLst>
              <a:gd fmla="val 6001" name="adj"/>
            </a:avLst>
          </a:prstGeom>
          <a:solidFill>
            <a:srgbClr val="FCFCFC"/>
          </a:solidFill>
          <a:ln cap="flat" cmpd="sng" w="19050">
            <a:solidFill>
              <a:srgbClr val="D6D0D0"/>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60" name="Google Shape;160;p18"/>
          <p:cNvPicPr preferRelativeResize="0"/>
          <p:nvPr/>
        </p:nvPicPr>
        <p:blipFill rotWithShape="1">
          <a:blip r:embed="rId3">
            <a:alphaModFix/>
          </a:blip>
          <a:srcRect b="0" l="0" r="0" t="0"/>
          <a:stretch/>
        </p:blipFill>
        <p:spPr>
          <a:xfrm>
            <a:off x="3048521" y="3314030"/>
            <a:ext cx="177180" cy="221456"/>
          </a:xfrm>
          <a:prstGeom prst="rect">
            <a:avLst/>
          </a:prstGeom>
          <a:noFill/>
          <a:ln>
            <a:noFill/>
          </a:ln>
        </p:spPr>
      </p:pic>
      <p:sp>
        <p:nvSpPr>
          <p:cNvPr id="161" name="Google Shape;161;p18"/>
          <p:cNvSpPr/>
          <p:nvPr/>
        </p:nvSpPr>
        <p:spPr>
          <a:xfrm>
            <a:off x="5854377" y="2902967"/>
            <a:ext cx="2717100" cy="1043700"/>
          </a:xfrm>
          <a:prstGeom prst="rect">
            <a:avLst/>
          </a:prstGeom>
          <a:solidFill>
            <a:srgbClr val="F0EAEA"/>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2" name="Google Shape;162;p18"/>
          <p:cNvSpPr/>
          <p:nvPr/>
        </p:nvSpPr>
        <p:spPr>
          <a:xfrm>
            <a:off x="5854378" y="2902967"/>
            <a:ext cx="19200" cy="1043700"/>
          </a:xfrm>
          <a:prstGeom prst="roundRect">
            <a:avLst>
              <a:gd fmla="val 111628" name="adj"/>
            </a:avLst>
          </a:prstGeom>
          <a:solidFill>
            <a:srgbClr val="D6D0D0"/>
          </a:solidFill>
          <a:ln>
            <a:noFill/>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sp>
        <p:nvSpPr>
          <p:cNvPr id="163" name="Google Shape;163;p18"/>
          <p:cNvSpPr/>
          <p:nvPr/>
        </p:nvSpPr>
        <p:spPr>
          <a:xfrm>
            <a:off x="6208738" y="3044726"/>
            <a:ext cx="1772100" cy="221400"/>
          </a:xfrm>
          <a:prstGeom prst="rect">
            <a:avLst/>
          </a:prstGeom>
          <a:noFill/>
          <a:ln>
            <a:noFill/>
          </a:ln>
        </p:spPr>
        <p:txBody>
          <a:bodyPr anchorCtr="0" anchor="t" bIns="0" lIns="0" spcFirstLastPara="1" rIns="0" wrap="square" tIns="0">
            <a:noAutofit/>
          </a:bodyPr>
          <a:lstStyle/>
          <a:p>
            <a:pPr indent="0" lvl="0" marL="0" marR="0" rtl="0" algn="l">
              <a:lnSpc>
                <a:spcPct val="125000"/>
              </a:lnSpc>
              <a:spcBef>
                <a:spcPts val="0"/>
              </a:spcBef>
              <a:spcAft>
                <a:spcPts val="0"/>
              </a:spcAft>
              <a:buClr>
                <a:srgbClr val="61615C"/>
              </a:buClr>
              <a:buSzPts val="1375"/>
              <a:buFont typeface="Tomorrow"/>
              <a:buNone/>
            </a:pPr>
            <a:r>
              <a:rPr b="0" i="0" lang="en-US" sz="1375" u="none" cap="none" strike="noStrike">
                <a:solidFill>
                  <a:srgbClr val="61615C"/>
                </a:solidFill>
                <a:latin typeface="Tomorrow"/>
                <a:ea typeface="Tomorrow"/>
                <a:cs typeface="Tomorrow"/>
                <a:sym typeface="Tomorrow"/>
              </a:rPr>
              <a:t>Event-Driven</a:t>
            </a:r>
            <a:endParaRPr b="0" i="0" sz="1375" u="none" cap="none" strike="noStrike"/>
          </a:p>
        </p:txBody>
      </p:sp>
      <p:sp>
        <p:nvSpPr>
          <p:cNvPr id="164" name="Google Shape;164;p18"/>
          <p:cNvSpPr/>
          <p:nvPr/>
        </p:nvSpPr>
        <p:spPr>
          <a:xfrm>
            <a:off x="6208738" y="3351238"/>
            <a:ext cx="2221200" cy="453600"/>
          </a:xfrm>
          <a:prstGeom prst="rect">
            <a:avLst/>
          </a:prstGeom>
          <a:noFill/>
          <a:ln>
            <a:noFill/>
          </a:ln>
        </p:spPr>
        <p:txBody>
          <a:bodyPr anchorCtr="0" anchor="t" bIns="0" lIns="0" spcFirstLastPara="1" rIns="0" wrap="square" tIns="0">
            <a:noAutofit/>
          </a:bodyPr>
          <a:lstStyle/>
          <a:p>
            <a:pPr indent="0" lvl="0" marL="0" marR="0" rtl="0" algn="l">
              <a:lnSpc>
                <a:spcPct val="162857"/>
              </a:lnSpc>
              <a:spcBef>
                <a:spcPts val="0"/>
              </a:spcBef>
              <a:spcAft>
                <a:spcPts val="0"/>
              </a:spcAft>
              <a:buClr>
                <a:srgbClr val="61615C"/>
              </a:buClr>
              <a:buSzPts val="1094"/>
              <a:buFont typeface="Tomorrow"/>
              <a:buNone/>
            </a:pPr>
            <a:r>
              <a:rPr b="0" i="0" lang="en-US" sz="1093" u="none" cap="none" strike="noStrike">
                <a:solidFill>
                  <a:srgbClr val="61615C"/>
                </a:solidFill>
                <a:latin typeface="Tomorrow"/>
                <a:ea typeface="Tomorrow"/>
                <a:cs typeface="Tomorrow"/>
                <a:sym typeface="Tomorrow"/>
              </a:rPr>
              <a:t>You understand programs can "wait" for events.</a:t>
            </a:r>
            <a:endParaRPr b="0" i="0" sz="1093" u="none" cap="none" strike="noStrike"/>
          </a:p>
        </p:txBody>
      </p:sp>
      <p:sp>
        <p:nvSpPr>
          <p:cNvPr id="165" name="Google Shape;165;p18"/>
          <p:cNvSpPr/>
          <p:nvPr/>
        </p:nvSpPr>
        <p:spPr>
          <a:xfrm>
            <a:off x="5677198" y="3247579"/>
            <a:ext cx="354300" cy="354300"/>
          </a:xfrm>
          <a:prstGeom prst="roundRect">
            <a:avLst>
              <a:gd fmla="val 6001" name="adj"/>
            </a:avLst>
          </a:prstGeom>
          <a:solidFill>
            <a:srgbClr val="FCFCFC"/>
          </a:solidFill>
          <a:ln cap="flat" cmpd="sng" w="19050">
            <a:solidFill>
              <a:srgbClr val="D6D0D0"/>
            </a:solidFill>
            <a:prstDash val="solid"/>
            <a:round/>
            <a:headEnd len="sm" w="sm" type="none"/>
            <a:tailEnd len="sm" w="sm" type="none"/>
          </a:ln>
        </p:spPr>
        <p:txBody>
          <a:bodyPr anchorCtr="0" anchor="ctr" bIns="57150" lIns="57150" spcFirstLastPara="1" rIns="57150" wrap="square" tIns="57150">
            <a:noAutofit/>
          </a:bodyPr>
          <a:lstStyle/>
          <a:p>
            <a:pPr indent="0" lvl="0" marL="0" rtl="0" algn="l">
              <a:spcBef>
                <a:spcPts val="0"/>
              </a:spcBef>
              <a:spcAft>
                <a:spcPts val="0"/>
              </a:spcAft>
              <a:buNone/>
            </a:pPr>
            <a:r>
              <a:t/>
            </a:r>
            <a:endParaRPr/>
          </a:p>
        </p:txBody>
      </p:sp>
      <p:pic>
        <p:nvPicPr>
          <p:cNvPr descr="preencoded.png" id="166" name="Google Shape;166;p18"/>
          <p:cNvPicPr preferRelativeResize="0"/>
          <p:nvPr/>
        </p:nvPicPr>
        <p:blipFill rotWithShape="1">
          <a:blip r:embed="rId4">
            <a:alphaModFix/>
          </a:blip>
          <a:srcRect b="0" l="0" r="0" t="0"/>
          <a:stretch/>
        </p:blipFill>
        <p:spPr>
          <a:xfrm>
            <a:off x="5765751" y="3314030"/>
            <a:ext cx="177180" cy="22145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9"/>
          <p:cNvSpPr txBox="1"/>
          <p:nvPr/>
        </p:nvSpPr>
        <p:spPr>
          <a:xfrm>
            <a:off x="0" y="0"/>
            <a:ext cx="9034800" cy="435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US" sz="2400">
                <a:solidFill>
                  <a:schemeClr val="dk1"/>
                </a:solidFill>
                <a:latin typeface="Tomorrow"/>
                <a:ea typeface="Tomorrow"/>
                <a:cs typeface="Tomorrow"/>
                <a:sym typeface="Tomorrow"/>
              </a:rPr>
              <a:t>Challenge</a:t>
            </a:r>
            <a:endParaRPr b="1" sz="2400">
              <a:solidFill>
                <a:schemeClr val="dk1"/>
              </a:solidFill>
              <a:latin typeface="Tomorrow"/>
              <a:ea typeface="Tomorrow"/>
              <a:cs typeface="Tomorrow"/>
              <a:sym typeface="Tomorrow"/>
            </a:endParaRPr>
          </a:p>
          <a:p>
            <a:pPr indent="0" lvl="0" marL="0" rtl="0" algn="l">
              <a:lnSpc>
                <a:spcPct val="115000"/>
              </a:lnSpc>
              <a:spcBef>
                <a:spcPts val="1200"/>
              </a:spcBef>
              <a:spcAft>
                <a:spcPts val="0"/>
              </a:spcAft>
              <a:buNone/>
            </a:pPr>
            <a:r>
              <a:rPr b="1" lang="en-US" sz="1800">
                <a:solidFill>
                  <a:schemeClr val="dk1"/>
                </a:solidFill>
                <a:latin typeface="Tomorrow"/>
                <a:ea typeface="Tomorrow"/>
                <a:cs typeface="Tomorrow"/>
                <a:sym typeface="Tomorrow"/>
              </a:rPr>
              <a:t>Smart Sensor System </a:t>
            </a:r>
            <a:endParaRPr b="1" sz="1800">
              <a:solidFill>
                <a:schemeClr val="dk1"/>
              </a:solidFill>
              <a:latin typeface="Tomorrow"/>
              <a:ea typeface="Tomorrow"/>
              <a:cs typeface="Tomorrow"/>
              <a:sym typeface="Tomorrow"/>
            </a:endParaRPr>
          </a:p>
          <a:p>
            <a:pPr indent="0" lvl="0" marL="0" rtl="0" algn="l">
              <a:lnSpc>
                <a:spcPct val="115000"/>
              </a:lnSpc>
              <a:spcBef>
                <a:spcPts val="1200"/>
              </a:spcBef>
              <a:spcAft>
                <a:spcPts val="0"/>
              </a:spcAft>
              <a:buNone/>
            </a:pPr>
            <a:r>
              <a:rPr b="1" lang="en-US" sz="1800">
                <a:solidFill>
                  <a:schemeClr val="dk1"/>
                </a:solidFill>
                <a:latin typeface="Tomorrow"/>
                <a:ea typeface="Tomorrow"/>
                <a:cs typeface="Tomorrow"/>
                <a:sym typeface="Tomorrow"/>
              </a:rPr>
              <a:t>Core Challenge:</a:t>
            </a:r>
            <a:r>
              <a:rPr lang="en-US" sz="1800">
                <a:solidFill>
                  <a:schemeClr val="dk1"/>
                </a:solidFill>
                <a:latin typeface="Tomorrow"/>
                <a:ea typeface="Tomorrow"/>
                <a:cs typeface="Tomorrow"/>
                <a:sym typeface="Tomorrow"/>
              </a:rPr>
              <a:t> Combine events with sensor-based IF conditions </a:t>
            </a:r>
            <a:r>
              <a:rPr b="1" lang="en-US" sz="1800">
                <a:solidFill>
                  <a:schemeClr val="dk1"/>
                </a:solidFill>
                <a:latin typeface="Tomorrow"/>
                <a:ea typeface="Tomorrow"/>
                <a:cs typeface="Tomorrow"/>
                <a:sym typeface="Tomorrow"/>
              </a:rPr>
              <a:t>Programming Focus:</a:t>
            </a:r>
            <a:r>
              <a:rPr lang="en-US" sz="1800">
                <a:solidFill>
                  <a:schemeClr val="dk1"/>
                </a:solidFill>
                <a:latin typeface="Tomorrow"/>
                <a:ea typeface="Tomorrow"/>
                <a:cs typeface="Tomorrow"/>
                <a:sym typeface="Tomorrow"/>
              </a:rPr>
              <a:t> Event triggers + sensor readings + conditional responses</a:t>
            </a:r>
            <a:endParaRPr sz="1800">
              <a:solidFill>
                <a:schemeClr val="dk1"/>
              </a:solidFill>
              <a:latin typeface="Tomorrow"/>
              <a:ea typeface="Tomorrow"/>
              <a:cs typeface="Tomorrow"/>
              <a:sym typeface="Tomorrow"/>
            </a:endParaRPr>
          </a:p>
          <a:p>
            <a:pPr indent="0" lvl="0" marL="0" rtl="0" algn="l">
              <a:lnSpc>
                <a:spcPct val="115000"/>
              </a:lnSpc>
              <a:spcBef>
                <a:spcPts val="1200"/>
              </a:spcBef>
              <a:spcAft>
                <a:spcPts val="0"/>
              </a:spcAft>
              <a:buNone/>
            </a:pPr>
            <a:r>
              <a:rPr b="1" lang="en-US" sz="1800">
                <a:solidFill>
                  <a:schemeClr val="dk1"/>
                </a:solidFill>
                <a:latin typeface="Tomorrow"/>
                <a:ea typeface="Tomorrow"/>
                <a:cs typeface="Tomorrow"/>
                <a:sym typeface="Tomorrow"/>
              </a:rPr>
              <a:t>Requirements:</a:t>
            </a:r>
            <a:endParaRPr b="1" sz="1800">
              <a:solidFill>
                <a:schemeClr val="dk1"/>
              </a:solidFill>
              <a:latin typeface="Tomorrow"/>
              <a:ea typeface="Tomorrow"/>
              <a:cs typeface="Tomorrow"/>
              <a:sym typeface="Tomorrow"/>
            </a:endParaRPr>
          </a:p>
          <a:p>
            <a:pPr indent="-342900" lvl="0" marL="457200" rtl="0" algn="l">
              <a:lnSpc>
                <a:spcPct val="115000"/>
              </a:lnSpc>
              <a:spcBef>
                <a:spcPts val="1200"/>
              </a:spcBef>
              <a:spcAft>
                <a:spcPts val="0"/>
              </a:spcAft>
              <a:buClr>
                <a:schemeClr val="dk1"/>
              </a:buClr>
              <a:buSzPts val="1800"/>
              <a:buFont typeface="Tomorrow"/>
              <a:buChar char="●"/>
            </a:pPr>
            <a:r>
              <a:rPr lang="en-US" sz="1800">
                <a:solidFill>
                  <a:schemeClr val="dk1"/>
                </a:solidFill>
                <a:latin typeface="Tomorrow"/>
                <a:ea typeface="Tomorrow"/>
                <a:cs typeface="Tomorrow"/>
                <a:sym typeface="Tomorrow"/>
              </a:rPr>
              <a:t>Use accelerometer readings within event responses</a:t>
            </a:r>
            <a:endParaRPr sz="1800">
              <a:solidFill>
                <a:schemeClr val="dk1"/>
              </a:solidFill>
              <a:latin typeface="Tomorrow"/>
              <a:ea typeface="Tomorrow"/>
              <a:cs typeface="Tomorrow"/>
              <a:sym typeface="Tomorrow"/>
            </a:endParaRPr>
          </a:p>
          <a:p>
            <a:pPr indent="-342900" lvl="0" marL="457200" rtl="0" algn="l">
              <a:lnSpc>
                <a:spcPct val="115000"/>
              </a:lnSpc>
              <a:spcBef>
                <a:spcPts val="0"/>
              </a:spcBef>
              <a:spcAft>
                <a:spcPts val="0"/>
              </a:spcAft>
              <a:buClr>
                <a:schemeClr val="dk1"/>
              </a:buClr>
              <a:buSzPts val="1800"/>
              <a:buFont typeface="Tomorrow"/>
              <a:buChar char="●"/>
            </a:pPr>
            <a:r>
              <a:rPr lang="en-US" sz="1800">
                <a:solidFill>
                  <a:schemeClr val="dk1"/>
                </a:solidFill>
                <a:latin typeface="Tomorrow"/>
                <a:ea typeface="Tomorrow"/>
                <a:cs typeface="Tomorrow"/>
                <a:sym typeface="Tomorrow"/>
              </a:rPr>
              <a:t>Add light sensor conditions to modify behavior</a:t>
            </a:r>
            <a:endParaRPr sz="1800">
              <a:solidFill>
                <a:schemeClr val="dk1"/>
              </a:solidFill>
              <a:latin typeface="Tomorrow"/>
              <a:ea typeface="Tomorrow"/>
              <a:cs typeface="Tomorrow"/>
              <a:sym typeface="Tomorrow"/>
            </a:endParaRPr>
          </a:p>
          <a:p>
            <a:pPr indent="-342900" lvl="0" marL="457200" rtl="0" algn="l">
              <a:lnSpc>
                <a:spcPct val="115000"/>
              </a:lnSpc>
              <a:spcBef>
                <a:spcPts val="0"/>
              </a:spcBef>
              <a:spcAft>
                <a:spcPts val="0"/>
              </a:spcAft>
              <a:buClr>
                <a:schemeClr val="dk1"/>
              </a:buClr>
              <a:buSzPts val="1800"/>
              <a:buFont typeface="Tomorrow"/>
              <a:buChar char="●"/>
            </a:pPr>
            <a:r>
              <a:rPr lang="en-US" sz="1800">
                <a:solidFill>
                  <a:schemeClr val="dk1"/>
                </a:solidFill>
                <a:latin typeface="Tomorrow"/>
                <a:ea typeface="Tomorrow"/>
                <a:cs typeface="Tomorrow"/>
                <a:sym typeface="Tomorrow"/>
              </a:rPr>
              <a:t>Create "smart" responses that change based on environment</a:t>
            </a:r>
            <a:endParaRPr sz="1800">
              <a:solidFill>
                <a:schemeClr val="dk1"/>
              </a:solidFill>
              <a:latin typeface="Tomorrow"/>
              <a:ea typeface="Tomorrow"/>
              <a:cs typeface="Tomorrow"/>
              <a:sym typeface="Tomorrow"/>
            </a:endParaRPr>
          </a:p>
          <a:p>
            <a:pPr indent="0" lvl="0" marL="0" rtl="0" algn="l">
              <a:lnSpc>
                <a:spcPct val="115000"/>
              </a:lnSpc>
              <a:spcBef>
                <a:spcPts val="1200"/>
              </a:spcBef>
              <a:spcAft>
                <a:spcPts val="0"/>
              </a:spcAft>
              <a:buNone/>
            </a:pPr>
            <a:r>
              <a:t/>
            </a:r>
            <a:endParaRPr sz="1800">
              <a:solidFill>
                <a:schemeClr val="dk1"/>
              </a:solidFill>
              <a:latin typeface="Tomorrow"/>
              <a:ea typeface="Tomorrow"/>
              <a:cs typeface="Tomorrow"/>
              <a:sym typeface="Tomorrow"/>
            </a:endParaRPr>
          </a:p>
          <a:p>
            <a:pPr indent="0" lvl="0" marL="0" rtl="0" algn="l">
              <a:lnSpc>
                <a:spcPct val="115000"/>
              </a:lnSpc>
              <a:spcBef>
                <a:spcPts val="1200"/>
              </a:spcBef>
              <a:spcAft>
                <a:spcPts val="1200"/>
              </a:spcAft>
              <a:buNone/>
            </a:pPr>
            <a:r>
              <a:rPr lang="en-US" sz="1800">
                <a:solidFill>
                  <a:schemeClr val="dk1"/>
                </a:solidFill>
                <a:latin typeface="Tomorrow"/>
                <a:ea typeface="Tomorrow"/>
                <a:cs typeface="Tomorrow"/>
                <a:sym typeface="Tomorrow"/>
              </a:rPr>
              <a:t>Bonus : Could you include the  on freefall in your system? </a:t>
            </a:r>
            <a:endParaRPr sz="1800">
              <a:solidFill>
                <a:schemeClr val="dk1"/>
              </a:solidFill>
              <a:latin typeface="Tomorrow"/>
              <a:ea typeface="Tomorrow"/>
              <a:cs typeface="Tomorrow"/>
              <a:sym typeface="Tomo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20" title="Screenshot 2025-09-18 at 12.38.42.png"/>
          <p:cNvPicPr preferRelativeResize="0"/>
          <p:nvPr/>
        </p:nvPicPr>
        <p:blipFill>
          <a:blip r:embed="rId3">
            <a:alphaModFix/>
          </a:blip>
          <a:stretch>
            <a:fillRect/>
          </a:stretch>
        </p:blipFill>
        <p:spPr>
          <a:xfrm>
            <a:off x="5813825" y="2953150"/>
            <a:ext cx="3081247" cy="1466850"/>
          </a:xfrm>
          <a:prstGeom prst="rect">
            <a:avLst/>
          </a:prstGeom>
          <a:noFill/>
          <a:ln>
            <a:noFill/>
          </a:ln>
        </p:spPr>
      </p:pic>
      <p:pic>
        <p:nvPicPr>
          <p:cNvPr id="179" name="Google Shape;179;p20" title="Screenshot 2025-09-18 at 12.38.52.png"/>
          <p:cNvPicPr preferRelativeResize="0"/>
          <p:nvPr/>
        </p:nvPicPr>
        <p:blipFill>
          <a:blip r:embed="rId4">
            <a:alphaModFix/>
          </a:blip>
          <a:stretch>
            <a:fillRect/>
          </a:stretch>
        </p:blipFill>
        <p:spPr>
          <a:xfrm>
            <a:off x="570950" y="3358975"/>
            <a:ext cx="3131725" cy="1582825"/>
          </a:xfrm>
          <a:prstGeom prst="rect">
            <a:avLst/>
          </a:prstGeom>
          <a:noFill/>
          <a:ln>
            <a:noFill/>
          </a:ln>
        </p:spPr>
      </p:pic>
      <p:pic>
        <p:nvPicPr>
          <p:cNvPr id="180" name="Google Shape;180;p20" title="Screenshot 2025-09-18 at 12.39.22.png"/>
          <p:cNvPicPr preferRelativeResize="0"/>
          <p:nvPr/>
        </p:nvPicPr>
        <p:blipFill rotWithShape="1">
          <a:blip r:embed="rId5">
            <a:alphaModFix/>
          </a:blip>
          <a:srcRect b="12758" l="3595" r="0" t="15039"/>
          <a:stretch/>
        </p:blipFill>
        <p:spPr>
          <a:xfrm>
            <a:off x="5827125" y="253821"/>
            <a:ext cx="3081250" cy="1376075"/>
          </a:xfrm>
          <a:prstGeom prst="rect">
            <a:avLst/>
          </a:prstGeom>
          <a:noFill/>
          <a:ln>
            <a:noFill/>
          </a:ln>
        </p:spPr>
      </p:pic>
      <p:pic>
        <p:nvPicPr>
          <p:cNvPr id="181" name="Google Shape;181;p20" title="Screenshot 2025-09-18 at 12.40.05.png"/>
          <p:cNvPicPr preferRelativeResize="0"/>
          <p:nvPr/>
        </p:nvPicPr>
        <p:blipFill rotWithShape="1">
          <a:blip r:embed="rId6">
            <a:alphaModFix/>
          </a:blip>
          <a:srcRect b="14708" l="4848" r="5529" t="22939"/>
          <a:stretch/>
        </p:blipFill>
        <p:spPr>
          <a:xfrm>
            <a:off x="5916625" y="1762125"/>
            <a:ext cx="2902250" cy="1009650"/>
          </a:xfrm>
          <a:prstGeom prst="rect">
            <a:avLst/>
          </a:prstGeom>
          <a:noFill/>
          <a:ln>
            <a:noFill/>
          </a:ln>
        </p:spPr>
      </p:pic>
      <p:pic>
        <p:nvPicPr>
          <p:cNvPr id="182" name="Google Shape;182;p20" title="Screenshot 2025-09-18 at 12.40.39.png"/>
          <p:cNvPicPr preferRelativeResize="0"/>
          <p:nvPr/>
        </p:nvPicPr>
        <p:blipFill rotWithShape="1">
          <a:blip r:embed="rId7">
            <a:alphaModFix/>
          </a:blip>
          <a:srcRect b="10509" l="8170" r="11565" t="15635"/>
          <a:stretch/>
        </p:blipFill>
        <p:spPr>
          <a:xfrm>
            <a:off x="570946" y="2211000"/>
            <a:ext cx="3297500" cy="1256125"/>
          </a:xfrm>
          <a:prstGeom prst="rect">
            <a:avLst/>
          </a:prstGeom>
          <a:noFill/>
          <a:ln>
            <a:noFill/>
          </a:ln>
        </p:spPr>
      </p:pic>
      <p:pic>
        <p:nvPicPr>
          <p:cNvPr id="183" name="Google Shape;183;p20" title="Screenshot 2025-09-11 at 19.00.30.png"/>
          <p:cNvPicPr preferRelativeResize="0"/>
          <p:nvPr/>
        </p:nvPicPr>
        <p:blipFill>
          <a:blip r:embed="rId8">
            <a:alphaModFix/>
          </a:blip>
          <a:stretch>
            <a:fillRect/>
          </a:stretch>
        </p:blipFill>
        <p:spPr>
          <a:xfrm>
            <a:off x="442125" y="47050"/>
            <a:ext cx="1050950" cy="709900"/>
          </a:xfrm>
          <a:prstGeom prst="rect">
            <a:avLst/>
          </a:prstGeom>
          <a:noFill/>
          <a:ln>
            <a:noFill/>
          </a:ln>
        </p:spPr>
      </p:pic>
      <p:pic>
        <p:nvPicPr>
          <p:cNvPr id="184" name="Google Shape;184;p20" title="Screenshot 2025-09-11 at 19.01.02.png"/>
          <p:cNvPicPr preferRelativeResize="0"/>
          <p:nvPr/>
        </p:nvPicPr>
        <p:blipFill>
          <a:blip r:embed="rId9">
            <a:alphaModFix/>
          </a:blip>
          <a:stretch>
            <a:fillRect/>
          </a:stretch>
        </p:blipFill>
        <p:spPr>
          <a:xfrm>
            <a:off x="1820750" y="98701"/>
            <a:ext cx="1118864" cy="709900"/>
          </a:xfrm>
          <a:prstGeom prst="rect">
            <a:avLst/>
          </a:prstGeom>
          <a:noFill/>
          <a:ln>
            <a:noFill/>
          </a:ln>
        </p:spPr>
      </p:pic>
      <p:pic>
        <p:nvPicPr>
          <p:cNvPr id="185" name="Google Shape;185;p20" title="Screenshot 2025-09-11 at 19.01.26.png"/>
          <p:cNvPicPr preferRelativeResize="0"/>
          <p:nvPr/>
        </p:nvPicPr>
        <p:blipFill>
          <a:blip r:embed="rId10">
            <a:alphaModFix/>
          </a:blip>
          <a:stretch>
            <a:fillRect/>
          </a:stretch>
        </p:blipFill>
        <p:spPr>
          <a:xfrm>
            <a:off x="3421775" y="104586"/>
            <a:ext cx="1050950" cy="698129"/>
          </a:xfrm>
          <a:prstGeom prst="rect">
            <a:avLst/>
          </a:prstGeom>
          <a:noFill/>
          <a:ln>
            <a:noFill/>
          </a:ln>
        </p:spPr>
      </p:pic>
      <p:sp>
        <p:nvSpPr>
          <p:cNvPr id="186" name="Google Shape;186;p20"/>
          <p:cNvSpPr txBox="1"/>
          <p:nvPr/>
        </p:nvSpPr>
        <p:spPr>
          <a:xfrm>
            <a:off x="685800" y="838200"/>
            <a:ext cx="46056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800">
                <a:solidFill>
                  <a:schemeClr val="dk1"/>
                </a:solidFill>
                <a:latin typeface="Tomorrow"/>
                <a:ea typeface="Tomorrow"/>
                <a:cs typeface="Tomorrow"/>
                <a:sym typeface="Tomorrow"/>
              </a:rPr>
              <a:t>Try out some of these if blocks with the different events - What system could you come up with?</a:t>
            </a:r>
            <a:endParaRPr sz="1800">
              <a:solidFill>
                <a:schemeClr val="dk1"/>
              </a:solidFill>
              <a:latin typeface="Tomorrow"/>
              <a:ea typeface="Tomorrow"/>
              <a:cs typeface="Tomorrow"/>
              <a:sym typeface="Tomo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nvSpPr>
        <p:spPr>
          <a:xfrm>
            <a:off x="228600" y="0"/>
            <a:ext cx="62982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800">
                <a:solidFill>
                  <a:schemeClr val="dk1"/>
                </a:solidFill>
              </a:rPr>
              <a:t>Possible </a:t>
            </a:r>
            <a:r>
              <a:rPr b="1" lang="en-US" sz="1800">
                <a:solidFill>
                  <a:schemeClr val="dk1"/>
                </a:solidFill>
              </a:rPr>
              <a:t>Solution</a:t>
            </a:r>
            <a:r>
              <a:rPr b="1" lang="en-US" sz="1800">
                <a:solidFill>
                  <a:schemeClr val="dk1"/>
                </a:solidFill>
              </a:rPr>
              <a:t> </a:t>
            </a:r>
            <a:endParaRPr sz="1800">
              <a:solidFill>
                <a:schemeClr val="dk1"/>
              </a:solidFill>
            </a:endParaRPr>
          </a:p>
        </p:txBody>
      </p:sp>
      <p:pic>
        <p:nvPicPr>
          <p:cNvPr id="193" name="Google Shape;193;p21" title="Screenshot 2025-09-18 at 19.07.08.png"/>
          <p:cNvPicPr preferRelativeResize="0"/>
          <p:nvPr/>
        </p:nvPicPr>
        <p:blipFill rotWithShape="1">
          <a:blip r:embed="rId3">
            <a:alphaModFix/>
          </a:blip>
          <a:srcRect b="9533" l="3205" r="8478" t="12390"/>
          <a:stretch/>
        </p:blipFill>
        <p:spPr>
          <a:xfrm>
            <a:off x="1003648" y="444085"/>
            <a:ext cx="7011051" cy="4474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