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9E7E6A-BA00-470B-9B5A-CFE5F1154F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867559-1A5E-4F25-B943-63B5E4567A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CA57F2-44FF-471B-BB86-E12A006DB10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AD4EAA-E244-4850-90F0-8CD2A98C0A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2853F8-AD59-4D77-B9AD-9DE4465A62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51B771-C5F9-45BE-A47F-703783A36A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60C8FC-96AF-469B-83E6-8A1822249C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F55EAD-7827-4438-ABAF-C8EEE26BF2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9664D9-D69D-4DF9-981D-663539F38C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A690D3-3567-4DDF-90D7-C56A736B9E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D610CA-C884-4F15-91ED-FC931EA7B1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D4616C-D1C2-47D3-A77A-2032CCCEBF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7C196A-37D7-4AA2-A4C3-1C00D3DD3A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BAC07B-E0FA-4AFB-A168-36DF58006F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110CA6-7F87-446C-8627-DB3EC9DF81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365C98-1579-438B-9459-D1B6FCE808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758A81-1315-41F0-95E2-7927B8CAB6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DA77AE-0EBB-4C95-8B1A-3E7B5B5A64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E34956-20DA-4539-BE6F-3671BE81B2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853261-A414-4E21-965A-EE9ADAAC17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CDE598-6587-49AA-931E-28F728A8B0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17E6F1-B9CC-43A0-A80D-035FF2ABB1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0B5C6A-1B05-4288-AA22-DD05516586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5895D1-ABB9-4662-A4BC-EC38947461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540000" y="306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720000" y="486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864000" y="702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720000" y="126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864000" y="954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 flipH="1">
            <a:off x="540000" y="1350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 flipH="1">
            <a:off x="720000" y="1170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 flipH="1">
            <a:off x="720000" y="1530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 flipH="1">
            <a:off x="864000" y="1746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 flipH="1">
            <a:off x="864000" y="1998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540000" y="2394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20000" y="2214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720000" y="2583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864000" y="2799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864000" y="3051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 flipH="1">
            <a:off x="540000" y="3447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 flipH="1">
            <a:off x="738720" y="3267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 flipH="1">
            <a:off x="729360" y="3636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 flipH="1">
            <a:off x="873360" y="3852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 flipH="1">
            <a:off x="873360" y="4104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549360" y="4500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29360" y="4320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29360" y="4680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73360" y="4896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73360" y="5148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 flipH="1">
            <a:off x="549360" y="5544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 flipH="1">
            <a:off x="729360" y="5364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"/>
          <p:cNvSpPr/>
          <p:nvPr/>
        </p:nvSpPr>
        <p:spPr>
          <a:xfrm flipH="1">
            <a:off x="125856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 flipH="1">
            <a:off x="107856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 flipH="1">
            <a:off x="107856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 flipH="1">
            <a:off x="93456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 flipH="1">
            <a:off x="93456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 flipH="1">
            <a:off x="125856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 flipH="1">
            <a:off x="109728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 flipH="1">
            <a:off x="108792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 flipH="1">
            <a:off x="94392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 flipH="1">
            <a:off x="94392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 flipH="1">
            <a:off x="36792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 flipH="1">
            <a:off x="54792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 flipH="1">
            <a:off x="35856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 flipH="1">
            <a:off x="53856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 flipH="1">
            <a:off x="53856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 flipH="1">
            <a:off x="68256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 flipH="1">
            <a:off x="68256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 flipH="1">
            <a:off x="35856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 flipH="1">
            <a:off x="55728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 flipH="1">
            <a:off x="54792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 flipH="1">
            <a:off x="69192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 flipH="1">
            <a:off x="69192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 flipH="1">
            <a:off x="126792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 flipH="1">
            <a:off x="108792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2377E4-0AD3-4A90-AB7D-AAB4B241537A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540000" y="306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720000" y="486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864000" y="702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720000" y="126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864000" y="954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 flipH="1">
            <a:off x="540000" y="1350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 flipH="1">
            <a:off x="720000" y="1170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 flipH="1">
            <a:off x="720000" y="1530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 flipH="1">
            <a:off x="864000" y="1746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 flipH="1">
            <a:off x="864000" y="1998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540000" y="2394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720000" y="2214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720000" y="2583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864000" y="2799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864000" y="3051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 flipH="1">
            <a:off x="540000" y="3447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 flipH="1">
            <a:off x="738720" y="3267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 flipH="1">
            <a:off x="729360" y="3636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 flipH="1">
            <a:off x="873360" y="3852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 flipH="1">
            <a:off x="873360" y="4104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549360" y="4500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729360" y="4320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729360" y="4680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873360" y="4896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873360" y="5148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/>
          <p:nvPr/>
        </p:nvSpPr>
        <p:spPr>
          <a:xfrm flipH="1">
            <a:off x="549360" y="5544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 flipH="1">
            <a:off x="729360" y="5364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 flipH="1">
            <a:off x="125856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 flipH="1">
            <a:off x="107856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 flipH="1">
            <a:off x="107856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 flipH="1">
            <a:off x="93456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 flipH="1">
            <a:off x="93456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"/>
          <p:cNvSpPr/>
          <p:nvPr/>
        </p:nvSpPr>
        <p:spPr>
          <a:xfrm flipH="1">
            <a:off x="125856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"/>
          <p:cNvSpPr/>
          <p:nvPr/>
        </p:nvSpPr>
        <p:spPr>
          <a:xfrm flipH="1">
            <a:off x="109728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 flipH="1">
            <a:off x="108792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 flipH="1">
            <a:off x="94392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 flipH="1">
            <a:off x="94392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 flipH="1">
            <a:off x="36792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 flipH="1">
            <a:off x="54792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 flipH="1">
            <a:off x="35856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/>
          <p:nvPr/>
        </p:nvSpPr>
        <p:spPr>
          <a:xfrm flipH="1">
            <a:off x="53856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 flipH="1">
            <a:off x="53856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"/>
          <p:cNvSpPr/>
          <p:nvPr/>
        </p:nvSpPr>
        <p:spPr>
          <a:xfrm flipH="1">
            <a:off x="68256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 flipH="1">
            <a:off x="68256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 flipH="1">
            <a:off x="35856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 flipH="1">
            <a:off x="55728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 flipH="1">
            <a:off x="54792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 flipH="1">
            <a:off x="69192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"/>
          <p:cNvSpPr/>
          <p:nvPr/>
        </p:nvSpPr>
        <p:spPr>
          <a:xfrm flipH="1">
            <a:off x="69192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 flipH="1">
            <a:off x="126792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 flipH="1">
            <a:off x="108792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ftr" idx="4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662B39-8171-4160-8F59-7CA34873510A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dt" idx="6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EPA and DHA (omega 3s)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2514600" y="1212480"/>
            <a:ext cx="6247800" cy="40046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929408-9460-4070-98EC-975B8799C680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620000" y="4356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Anti-inflammatory extraction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1620000" y="105516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Extraction and characterization of microalgae-derived phenolics for pharmaceutical applications: A systematic Review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 rot="5384400">
            <a:off x="4158360" y="1348560"/>
            <a:ext cx="3799800" cy="52398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5C5673-AF63-4EA9-B524-77B38CBF23EA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Polyetherimide/Ulvan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https://www.thomasnet.com/insights/what-is-polyetherimide-pei-/?fbclid=IwAR19EMuwxb3IXxeOa2SuVGNTkTNdSK7WC1YxDyibwNa7BsC1dvrgRQTo4F4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1143000" y="3886200"/>
            <a:ext cx="8710200" cy="601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https://onlinelibrary.wiley.com/doi/epdf/10.1002/adma.202206367?fbclid=IwAR0X3LYaZe3LIqPwJhvubQH4ID3yhaqxH68jTLbBBbzcMvlasMtq8d3EpXw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1598040" y="3200400"/>
            <a:ext cx="8105040" cy="601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Use of polyetherimide in sodium battery production; seaweed extract produces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Battery that charges 1000x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7ED9B4-F134-4BC5-AFC0-CE3F72C761B8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1356480" y="54360"/>
            <a:ext cx="9605160" cy="5669280"/>
          </a:xfrm>
          <a:prstGeom prst="rect">
            <a:avLst/>
          </a:prstGeom>
          <a:ln w="180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313A70-4DA1-4950-9965-3EEC4894283E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Ulvan (similar to polyetherimide PEI)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2286000" y="1595520"/>
            <a:ext cx="6777720" cy="4074120"/>
          </a:xfrm>
          <a:prstGeom prst="rect">
            <a:avLst/>
          </a:prstGeom>
          <a:ln w="18000">
            <a:noFill/>
          </a:ln>
        </p:spPr>
      </p:pic>
      <p:sp>
        <p:nvSpPr>
          <p:cNvPr id="277" name=""/>
          <p:cNvSpPr/>
          <p:nvPr/>
        </p:nvSpPr>
        <p:spPr>
          <a:xfrm>
            <a:off x="2286000" y="160920"/>
            <a:ext cx="4464360" cy="524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latin typeface="Arial"/>
              </a:rPr>
              <a:t>Composition and structure of cell wall ulvans recovered from Ulva spp. Along the Swedish west coast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94D0BD-54F1-45CB-97B7-21EFCA8C16D8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86800" y="-2286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Alginate extraction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285120" y="685800"/>
            <a:ext cx="3829320" cy="4957560"/>
          </a:xfrm>
          <a:prstGeom prst="rect">
            <a:avLst/>
          </a:prstGeom>
          <a:ln w="18000">
            <a:noFill/>
          </a:ln>
        </p:spPr>
      </p:pic>
      <p:sp>
        <p:nvSpPr>
          <p:cNvPr id="280" name=""/>
          <p:cNvSpPr/>
          <p:nvPr/>
        </p:nvSpPr>
        <p:spPr>
          <a:xfrm>
            <a:off x="4572000" y="2286000"/>
            <a:ext cx="5257440" cy="34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https://www.ncbi.nlm.nih.gov/pmc/articles/PMC6432598/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5029200" y="1143000"/>
            <a:ext cx="4475160" cy="601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Alginate nanoparticles in drug delivery 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Their production--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4572000" y="3512880"/>
            <a:ext cx="5306760" cy="601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https://www.youtube.com/watch?v=NKIZblXJrew&amp;fbclid=IwAR3tRgO5p-SpVPo9npBRIktJRVxLRr3viPVOk0DmmFkNieG8tsdinpGFtmM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3DA76D-19A3-469F-A2C1-927063303056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These materials can then be resold: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https://www.thomasnet.com/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F9B3BA-C11E-4688-ABA4-44808C6C23D3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620000" y="-11160"/>
            <a:ext cx="8099640" cy="13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Extraction and Purification of eicosapentaenoic acid and docasehexaenoic acid from microalgae: a criticial review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EPA (eicosapentaenoic acid) and DHA (docosahexaenoic acid) products have been widely applied due to their medical and healthcare value.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EPA and DHA are also beneficial for the human body, particularly in reducing cardiac diseases such as stroke, arrhythmia and high blood pressure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Existing methods to enrich and purify EPA and DHA include winterization [49], urea complexation [97], molecular distillation [98], AgNO3-mediated complexation [31]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639473-BD8C-4F6F-A198-8966194D4EF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EPA and DHA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2097360" y="2398680"/>
            <a:ext cx="5901480" cy="8751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1828800" y="1400400"/>
            <a:ext cx="7504920" cy="31712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5501C0-A169-42FF-BF05-DE889B84A81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EPA and DHA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1828800" y="1398240"/>
            <a:ext cx="7495560" cy="28756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81D619-16BA-4842-9D91-8A701CD6CECE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EPA and DHA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2514600" y="1107720"/>
            <a:ext cx="6171840" cy="4149720"/>
          </a:xfrm>
          <a:prstGeom prst="rect">
            <a:avLst/>
          </a:prstGeom>
          <a:ln w="18000">
            <a:noFill/>
          </a:ln>
        </p:spPr>
      </p:pic>
      <p:sp>
        <p:nvSpPr>
          <p:cNvPr id="256" name=""/>
          <p:cNvSpPr/>
          <p:nvPr/>
        </p:nvSpPr>
        <p:spPr>
          <a:xfrm>
            <a:off x="1767240" y="4800600"/>
            <a:ext cx="8312400" cy="3545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latin typeface="Arial"/>
              </a:rPr>
              <a:t>Reaction of Sulfur and Sustainable Algae Oil for Polymer Synthesis and Enrichment of Saturated Triglycerides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41AA99-90A8-4EFC-AEC9-26ABF9480CF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"/>
          <p:cNvSpPr/>
          <p:nvPr/>
        </p:nvSpPr>
        <p:spPr>
          <a:xfrm>
            <a:off x="1371600" y="997920"/>
            <a:ext cx="7543440" cy="3733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Astaxanthin is a remarkable antioxidant that acts like a natural sunscreen. It is a carotenoid antioxidant produced by a type of microalgae called Haematococcus pluvialis. This algae produces astaxanthin when its water supply dries up, thereby protecting itself from excessive harmful UV radiation in sunlight.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1143000" y="228600"/>
            <a:ext cx="8686440" cy="3450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400" spc="-1" strike="noStrike">
                <a:latin typeface="Arial"/>
              </a:rPr>
              <a:t>Astaxanthin One pot, simultaneous cell wall disruption and extraction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1642680" y="1776240"/>
            <a:ext cx="3843360" cy="3471120"/>
          </a:xfrm>
          <a:prstGeom prst="rect">
            <a:avLst/>
          </a:prstGeom>
          <a:ln w="18000">
            <a:noFill/>
          </a:ln>
        </p:spPr>
      </p:pic>
      <p:pic>
        <p:nvPicPr>
          <p:cNvPr id="260" name="" descr=""/>
          <p:cNvPicPr/>
          <p:nvPr/>
        </p:nvPicPr>
        <p:blipFill>
          <a:blip r:embed="rId2"/>
          <a:srcRect l="16118" t="28332" r="47596" b="28661"/>
          <a:stretch/>
        </p:blipFill>
        <p:spPr>
          <a:xfrm>
            <a:off x="5486400" y="1776240"/>
            <a:ext cx="3771720" cy="2514240"/>
          </a:xfrm>
          <a:prstGeom prst="rect">
            <a:avLst/>
          </a:prstGeom>
          <a:ln w="180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83EF2D-9E61-4BF6-B9D1-5D34DC07C2E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207360" y="457200"/>
            <a:ext cx="9610200" cy="5028840"/>
          </a:xfrm>
          <a:prstGeom prst="rect">
            <a:avLst/>
          </a:prstGeom>
          <a:ln w="180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025486-A78F-45B4-B856-DB3C24EB9E72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620000" y="-11160"/>
            <a:ext cx="8099640" cy="13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The extraction of antioxidants from</a:t>
            </a:r>
            <a:br>
              <a:rPr sz="3300"/>
            </a:b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Chlorella</a:t>
            </a:r>
            <a:br>
              <a:rPr sz="3300"/>
            </a:b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vulgaris for cosmetics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2514600" y="1828800"/>
            <a:ext cx="5922720" cy="32000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2.2. Extraction of C. vulgaris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Separation of Chlorella vulgaris from the medium was preceded by centrifugation on 17.000 rpm/min,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the supernatant is Chlorella vulgaris. C. vulgaris diluted on distilled water with various concentrations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0.01; 0.05; 1 and 0.1% w/v, respectively. C. vulgaris was extracted with maceration for 1 hour, then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separated for its filtrate and supernatant, by centrifugation on 6000 rpm for 15 minutes. The filtrate was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used as chlorophyll content.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2.3. Production of chlorophyll powder using maltodextrin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The chlorophyll solution with variation concentration 0.01; 0.05 and 0.1% were blended with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maltodextrin 100 mg/l in each solution. Then, chlorophyll powder was roduced using spray dyer that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operated at condition inlet 120 to 130 ºC, outlet 42 to 44 ºC, blower 1.01m3 /min to 1.04 m3 /min and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atomizing 200 to 230 kPa.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06B07C-9FC5-48EE-A86C-118713BDD4C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/>
          </p:nvPr>
        </p:nvSpPr>
        <p:spPr>
          <a:xfrm>
            <a:off x="1501200" y="14076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50505"/>
                </a:solidFill>
                <a:latin typeface="Arial"/>
              </a:rPr>
              <a:t>2.4. Determination of antioxidant activity</a:t>
            </a:r>
            <a:endParaRPr b="0" lang="en-US" sz="1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50505"/>
                </a:solidFill>
                <a:latin typeface="Arial"/>
              </a:rPr>
              <a:t>Antioxidant content was analyzed by Ascorbic acid Equivalent Antioxidant Capacity (AEAC), as the</a:t>
            </a:r>
            <a:endParaRPr b="0" lang="en-US" sz="1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50505"/>
                </a:solidFill>
                <a:latin typeface="Arial"/>
              </a:rPr>
              <a:t>capacity of sample as antioxidant which react with DPPH as free radical. The samples were mixed with</a:t>
            </a:r>
            <a:endParaRPr b="0" lang="en-US" sz="1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50505"/>
                </a:solidFill>
                <a:latin typeface="Arial"/>
              </a:rPr>
              <a:t>methanol DPPH then homogenized and stored for 120 minutes. The absorbance was recorded at 517</a:t>
            </a:r>
            <a:endParaRPr b="0" lang="en-US" sz="1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50505"/>
                </a:solidFill>
                <a:latin typeface="Arial"/>
              </a:rPr>
              <a:t>nm. Distilled water was used as blank and ascorbic acid was served as standard13 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1371600" y="2057400"/>
            <a:ext cx="3961800" cy="2218680"/>
          </a:xfrm>
          <a:prstGeom prst="rect">
            <a:avLst/>
          </a:prstGeom>
          <a:ln w="18000">
            <a:noFill/>
          </a:ln>
        </p:spPr>
      </p:pic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5257800" y="1591200"/>
            <a:ext cx="3999960" cy="29804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D82294-15DC-4809-B880-12D0BAB0C190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2022-10-12T18:41:58Z</dcterms:created>
  <dc:creator/>
  <dc:description/>
  <dc:language>en-US</dc:language>
  <cp:lastModifiedBy/>
  <dcterms:modified xsi:type="dcterms:W3CDTF">2022-10-20T19:27:38Z</dcterms:modified>
  <cp:revision>5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