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DDF022A-51D3-4296-A0A6-7929A2450619}"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34DE02F-7A8D-45CC-84FF-218F2C5F956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3365110-77D2-44D3-8F20-3567846F8A2C}"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F6E18CF-A775-4E65-9046-D3E3833A999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A4BE3D0-E217-4128-B52C-88E917A60AEB}"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4ED4F16-24FD-4A15-A06C-F715E4B96C7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4A78D9D-3DC3-4E32-BD4F-4F9C8613B199}"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2426229-70B5-4BD9-8081-44EC3300BE6C}"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482E82A-72CC-4E88-A665-424E82C5548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6A88BE6-E25E-4056-8B3B-07D76D3AC39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BB70EE3-5562-471F-A950-099824EB62B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73FA875-009F-486F-AA56-9B5488D5D37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E7C4792-ECF7-4EED-922A-0844D46B7760}"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3638E97-79F7-47F1-A25D-E0CB7A4A72D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34EFC89-FAEA-4E7D-BE1F-5D69BD4BCD62}"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B3403F8E-DF56-4972-B5AE-C80EF87D00E9}"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66D50A4-BC03-457D-B0FA-571DBBEF1987}"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20B1013-D747-4EBE-8BD1-EC25567D728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B20EC3F-B557-4CFE-B80A-9142E90D740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D6F092B-1B36-46CD-8A18-A9908854589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FB3A8AD-208D-4FFB-80F3-301DD672E66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40DCA05-C7AC-43E4-9F41-D0940CE960E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D9B4602-49EC-4825-BBF6-16297439639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8BC6301-5610-4DE3-8867-0CC14D2631E2}"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540000" y="306360"/>
            <a:ext cx="71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 name=""/>
          <p:cNvSpPr/>
          <p:nvPr/>
        </p:nvSpPr>
        <p:spPr>
          <a:xfrm>
            <a:off x="720000" y="48636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 name=""/>
          <p:cNvSpPr/>
          <p:nvPr/>
        </p:nvSpPr>
        <p:spPr>
          <a:xfrm>
            <a:off x="864000" y="70236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3" name=""/>
          <p:cNvSpPr/>
          <p:nvPr/>
        </p:nvSpPr>
        <p:spPr>
          <a:xfrm>
            <a:off x="720000" y="12636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4" name=""/>
          <p:cNvSpPr/>
          <p:nvPr/>
        </p:nvSpPr>
        <p:spPr>
          <a:xfrm>
            <a:off x="864000" y="95436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5" name=""/>
          <p:cNvSpPr/>
          <p:nvPr/>
        </p:nvSpPr>
        <p:spPr>
          <a:xfrm flipH="1">
            <a:off x="539280" y="1350360"/>
            <a:ext cx="71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6" name=""/>
          <p:cNvSpPr/>
          <p:nvPr/>
        </p:nvSpPr>
        <p:spPr>
          <a:xfrm flipH="1">
            <a:off x="719280" y="117036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7" name=""/>
          <p:cNvSpPr/>
          <p:nvPr/>
        </p:nvSpPr>
        <p:spPr>
          <a:xfrm flipH="1">
            <a:off x="719280" y="153036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8" name=""/>
          <p:cNvSpPr/>
          <p:nvPr/>
        </p:nvSpPr>
        <p:spPr>
          <a:xfrm flipH="1">
            <a:off x="863280" y="174636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9" name=""/>
          <p:cNvSpPr/>
          <p:nvPr/>
        </p:nvSpPr>
        <p:spPr>
          <a:xfrm flipH="1">
            <a:off x="863280" y="199836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0" name=""/>
          <p:cNvSpPr/>
          <p:nvPr/>
        </p:nvSpPr>
        <p:spPr>
          <a:xfrm>
            <a:off x="540000" y="2394360"/>
            <a:ext cx="71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1" name=""/>
          <p:cNvSpPr/>
          <p:nvPr/>
        </p:nvSpPr>
        <p:spPr>
          <a:xfrm>
            <a:off x="720000" y="221436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2" name=""/>
          <p:cNvSpPr/>
          <p:nvPr/>
        </p:nvSpPr>
        <p:spPr>
          <a:xfrm>
            <a:off x="720000" y="258372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3" name=""/>
          <p:cNvSpPr/>
          <p:nvPr/>
        </p:nvSpPr>
        <p:spPr>
          <a:xfrm>
            <a:off x="864000" y="279972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4" name=""/>
          <p:cNvSpPr/>
          <p:nvPr/>
        </p:nvSpPr>
        <p:spPr>
          <a:xfrm>
            <a:off x="864000" y="305172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5" name=""/>
          <p:cNvSpPr/>
          <p:nvPr/>
        </p:nvSpPr>
        <p:spPr>
          <a:xfrm flipH="1">
            <a:off x="539280" y="3447720"/>
            <a:ext cx="71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6" name=""/>
          <p:cNvSpPr/>
          <p:nvPr/>
        </p:nvSpPr>
        <p:spPr>
          <a:xfrm flipH="1">
            <a:off x="738000" y="326772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7" name=""/>
          <p:cNvSpPr/>
          <p:nvPr/>
        </p:nvSpPr>
        <p:spPr>
          <a:xfrm flipH="1">
            <a:off x="728640" y="363672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8" name=""/>
          <p:cNvSpPr/>
          <p:nvPr/>
        </p:nvSpPr>
        <p:spPr>
          <a:xfrm flipH="1">
            <a:off x="872640" y="385272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9" name=""/>
          <p:cNvSpPr/>
          <p:nvPr/>
        </p:nvSpPr>
        <p:spPr>
          <a:xfrm flipH="1">
            <a:off x="872640" y="410472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0" name=""/>
          <p:cNvSpPr/>
          <p:nvPr/>
        </p:nvSpPr>
        <p:spPr>
          <a:xfrm>
            <a:off x="549360" y="4500720"/>
            <a:ext cx="71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1" name=""/>
          <p:cNvSpPr/>
          <p:nvPr/>
        </p:nvSpPr>
        <p:spPr>
          <a:xfrm>
            <a:off x="729360" y="432072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2" name=""/>
          <p:cNvSpPr/>
          <p:nvPr/>
        </p:nvSpPr>
        <p:spPr>
          <a:xfrm>
            <a:off x="729360" y="468072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3" name=""/>
          <p:cNvSpPr/>
          <p:nvPr/>
        </p:nvSpPr>
        <p:spPr>
          <a:xfrm>
            <a:off x="873360" y="489672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4" name=""/>
          <p:cNvSpPr/>
          <p:nvPr/>
        </p:nvSpPr>
        <p:spPr>
          <a:xfrm>
            <a:off x="873360" y="514872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5" name=""/>
          <p:cNvSpPr/>
          <p:nvPr/>
        </p:nvSpPr>
        <p:spPr>
          <a:xfrm flipH="1">
            <a:off x="548640" y="5544720"/>
            <a:ext cx="71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6" name=""/>
          <p:cNvSpPr/>
          <p:nvPr/>
        </p:nvSpPr>
        <p:spPr>
          <a:xfrm flipH="1">
            <a:off x="728640" y="536472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27" name=""/>
          <p:cNvSpPr/>
          <p:nvPr/>
        </p:nvSpPr>
        <p:spPr>
          <a:xfrm>
            <a:off x="1260000" y="216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28" name=""/>
          <p:cNvSpPr/>
          <p:nvPr/>
        </p:nvSpPr>
        <p:spPr>
          <a:xfrm>
            <a:off x="1080000" y="396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29" name=""/>
          <p:cNvSpPr/>
          <p:nvPr/>
        </p:nvSpPr>
        <p:spPr>
          <a:xfrm>
            <a:off x="1080000" y="36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30" name=""/>
          <p:cNvSpPr/>
          <p:nvPr/>
        </p:nvSpPr>
        <p:spPr>
          <a:xfrm>
            <a:off x="936000" y="612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31" name=""/>
          <p:cNvSpPr/>
          <p:nvPr/>
        </p:nvSpPr>
        <p:spPr>
          <a:xfrm>
            <a:off x="936000" y="864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32" name=""/>
          <p:cNvSpPr/>
          <p:nvPr/>
        </p:nvSpPr>
        <p:spPr>
          <a:xfrm flipH="1">
            <a:off x="1258560" y="1260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33" name=""/>
          <p:cNvSpPr/>
          <p:nvPr/>
        </p:nvSpPr>
        <p:spPr>
          <a:xfrm flipH="1">
            <a:off x="1078560" y="1080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34" name=""/>
          <p:cNvSpPr/>
          <p:nvPr/>
        </p:nvSpPr>
        <p:spPr>
          <a:xfrm flipH="1">
            <a:off x="1078560" y="1440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35" name=""/>
          <p:cNvSpPr/>
          <p:nvPr/>
        </p:nvSpPr>
        <p:spPr>
          <a:xfrm flipH="1">
            <a:off x="934560" y="1656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36" name=""/>
          <p:cNvSpPr/>
          <p:nvPr/>
        </p:nvSpPr>
        <p:spPr>
          <a:xfrm flipH="1">
            <a:off x="934560" y="1908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37" name=""/>
          <p:cNvSpPr/>
          <p:nvPr/>
        </p:nvSpPr>
        <p:spPr>
          <a:xfrm>
            <a:off x="1260000" y="2304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38" name=""/>
          <p:cNvSpPr/>
          <p:nvPr/>
        </p:nvSpPr>
        <p:spPr>
          <a:xfrm>
            <a:off x="1080000" y="2124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39" name=""/>
          <p:cNvSpPr/>
          <p:nvPr/>
        </p:nvSpPr>
        <p:spPr>
          <a:xfrm>
            <a:off x="1080000" y="2493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40" name=""/>
          <p:cNvSpPr/>
          <p:nvPr/>
        </p:nvSpPr>
        <p:spPr>
          <a:xfrm>
            <a:off x="936000" y="2709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41" name=""/>
          <p:cNvSpPr/>
          <p:nvPr/>
        </p:nvSpPr>
        <p:spPr>
          <a:xfrm>
            <a:off x="936000" y="2961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42" name=""/>
          <p:cNvSpPr/>
          <p:nvPr/>
        </p:nvSpPr>
        <p:spPr>
          <a:xfrm flipH="1">
            <a:off x="1258560" y="3357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43" name=""/>
          <p:cNvSpPr/>
          <p:nvPr/>
        </p:nvSpPr>
        <p:spPr>
          <a:xfrm flipH="1">
            <a:off x="1097280" y="3177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44" name=""/>
          <p:cNvSpPr/>
          <p:nvPr/>
        </p:nvSpPr>
        <p:spPr>
          <a:xfrm flipH="1">
            <a:off x="1087920" y="3546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45" name=""/>
          <p:cNvSpPr/>
          <p:nvPr/>
        </p:nvSpPr>
        <p:spPr>
          <a:xfrm flipH="1">
            <a:off x="943920" y="3762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46" name=""/>
          <p:cNvSpPr/>
          <p:nvPr/>
        </p:nvSpPr>
        <p:spPr>
          <a:xfrm flipH="1">
            <a:off x="943920" y="4014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47" name=""/>
          <p:cNvSpPr/>
          <p:nvPr/>
        </p:nvSpPr>
        <p:spPr>
          <a:xfrm>
            <a:off x="1269360" y="4410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48" name=""/>
          <p:cNvSpPr/>
          <p:nvPr/>
        </p:nvSpPr>
        <p:spPr>
          <a:xfrm>
            <a:off x="1089360" y="4230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49" name=""/>
          <p:cNvSpPr/>
          <p:nvPr/>
        </p:nvSpPr>
        <p:spPr>
          <a:xfrm>
            <a:off x="1089360" y="4590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50" name=""/>
          <p:cNvSpPr/>
          <p:nvPr/>
        </p:nvSpPr>
        <p:spPr>
          <a:xfrm>
            <a:off x="945360" y="4806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51" name=""/>
          <p:cNvSpPr/>
          <p:nvPr/>
        </p:nvSpPr>
        <p:spPr>
          <a:xfrm>
            <a:off x="945360" y="5058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52" name=""/>
          <p:cNvSpPr/>
          <p:nvPr/>
        </p:nvSpPr>
        <p:spPr>
          <a:xfrm flipH="1">
            <a:off x="367920" y="5454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53" name=""/>
          <p:cNvSpPr/>
          <p:nvPr/>
        </p:nvSpPr>
        <p:spPr>
          <a:xfrm flipH="1">
            <a:off x="547920" y="5274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54" name=""/>
          <p:cNvSpPr/>
          <p:nvPr/>
        </p:nvSpPr>
        <p:spPr>
          <a:xfrm>
            <a:off x="360000" y="216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55" name=""/>
          <p:cNvSpPr/>
          <p:nvPr/>
        </p:nvSpPr>
        <p:spPr>
          <a:xfrm>
            <a:off x="540000" y="396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56" name=""/>
          <p:cNvSpPr/>
          <p:nvPr/>
        </p:nvSpPr>
        <p:spPr>
          <a:xfrm>
            <a:off x="540000" y="36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57" name=""/>
          <p:cNvSpPr/>
          <p:nvPr/>
        </p:nvSpPr>
        <p:spPr>
          <a:xfrm>
            <a:off x="684000" y="612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58" name=""/>
          <p:cNvSpPr/>
          <p:nvPr/>
        </p:nvSpPr>
        <p:spPr>
          <a:xfrm>
            <a:off x="684000" y="864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59" name=""/>
          <p:cNvSpPr/>
          <p:nvPr/>
        </p:nvSpPr>
        <p:spPr>
          <a:xfrm flipH="1">
            <a:off x="358560" y="1260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60" name=""/>
          <p:cNvSpPr/>
          <p:nvPr/>
        </p:nvSpPr>
        <p:spPr>
          <a:xfrm flipH="1">
            <a:off x="538560" y="1080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61" name=""/>
          <p:cNvSpPr/>
          <p:nvPr/>
        </p:nvSpPr>
        <p:spPr>
          <a:xfrm flipH="1">
            <a:off x="538560" y="1440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62" name=""/>
          <p:cNvSpPr/>
          <p:nvPr/>
        </p:nvSpPr>
        <p:spPr>
          <a:xfrm flipH="1">
            <a:off x="682560" y="1656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63" name=""/>
          <p:cNvSpPr/>
          <p:nvPr/>
        </p:nvSpPr>
        <p:spPr>
          <a:xfrm flipH="1">
            <a:off x="682560" y="1908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64" name=""/>
          <p:cNvSpPr/>
          <p:nvPr/>
        </p:nvSpPr>
        <p:spPr>
          <a:xfrm>
            <a:off x="360000" y="2304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65" name=""/>
          <p:cNvSpPr/>
          <p:nvPr/>
        </p:nvSpPr>
        <p:spPr>
          <a:xfrm>
            <a:off x="540000" y="2124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66" name=""/>
          <p:cNvSpPr/>
          <p:nvPr/>
        </p:nvSpPr>
        <p:spPr>
          <a:xfrm>
            <a:off x="540000" y="2493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67" name=""/>
          <p:cNvSpPr/>
          <p:nvPr/>
        </p:nvSpPr>
        <p:spPr>
          <a:xfrm>
            <a:off x="684000" y="2709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68" name=""/>
          <p:cNvSpPr/>
          <p:nvPr/>
        </p:nvSpPr>
        <p:spPr>
          <a:xfrm>
            <a:off x="684000" y="2961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69" name=""/>
          <p:cNvSpPr/>
          <p:nvPr/>
        </p:nvSpPr>
        <p:spPr>
          <a:xfrm flipH="1">
            <a:off x="358560" y="3357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70" name=""/>
          <p:cNvSpPr/>
          <p:nvPr/>
        </p:nvSpPr>
        <p:spPr>
          <a:xfrm flipH="1">
            <a:off x="557280" y="3177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71" name=""/>
          <p:cNvSpPr/>
          <p:nvPr/>
        </p:nvSpPr>
        <p:spPr>
          <a:xfrm flipH="1">
            <a:off x="547920" y="3546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72" name=""/>
          <p:cNvSpPr/>
          <p:nvPr/>
        </p:nvSpPr>
        <p:spPr>
          <a:xfrm flipH="1">
            <a:off x="691920" y="3762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73" name=""/>
          <p:cNvSpPr/>
          <p:nvPr/>
        </p:nvSpPr>
        <p:spPr>
          <a:xfrm flipH="1">
            <a:off x="691920" y="4014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74" name=""/>
          <p:cNvSpPr/>
          <p:nvPr/>
        </p:nvSpPr>
        <p:spPr>
          <a:xfrm>
            <a:off x="369360" y="4410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75" name=""/>
          <p:cNvSpPr/>
          <p:nvPr/>
        </p:nvSpPr>
        <p:spPr>
          <a:xfrm>
            <a:off x="549360" y="4230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76" name=""/>
          <p:cNvSpPr/>
          <p:nvPr/>
        </p:nvSpPr>
        <p:spPr>
          <a:xfrm>
            <a:off x="549360" y="4590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77" name=""/>
          <p:cNvSpPr/>
          <p:nvPr/>
        </p:nvSpPr>
        <p:spPr>
          <a:xfrm>
            <a:off x="693360" y="4806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78" name=""/>
          <p:cNvSpPr/>
          <p:nvPr/>
        </p:nvSpPr>
        <p:spPr>
          <a:xfrm>
            <a:off x="693360" y="5058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79" name=""/>
          <p:cNvSpPr/>
          <p:nvPr/>
        </p:nvSpPr>
        <p:spPr>
          <a:xfrm flipH="1">
            <a:off x="1267920" y="5454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80" name=""/>
          <p:cNvSpPr/>
          <p:nvPr/>
        </p:nvSpPr>
        <p:spPr>
          <a:xfrm flipH="1">
            <a:off x="1087920" y="5274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81" name="PlaceHolder 1"/>
          <p:cNvSpPr>
            <a:spLocks noGrp="1"/>
          </p:cNvSpPr>
          <p:nvPr>
            <p:ph type="ftr" idx="1"/>
          </p:nvPr>
        </p:nvSpPr>
        <p:spPr>
          <a:xfrm>
            <a:off x="3987000" y="5164920"/>
            <a:ext cx="319392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r>
              <a:rPr b="0" lang="en-US" sz="1400" spc="-1" strike="noStrike">
                <a:latin typeface="Arial"/>
              </a:rPr>
              <a:t>&lt;footer&gt;</a:t>
            </a:r>
            <a:endParaRPr b="0" lang="en-US" sz="1400" spc="-1" strike="noStrike">
              <a:latin typeface="Times New Roman"/>
            </a:endParaRPr>
          </a:p>
        </p:txBody>
      </p:sp>
      <p:sp>
        <p:nvSpPr>
          <p:cNvPr id="82" name="PlaceHolder 2"/>
          <p:cNvSpPr>
            <a:spLocks noGrp="1"/>
          </p:cNvSpPr>
          <p:nvPr>
            <p:ph type="sldNum" idx="2"/>
          </p:nvPr>
        </p:nvSpPr>
        <p:spPr>
          <a:xfrm>
            <a:off x="7227000" y="5164920"/>
            <a:ext cx="234720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ECB73CEA-40CB-4B56-8731-E77888A9FD96}" type="slidenum">
              <a:rPr b="0" lang="en-US" sz="1400" spc="-1" strike="noStrike">
                <a:latin typeface="Arial"/>
              </a:rPr>
              <a:t>&lt;number&gt;</a:t>
            </a:fld>
            <a:endParaRPr b="0" lang="en-US" sz="1400" spc="-1" strike="noStrike">
              <a:latin typeface="Times New Roman"/>
            </a:endParaRPr>
          </a:p>
        </p:txBody>
      </p:sp>
      <p:sp>
        <p:nvSpPr>
          <p:cNvPr id="83" name="PlaceHolder 3"/>
          <p:cNvSpPr>
            <a:spLocks noGrp="1"/>
          </p:cNvSpPr>
          <p:nvPr>
            <p:ph type="dt" idx="3"/>
          </p:nvPr>
        </p:nvSpPr>
        <p:spPr>
          <a:xfrm>
            <a:off x="1584000" y="5164920"/>
            <a:ext cx="2347200" cy="38952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8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
          <p:cNvSpPr/>
          <p:nvPr/>
        </p:nvSpPr>
        <p:spPr>
          <a:xfrm>
            <a:off x="540000" y="306360"/>
            <a:ext cx="71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23" name=""/>
          <p:cNvSpPr/>
          <p:nvPr/>
        </p:nvSpPr>
        <p:spPr>
          <a:xfrm>
            <a:off x="720000" y="48636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24" name=""/>
          <p:cNvSpPr/>
          <p:nvPr/>
        </p:nvSpPr>
        <p:spPr>
          <a:xfrm>
            <a:off x="864000" y="70236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25" name=""/>
          <p:cNvSpPr/>
          <p:nvPr/>
        </p:nvSpPr>
        <p:spPr>
          <a:xfrm>
            <a:off x="720000" y="12636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26" name=""/>
          <p:cNvSpPr/>
          <p:nvPr/>
        </p:nvSpPr>
        <p:spPr>
          <a:xfrm>
            <a:off x="864000" y="95436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27" name=""/>
          <p:cNvSpPr/>
          <p:nvPr/>
        </p:nvSpPr>
        <p:spPr>
          <a:xfrm flipH="1">
            <a:off x="539280" y="1350360"/>
            <a:ext cx="71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28" name=""/>
          <p:cNvSpPr/>
          <p:nvPr/>
        </p:nvSpPr>
        <p:spPr>
          <a:xfrm flipH="1">
            <a:off x="719280" y="117036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29" name=""/>
          <p:cNvSpPr/>
          <p:nvPr/>
        </p:nvSpPr>
        <p:spPr>
          <a:xfrm flipH="1">
            <a:off x="719280" y="153036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30" name=""/>
          <p:cNvSpPr/>
          <p:nvPr/>
        </p:nvSpPr>
        <p:spPr>
          <a:xfrm flipH="1">
            <a:off x="863280" y="174636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31" name=""/>
          <p:cNvSpPr/>
          <p:nvPr/>
        </p:nvSpPr>
        <p:spPr>
          <a:xfrm flipH="1">
            <a:off x="863280" y="199836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32" name=""/>
          <p:cNvSpPr/>
          <p:nvPr/>
        </p:nvSpPr>
        <p:spPr>
          <a:xfrm>
            <a:off x="540000" y="2394360"/>
            <a:ext cx="71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33" name=""/>
          <p:cNvSpPr/>
          <p:nvPr/>
        </p:nvSpPr>
        <p:spPr>
          <a:xfrm>
            <a:off x="720000" y="221436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34" name=""/>
          <p:cNvSpPr/>
          <p:nvPr/>
        </p:nvSpPr>
        <p:spPr>
          <a:xfrm>
            <a:off x="720000" y="258372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35" name=""/>
          <p:cNvSpPr/>
          <p:nvPr/>
        </p:nvSpPr>
        <p:spPr>
          <a:xfrm>
            <a:off x="864000" y="279972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36" name=""/>
          <p:cNvSpPr/>
          <p:nvPr/>
        </p:nvSpPr>
        <p:spPr>
          <a:xfrm>
            <a:off x="864000" y="305172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37" name=""/>
          <p:cNvSpPr/>
          <p:nvPr/>
        </p:nvSpPr>
        <p:spPr>
          <a:xfrm flipH="1">
            <a:off x="539280" y="3447720"/>
            <a:ext cx="71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38" name=""/>
          <p:cNvSpPr/>
          <p:nvPr/>
        </p:nvSpPr>
        <p:spPr>
          <a:xfrm flipH="1">
            <a:off x="738000" y="326772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39" name=""/>
          <p:cNvSpPr/>
          <p:nvPr/>
        </p:nvSpPr>
        <p:spPr>
          <a:xfrm flipH="1">
            <a:off x="728640" y="363672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40" name=""/>
          <p:cNvSpPr/>
          <p:nvPr/>
        </p:nvSpPr>
        <p:spPr>
          <a:xfrm flipH="1">
            <a:off x="872640" y="385272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41" name=""/>
          <p:cNvSpPr/>
          <p:nvPr/>
        </p:nvSpPr>
        <p:spPr>
          <a:xfrm flipH="1">
            <a:off x="872640" y="410472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42" name=""/>
          <p:cNvSpPr/>
          <p:nvPr/>
        </p:nvSpPr>
        <p:spPr>
          <a:xfrm>
            <a:off x="549360" y="4500720"/>
            <a:ext cx="71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43" name=""/>
          <p:cNvSpPr/>
          <p:nvPr/>
        </p:nvSpPr>
        <p:spPr>
          <a:xfrm>
            <a:off x="729360" y="432072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44" name=""/>
          <p:cNvSpPr/>
          <p:nvPr/>
        </p:nvSpPr>
        <p:spPr>
          <a:xfrm>
            <a:off x="729360" y="468072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45" name=""/>
          <p:cNvSpPr/>
          <p:nvPr/>
        </p:nvSpPr>
        <p:spPr>
          <a:xfrm>
            <a:off x="873360" y="489672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46" name=""/>
          <p:cNvSpPr/>
          <p:nvPr/>
        </p:nvSpPr>
        <p:spPr>
          <a:xfrm>
            <a:off x="873360" y="5148720"/>
            <a:ext cx="71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47" name=""/>
          <p:cNvSpPr/>
          <p:nvPr/>
        </p:nvSpPr>
        <p:spPr>
          <a:xfrm flipH="1">
            <a:off x="548640" y="5544720"/>
            <a:ext cx="71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48" name=""/>
          <p:cNvSpPr/>
          <p:nvPr/>
        </p:nvSpPr>
        <p:spPr>
          <a:xfrm flipH="1">
            <a:off x="728640" y="5364720"/>
            <a:ext cx="359280" cy="360"/>
          </a:xfrm>
          <a:custGeom>
            <a:avLst/>
            <a:gdLst/>
            <a:ahLst/>
            <a:rect l="l" t="t" r="r" b="b"/>
            <a:pathLst>
              <a:path w="21600" h="21600">
                <a:moveTo>
                  <a:pt x="0" y="0"/>
                </a:moveTo>
                <a:lnTo>
                  <a:pt x="21600" y="21600"/>
                </a:lnTo>
              </a:path>
            </a:pathLst>
          </a:custGeom>
          <a:noFill/>
          <a:ln w="18000">
            <a:solidFill>
              <a:srgbClr val="2a6099"/>
            </a:solidFill>
            <a:round/>
          </a:ln>
        </p:spPr>
        <p:style>
          <a:lnRef idx="0"/>
          <a:fillRef idx="0"/>
          <a:effectRef idx="0"/>
          <a:fontRef idx="minor"/>
        </p:style>
      </p:sp>
      <p:sp>
        <p:nvSpPr>
          <p:cNvPr id="149" name=""/>
          <p:cNvSpPr/>
          <p:nvPr/>
        </p:nvSpPr>
        <p:spPr>
          <a:xfrm>
            <a:off x="1260000" y="216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50" name=""/>
          <p:cNvSpPr/>
          <p:nvPr/>
        </p:nvSpPr>
        <p:spPr>
          <a:xfrm>
            <a:off x="1080000" y="396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51" name=""/>
          <p:cNvSpPr/>
          <p:nvPr/>
        </p:nvSpPr>
        <p:spPr>
          <a:xfrm>
            <a:off x="1080000" y="36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52" name=""/>
          <p:cNvSpPr/>
          <p:nvPr/>
        </p:nvSpPr>
        <p:spPr>
          <a:xfrm>
            <a:off x="936000" y="612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53" name=""/>
          <p:cNvSpPr/>
          <p:nvPr/>
        </p:nvSpPr>
        <p:spPr>
          <a:xfrm>
            <a:off x="936000" y="864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54" name=""/>
          <p:cNvSpPr/>
          <p:nvPr/>
        </p:nvSpPr>
        <p:spPr>
          <a:xfrm flipH="1">
            <a:off x="1258560" y="1260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55" name=""/>
          <p:cNvSpPr/>
          <p:nvPr/>
        </p:nvSpPr>
        <p:spPr>
          <a:xfrm flipH="1">
            <a:off x="1078560" y="1080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56" name=""/>
          <p:cNvSpPr/>
          <p:nvPr/>
        </p:nvSpPr>
        <p:spPr>
          <a:xfrm flipH="1">
            <a:off x="1078560" y="1440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57" name=""/>
          <p:cNvSpPr/>
          <p:nvPr/>
        </p:nvSpPr>
        <p:spPr>
          <a:xfrm flipH="1">
            <a:off x="934560" y="1656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58" name=""/>
          <p:cNvSpPr/>
          <p:nvPr/>
        </p:nvSpPr>
        <p:spPr>
          <a:xfrm flipH="1">
            <a:off x="934560" y="1908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59" name=""/>
          <p:cNvSpPr/>
          <p:nvPr/>
        </p:nvSpPr>
        <p:spPr>
          <a:xfrm>
            <a:off x="1260000" y="2304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60" name=""/>
          <p:cNvSpPr/>
          <p:nvPr/>
        </p:nvSpPr>
        <p:spPr>
          <a:xfrm>
            <a:off x="1080000" y="2124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61" name=""/>
          <p:cNvSpPr/>
          <p:nvPr/>
        </p:nvSpPr>
        <p:spPr>
          <a:xfrm>
            <a:off x="1080000" y="2493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62" name=""/>
          <p:cNvSpPr/>
          <p:nvPr/>
        </p:nvSpPr>
        <p:spPr>
          <a:xfrm>
            <a:off x="936000" y="2709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63" name=""/>
          <p:cNvSpPr/>
          <p:nvPr/>
        </p:nvSpPr>
        <p:spPr>
          <a:xfrm>
            <a:off x="936000" y="2961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64" name=""/>
          <p:cNvSpPr/>
          <p:nvPr/>
        </p:nvSpPr>
        <p:spPr>
          <a:xfrm flipH="1">
            <a:off x="1258560" y="3357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65" name=""/>
          <p:cNvSpPr/>
          <p:nvPr/>
        </p:nvSpPr>
        <p:spPr>
          <a:xfrm flipH="1">
            <a:off x="1097280" y="3177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66" name=""/>
          <p:cNvSpPr/>
          <p:nvPr/>
        </p:nvSpPr>
        <p:spPr>
          <a:xfrm flipH="1">
            <a:off x="1087920" y="3546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67" name=""/>
          <p:cNvSpPr/>
          <p:nvPr/>
        </p:nvSpPr>
        <p:spPr>
          <a:xfrm flipH="1">
            <a:off x="943920" y="3762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68" name=""/>
          <p:cNvSpPr/>
          <p:nvPr/>
        </p:nvSpPr>
        <p:spPr>
          <a:xfrm flipH="1">
            <a:off x="943920" y="4014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69" name=""/>
          <p:cNvSpPr/>
          <p:nvPr/>
        </p:nvSpPr>
        <p:spPr>
          <a:xfrm>
            <a:off x="1269360" y="4410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70" name=""/>
          <p:cNvSpPr/>
          <p:nvPr/>
        </p:nvSpPr>
        <p:spPr>
          <a:xfrm>
            <a:off x="1089360" y="4230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71" name=""/>
          <p:cNvSpPr/>
          <p:nvPr/>
        </p:nvSpPr>
        <p:spPr>
          <a:xfrm>
            <a:off x="1089360" y="4590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72" name=""/>
          <p:cNvSpPr/>
          <p:nvPr/>
        </p:nvSpPr>
        <p:spPr>
          <a:xfrm>
            <a:off x="945360" y="4806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73" name=""/>
          <p:cNvSpPr/>
          <p:nvPr/>
        </p:nvSpPr>
        <p:spPr>
          <a:xfrm>
            <a:off x="945360" y="5058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74" name=""/>
          <p:cNvSpPr/>
          <p:nvPr/>
        </p:nvSpPr>
        <p:spPr>
          <a:xfrm flipH="1">
            <a:off x="367920" y="5454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75" name=""/>
          <p:cNvSpPr/>
          <p:nvPr/>
        </p:nvSpPr>
        <p:spPr>
          <a:xfrm flipH="1">
            <a:off x="547920" y="5274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76" name=""/>
          <p:cNvSpPr/>
          <p:nvPr/>
        </p:nvSpPr>
        <p:spPr>
          <a:xfrm>
            <a:off x="360000" y="216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77" name=""/>
          <p:cNvSpPr/>
          <p:nvPr/>
        </p:nvSpPr>
        <p:spPr>
          <a:xfrm>
            <a:off x="540000" y="396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78" name=""/>
          <p:cNvSpPr/>
          <p:nvPr/>
        </p:nvSpPr>
        <p:spPr>
          <a:xfrm>
            <a:off x="540000" y="36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79" name=""/>
          <p:cNvSpPr/>
          <p:nvPr/>
        </p:nvSpPr>
        <p:spPr>
          <a:xfrm>
            <a:off x="684000" y="612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80" name=""/>
          <p:cNvSpPr/>
          <p:nvPr/>
        </p:nvSpPr>
        <p:spPr>
          <a:xfrm>
            <a:off x="684000" y="864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81" name=""/>
          <p:cNvSpPr/>
          <p:nvPr/>
        </p:nvSpPr>
        <p:spPr>
          <a:xfrm flipH="1">
            <a:off x="358560" y="1260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82" name=""/>
          <p:cNvSpPr/>
          <p:nvPr/>
        </p:nvSpPr>
        <p:spPr>
          <a:xfrm flipH="1">
            <a:off x="538560" y="1080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83" name=""/>
          <p:cNvSpPr/>
          <p:nvPr/>
        </p:nvSpPr>
        <p:spPr>
          <a:xfrm flipH="1">
            <a:off x="538560" y="1440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84" name=""/>
          <p:cNvSpPr/>
          <p:nvPr/>
        </p:nvSpPr>
        <p:spPr>
          <a:xfrm flipH="1">
            <a:off x="682560" y="165636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85" name=""/>
          <p:cNvSpPr/>
          <p:nvPr/>
        </p:nvSpPr>
        <p:spPr>
          <a:xfrm flipH="1">
            <a:off x="682560" y="1908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86" name=""/>
          <p:cNvSpPr/>
          <p:nvPr/>
        </p:nvSpPr>
        <p:spPr>
          <a:xfrm>
            <a:off x="360000" y="2304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87" name=""/>
          <p:cNvSpPr/>
          <p:nvPr/>
        </p:nvSpPr>
        <p:spPr>
          <a:xfrm>
            <a:off x="540000" y="212436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88" name=""/>
          <p:cNvSpPr/>
          <p:nvPr/>
        </p:nvSpPr>
        <p:spPr>
          <a:xfrm>
            <a:off x="540000" y="2493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89" name=""/>
          <p:cNvSpPr/>
          <p:nvPr/>
        </p:nvSpPr>
        <p:spPr>
          <a:xfrm>
            <a:off x="684000" y="2709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90" name=""/>
          <p:cNvSpPr/>
          <p:nvPr/>
        </p:nvSpPr>
        <p:spPr>
          <a:xfrm>
            <a:off x="684000" y="2961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91" name=""/>
          <p:cNvSpPr/>
          <p:nvPr/>
        </p:nvSpPr>
        <p:spPr>
          <a:xfrm flipH="1">
            <a:off x="358560" y="3357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92" name=""/>
          <p:cNvSpPr/>
          <p:nvPr/>
        </p:nvSpPr>
        <p:spPr>
          <a:xfrm flipH="1">
            <a:off x="557280" y="3177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93" name=""/>
          <p:cNvSpPr/>
          <p:nvPr/>
        </p:nvSpPr>
        <p:spPr>
          <a:xfrm flipH="1">
            <a:off x="547920" y="3546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94" name=""/>
          <p:cNvSpPr/>
          <p:nvPr/>
        </p:nvSpPr>
        <p:spPr>
          <a:xfrm flipH="1">
            <a:off x="691920" y="3762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195" name=""/>
          <p:cNvSpPr/>
          <p:nvPr/>
        </p:nvSpPr>
        <p:spPr>
          <a:xfrm flipH="1">
            <a:off x="691920" y="4014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96" name=""/>
          <p:cNvSpPr/>
          <p:nvPr/>
        </p:nvSpPr>
        <p:spPr>
          <a:xfrm>
            <a:off x="369360" y="4410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97" name=""/>
          <p:cNvSpPr/>
          <p:nvPr/>
        </p:nvSpPr>
        <p:spPr>
          <a:xfrm>
            <a:off x="549360" y="4230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98" name=""/>
          <p:cNvSpPr/>
          <p:nvPr/>
        </p:nvSpPr>
        <p:spPr>
          <a:xfrm>
            <a:off x="549360" y="4590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199" name=""/>
          <p:cNvSpPr/>
          <p:nvPr/>
        </p:nvSpPr>
        <p:spPr>
          <a:xfrm>
            <a:off x="693360" y="4806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200" name=""/>
          <p:cNvSpPr/>
          <p:nvPr/>
        </p:nvSpPr>
        <p:spPr>
          <a:xfrm>
            <a:off x="693360" y="5058720"/>
            <a:ext cx="178920" cy="178920"/>
          </a:xfrm>
          <a:prstGeom prst="ellipse">
            <a:avLst/>
          </a:prstGeom>
          <a:solidFill>
            <a:srgbClr val="ffd8ce"/>
          </a:solidFill>
          <a:ln w="18000">
            <a:solidFill>
              <a:srgbClr val="ff4000"/>
            </a:solidFill>
            <a:round/>
          </a:ln>
        </p:spPr>
        <p:style>
          <a:lnRef idx="0"/>
          <a:fillRef idx="0"/>
          <a:effectRef idx="0"/>
          <a:fontRef idx="minor"/>
        </p:style>
      </p:sp>
      <p:sp>
        <p:nvSpPr>
          <p:cNvPr id="201" name=""/>
          <p:cNvSpPr/>
          <p:nvPr/>
        </p:nvSpPr>
        <p:spPr>
          <a:xfrm flipH="1">
            <a:off x="1267920" y="5454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202" name=""/>
          <p:cNvSpPr/>
          <p:nvPr/>
        </p:nvSpPr>
        <p:spPr>
          <a:xfrm flipH="1">
            <a:off x="1087920" y="5274720"/>
            <a:ext cx="178920" cy="178920"/>
          </a:xfrm>
          <a:prstGeom prst="ellipse">
            <a:avLst/>
          </a:prstGeom>
          <a:solidFill>
            <a:srgbClr val="dee6ef"/>
          </a:solidFill>
          <a:ln w="18000">
            <a:solidFill>
              <a:srgbClr val="2a6099"/>
            </a:solidFill>
            <a:round/>
          </a:ln>
        </p:spPr>
        <p:style>
          <a:lnRef idx="0"/>
          <a:fillRef idx="0"/>
          <a:effectRef idx="0"/>
          <a:fontRef idx="minor"/>
        </p:style>
      </p:sp>
      <p:sp>
        <p:nvSpPr>
          <p:cNvPr id="203" name="PlaceHolder 1"/>
          <p:cNvSpPr>
            <a:spLocks noGrp="1"/>
          </p:cNvSpPr>
          <p:nvPr>
            <p:ph type="ftr" idx="4"/>
          </p:nvPr>
        </p:nvSpPr>
        <p:spPr>
          <a:xfrm>
            <a:off x="3987000" y="5164920"/>
            <a:ext cx="319392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r>
              <a:rPr b="0" lang="en-US" sz="1400" spc="-1" strike="noStrike">
                <a:latin typeface="Arial"/>
              </a:rPr>
              <a:t>&lt;footer&gt;</a:t>
            </a:r>
            <a:endParaRPr b="0" lang="en-US" sz="1400" spc="-1" strike="noStrike">
              <a:latin typeface="Times New Roman"/>
            </a:endParaRPr>
          </a:p>
        </p:txBody>
      </p:sp>
      <p:sp>
        <p:nvSpPr>
          <p:cNvPr id="204" name="PlaceHolder 2"/>
          <p:cNvSpPr>
            <a:spLocks noGrp="1"/>
          </p:cNvSpPr>
          <p:nvPr>
            <p:ph type="sldNum" idx="5"/>
          </p:nvPr>
        </p:nvSpPr>
        <p:spPr>
          <a:xfrm>
            <a:off x="7227000" y="5164920"/>
            <a:ext cx="234720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8A3982F6-9471-4801-B74E-047ABED5D041}" type="slidenum">
              <a:rPr b="0" lang="en-US" sz="1400" spc="-1" strike="noStrike">
                <a:latin typeface="Arial"/>
              </a:rPr>
              <a:t>&lt;number&gt;</a:t>
            </a:fld>
            <a:endParaRPr b="0" lang="en-US" sz="1400" spc="-1" strike="noStrike">
              <a:latin typeface="Times New Roman"/>
            </a:endParaRPr>
          </a:p>
        </p:txBody>
      </p:sp>
      <p:sp>
        <p:nvSpPr>
          <p:cNvPr id="205" name="PlaceHolder 3"/>
          <p:cNvSpPr>
            <a:spLocks noGrp="1"/>
          </p:cNvSpPr>
          <p:nvPr>
            <p:ph type="dt" idx="6"/>
          </p:nvPr>
        </p:nvSpPr>
        <p:spPr>
          <a:xfrm>
            <a:off x="1584000" y="5164920"/>
            <a:ext cx="2347200" cy="38952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206"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0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1620000" y="216000"/>
            <a:ext cx="8098920" cy="934920"/>
          </a:xfrm>
          <a:prstGeom prst="rect">
            <a:avLst/>
          </a:prstGeom>
          <a:noFill/>
          <a:ln w="0">
            <a:noFill/>
          </a:ln>
        </p:spPr>
        <p:txBody>
          <a:bodyPr lIns="0" rIns="0" tIns="0" bIns="0" anchor="ctr">
            <a:normAutofit/>
          </a:bodyPr>
          <a:p>
            <a:pPr algn="ctr">
              <a:lnSpc>
                <a:spcPct val="100000"/>
              </a:lnSpc>
              <a:buNone/>
            </a:pPr>
            <a:r>
              <a:rPr b="0" lang="en-US" sz="3300" spc="-1" strike="noStrike">
                <a:solidFill>
                  <a:srgbClr val="050505"/>
                </a:solidFill>
                <a:latin typeface="Times New Roman"/>
              </a:rPr>
              <a:t>MS Novelist</a:t>
            </a:r>
            <a:endParaRPr b="0" lang="en-US" sz="3300" spc="-1" strike="noStrike">
              <a:latin typeface="Arial"/>
            </a:endParaRPr>
          </a:p>
        </p:txBody>
      </p:sp>
      <p:pic>
        <p:nvPicPr>
          <p:cNvPr id="245" name="" descr=""/>
          <p:cNvPicPr/>
          <p:nvPr/>
        </p:nvPicPr>
        <p:blipFill>
          <a:blip r:embed="rId1"/>
          <a:srcRect l="23429" t="21746" r="16663" b="27304"/>
          <a:stretch/>
        </p:blipFill>
        <p:spPr>
          <a:xfrm>
            <a:off x="744120" y="1121760"/>
            <a:ext cx="8584560" cy="4104720"/>
          </a:xfrm>
          <a:prstGeom prst="rect">
            <a:avLst/>
          </a:prstGeom>
          <a:ln w="18000">
            <a:noFill/>
          </a:ln>
        </p:spPr>
      </p:pic>
      <p:sp>
        <p:nvSpPr>
          <p:cNvPr id="246" name=""/>
          <p:cNvSpPr/>
          <p:nvPr/>
        </p:nvSpPr>
        <p:spPr>
          <a:xfrm>
            <a:off x="2514600" y="4762440"/>
            <a:ext cx="1537560" cy="34524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Top Structure</a:t>
            </a:r>
            <a:endParaRPr b="0" lang="en-US" sz="1800" spc="-1" strike="noStrike">
              <a:latin typeface="Arial"/>
            </a:endParaRPr>
          </a:p>
        </p:txBody>
      </p:sp>
      <p:sp>
        <p:nvSpPr>
          <p:cNvPr id="3" name="PlaceHolder 2"/>
          <p:cNvSpPr>
            <a:spLocks noGrp="1"/>
          </p:cNvSpPr>
          <p:nvPr>
            <p:ph type="sldNum" idx="2"/>
          </p:nvPr>
        </p:nvSpPr>
        <p:spPr/>
        <p:txBody>
          <a:bodyPr/>
          <a:p>
            <a:fld id="{D09DB97A-2155-453F-B747-F4E0F310AA55}"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5" name="" descr=""/>
          <p:cNvPicPr/>
          <p:nvPr/>
        </p:nvPicPr>
        <p:blipFill>
          <a:blip r:embed="rId1"/>
          <a:stretch/>
        </p:blipFill>
        <p:spPr>
          <a:xfrm>
            <a:off x="2514600" y="667080"/>
            <a:ext cx="5466600" cy="2304360"/>
          </a:xfrm>
          <a:prstGeom prst="rect">
            <a:avLst/>
          </a:prstGeom>
          <a:ln w="0">
            <a:noFill/>
          </a:ln>
        </p:spPr>
      </p:pic>
      <p:sp>
        <p:nvSpPr>
          <p:cNvPr id="266" name=""/>
          <p:cNvSpPr/>
          <p:nvPr/>
        </p:nvSpPr>
        <p:spPr>
          <a:xfrm>
            <a:off x="3275640" y="2971800"/>
            <a:ext cx="3582000" cy="232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000" spc="-1" strike="noStrike">
                <a:latin typeface="Arial"/>
              </a:rPr>
              <a:t>Scheme of an unrolled RNN for a word-level language model</a:t>
            </a:r>
            <a:endParaRPr b="0" lang="en-US" sz="1000" spc="-1" strike="noStrike">
              <a:latin typeface="Arial"/>
            </a:endParaRPr>
          </a:p>
        </p:txBody>
      </p:sp>
      <p:sp>
        <p:nvSpPr>
          <p:cNvPr id="267" name=""/>
          <p:cNvSpPr/>
          <p:nvPr/>
        </p:nvSpPr>
        <p:spPr>
          <a:xfrm>
            <a:off x="685800" y="3429000"/>
            <a:ext cx="9561960" cy="1918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Molecular fingerprints contain information about a molecular structure.  All we need to do is reconstruct the structure from the fingerprint.</a:t>
            </a:r>
            <a:endParaRPr b="0" lang="en-US" sz="1800" spc="-1" strike="noStrike">
              <a:latin typeface="Arial"/>
            </a:endParaRPr>
          </a:p>
          <a:p>
            <a:pPr>
              <a:lnSpc>
                <a:spcPct val="100000"/>
              </a:lnSpc>
              <a:buNone/>
            </a:pPr>
            <a:r>
              <a:rPr b="0" lang="en-US" sz="1800" spc="-1" strike="noStrike">
                <a:latin typeface="Arial"/>
              </a:rPr>
              <a:t> </a:t>
            </a:r>
            <a:r>
              <a:rPr b="0" lang="en-US" sz="1800" spc="-1" strike="noStrike">
                <a:latin typeface="Arial"/>
              </a:rPr>
              <a:t>The fingerprint is an input that can be transformed into a molecule.</a:t>
            </a:r>
            <a:endParaRPr b="0" lang="en-US" sz="1800" spc="-1" strike="noStrike">
              <a:latin typeface="Arial"/>
            </a:endParaRPr>
          </a:p>
          <a:p>
            <a:pPr>
              <a:lnSpc>
                <a:spcPct val="100000"/>
              </a:lnSpc>
              <a:buNone/>
            </a:pPr>
            <a:endParaRPr b="0" lang="en-US" sz="1800" spc="-1" strike="noStrike">
              <a:latin typeface="Arial"/>
            </a:endParaRPr>
          </a:p>
          <a:p>
            <a:pPr>
              <a:lnSpc>
                <a:spcPct val="100000"/>
              </a:lnSpc>
              <a:spcBef>
                <a:spcPts val="1191"/>
              </a:spcBef>
              <a:spcAft>
                <a:spcPts val="992"/>
              </a:spcAft>
              <a:buNone/>
            </a:pPr>
            <a:r>
              <a:rPr b="0" lang="en-US" sz="1800" spc="-1" strike="noStrike">
                <a:latin typeface="Arial"/>
                <a:ea typeface="Noto Sans CJK SC"/>
              </a:rPr>
              <a:t>A convolutional neural network recognizes the features in an image, resulting in a vector (analogous to our fingerprint). </a:t>
            </a:r>
            <a:r>
              <a:rPr b="1" lang="en-US" sz="1000" spc="-1" strike="noStrike">
                <a:latin typeface="Arial"/>
                <a:ea typeface="Noto Sans CJK SC"/>
              </a:rPr>
              <a:t> MSNovelist is focused purely on the task of structure generation, and relies completely on upstream tools (in practice, SIRIUS) for molecular formula determination. </a:t>
            </a:r>
            <a:endParaRPr b="0" lang="en-US" sz="1000" spc="-1" strike="noStrike">
              <a:latin typeface="Arial"/>
            </a:endParaRPr>
          </a:p>
        </p:txBody>
      </p:sp>
      <p:sp>
        <p:nvSpPr>
          <p:cNvPr id="2" name="PlaceHolder 1"/>
          <p:cNvSpPr>
            <a:spLocks noGrp="1"/>
          </p:cNvSpPr>
          <p:nvPr>
            <p:ph type="sldNum" idx="5"/>
          </p:nvPr>
        </p:nvSpPr>
        <p:spPr/>
        <p:txBody>
          <a:bodyPr/>
          <a:p>
            <a:fld id="{0862A41A-5438-4BCB-98A2-AF3C6C843C24}"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
          <p:cNvSpPr/>
          <p:nvPr/>
        </p:nvSpPr>
        <p:spPr>
          <a:xfrm>
            <a:off x="1371600" y="457200"/>
            <a:ext cx="8876160" cy="857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The vector is an input for a RNN decoding it into a sentence describing the image.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Arial"/>
              </a:rPr>
              <a:t>MSNovelist uses a LSTM based RNN to generate SMILES code from fingerprints </a:t>
            </a:r>
            <a:endParaRPr b="0" lang="en-US" sz="1800" spc="-1" strike="noStrike">
              <a:latin typeface="Arial"/>
            </a:endParaRPr>
          </a:p>
        </p:txBody>
      </p:sp>
      <p:pic>
        <p:nvPicPr>
          <p:cNvPr id="269" name="" descr=""/>
          <p:cNvPicPr/>
          <p:nvPr/>
        </p:nvPicPr>
        <p:blipFill>
          <a:blip r:embed="rId1"/>
          <a:stretch/>
        </p:blipFill>
        <p:spPr>
          <a:xfrm>
            <a:off x="1600200" y="1828800"/>
            <a:ext cx="7316640" cy="2929320"/>
          </a:xfrm>
          <a:prstGeom prst="rect">
            <a:avLst/>
          </a:prstGeom>
          <a:ln w="0">
            <a:noFill/>
          </a:ln>
        </p:spPr>
      </p:pic>
      <p:sp>
        <p:nvSpPr>
          <p:cNvPr id="2" name="PlaceHolder 1"/>
          <p:cNvSpPr>
            <a:spLocks noGrp="1"/>
          </p:cNvSpPr>
          <p:nvPr>
            <p:ph type="sldNum" idx="5"/>
          </p:nvPr>
        </p:nvSpPr>
        <p:spPr/>
        <p:txBody>
          <a:bodyPr/>
          <a:p>
            <a:fld id="{22237BE9-5E81-41EE-8324-16504A2CA785}"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
          <p:cNvSpPr/>
          <p:nvPr/>
        </p:nvSpPr>
        <p:spPr>
          <a:xfrm>
            <a:off x="914400" y="768600"/>
            <a:ext cx="10188360" cy="2327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000" spc="-1" strike="noStrike">
                <a:latin typeface="Arial"/>
              </a:rPr>
              <a:t>For every step in the sequence, the model predicts a probability for each possible following token (so, if we have tokens C,N,O,c,n,o,=,(,),1,$, </a:t>
            </a:r>
            <a:endParaRPr b="0" lang="en-US" sz="1000" spc="-1" strike="noStrike">
              <a:latin typeface="Arial"/>
            </a:endParaRPr>
          </a:p>
          <a:p>
            <a:pPr>
              <a:lnSpc>
                <a:spcPct val="100000"/>
              </a:lnSpc>
              <a:buNone/>
            </a:pPr>
            <a:r>
              <a:rPr b="1" lang="en-US" sz="1000" spc="-1" strike="noStrike">
                <a:latin typeface="Arial"/>
              </a:rPr>
              <a:t>this gives 11 probabilities that sum up to 1)</a:t>
            </a:r>
            <a:r>
              <a:rPr b="0" lang="en-US" sz="1000" spc="-1" strike="noStrike">
                <a:latin typeface="Arial"/>
              </a:rPr>
              <a:t>.  </a:t>
            </a:r>
            <a:r>
              <a:rPr b="1" lang="en-US" sz="1000" spc="-1" strike="noStrike">
                <a:latin typeface="Arial"/>
              </a:rPr>
              <a:t>The token that has the highest probability is selected. </a:t>
            </a:r>
            <a:endParaRPr b="0" lang="en-US" sz="1000" spc="-1" strike="noStrike">
              <a:latin typeface="Arial"/>
            </a:endParaRPr>
          </a:p>
          <a:p>
            <a:pPr>
              <a:lnSpc>
                <a:spcPct val="100000"/>
              </a:lnSpc>
              <a:buNone/>
            </a:pPr>
            <a:r>
              <a:rPr b="1" lang="en-US" sz="1000" spc="-1" strike="noStrike">
                <a:latin typeface="Arial"/>
              </a:rPr>
              <a:t> </a:t>
            </a:r>
            <a:r>
              <a:rPr b="1" lang="en-US" sz="1000" spc="-1" strike="noStrike">
                <a:latin typeface="Arial"/>
              </a:rPr>
              <a:t>By running the model multiple times, one generates a list of multiple possible sequences arising from the same starting state. </a:t>
            </a:r>
            <a:endParaRPr b="0" lang="en-US" sz="1000" spc="-1" strike="noStrike">
              <a:latin typeface="Arial"/>
            </a:endParaRPr>
          </a:p>
          <a:p>
            <a:pPr>
              <a:lnSpc>
                <a:spcPct val="100000"/>
              </a:lnSpc>
              <a:buNone/>
            </a:pPr>
            <a:r>
              <a:rPr b="1" lang="en-US" sz="1000" spc="-1" strike="noStrike">
                <a:latin typeface="Arial"/>
              </a:rPr>
              <a:t>In total, MSNovelist retrieved almost half of the correct structures; 25% were even ranked first. </a:t>
            </a:r>
            <a:endParaRPr b="0" lang="en-US" sz="1000" spc="-1" strike="noStrike">
              <a:latin typeface="Arial"/>
            </a:endParaRPr>
          </a:p>
          <a:p>
            <a:pPr>
              <a:lnSpc>
                <a:spcPct val="100000"/>
              </a:lnSpc>
              <a:buNone/>
            </a:pPr>
            <a:endParaRPr b="0" lang="en-US" sz="1000" spc="-1" strike="noStrike">
              <a:latin typeface="Arial"/>
            </a:endParaRPr>
          </a:p>
          <a:p>
            <a:pPr>
              <a:lnSpc>
                <a:spcPct val="100000"/>
              </a:lnSpc>
              <a:buNone/>
            </a:pPr>
            <a:endParaRPr b="0" lang="en-US" sz="1000" spc="-1" strike="noStrike">
              <a:latin typeface="Arial"/>
            </a:endParaRPr>
          </a:p>
        </p:txBody>
      </p:sp>
      <p:sp>
        <p:nvSpPr>
          <p:cNvPr id="2" name="PlaceHolder 1"/>
          <p:cNvSpPr>
            <a:spLocks noGrp="1"/>
          </p:cNvSpPr>
          <p:nvPr>
            <p:ph type="sldNum" idx="5"/>
          </p:nvPr>
        </p:nvSpPr>
        <p:spPr/>
        <p:txBody>
          <a:bodyPr/>
          <a:p>
            <a:fld id="{FC256100-D39D-441A-B68D-BD79116AD4C4}" type="slidenum">
              <a:t>12</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1620000" y="216000"/>
            <a:ext cx="8098920" cy="9349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MSNovelist</a:t>
            </a:r>
            <a:endParaRPr b="0" lang="en-US" sz="4400" spc="-1" strike="noStrike">
              <a:latin typeface="Arial"/>
            </a:endParaRPr>
          </a:p>
        </p:txBody>
      </p:sp>
      <p:pic>
        <p:nvPicPr>
          <p:cNvPr id="248" name="" descr=""/>
          <p:cNvPicPr/>
          <p:nvPr/>
        </p:nvPicPr>
        <p:blipFill>
          <a:blip r:embed="rId1"/>
          <a:stretch/>
        </p:blipFill>
        <p:spPr>
          <a:xfrm>
            <a:off x="1828800" y="1182600"/>
            <a:ext cx="7244640" cy="4074480"/>
          </a:xfrm>
          <a:prstGeom prst="rect">
            <a:avLst/>
          </a:prstGeom>
          <a:ln w="0">
            <a:noFill/>
          </a:ln>
        </p:spPr>
      </p:pic>
      <p:sp>
        <p:nvSpPr>
          <p:cNvPr id="3" name="PlaceHolder 2"/>
          <p:cNvSpPr>
            <a:spLocks noGrp="1"/>
          </p:cNvSpPr>
          <p:nvPr>
            <p:ph type="sldNum" idx="5"/>
          </p:nvPr>
        </p:nvSpPr>
        <p:spPr/>
        <p:txBody>
          <a:bodyPr/>
          <a:p>
            <a:fld id="{4DF1313F-9A17-4FD6-A108-6479D531658D}"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1620000" y="216000"/>
            <a:ext cx="8098920" cy="934920"/>
          </a:xfrm>
          <a:prstGeom prst="rect">
            <a:avLst/>
          </a:prstGeom>
          <a:noFill/>
          <a:ln w="0">
            <a:noFill/>
          </a:ln>
        </p:spPr>
        <p:txBody>
          <a:bodyPr lIns="0" rIns="0" tIns="0" bIns="0" anchor="ctr">
            <a:normAutofit/>
          </a:bodyPr>
          <a:p>
            <a:pPr algn="ctr">
              <a:lnSpc>
                <a:spcPct val="100000"/>
              </a:lnSpc>
              <a:buNone/>
            </a:pPr>
            <a:r>
              <a:rPr b="0" lang="en-US" sz="3300" spc="-1" strike="noStrike">
                <a:solidFill>
                  <a:srgbClr val="050505"/>
                </a:solidFill>
                <a:latin typeface="Times New Roman"/>
              </a:rPr>
              <a:t>Sample output data</a:t>
            </a:r>
            <a:endParaRPr b="0" lang="en-US" sz="3300" spc="-1" strike="noStrike">
              <a:latin typeface="Arial"/>
            </a:endParaRPr>
          </a:p>
        </p:txBody>
      </p:sp>
      <p:pic>
        <p:nvPicPr>
          <p:cNvPr id="250" name="" descr=""/>
          <p:cNvPicPr/>
          <p:nvPr/>
        </p:nvPicPr>
        <p:blipFill>
          <a:blip r:embed="rId1"/>
          <a:stretch/>
        </p:blipFill>
        <p:spPr>
          <a:xfrm>
            <a:off x="1620000" y="1500480"/>
            <a:ext cx="8098920" cy="3021840"/>
          </a:xfrm>
          <a:prstGeom prst="rect">
            <a:avLst/>
          </a:prstGeom>
          <a:ln w="18000">
            <a:noFill/>
          </a:ln>
        </p:spPr>
      </p:pic>
      <p:sp>
        <p:nvSpPr>
          <p:cNvPr id="3" name="PlaceHolder 2"/>
          <p:cNvSpPr>
            <a:spLocks noGrp="1"/>
          </p:cNvSpPr>
          <p:nvPr>
            <p:ph type="sldNum" idx="5"/>
          </p:nvPr>
        </p:nvSpPr>
        <p:spPr/>
        <p:txBody>
          <a:bodyPr/>
          <a:p>
            <a:fld id="{85D2221A-26B9-4A5D-A4E0-7CB52E048695}"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1620000" y="216000"/>
            <a:ext cx="8098920" cy="934920"/>
          </a:xfrm>
          <a:prstGeom prst="rect">
            <a:avLst/>
          </a:prstGeom>
          <a:noFill/>
          <a:ln w="0">
            <a:noFill/>
          </a:ln>
        </p:spPr>
        <p:txBody>
          <a:bodyPr lIns="0" rIns="0" tIns="0" bIns="0" anchor="ctr">
            <a:normAutofit/>
          </a:bodyPr>
          <a:p>
            <a:pPr algn="ctr">
              <a:lnSpc>
                <a:spcPct val="100000"/>
              </a:lnSpc>
              <a:buNone/>
            </a:pPr>
            <a:r>
              <a:rPr b="0" lang="en-US" sz="3300" spc="-1" strike="noStrike">
                <a:solidFill>
                  <a:srgbClr val="050505"/>
                </a:solidFill>
                <a:latin typeface="Times New Roman"/>
              </a:rPr>
              <a:t>MS Novelist allows you to upload mgf files</a:t>
            </a:r>
            <a:endParaRPr b="0" lang="en-US" sz="3300" spc="-1" strike="noStrike">
              <a:latin typeface="Arial"/>
            </a:endParaRPr>
          </a:p>
        </p:txBody>
      </p:sp>
      <p:pic>
        <p:nvPicPr>
          <p:cNvPr id="252" name="" descr=""/>
          <p:cNvPicPr/>
          <p:nvPr/>
        </p:nvPicPr>
        <p:blipFill>
          <a:blip r:embed="rId1"/>
          <a:stretch/>
        </p:blipFill>
        <p:spPr>
          <a:xfrm>
            <a:off x="2746800" y="1368000"/>
            <a:ext cx="5844960" cy="3287160"/>
          </a:xfrm>
          <a:prstGeom prst="rect">
            <a:avLst/>
          </a:prstGeom>
          <a:ln w="18000">
            <a:noFill/>
          </a:ln>
        </p:spPr>
      </p:pic>
      <p:sp>
        <p:nvSpPr>
          <p:cNvPr id="3" name="PlaceHolder 2"/>
          <p:cNvSpPr>
            <a:spLocks noGrp="1"/>
          </p:cNvSpPr>
          <p:nvPr>
            <p:ph type="sldNum" idx="5"/>
          </p:nvPr>
        </p:nvSpPr>
        <p:spPr/>
        <p:txBody>
          <a:bodyPr/>
          <a:p>
            <a:fld id="{26E2CE6A-D0AC-4BD2-B875-2D6DCBF6D002}"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3" name="" descr=""/>
          <p:cNvPicPr/>
          <p:nvPr/>
        </p:nvPicPr>
        <p:blipFill>
          <a:blip r:embed="rId1"/>
          <a:stretch/>
        </p:blipFill>
        <p:spPr>
          <a:xfrm>
            <a:off x="1847880" y="714240"/>
            <a:ext cx="6523200" cy="4284720"/>
          </a:xfrm>
          <a:prstGeom prst="rect">
            <a:avLst/>
          </a:prstGeom>
          <a:ln w="18000">
            <a:noFill/>
          </a:ln>
        </p:spPr>
      </p:pic>
      <p:sp>
        <p:nvSpPr>
          <p:cNvPr id="254" name=""/>
          <p:cNvSpPr/>
          <p:nvPr/>
        </p:nvSpPr>
        <p:spPr>
          <a:xfrm>
            <a:off x="7086600" y="457200"/>
            <a:ext cx="2715480" cy="60120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Database candidate</a:t>
            </a: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Vs MSNovelist candidate</a:t>
            </a:r>
            <a:endParaRPr b="0" lang="en-US" sz="1800" spc="-1" strike="noStrike">
              <a:latin typeface="Arial"/>
            </a:endParaRPr>
          </a:p>
        </p:txBody>
      </p:sp>
      <p:sp>
        <p:nvSpPr>
          <p:cNvPr id="2" name="PlaceHolder 1"/>
          <p:cNvSpPr>
            <a:spLocks noGrp="1"/>
          </p:cNvSpPr>
          <p:nvPr>
            <p:ph type="sldNum" idx="5"/>
          </p:nvPr>
        </p:nvSpPr>
        <p:spPr/>
        <p:txBody>
          <a:bodyPr/>
          <a:p>
            <a:fld id="{E9C46F54-3BBE-4BC0-A679-6CFA9DC09796}"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
          <p:cNvSpPr/>
          <p:nvPr/>
        </p:nvSpPr>
        <p:spPr>
          <a:xfrm>
            <a:off x="1600200" y="770760"/>
            <a:ext cx="7314120" cy="242856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1" lang="en-US" sz="1600" spc="-1" strike="noStrike">
                <a:solidFill>
                  <a:srgbClr val="000000"/>
                </a:solidFill>
                <a:latin typeface="Noto Sans CJK SC Black"/>
                <a:ea typeface="DejaVu Sans"/>
              </a:rPr>
              <a:t>In an evaluation with 3,863 MS2 spectra from the Global Natural Product Social Molecular Networking site, MSNovelist predicted 25% of structures correctly on first rank, retrieved 45% of structures overall and reproduced 61% of correct database annotations, without having ever seen the structure in the training phase. Similarly, for the CASMI 2016 challenge, MSNovelist correctly predicted 26% and retrieved 57% of structures, recovering 64% of correct database annotations.</a:t>
            </a:r>
            <a:endParaRPr b="0" lang="en-US" sz="1600" spc="-1" strike="noStrike">
              <a:latin typeface="Arial"/>
            </a:endParaRPr>
          </a:p>
        </p:txBody>
      </p:sp>
      <p:sp>
        <p:nvSpPr>
          <p:cNvPr id="2" name="PlaceHolder 1"/>
          <p:cNvSpPr>
            <a:spLocks noGrp="1"/>
          </p:cNvSpPr>
          <p:nvPr>
            <p:ph type="sldNum" idx="5"/>
          </p:nvPr>
        </p:nvSpPr>
        <p:spPr/>
        <p:txBody>
          <a:bodyPr/>
          <a:p>
            <a:fld id="{6590E501-F74C-423E-A1D0-802C8EAD8985}"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6" name="" descr=""/>
          <p:cNvPicPr/>
          <p:nvPr/>
        </p:nvPicPr>
        <p:blipFill>
          <a:blip r:embed="rId1"/>
          <a:stretch/>
        </p:blipFill>
        <p:spPr>
          <a:xfrm>
            <a:off x="299520" y="848160"/>
            <a:ext cx="9635040" cy="2122560"/>
          </a:xfrm>
          <a:prstGeom prst="rect">
            <a:avLst/>
          </a:prstGeom>
          <a:ln w="18000">
            <a:noFill/>
          </a:ln>
        </p:spPr>
      </p:pic>
      <p:sp>
        <p:nvSpPr>
          <p:cNvPr id="257" name=""/>
          <p:cNvSpPr/>
          <p:nvPr/>
        </p:nvSpPr>
        <p:spPr>
          <a:xfrm>
            <a:off x="2481840" y="4114800"/>
            <a:ext cx="5518080" cy="344880"/>
          </a:xfrm>
          <a:prstGeom prst="rect">
            <a:avLst/>
          </a:prstGeom>
          <a:noFill/>
          <a:ln w="1800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https://www.nature.com/articles/s41592-022-01486-3</a:t>
            </a:r>
            <a:endParaRPr b="0" lang="en-US" sz="1800" spc="-1" strike="noStrike">
              <a:latin typeface="Arial"/>
            </a:endParaRPr>
          </a:p>
        </p:txBody>
      </p:sp>
      <p:sp>
        <p:nvSpPr>
          <p:cNvPr id="2" name="PlaceHolder 1"/>
          <p:cNvSpPr>
            <a:spLocks noGrp="1"/>
          </p:cNvSpPr>
          <p:nvPr>
            <p:ph type="sldNum" idx="5"/>
          </p:nvPr>
        </p:nvSpPr>
        <p:spPr/>
        <p:txBody>
          <a:bodyPr/>
          <a:p>
            <a:fld id="{9872B7DB-5DE4-42BD-ADCB-A904D82C72C0}"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
          <p:cNvSpPr/>
          <p:nvPr/>
        </p:nvSpPr>
        <p:spPr>
          <a:xfrm>
            <a:off x="1143000" y="685800"/>
            <a:ext cx="8686440" cy="111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it was able to come up with predictions on 37/76 pesticides.  12 of the 37 had the exact structure.  I'd have to figure out how similar on average the 25 /37 structures were but they're in the ballpark to the original structure.  it only takes part of the molecule to bind, so it's still useful even if the structure is not exact.</a:t>
            </a:r>
            <a:endParaRPr b="0" lang="en-US" sz="1800" spc="-1" strike="noStrike">
              <a:latin typeface="Arial"/>
            </a:endParaRPr>
          </a:p>
        </p:txBody>
      </p:sp>
      <p:sp>
        <p:nvSpPr>
          <p:cNvPr id="259" name=""/>
          <p:cNvSpPr/>
          <p:nvPr/>
        </p:nvSpPr>
        <p:spPr>
          <a:xfrm>
            <a:off x="2057400" y="408240"/>
            <a:ext cx="247536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latin typeface="Arial"/>
              </a:rPr>
              <a:t>Independent Test Set</a:t>
            </a:r>
            <a:endParaRPr b="0" lang="en-US" sz="1800" spc="-1" strike="noStrike">
              <a:latin typeface="Arial"/>
            </a:endParaRPr>
          </a:p>
        </p:txBody>
      </p:sp>
      <p:sp>
        <p:nvSpPr>
          <p:cNvPr id="2" name="PlaceHolder 1"/>
          <p:cNvSpPr>
            <a:spLocks noGrp="1"/>
          </p:cNvSpPr>
          <p:nvPr>
            <p:ph type="sldNum" idx="5"/>
          </p:nvPr>
        </p:nvSpPr>
        <p:spPr/>
        <p:txBody>
          <a:bodyPr/>
          <a:p>
            <a:fld id="{0766A8FA-9258-4412-816B-EE751ECFAF28}"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
          <p:cNvSpPr/>
          <p:nvPr/>
        </p:nvSpPr>
        <p:spPr>
          <a:xfrm>
            <a:off x="1828800" y="311760"/>
            <a:ext cx="7477200" cy="602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https://metabolomics.blog/2021/07/msnovelist/?fbclid=IwAR075rpbVlNL-fy93sto_xo8c2YQvbz9oSq4tA-bGuu3EgRTw7KBxA1tHqc</a:t>
            </a:r>
            <a:endParaRPr b="0" lang="en-US" sz="1800" spc="-1" strike="noStrike">
              <a:latin typeface="Arial"/>
            </a:endParaRPr>
          </a:p>
        </p:txBody>
      </p:sp>
      <p:sp>
        <p:nvSpPr>
          <p:cNvPr id="261" name=""/>
          <p:cNvSpPr/>
          <p:nvPr/>
        </p:nvSpPr>
        <p:spPr>
          <a:xfrm>
            <a:off x="1600200" y="1333800"/>
            <a:ext cx="775296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De novo indicates the molecular structures are generated directly from MS </a:t>
            </a:r>
            <a:endParaRPr b="0" lang="en-US" sz="1800" spc="-1" strike="noStrike">
              <a:latin typeface="Arial"/>
            </a:endParaRPr>
          </a:p>
          <a:p>
            <a:pPr>
              <a:lnSpc>
                <a:spcPct val="100000"/>
              </a:lnSpc>
              <a:buNone/>
            </a:pPr>
            <a:r>
              <a:rPr b="0" lang="en-US" sz="1800" spc="-1" strike="noStrike">
                <a:latin typeface="Arial"/>
              </a:rPr>
              <a:t>Spectra without referring to a database.</a:t>
            </a:r>
            <a:endParaRPr b="0" lang="en-US" sz="1800" spc="-1" strike="noStrike">
              <a:latin typeface="Arial"/>
            </a:endParaRPr>
          </a:p>
        </p:txBody>
      </p:sp>
      <p:pic>
        <p:nvPicPr>
          <p:cNvPr id="262" name="" descr=""/>
          <p:cNvPicPr/>
          <p:nvPr/>
        </p:nvPicPr>
        <p:blipFill>
          <a:blip r:embed="rId1"/>
          <a:stretch/>
        </p:blipFill>
        <p:spPr>
          <a:xfrm>
            <a:off x="2119320" y="2303280"/>
            <a:ext cx="5857200" cy="1065960"/>
          </a:xfrm>
          <a:prstGeom prst="rect">
            <a:avLst/>
          </a:prstGeom>
          <a:ln w="0">
            <a:noFill/>
          </a:ln>
        </p:spPr>
      </p:pic>
      <p:sp>
        <p:nvSpPr>
          <p:cNvPr id="263" name=""/>
          <p:cNvSpPr/>
          <p:nvPr/>
        </p:nvSpPr>
        <p:spPr>
          <a:xfrm>
            <a:off x="1994040" y="3653640"/>
            <a:ext cx="6921000" cy="232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000" spc="-1" strike="noStrike">
                <a:latin typeface="Arial"/>
              </a:rPr>
              <a:t>A molecular fingerprint is predicted from an MS2 spectrum, and used as input to generate a candidate molecule directly.</a:t>
            </a:r>
            <a:endParaRPr b="0" lang="en-US" sz="1000" spc="-1" strike="noStrike">
              <a:latin typeface="Arial"/>
            </a:endParaRPr>
          </a:p>
        </p:txBody>
      </p:sp>
      <p:sp>
        <p:nvSpPr>
          <p:cNvPr id="264" name=""/>
          <p:cNvSpPr/>
          <p:nvPr/>
        </p:nvSpPr>
        <p:spPr>
          <a:xfrm>
            <a:off x="2057400" y="4114800"/>
            <a:ext cx="3038040" cy="232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000" spc="-1" strike="noStrike">
                <a:latin typeface="Arial"/>
              </a:rPr>
              <a:t>there are only some 30’000 training spectra around</a:t>
            </a:r>
            <a:endParaRPr b="0" lang="en-US" sz="1000" spc="-1" strike="noStrike">
              <a:latin typeface="Arial"/>
            </a:endParaRPr>
          </a:p>
        </p:txBody>
      </p:sp>
      <p:sp>
        <p:nvSpPr>
          <p:cNvPr id="2" name="PlaceHolder 1"/>
          <p:cNvSpPr>
            <a:spLocks noGrp="1"/>
          </p:cNvSpPr>
          <p:nvPr>
            <p:ph type="sldNum" idx="5"/>
          </p:nvPr>
        </p:nvSpPr>
        <p:spPr/>
        <p:txBody>
          <a:bodyPr/>
          <a:p>
            <a:fld id="{5398AA8E-0EDA-4928-943F-914BC18B2B6F}"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TotalTime>
  <Application>LibreOffice/7.3.5.2$Linux_X86_64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2022-07-14T15:08:35Z</dcterms:created>
  <dc:creator/>
  <dc:description/>
  <dc:language>en-US</dc:language>
  <cp:lastModifiedBy/>
  <dcterms:modified xsi:type="dcterms:W3CDTF">2022-09-22T20:59:16Z</dcterms:modified>
  <cp:revision>5</cp:revision>
  <dc:subject/>
  <dc:title>DNA</dc:title>
</cp:coreProperties>
</file>

<file path=docProps/custom.xml><?xml version="1.0" encoding="utf-8"?>
<Properties xmlns="http://schemas.openxmlformats.org/officeDocument/2006/custom-properties" xmlns:vt="http://schemas.openxmlformats.org/officeDocument/2006/docPropsVTypes"/>
</file>