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2" r:id="rId6"/>
    <p:sldId id="260" r:id="rId7"/>
    <p:sldId id="264" r:id="rId8"/>
    <p:sldId id="263" r:id="rId9"/>
    <p:sldId id="265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0DE63-B29D-5E9E-BA2A-7861F0270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F6F63B-0BC5-0779-357E-8B60DF4C3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01967-4C33-4F10-1A11-9D6228CE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28CD5-1F04-1069-F274-8FCDA152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1BCDF-6F67-774B-59DF-3C9C102C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0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6BC0E-8F85-0DAA-CD21-4259C764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5BDE6-D4EE-6569-CBD6-50DFE515B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5204A-0404-948F-22E5-D1B8C243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BCE8C-D8D3-30F0-C4F8-634A3D4A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F733D-D705-84F8-89A1-6FA29853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B1A3F0-4E12-6C33-D69B-E333E0B54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849E87-5565-B948-3750-EE069B55A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D42BA-D1D4-A419-607D-193E6AE3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39A98-C663-C6FC-28DF-D8C34366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86171-4E23-F75B-5943-F35374B7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3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86C2E-3E33-F972-489A-9458419D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16563-61E5-9814-5325-3544049BC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78C1A-86BB-BADC-2075-31283736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D8372-6DDA-9682-B1F1-7F01DAD2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41856-081E-2747-B77B-8F4E9E10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4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DB497-10D9-378C-6F0B-E737CB70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9062BF-FD14-133E-A95B-1C3105887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F9CBA-9C96-304E-2F3A-030B9EC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D69E3-3293-ED58-C200-69F3EE53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071B0-69E6-AFDB-7CA7-1680BC1E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40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93165-0ACB-31DD-A4FD-DD1C0A87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AAF50-6576-7824-B6C1-0664196E7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AFFDC-40B4-1F23-A4C4-FC89A692C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E6116-B62B-C23E-F15C-754DBCB2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21E0C-AA97-4079-F0E1-CC2B7A61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239A9D-B7E0-C852-5BF5-D84C3191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33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9D6E4-25EC-5C22-60D4-730E0E74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BC3B09-A79A-BBD7-7B8F-4A914DEC5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F4C0E-29AB-7423-C9CA-309B9525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EAFE69-B8AF-B9C6-EDB8-E59F5FADB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EA9BDD-59B7-766E-E378-5120EDD63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9A9CB5-15A7-19EC-2425-02E331D2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19042C-873B-2F84-D917-F421F999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E50A2D-8497-BD23-6C0C-F4458CCA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8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554D3-A800-FAE6-AE75-E870E02B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221411-3D24-B659-839F-56628816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75D901-BC8D-6D06-EB51-1626C4C9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535E13-D721-4362-7244-DCD72EC3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2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7D8617-729D-CE43-73F0-C4907DA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89E1D9-5116-84F1-BE83-34C3CFC9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01094-6C47-FD01-6595-0B0257C1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9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1BF3F-A16C-6CE2-BE28-1D7591E5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2D7F8-385D-898F-96B2-7615D71A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DC2066-1C4B-EDBD-C553-23C37B72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6E43EF-379A-7786-B124-2EB4B669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35E15-C433-D908-6740-87EA5842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D2E95-AEF2-FD24-5AF5-DB2DEC51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02C2F-D941-1E56-D9CE-D56FC8ED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2CC132-DEEF-93E7-D5CD-8C14062AC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A796B0-2631-4C36-7FAA-24B92260A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FE7C23-E38A-429B-AE1C-004B0603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6B207-9487-1227-3865-F2B670AE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EC768-F449-77FE-EE6F-C98E190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36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F7AE17-97E2-C950-E06A-9A3E993A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F5865-5375-FE30-AE4B-CCEC45BFA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3F59F-C8D6-2CAF-E051-57A59DB89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3EF7-CA97-4F95-9C1E-8A5FA0797FEE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9CC44-C753-9532-3846-FD0003E98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979C7-188A-E099-19BC-E29351747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9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rincipal component analysis. Principal components were re-calculated... |  Download Scientific Diagram">
            <a:extLst>
              <a:ext uri="{FF2B5EF4-FFF2-40B4-BE49-F238E27FC236}">
                <a16:creationId xmlns:a16="http://schemas.microsoft.com/office/drawing/2014/main" id="{33727BF4-8473-64D0-2DA8-F59D726296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Principal component analysis. Principal components were re-calculated... |  Download Scientific Diagram">
            <a:extLst>
              <a:ext uri="{FF2B5EF4-FFF2-40B4-BE49-F238E27FC236}">
                <a16:creationId xmlns:a16="http://schemas.microsoft.com/office/drawing/2014/main" id="{1D60AAC1-BDDC-8C3D-A06F-55B411470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Principle Coordinate Analysis (PCA) of SSR markers from L4x cultivars... |  Download Scientific Diagram">
            <a:extLst>
              <a:ext uri="{FF2B5EF4-FFF2-40B4-BE49-F238E27FC236}">
                <a16:creationId xmlns:a16="http://schemas.microsoft.com/office/drawing/2014/main" id="{9786ADBB-5B3E-407B-4549-29D81C790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196" y="5217873"/>
            <a:ext cx="1757976" cy="156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1E0B49-B526-7587-6AEE-28FB36520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708" y="938559"/>
            <a:ext cx="1059947" cy="1496747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236CBDE3-4100-4DB1-D041-1EF1AA49430B}"/>
              </a:ext>
            </a:extLst>
          </p:cNvPr>
          <p:cNvSpPr/>
          <p:nvPr/>
        </p:nvSpPr>
        <p:spPr>
          <a:xfrm>
            <a:off x="2638660" y="125312"/>
            <a:ext cx="1683327" cy="3637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Texts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AD0240-9C5F-AD77-2393-6D84EB6E3420}"/>
              </a:ext>
            </a:extLst>
          </p:cNvPr>
          <p:cNvSpPr txBox="1"/>
          <p:nvPr/>
        </p:nvSpPr>
        <p:spPr>
          <a:xfrm>
            <a:off x="3666223" y="668756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5491E8-40A9-7FBB-6BB6-4F41CF79E42F}"/>
              </a:ext>
            </a:extLst>
          </p:cNvPr>
          <p:cNvSpPr txBox="1"/>
          <p:nvPr/>
        </p:nvSpPr>
        <p:spPr>
          <a:xfrm>
            <a:off x="1450009" y="1462003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Sentence-BERT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3BF02C-0FB0-29E3-06E1-47A0DEB93C84}"/>
              </a:ext>
            </a:extLst>
          </p:cNvPr>
          <p:cNvSpPr txBox="1"/>
          <p:nvPr/>
        </p:nvSpPr>
        <p:spPr>
          <a:xfrm>
            <a:off x="3666223" y="4710473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Look for optimal 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6C84ACB-C967-A56C-5621-EDB6482FAFCB}"/>
              </a:ext>
            </a:extLst>
          </p:cNvPr>
          <p:cNvSpPr txBox="1"/>
          <p:nvPr/>
        </p:nvSpPr>
        <p:spPr>
          <a:xfrm>
            <a:off x="3594709" y="2501046"/>
            <a:ext cx="2037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460E0F-9FCC-DCE6-6E52-05D771433D6D}"/>
              </a:ext>
            </a:extLst>
          </p:cNvPr>
          <p:cNvSpPr txBox="1"/>
          <p:nvPr/>
        </p:nvSpPr>
        <p:spPr>
          <a:xfrm>
            <a:off x="1093249" y="3714932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4787DA0-5D95-4B03-7C78-3E649F62A2B2}"/>
              </a:ext>
            </a:extLst>
          </p:cNvPr>
          <p:cNvSpPr txBox="1"/>
          <p:nvPr/>
        </p:nvSpPr>
        <p:spPr>
          <a:xfrm>
            <a:off x="6502692" y="494578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Kmeans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DAY 10 :Dimensionality Reduction with PCA and t-SNE in R | by SaiGayatri  Vadali | Medium">
            <a:extLst>
              <a:ext uri="{FF2B5EF4-FFF2-40B4-BE49-F238E27FC236}">
                <a16:creationId xmlns:a16="http://schemas.microsoft.com/office/drawing/2014/main" id="{069CFF39-9439-EB22-39A6-CEA08ACD5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002" y="3041212"/>
            <a:ext cx="3569761" cy="158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058318-5F3E-C9D1-9551-13D766264919}"/>
              </a:ext>
            </a:extLst>
          </p:cNvPr>
          <p:cNvCxnSpPr>
            <a:cxnSpLocks/>
          </p:cNvCxnSpPr>
          <p:nvPr/>
        </p:nvCxnSpPr>
        <p:spPr>
          <a:xfrm>
            <a:off x="3556882" y="2507477"/>
            <a:ext cx="0" cy="28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A5E71C7-B6DF-C411-0FF5-F61080805004}"/>
              </a:ext>
            </a:extLst>
          </p:cNvPr>
          <p:cNvCxnSpPr>
            <a:cxnSpLocks/>
          </p:cNvCxnSpPr>
          <p:nvPr/>
        </p:nvCxnSpPr>
        <p:spPr>
          <a:xfrm>
            <a:off x="3483749" y="610172"/>
            <a:ext cx="0" cy="28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31C6DC3-B249-AA6E-134C-4258CB888637}"/>
              </a:ext>
            </a:extLst>
          </p:cNvPr>
          <p:cNvCxnSpPr>
            <a:cxnSpLocks/>
          </p:cNvCxnSpPr>
          <p:nvPr/>
        </p:nvCxnSpPr>
        <p:spPr>
          <a:xfrm>
            <a:off x="3594709" y="4623899"/>
            <a:ext cx="0" cy="3635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AC90CBF-62BC-E436-F94A-C8B201B86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363" y="5164690"/>
            <a:ext cx="2321720" cy="150950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4DC3B2-F1B0-8FAE-1BF6-478169334047}"/>
              </a:ext>
            </a:extLst>
          </p:cNvPr>
          <p:cNvCxnSpPr/>
          <p:nvPr/>
        </p:nvCxnSpPr>
        <p:spPr>
          <a:xfrm>
            <a:off x="5088407" y="5919440"/>
            <a:ext cx="753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F09B4-B8B2-5951-04FF-429F77178F70}"/>
              </a:ext>
            </a:extLst>
          </p:cNvPr>
          <p:cNvSpPr txBox="1"/>
          <p:nvPr/>
        </p:nvSpPr>
        <p:spPr>
          <a:xfrm>
            <a:off x="5028330" y="5528263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F247871-D22A-28D2-FF04-71B6B794C348}"/>
              </a:ext>
            </a:extLst>
          </p:cNvPr>
          <p:cNvSpPr txBox="1"/>
          <p:nvPr/>
        </p:nvSpPr>
        <p:spPr>
          <a:xfrm>
            <a:off x="1410529" y="5723838"/>
            <a:ext cx="1231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Elbow Method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15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4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B24275B3-7FCC-E0A3-BF77-6B04B2703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57" y="2757054"/>
            <a:ext cx="4543409" cy="3245991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A0AFD1FE-CF29-503D-0A51-F01487E14AEB}"/>
              </a:ext>
            </a:extLst>
          </p:cNvPr>
          <p:cNvSpPr/>
          <p:nvPr/>
        </p:nvSpPr>
        <p:spPr>
          <a:xfrm>
            <a:off x="3567545" y="4724400"/>
            <a:ext cx="526473" cy="4710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0190DC9-E1AE-9644-F81A-74716AEE5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42" y="4268117"/>
            <a:ext cx="2590933" cy="5905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588ABF-B667-275E-1F35-A23B45E5A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64" y="6003592"/>
            <a:ext cx="2578233" cy="692186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624605-5324-9940-20C2-EE15F4023F3C}"/>
              </a:ext>
            </a:extLst>
          </p:cNvPr>
          <p:cNvCxnSpPr/>
          <p:nvPr/>
        </p:nvCxnSpPr>
        <p:spPr>
          <a:xfrm flipH="1" flipV="1">
            <a:off x="3127681" y="4660485"/>
            <a:ext cx="615445" cy="235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43FE74-E0EF-9744-7C45-829D59D071F2}"/>
              </a:ext>
            </a:extLst>
          </p:cNvPr>
          <p:cNvCxnSpPr>
            <a:cxnSpLocks/>
          </p:cNvCxnSpPr>
          <p:nvPr/>
        </p:nvCxnSpPr>
        <p:spPr>
          <a:xfrm flipH="1">
            <a:off x="2358834" y="5080369"/>
            <a:ext cx="1471947" cy="611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A34EE08-6A11-3BBC-DF6C-9E5E62396FB9}"/>
              </a:ext>
            </a:extLst>
          </p:cNvPr>
          <p:cNvCxnSpPr>
            <a:cxnSpLocks/>
          </p:cNvCxnSpPr>
          <p:nvPr/>
        </p:nvCxnSpPr>
        <p:spPr>
          <a:xfrm>
            <a:off x="3920836" y="4959927"/>
            <a:ext cx="270164" cy="1052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E4208C91-64A6-6430-D3B1-C129ED66D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79" y="5498809"/>
            <a:ext cx="1733639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6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5009470-2595-7886-7793-2DF87851D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65" y="2137980"/>
            <a:ext cx="5683542" cy="1276416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A0AFD1FE-CF29-503D-0A51-F01487E14AEB}"/>
              </a:ext>
            </a:extLst>
          </p:cNvPr>
          <p:cNvSpPr/>
          <p:nvPr/>
        </p:nvSpPr>
        <p:spPr>
          <a:xfrm>
            <a:off x="3529445" y="2137980"/>
            <a:ext cx="526473" cy="4710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624605-5324-9940-20C2-EE15F4023F3C}"/>
              </a:ext>
            </a:extLst>
          </p:cNvPr>
          <p:cNvCxnSpPr>
            <a:cxnSpLocks/>
          </p:cNvCxnSpPr>
          <p:nvPr/>
        </p:nvCxnSpPr>
        <p:spPr>
          <a:xfrm flipH="1" flipV="1">
            <a:off x="3094807" y="1864135"/>
            <a:ext cx="673628" cy="480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43FE74-E0EF-9744-7C45-829D59D071F2}"/>
              </a:ext>
            </a:extLst>
          </p:cNvPr>
          <p:cNvCxnSpPr>
            <a:cxnSpLocks/>
          </p:cNvCxnSpPr>
          <p:nvPr/>
        </p:nvCxnSpPr>
        <p:spPr>
          <a:xfrm flipH="1">
            <a:off x="2265218" y="2512162"/>
            <a:ext cx="1503217" cy="11158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A34EE08-6A11-3BBC-DF6C-9E5E62396FB9}"/>
              </a:ext>
            </a:extLst>
          </p:cNvPr>
          <p:cNvCxnSpPr>
            <a:cxnSpLocks/>
          </p:cNvCxnSpPr>
          <p:nvPr/>
        </p:nvCxnSpPr>
        <p:spPr>
          <a:xfrm>
            <a:off x="3920836" y="2487370"/>
            <a:ext cx="769253" cy="1266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D4D30A72-3677-915D-74FE-32C211EC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45" y="1068098"/>
            <a:ext cx="2749691" cy="74933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2C1D790-6D26-2DE4-6025-C1B59B7DD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68" y="3734939"/>
            <a:ext cx="2762392" cy="63503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0F1DF41-2804-9D93-18CE-4BE2AD8F4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435" y="3753930"/>
            <a:ext cx="2749691" cy="66678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D292DAE-63A2-671B-ACBF-0E7177D782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552" y="886883"/>
            <a:ext cx="977950" cy="19686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B89A557-30A1-2C91-791F-10DBC619FC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0148" y="3571769"/>
            <a:ext cx="977950" cy="19686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74450AB-BD6B-FE0A-4C9E-3B5C09729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988" y="885988"/>
            <a:ext cx="977950" cy="1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7388079-33E1-41BF-41E8-4D0C8439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60" y="1303866"/>
            <a:ext cx="6560936" cy="1948458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F0F79E1-1A24-2695-6B0F-D35DF3076749}"/>
              </a:ext>
            </a:extLst>
          </p:cNvPr>
          <p:cNvCxnSpPr/>
          <p:nvPr/>
        </p:nvCxnSpPr>
        <p:spPr>
          <a:xfrm>
            <a:off x="4165128" y="1778000"/>
            <a:ext cx="97839" cy="67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D141A63-3C34-1C5F-2322-9381DE534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47" y="663020"/>
            <a:ext cx="3067175" cy="784812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FE9C31-2505-B536-CA02-AE1D2D7D1B21}"/>
              </a:ext>
            </a:extLst>
          </p:cNvPr>
          <p:cNvCxnSpPr>
            <a:cxnSpLocks/>
          </p:cNvCxnSpPr>
          <p:nvPr/>
        </p:nvCxnSpPr>
        <p:spPr>
          <a:xfrm flipV="1">
            <a:off x="4093633" y="1447832"/>
            <a:ext cx="120414" cy="93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5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003AFD37-9FD5-4663-0309-0370B0D3CA9F}"/>
              </a:ext>
            </a:extLst>
          </p:cNvPr>
          <p:cNvSpPr/>
          <p:nvPr/>
        </p:nvSpPr>
        <p:spPr>
          <a:xfrm>
            <a:off x="331760" y="1109640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23CEF-A950-7034-ACE3-7646D0D61881}"/>
              </a:ext>
            </a:extLst>
          </p:cNvPr>
          <p:cNvSpPr txBox="1"/>
          <p:nvPr/>
        </p:nvSpPr>
        <p:spPr>
          <a:xfrm>
            <a:off x="331760" y="1165530"/>
            <a:ext cx="114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Test Text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CF9D6-8C8C-ECA9-05D5-467604465DFD}"/>
              </a:ext>
            </a:extLst>
          </p:cNvPr>
          <p:cNvSpPr/>
          <p:nvPr/>
        </p:nvSpPr>
        <p:spPr>
          <a:xfrm>
            <a:off x="864194" y="796199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12F6B374-C122-B233-0840-CBB41024E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4099" y="426015"/>
            <a:ext cx="1059947" cy="14967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8470D8-849A-8F13-A905-F69750181B3D}"/>
              </a:ext>
            </a:extLst>
          </p:cNvPr>
          <p:cNvCxnSpPr>
            <a:cxnSpLocks/>
          </p:cNvCxnSpPr>
          <p:nvPr/>
        </p:nvCxnSpPr>
        <p:spPr>
          <a:xfrm>
            <a:off x="1801745" y="1258127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F67571-1935-C34C-60A0-B3EEC261B156}"/>
              </a:ext>
            </a:extLst>
          </p:cNvPr>
          <p:cNvSpPr/>
          <p:nvPr/>
        </p:nvSpPr>
        <p:spPr>
          <a:xfrm>
            <a:off x="4501516" y="1101406"/>
            <a:ext cx="289367" cy="3134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3F52F6-6E07-9C6A-2ECD-76F986A75D35}"/>
              </a:ext>
            </a:extLst>
          </p:cNvPr>
          <p:cNvCxnSpPr>
            <a:cxnSpLocks/>
          </p:cNvCxnSpPr>
          <p:nvPr/>
        </p:nvCxnSpPr>
        <p:spPr>
          <a:xfrm>
            <a:off x="3713497" y="1294305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e 13">
            <a:extLst>
              <a:ext uri="{FF2B5EF4-FFF2-40B4-BE49-F238E27FC236}">
                <a16:creationId xmlns:a16="http://schemas.microsoft.com/office/drawing/2014/main" id="{985C488F-D7B4-57F7-48BF-6180F624D217}"/>
              </a:ext>
            </a:extLst>
          </p:cNvPr>
          <p:cNvSpPr/>
          <p:nvPr/>
        </p:nvSpPr>
        <p:spPr>
          <a:xfrm>
            <a:off x="266243" y="3207557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405624-C349-C08A-701E-9C245988BCCF}"/>
              </a:ext>
            </a:extLst>
          </p:cNvPr>
          <p:cNvSpPr txBox="1"/>
          <p:nvPr/>
        </p:nvSpPr>
        <p:spPr>
          <a:xfrm>
            <a:off x="266243" y="3263447"/>
            <a:ext cx="1319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9476D3-FD96-2F12-4AD2-2DEB2A1F9555}"/>
              </a:ext>
            </a:extLst>
          </p:cNvPr>
          <p:cNvSpPr/>
          <p:nvPr/>
        </p:nvSpPr>
        <p:spPr>
          <a:xfrm>
            <a:off x="798677" y="2894116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A8199F8-9E85-22A3-AAF7-F7CAEB299D89}"/>
              </a:ext>
            </a:extLst>
          </p:cNvPr>
          <p:cNvSpPr/>
          <p:nvPr/>
        </p:nvSpPr>
        <p:spPr>
          <a:xfrm>
            <a:off x="278485" y="4418886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BC2F1-F8AB-01B4-D174-4EACCBB2895A}"/>
              </a:ext>
            </a:extLst>
          </p:cNvPr>
          <p:cNvSpPr txBox="1"/>
          <p:nvPr/>
        </p:nvSpPr>
        <p:spPr>
          <a:xfrm>
            <a:off x="278485" y="4474776"/>
            <a:ext cx="122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38A8F-2800-63D2-90B8-A2CA76A72544}"/>
              </a:ext>
            </a:extLst>
          </p:cNvPr>
          <p:cNvSpPr/>
          <p:nvPr/>
        </p:nvSpPr>
        <p:spPr>
          <a:xfrm>
            <a:off x="810919" y="4105445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pic>
        <p:nvPicPr>
          <p:cNvPr id="20" name="图片 6">
            <a:extLst>
              <a:ext uri="{FF2B5EF4-FFF2-40B4-BE49-F238E27FC236}">
                <a16:creationId xmlns:a16="http://schemas.microsoft.com/office/drawing/2014/main" id="{AFF8FB12-B114-FA7F-B1BD-DB1E178CA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338" y="3753410"/>
            <a:ext cx="1059947" cy="149674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2A38F2-5023-FDA6-DCF1-6F34AA28A542}"/>
              </a:ext>
            </a:extLst>
          </p:cNvPr>
          <p:cNvCxnSpPr>
            <a:cxnSpLocks/>
          </p:cNvCxnSpPr>
          <p:nvPr/>
        </p:nvCxnSpPr>
        <p:spPr>
          <a:xfrm>
            <a:off x="1772290" y="3578342"/>
            <a:ext cx="664480" cy="405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FAF05D-0979-BE9A-CAF3-1194B527A3C5}"/>
              </a:ext>
            </a:extLst>
          </p:cNvPr>
          <p:cNvCxnSpPr>
            <a:cxnSpLocks/>
          </p:cNvCxnSpPr>
          <p:nvPr/>
        </p:nvCxnSpPr>
        <p:spPr>
          <a:xfrm>
            <a:off x="1720559" y="4572664"/>
            <a:ext cx="716211" cy="27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6">
            <a:extLst>
              <a:ext uri="{FF2B5EF4-FFF2-40B4-BE49-F238E27FC236}">
                <a16:creationId xmlns:a16="http://schemas.microsoft.com/office/drawing/2014/main" id="{1823D685-F117-1B83-BFDA-676DB2C70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4099" y="3770798"/>
            <a:ext cx="1059947" cy="149674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DEBF8-C0CF-C99C-D442-D17DD96E11C1}"/>
              </a:ext>
            </a:extLst>
          </p:cNvPr>
          <p:cNvCxnSpPr>
            <a:cxnSpLocks/>
          </p:cNvCxnSpPr>
          <p:nvPr/>
        </p:nvCxnSpPr>
        <p:spPr>
          <a:xfrm>
            <a:off x="3723430" y="4491607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be 28">
            <a:extLst>
              <a:ext uri="{FF2B5EF4-FFF2-40B4-BE49-F238E27FC236}">
                <a16:creationId xmlns:a16="http://schemas.microsoft.com/office/drawing/2014/main" id="{4D06E518-385D-74E2-43F2-968CC681098C}"/>
              </a:ext>
            </a:extLst>
          </p:cNvPr>
          <p:cNvSpPr/>
          <p:nvPr/>
        </p:nvSpPr>
        <p:spPr>
          <a:xfrm>
            <a:off x="4238126" y="2943392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D3E3FF-0211-BD05-9247-232BA93E2865}"/>
              </a:ext>
            </a:extLst>
          </p:cNvPr>
          <p:cNvSpPr txBox="1"/>
          <p:nvPr/>
        </p:nvSpPr>
        <p:spPr>
          <a:xfrm>
            <a:off x="4238126" y="2999282"/>
            <a:ext cx="114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Test Text 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45AFA3-BC26-B6FF-EE40-DA509750131C}"/>
              </a:ext>
            </a:extLst>
          </p:cNvPr>
          <p:cNvSpPr/>
          <p:nvPr/>
        </p:nvSpPr>
        <p:spPr>
          <a:xfrm>
            <a:off x="4770560" y="2629951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53BCBE-122C-EC57-A6AF-6C566B8CE509}"/>
              </a:ext>
            </a:extLst>
          </p:cNvPr>
          <p:cNvSpPr/>
          <p:nvPr/>
        </p:nvSpPr>
        <p:spPr>
          <a:xfrm>
            <a:off x="4751190" y="5716526"/>
            <a:ext cx="289367" cy="31344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736D0D-6D58-6A6F-C928-8B7EF2DB12BC}"/>
              </a:ext>
            </a:extLst>
          </p:cNvPr>
          <p:cNvCxnSpPr>
            <a:cxnSpLocks/>
          </p:cNvCxnSpPr>
          <p:nvPr/>
        </p:nvCxnSpPr>
        <p:spPr>
          <a:xfrm>
            <a:off x="4919181" y="3393464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800371-5157-8613-27E0-837A69490787}"/>
              </a:ext>
            </a:extLst>
          </p:cNvPr>
          <p:cNvCxnSpPr>
            <a:cxnSpLocks/>
          </p:cNvCxnSpPr>
          <p:nvPr/>
        </p:nvCxnSpPr>
        <p:spPr>
          <a:xfrm>
            <a:off x="4895874" y="5250157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30A1FDC-57D2-BEBE-7539-44C6A7A7A4B9}"/>
              </a:ext>
            </a:extLst>
          </p:cNvPr>
          <p:cNvSpPr txBox="1"/>
          <p:nvPr/>
        </p:nvSpPr>
        <p:spPr>
          <a:xfrm>
            <a:off x="221732" y="3550546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F63027-9022-F2E4-927A-69A92831D106}"/>
              </a:ext>
            </a:extLst>
          </p:cNvPr>
          <p:cNvSpPr txBox="1"/>
          <p:nvPr/>
        </p:nvSpPr>
        <p:spPr>
          <a:xfrm>
            <a:off x="317026" y="4761191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279CF3FE-D61C-2E90-BEEC-EBC226B35934}"/>
              </a:ext>
            </a:extLst>
          </p:cNvPr>
          <p:cNvSpPr/>
          <p:nvPr/>
        </p:nvSpPr>
        <p:spPr>
          <a:xfrm>
            <a:off x="266243" y="5577392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97CC9F-4FEF-794E-DEED-E34CB0AF18CF}"/>
              </a:ext>
            </a:extLst>
          </p:cNvPr>
          <p:cNvSpPr txBox="1"/>
          <p:nvPr/>
        </p:nvSpPr>
        <p:spPr>
          <a:xfrm>
            <a:off x="266243" y="5633282"/>
            <a:ext cx="122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901660-6607-8BD5-4FBA-5DAF281FC805}"/>
              </a:ext>
            </a:extLst>
          </p:cNvPr>
          <p:cNvSpPr/>
          <p:nvPr/>
        </p:nvSpPr>
        <p:spPr>
          <a:xfrm>
            <a:off x="798677" y="5263951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1E6CD0-E1AC-1640-F7E4-CCFF09E7023E}"/>
              </a:ext>
            </a:extLst>
          </p:cNvPr>
          <p:cNvSpPr txBox="1"/>
          <p:nvPr/>
        </p:nvSpPr>
        <p:spPr>
          <a:xfrm>
            <a:off x="304784" y="5919697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0C173D6-8B87-9E5C-6758-1AFC4859F70D}"/>
              </a:ext>
            </a:extLst>
          </p:cNvPr>
          <p:cNvCxnSpPr>
            <a:cxnSpLocks/>
          </p:cNvCxnSpPr>
          <p:nvPr/>
        </p:nvCxnSpPr>
        <p:spPr>
          <a:xfrm flipV="1">
            <a:off x="1772290" y="5187515"/>
            <a:ext cx="664480" cy="498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CCBF69-F107-0B96-7827-5F151DB7F48F}"/>
              </a:ext>
            </a:extLst>
          </p:cNvPr>
          <p:cNvSpPr txBox="1"/>
          <p:nvPr/>
        </p:nvSpPr>
        <p:spPr>
          <a:xfrm>
            <a:off x="4440049" y="3904518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Trained BERT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7C3808-F9C1-B0C9-12D5-2B074EB3345C}"/>
              </a:ext>
            </a:extLst>
          </p:cNvPr>
          <p:cNvSpPr txBox="1"/>
          <p:nvPr/>
        </p:nvSpPr>
        <p:spPr>
          <a:xfrm>
            <a:off x="2329713" y="5852816"/>
            <a:ext cx="24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2      &gt;     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CDB8D0-9463-A06B-A430-D1DD1E2B96D2}"/>
              </a:ext>
            </a:extLst>
          </p:cNvPr>
          <p:cNvSpPr txBox="1"/>
          <p:nvPr/>
        </p:nvSpPr>
        <p:spPr>
          <a:xfrm>
            <a:off x="2203023" y="5661775"/>
            <a:ext cx="189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r>
              <a:rPr lang="en-CN" sz="1200" dirty="0"/>
              <a:t>abel 1              label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B0C253-4CDB-4B0D-9F11-2747C9CBB1F7}"/>
              </a:ext>
            </a:extLst>
          </p:cNvPr>
          <p:cNvSpPr txBox="1"/>
          <p:nvPr/>
        </p:nvSpPr>
        <p:spPr>
          <a:xfrm>
            <a:off x="2554099" y="3886644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Pretrain BERT</a:t>
            </a:r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6854B092-298E-FF8F-D82F-5F0F1B0724CE}"/>
              </a:ext>
            </a:extLst>
          </p:cNvPr>
          <p:cNvSpPr/>
          <p:nvPr/>
        </p:nvSpPr>
        <p:spPr>
          <a:xfrm rot="5400000">
            <a:off x="4709131" y="4511704"/>
            <a:ext cx="2791937" cy="3134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20212843-8D3C-C1E9-5246-63E3633610A9}"/>
              </a:ext>
            </a:extLst>
          </p:cNvPr>
          <p:cNvSpPr/>
          <p:nvPr/>
        </p:nvSpPr>
        <p:spPr>
          <a:xfrm>
            <a:off x="6624727" y="3075254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0609C8-6750-1AA3-B4F5-873AC271B3EC}"/>
              </a:ext>
            </a:extLst>
          </p:cNvPr>
          <p:cNvSpPr txBox="1"/>
          <p:nvPr/>
        </p:nvSpPr>
        <p:spPr>
          <a:xfrm>
            <a:off x="6624727" y="3131144"/>
            <a:ext cx="1319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E5162EA-09B0-E790-4331-51F4FD8C71F7}"/>
              </a:ext>
            </a:extLst>
          </p:cNvPr>
          <p:cNvSpPr/>
          <p:nvPr/>
        </p:nvSpPr>
        <p:spPr>
          <a:xfrm>
            <a:off x="7157161" y="2761813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96AD57F1-D947-2D12-0291-30F5C2ACB0CE}"/>
              </a:ext>
            </a:extLst>
          </p:cNvPr>
          <p:cNvSpPr/>
          <p:nvPr/>
        </p:nvSpPr>
        <p:spPr>
          <a:xfrm>
            <a:off x="6636969" y="4286583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AFBEC5-6E6B-9A39-D28C-97CFCBDA66B9}"/>
              </a:ext>
            </a:extLst>
          </p:cNvPr>
          <p:cNvSpPr txBox="1"/>
          <p:nvPr/>
        </p:nvSpPr>
        <p:spPr>
          <a:xfrm>
            <a:off x="6636969" y="4342473"/>
            <a:ext cx="122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c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D0A7F9F-D8F2-68EF-33D6-549AEF2968C2}"/>
              </a:ext>
            </a:extLst>
          </p:cNvPr>
          <p:cNvSpPr/>
          <p:nvPr/>
        </p:nvSpPr>
        <p:spPr>
          <a:xfrm>
            <a:off x="7169403" y="3973142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pic>
        <p:nvPicPr>
          <p:cNvPr id="71" name="图片 6">
            <a:extLst>
              <a:ext uri="{FF2B5EF4-FFF2-40B4-BE49-F238E27FC236}">
                <a16:creationId xmlns:a16="http://schemas.microsoft.com/office/drawing/2014/main" id="{F3B4D7FB-FDB9-0EB6-A2B3-E3A4CCDF0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822" y="3621107"/>
            <a:ext cx="1059947" cy="1496747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D86E36C-C381-2AC6-3988-9031E69F0BC4}"/>
              </a:ext>
            </a:extLst>
          </p:cNvPr>
          <p:cNvCxnSpPr>
            <a:cxnSpLocks/>
          </p:cNvCxnSpPr>
          <p:nvPr/>
        </p:nvCxnSpPr>
        <p:spPr>
          <a:xfrm>
            <a:off x="8130774" y="3446039"/>
            <a:ext cx="664480" cy="405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83E0DE-1938-C07B-87A6-C8288498293D}"/>
              </a:ext>
            </a:extLst>
          </p:cNvPr>
          <p:cNvCxnSpPr>
            <a:cxnSpLocks/>
          </p:cNvCxnSpPr>
          <p:nvPr/>
        </p:nvCxnSpPr>
        <p:spPr>
          <a:xfrm>
            <a:off x="8079043" y="4440361"/>
            <a:ext cx="716211" cy="27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图片 6">
            <a:extLst>
              <a:ext uri="{FF2B5EF4-FFF2-40B4-BE49-F238E27FC236}">
                <a16:creationId xmlns:a16="http://schemas.microsoft.com/office/drawing/2014/main" id="{8E5F7C52-A904-7605-D8CD-D6908E7DE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12583" y="3638495"/>
            <a:ext cx="1059947" cy="1496747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5709FB-2878-D3F9-7241-84DB0C52C690}"/>
              </a:ext>
            </a:extLst>
          </p:cNvPr>
          <p:cNvCxnSpPr>
            <a:cxnSpLocks/>
          </p:cNvCxnSpPr>
          <p:nvPr/>
        </p:nvCxnSpPr>
        <p:spPr>
          <a:xfrm>
            <a:off x="10081914" y="4359304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be 75">
            <a:extLst>
              <a:ext uri="{FF2B5EF4-FFF2-40B4-BE49-F238E27FC236}">
                <a16:creationId xmlns:a16="http://schemas.microsoft.com/office/drawing/2014/main" id="{829D2AB9-AD82-5B0A-565F-FF62339263E3}"/>
              </a:ext>
            </a:extLst>
          </p:cNvPr>
          <p:cNvSpPr/>
          <p:nvPr/>
        </p:nvSpPr>
        <p:spPr>
          <a:xfrm>
            <a:off x="10596610" y="2811089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BE0A7C-6DF2-3240-B735-6E04826B822A}"/>
              </a:ext>
            </a:extLst>
          </p:cNvPr>
          <p:cNvSpPr txBox="1"/>
          <p:nvPr/>
        </p:nvSpPr>
        <p:spPr>
          <a:xfrm>
            <a:off x="10596610" y="2866979"/>
            <a:ext cx="114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Test Text 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0DDFC7-5153-3D2C-9743-73D6E498B1D6}"/>
              </a:ext>
            </a:extLst>
          </p:cNvPr>
          <p:cNvSpPr/>
          <p:nvPr/>
        </p:nvSpPr>
        <p:spPr>
          <a:xfrm>
            <a:off x="11129044" y="2497648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65E0D8-E89D-1CC1-4F9C-5A23D21D332A}"/>
              </a:ext>
            </a:extLst>
          </p:cNvPr>
          <p:cNvSpPr/>
          <p:nvPr/>
        </p:nvSpPr>
        <p:spPr>
          <a:xfrm>
            <a:off x="11109674" y="5584223"/>
            <a:ext cx="289367" cy="31344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798AFCF-E123-B6BD-6FB1-CBB115F4C1FC}"/>
              </a:ext>
            </a:extLst>
          </p:cNvPr>
          <p:cNvCxnSpPr>
            <a:cxnSpLocks/>
          </p:cNvCxnSpPr>
          <p:nvPr/>
        </p:nvCxnSpPr>
        <p:spPr>
          <a:xfrm>
            <a:off x="11277665" y="3261161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B444452-5A3D-691C-AF30-6CCB858C4E23}"/>
              </a:ext>
            </a:extLst>
          </p:cNvPr>
          <p:cNvCxnSpPr>
            <a:cxnSpLocks/>
          </p:cNvCxnSpPr>
          <p:nvPr/>
        </p:nvCxnSpPr>
        <p:spPr>
          <a:xfrm>
            <a:off x="11254358" y="5117854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A5823A9-38F5-556A-1AC1-1CED71D84A70}"/>
              </a:ext>
            </a:extLst>
          </p:cNvPr>
          <p:cNvSpPr txBox="1"/>
          <p:nvPr/>
        </p:nvSpPr>
        <p:spPr>
          <a:xfrm>
            <a:off x="6580216" y="3418243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6E9AF3-75BE-93CC-0E7D-119732AB7C62}"/>
              </a:ext>
            </a:extLst>
          </p:cNvPr>
          <p:cNvSpPr txBox="1"/>
          <p:nvPr/>
        </p:nvSpPr>
        <p:spPr>
          <a:xfrm>
            <a:off x="6675510" y="4628888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BB31D25B-546F-76E9-FEFD-11616AA4FEB8}"/>
              </a:ext>
            </a:extLst>
          </p:cNvPr>
          <p:cNvSpPr/>
          <p:nvPr/>
        </p:nvSpPr>
        <p:spPr>
          <a:xfrm>
            <a:off x="6624727" y="5445089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60B428-9C5A-1286-62FE-AB89C5E6D591}"/>
              </a:ext>
            </a:extLst>
          </p:cNvPr>
          <p:cNvSpPr txBox="1"/>
          <p:nvPr/>
        </p:nvSpPr>
        <p:spPr>
          <a:xfrm>
            <a:off x="6624727" y="5500979"/>
            <a:ext cx="122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C07D14-6775-769B-E8C9-1518E599694C}"/>
              </a:ext>
            </a:extLst>
          </p:cNvPr>
          <p:cNvSpPr/>
          <p:nvPr/>
        </p:nvSpPr>
        <p:spPr>
          <a:xfrm>
            <a:off x="7157161" y="5131648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3ED393-67E5-BFEA-93E0-ED542B5C6238}"/>
              </a:ext>
            </a:extLst>
          </p:cNvPr>
          <p:cNvSpPr txBox="1"/>
          <p:nvPr/>
        </p:nvSpPr>
        <p:spPr>
          <a:xfrm>
            <a:off x="6663268" y="5787394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79BA281-404B-724A-7B6F-21BDCD8BC318}"/>
              </a:ext>
            </a:extLst>
          </p:cNvPr>
          <p:cNvCxnSpPr>
            <a:cxnSpLocks/>
          </p:cNvCxnSpPr>
          <p:nvPr/>
        </p:nvCxnSpPr>
        <p:spPr>
          <a:xfrm flipV="1">
            <a:off x="8130774" y="5055212"/>
            <a:ext cx="664480" cy="498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18C5724-2674-4544-B1EF-A1229076AE1F}"/>
              </a:ext>
            </a:extLst>
          </p:cNvPr>
          <p:cNvSpPr txBox="1"/>
          <p:nvPr/>
        </p:nvSpPr>
        <p:spPr>
          <a:xfrm>
            <a:off x="8789470" y="5943404"/>
            <a:ext cx="24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1      =     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58799A-366A-9344-3306-1D60FE1EB2EE}"/>
              </a:ext>
            </a:extLst>
          </p:cNvPr>
          <p:cNvSpPr txBox="1"/>
          <p:nvPr/>
        </p:nvSpPr>
        <p:spPr>
          <a:xfrm>
            <a:off x="8643144" y="5740943"/>
            <a:ext cx="189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r>
              <a:rPr lang="en-CN" sz="1200" dirty="0"/>
              <a:t>abel 1              label 0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F8288FF-431E-81F1-872C-6CC8F83514E9}"/>
              </a:ext>
            </a:extLst>
          </p:cNvPr>
          <p:cNvSpPr/>
          <p:nvPr/>
        </p:nvSpPr>
        <p:spPr>
          <a:xfrm>
            <a:off x="180290" y="2355472"/>
            <a:ext cx="5521485" cy="42815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7A40B2C-058F-50F6-9172-DD5812E3A1FB}"/>
              </a:ext>
            </a:extLst>
          </p:cNvPr>
          <p:cNvSpPr txBox="1"/>
          <p:nvPr/>
        </p:nvSpPr>
        <p:spPr>
          <a:xfrm>
            <a:off x="2576425" y="561495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Pretrain BERT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C58FD9-A893-3A23-D624-26E6BD92291B}"/>
              </a:ext>
            </a:extLst>
          </p:cNvPr>
          <p:cNvSpPr txBox="1"/>
          <p:nvPr/>
        </p:nvSpPr>
        <p:spPr>
          <a:xfrm>
            <a:off x="8944576" y="3767469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Pretrain BERT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17E5227-1B8F-AC67-4D8C-D2BBB32B3488}"/>
              </a:ext>
            </a:extLst>
          </p:cNvPr>
          <p:cNvSpPr txBox="1"/>
          <p:nvPr/>
        </p:nvSpPr>
        <p:spPr>
          <a:xfrm>
            <a:off x="10793467" y="3787168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Trained BERT</a:t>
            </a:r>
          </a:p>
        </p:txBody>
      </p:sp>
      <p:sp>
        <p:nvSpPr>
          <p:cNvPr id="98" name="Multiply 97">
            <a:extLst>
              <a:ext uri="{FF2B5EF4-FFF2-40B4-BE49-F238E27FC236}">
                <a16:creationId xmlns:a16="http://schemas.microsoft.com/office/drawing/2014/main" id="{5FBA5143-7B5C-29C9-3ABA-574CC0044BD7}"/>
              </a:ext>
            </a:extLst>
          </p:cNvPr>
          <p:cNvSpPr/>
          <p:nvPr/>
        </p:nvSpPr>
        <p:spPr>
          <a:xfrm>
            <a:off x="6701497" y="5186418"/>
            <a:ext cx="1223844" cy="1028116"/>
          </a:xfrm>
          <a:prstGeom prst="mathMultiply">
            <a:avLst/>
          </a:prstGeom>
          <a:solidFill>
            <a:srgbClr val="4472C4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0CE75A-25DB-126C-BBAA-53981DBBC7A4}"/>
              </a:ext>
            </a:extLst>
          </p:cNvPr>
          <p:cNvSpPr txBox="1"/>
          <p:nvPr/>
        </p:nvSpPr>
        <p:spPr>
          <a:xfrm>
            <a:off x="126478" y="110168"/>
            <a:ext cx="485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u="sng" dirty="0"/>
              <a:t>Situation 1:  Correct classification on Pretrain BERT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6CBF07-8A73-761A-6D38-2135FF6A9C1E}"/>
              </a:ext>
            </a:extLst>
          </p:cNvPr>
          <p:cNvSpPr txBox="1"/>
          <p:nvPr/>
        </p:nvSpPr>
        <p:spPr>
          <a:xfrm>
            <a:off x="1846150" y="2169447"/>
            <a:ext cx="2165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N" sz="1400" b="1" dirty="0"/>
              <a:t>Train, then evaluation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A7F272A7-6D1E-A713-7064-1C0071C21280}"/>
              </a:ext>
            </a:extLst>
          </p:cNvPr>
          <p:cNvSpPr/>
          <p:nvPr/>
        </p:nvSpPr>
        <p:spPr>
          <a:xfrm>
            <a:off x="6450312" y="2295421"/>
            <a:ext cx="5656437" cy="4341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BD9F5F7-676B-8873-55A7-8B54E4DC0180}"/>
              </a:ext>
            </a:extLst>
          </p:cNvPr>
          <p:cNvSpPr txBox="1"/>
          <p:nvPr/>
        </p:nvSpPr>
        <p:spPr>
          <a:xfrm>
            <a:off x="7575201" y="2099231"/>
            <a:ext cx="38432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N" sz="1400" b="1" dirty="0"/>
              <a:t>Remove one record, train, then evaluation</a:t>
            </a:r>
          </a:p>
        </p:txBody>
      </p:sp>
    </p:spTree>
    <p:extLst>
      <p:ext uri="{BB962C8B-B14F-4D97-AF65-F5344CB8AC3E}">
        <p14:creationId xmlns:p14="http://schemas.microsoft.com/office/powerpoint/2010/main" val="259423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65863E-91CD-CC9E-7EEA-C864DB2D7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88" y="963220"/>
            <a:ext cx="4483330" cy="5334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D30EF3-7B8C-3737-D645-363A0A2F1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99" y="3016210"/>
            <a:ext cx="3683189" cy="1587582"/>
          </a:xfrm>
          <a:prstGeom prst="rect">
            <a:avLst/>
          </a:prstGeom>
        </p:spPr>
      </p:pic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3197AD8B-9222-C6C9-2624-3800036634F2}"/>
              </a:ext>
            </a:extLst>
          </p:cNvPr>
          <p:cNvSpPr/>
          <p:nvPr/>
        </p:nvSpPr>
        <p:spPr>
          <a:xfrm>
            <a:off x="4121726" y="623783"/>
            <a:ext cx="910936" cy="290946"/>
          </a:xfrm>
          <a:prstGeom prst="wedgeRoundRectCallout">
            <a:avLst>
              <a:gd name="adj1" fmla="val -35119"/>
              <a:gd name="adj2" fmla="val 815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Prediction by Pretrain model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5AFA35D0-AB87-2DF4-A5E7-381D16F2489B}"/>
              </a:ext>
            </a:extLst>
          </p:cNvPr>
          <p:cNvSpPr/>
          <p:nvPr/>
        </p:nvSpPr>
        <p:spPr>
          <a:xfrm>
            <a:off x="4686990" y="1663768"/>
            <a:ext cx="1055717" cy="440186"/>
          </a:xfrm>
          <a:prstGeom prst="wedgeRoundRectCallout">
            <a:avLst>
              <a:gd name="adj1" fmla="val -4887"/>
              <a:gd name="adj2" fmla="val -8903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Prediction by Fine tuning without preprocessing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A40F507E-B2FD-E5EF-B554-E18D031338F6}"/>
              </a:ext>
            </a:extLst>
          </p:cNvPr>
          <p:cNvSpPr/>
          <p:nvPr/>
        </p:nvSpPr>
        <p:spPr>
          <a:xfrm>
            <a:off x="3210790" y="1702568"/>
            <a:ext cx="910936" cy="290946"/>
          </a:xfrm>
          <a:prstGeom prst="wedgeRoundRectCallout">
            <a:avLst>
              <a:gd name="adj1" fmla="val -899"/>
              <a:gd name="adj2" fmla="val -11607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Ground Truth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712124E3-6079-6DB5-6AA4-A96E0EFAC17E}"/>
              </a:ext>
            </a:extLst>
          </p:cNvPr>
          <p:cNvSpPr/>
          <p:nvPr/>
        </p:nvSpPr>
        <p:spPr>
          <a:xfrm>
            <a:off x="4247800" y="2480504"/>
            <a:ext cx="1055717" cy="440186"/>
          </a:xfrm>
          <a:prstGeom prst="wedgeRoundRectCallout">
            <a:avLst>
              <a:gd name="adj1" fmla="val -21948"/>
              <a:gd name="adj2" fmla="val 8879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Similarity score in cosine.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4D7F8E1-FA03-CCC7-AEFD-A21330703E9D}"/>
              </a:ext>
            </a:extLst>
          </p:cNvPr>
          <p:cNvSpPr/>
          <p:nvPr/>
        </p:nvSpPr>
        <p:spPr>
          <a:xfrm>
            <a:off x="1065824" y="3350283"/>
            <a:ext cx="2728958" cy="1870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FF7429EE-751B-3202-19AE-5CF2D54206DA}"/>
              </a:ext>
            </a:extLst>
          </p:cNvPr>
          <p:cNvSpPr/>
          <p:nvPr/>
        </p:nvSpPr>
        <p:spPr>
          <a:xfrm>
            <a:off x="3110347" y="5365972"/>
            <a:ext cx="1055717" cy="440186"/>
          </a:xfrm>
          <a:prstGeom prst="wedgeRoundRectCallout">
            <a:avLst>
              <a:gd name="adj1" fmla="val -58693"/>
              <a:gd name="adj2" fmla="val -8273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Similar sentences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09229BF2-1BFD-6A5A-7788-31845A407B2C}"/>
              </a:ext>
            </a:extLst>
          </p:cNvPr>
          <p:cNvSpPr/>
          <p:nvPr/>
        </p:nvSpPr>
        <p:spPr>
          <a:xfrm>
            <a:off x="3110347" y="2630324"/>
            <a:ext cx="910936" cy="290946"/>
          </a:xfrm>
          <a:prstGeom prst="wedgeRoundRectCallout">
            <a:avLst>
              <a:gd name="adj1" fmla="val 28759"/>
              <a:gd name="adj2" fmla="val 1220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Ground Truth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064B3E-6B8F-41F1-FFD4-60B47BA7A8D3}"/>
              </a:ext>
            </a:extLst>
          </p:cNvPr>
          <p:cNvSpPr txBox="1"/>
          <p:nvPr/>
        </p:nvSpPr>
        <p:spPr>
          <a:xfrm>
            <a:off x="737063" y="602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altLang="zh-CN" sz="1800" dirty="0"/>
              <a:t>Test </a:t>
            </a:r>
            <a:r>
              <a:rPr lang="en-US" altLang="zh-CN" dirty="0"/>
              <a:t>Sentence</a:t>
            </a:r>
            <a:endParaRPr lang="en-CN" altLang="zh-CN" sz="1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27D3A16-0C3E-46DF-810E-7D1DDA3B79C5}"/>
              </a:ext>
            </a:extLst>
          </p:cNvPr>
          <p:cNvSpPr txBox="1"/>
          <p:nvPr/>
        </p:nvSpPr>
        <p:spPr>
          <a:xfrm>
            <a:off x="737063" y="28356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altLang="zh-CN" sz="1800" dirty="0"/>
              <a:t>T</a:t>
            </a:r>
            <a:r>
              <a:rPr lang="en-US" altLang="zh-CN" sz="1800" dirty="0"/>
              <a:t>raining</a:t>
            </a:r>
            <a:r>
              <a:rPr lang="en-CN" altLang="zh-CN" sz="1800" dirty="0"/>
              <a:t> </a:t>
            </a:r>
            <a:r>
              <a:rPr lang="en-US" altLang="zh-CN" dirty="0"/>
              <a:t>Sentences</a:t>
            </a:r>
            <a:endParaRPr lang="en-CN" altLang="zh-CN" sz="1800" dirty="0"/>
          </a:p>
        </p:txBody>
      </p:sp>
      <p:sp>
        <p:nvSpPr>
          <p:cNvPr id="20" name="TextBox 98">
            <a:extLst>
              <a:ext uri="{FF2B5EF4-FFF2-40B4-BE49-F238E27FC236}">
                <a16:creationId xmlns:a16="http://schemas.microsoft.com/office/drawing/2014/main" id="{AE051876-F7BF-42F0-892A-14256C63EDD4}"/>
              </a:ext>
            </a:extLst>
          </p:cNvPr>
          <p:cNvSpPr txBox="1"/>
          <p:nvPr/>
        </p:nvSpPr>
        <p:spPr>
          <a:xfrm>
            <a:off x="271950" y="139842"/>
            <a:ext cx="485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u="sng" dirty="0"/>
              <a:t>Situation 1:  Correct classification on Pretrain BERT</a:t>
            </a:r>
          </a:p>
        </p:txBody>
      </p:sp>
      <p:sp>
        <p:nvSpPr>
          <p:cNvPr id="21" name="TextBox 52">
            <a:extLst>
              <a:ext uri="{FF2B5EF4-FFF2-40B4-BE49-F238E27FC236}">
                <a16:creationId xmlns:a16="http://schemas.microsoft.com/office/drawing/2014/main" id="{3E9FC609-F3D5-B2ED-5DF2-CE22FF2FA540}"/>
              </a:ext>
            </a:extLst>
          </p:cNvPr>
          <p:cNvSpPr txBox="1"/>
          <p:nvPr/>
        </p:nvSpPr>
        <p:spPr>
          <a:xfrm>
            <a:off x="5430207" y="4187757"/>
            <a:ext cx="24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CN" dirty="0">
                <a:solidFill>
                  <a:srgbClr val="FF0000"/>
                </a:solidFill>
              </a:rPr>
              <a:t>      &gt;      1</a:t>
            </a:r>
          </a:p>
        </p:txBody>
      </p:sp>
      <p:sp>
        <p:nvSpPr>
          <p:cNvPr id="22" name="TextBox 53">
            <a:extLst>
              <a:ext uri="{FF2B5EF4-FFF2-40B4-BE49-F238E27FC236}">
                <a16:creationId xmlns:a16="http://schemas.microsoft.com/office/drawing/2014/main" id="{52F97049-25BB-C9B5-432E-E77DBBAFEAED}"/>
              </a:ext>
            </a:extLst>
          </p:cNvPr>
          <p:cNvSpPr txBox="1"/>
          <p:nvPr/>
        </p:nvSpPr>
        <p:spPr>
          <a:xfrm>
            <a:off x="5303517" y="3996716"/>
            <a:ext cx="189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r>
              <a:rPr lang="en-CN" sz="1200" dirty="0"/>
              <a:t>abel 1              label 0</a:t>
            </a:r>
          </a:p>
        </p:txBody>
      </p:sp>
    </p:spTree>
    <p:extLst>
      <p:ext uri="{BB962C8B-B14F-4D97-AF65-F5344CB8AC3E}">
        <p14:creationId xmlns:p14="http://schemas.microsoft.com/office/powerpoint/2010/main" val="233432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7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003AFD37-9FD5-4663-0309-0370B0D3CA9F}"/>
              </a:ext>
            </a:extLst>
          </p:cNvPr>
          <p:cNvSpPr/>
          <p:nvPr/>
        </p:nvSpPr>
        <p:spPr>
          <a:xfrm>
            <a:off x="331760" y="1109640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23CEF-A950-7034-ACE3-7646D0D61881}"/>
              </a:ext>
            </a:extLst>
          </p:cNvPr>
          <p:cNvSpPr txBox="1"/>
          <p:nvPr/>
        </p:nvSpPr>
        <p:spPr>
          <a:xfrm>
            <a:off x="331760" y="1165530"/>
            <a:ext cx="114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Test Text 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CF9D6-8C8C-ECA9-05D5-467604465DFD}"/>
              </a:ext>
            </a:extLst>
          </p:cNvPr>
          <p:cNvSpPr/>
          <p:nvPr/>
        </p:nvSpPr>
        <p:spPr>
          <a:xfrm>
            <a:off x="864194" y="796199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12F6B374-C122-B233-0840-CBB41024E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4099" y="426015"/>
            <a:ext cx="1059947" cy="14967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8470D8-849A-8F13-A905-F69750181B3D}"/>
              </a:ext>
            </a:extLst>
          </p:cNvPr>
          <p:cNvCxnSpPr>
            <a:cxnSpLocks/>
          </p:cNvCxnSpPr>
          <p:nvPr/>
        </p:nvCxnSpPr>
        <p:spPr>
          <a:xfrm>
            <a:off x="1801745" y="1258127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F67571-1935-C34C-60A0-B3EEC261B156}"/>
              </a:ext>
            </a:extLst>
          </p:cNvPr>
          <p:cNvSpPr/>
          <p:nvPr/>
        </p:nvSpPr>
        <p:spPr>
          <a:xfrm>
            <a:off x="4444741" y="1112612"/>
            <a:ext cx="289367" cy="3134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3F52F6-6E07-9C6A-2ECD-76F986A75D35}"/>
              </a:ext>
            </a:extLst>
          </p:cNvPr>
          <p:cNvCxnSpPr>
            <a:cxnSpLocks/>
          </p:cNvCxnSpPr>
          <p:nvPr/>
        </p:nvCxnSpPr>
        <p:spPr>
          <a:xfrm>
            <a:off x="3713497" y="1294305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e 13">
            <a:extLst>
              <a:ext uri="{FF2B5EF4-FFF2-40B4-BE49-F238E27FC236}">
                <a16:creationId xmlns:a16="http://schemas.microsoft.com/office/drawing/2014/main" id="{985C488F-D7B4-57F7-48BF-6180F624D217}"/>
              </a:ext>
            </a:extLst>
          </p:cNvPr>
          <p:cNvSpPr/>
          <p:nvPr/>
        </p:nvSpPr>
        <p:spPr>
          <a:xfrm>
            <a:off x="266243" y="3207557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405624-C349-C08A-701E-9C245988BCCF}"/>
              </a:ext>
            </a:extLst>
          </p:cNvPr>
          <p:cNvSpPr txBox="1"/>
          <p:nvPr/>
        </p:nvSpPr>
        <p:spPr>
          <a:xfrm>
            <a:off x="266243" y="3263447"/>
            <a:ext cx="1319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9476D3-FD96-2F12-4AD2-2DEB2A1F9555}"/>
              </a:ext>
            </a:extLst>
          </p:cNvPr>
          <p:cNvSpPr/>
          <p:nvPr/>
        </p:nvSpPr>
        <p:spPr>
          <a:xfrm>
            <a:off x="798677" y="2894116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A8199F8-9E85-22A3-AAF7-F7CAEB299D89}"/>
              </a:ext>
            </a:extLst>
          </p:cNvPr>
          <p:cNvSpPr/>
          <p:nvPr/>
        </p:nvSpPr>
        <p:spPr>
          <a:xfrm>
            <a:off x="278485" y="4418886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BC2F1-F8AB-01B4-D174-4EACCBB2895A}"/>
              </a:ext>
            </a:extLst>
          </p:cNvPr>
          <p:cNvSpPr txBox="1"/>
          <p:nvPr/>
        </p:nvSpPr>
        <p:spPr>
          <a:xfrm>
            <a:off x="278485" y="4474776"/>
            <a:ext cx="122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38A8F-2800-63D2-90B8-A2CA76A72544}"/>
              </a:ext>
            </a:extLst>
          </p:cNvPr>
          <p:cNvSpPr/>
          <p:nvPr/>
        </p:nvSpPr>
        <p:spPr>
          <a:xfrm>
            <a:off x="810919" y="4105445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pic>
        <p:nvPicPr>
          <p:cNvPr id="20" name="图片 6">
            <a:extLst>
              <a:ext uri="{FF2B5EF4-FFF2-40B4-BE49-F238E27FC236}">
                <a16:creationId xmlns:a16="http://schemas.microsoft.com/office/drawing/2014/main" id="{AFF8FB12-B114-FA7F-B1BD-DB1E178CA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338" y="3753410"/>
            <a:ext cx="1059947" cy="149674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2A38F2-5023-FDA6-DCF1-6F34AA28A542}"/>
              </a:ext>
            </a:extLst>
          </p:cNvPr>
          <p:cNvCxnSpPr>
            <a:cxnSpLocks/>
          </p:cNvCxnSpPr>
          <p:nvPr/>
        </p:nvCxnSpPr>
        <p:spPr>
          <a:xfrm>
            <a:off x="1772290" y="3578342"/>
            <a:ext cx="664480" cy="405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FAF05D-0979-BE9A-CAF3-1194B527A3C5}"/>
              </a:ext>
            </a:extLst>
          </p:cNvPr>
          <p:cNvCxnSpPr>
            <a:cxnSpLocks/>
          </p:cNvCxnSpPr>
          <p:nvPr/>
        </p:nvCxnSpPr>
        <p:spPr>
          <a:xfrm>
            <a:off x="1720559" y="4572664"/>
            <a:ext cx="716211" cy="27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6">
            <a:extLst>
              <a:ext uri="{FF2B5EF4-FFF2-40B4-BE49-F238E27FC236}">
                <a16:creationId xmlns:a16="http://schemas.microsoft.com/office/drawing/2014/main" id="{1823D685-F117-1B83-BFDA-676DB2C70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4099" y="3770798"/>
            <a:ext cx="1059947" cy="149674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DEBF8-C0CF-C99C-D442-D17DD96E11C1}"/>
              </a:ext>
            </a:extLst>
          </p:cNvPr>
          <p:cNvCxnSpPr>
            <a:cxnSpLocks/>
          </p:cNvCxnSpPr>
          <p:nvPr/>
        </p:nvCxnSpPr>
        <p:spPr>
          <a:xfrm>
            <a:off x="3723430" y="4491607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be 28">
            <a:extLst>
              <a:ext uri="{FF2B5EF4-FFF2-40B4-BE49-F238E27FC236}">
                <a16:creationId xmlns:a16="http://schemas.microsoft.com/office/drawing/2014/main" id="{4D06E518-385D-74E2-43F2-968CC681098C}"/>
              </a:ext>
            </a:extLst>
          </p:cNvPr>
          <p:cNvSpPr/>
          <p:nvPr/>
        </p:nvSpPr>
        <p:spPr>
          <a:xfrm>
            <a:off x="4238126" y="2943392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D3E3FF-0211-BD05-9247-232BA93E2865}"/>
              </a:ext>
            </a:extLst>
          </p:cNvPr>
          <p:cNvSpPr txBox="1"/>
          <p:nvPr/>
        </p:nvSpPr>
        <p:spPr>
          <a:xfrm>
            <a:off x="4238126" y="2999282"/>
            <a:ext cx="114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Test Text 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45AFA3-BC26-B6FF-EE40-DA509750131C}"/>
              </a:ext>
            </a:extLst>
          </p:cNvPr>
          <p:cNvSpPr/>
          <p:nvPr/>
        </p:nvSpPr>
        <p:spPr>
          <a:xfrm>
            <a:off x="4770560" y="2629951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53BCBE-122C-EC57-A6AF-6C566B8CE509}"/>
              </a:ext>
            </a:extLst>
          </p:cNvPr>
          <p:cNvSpPr/>
          <p:nvPr/>
        </p:nvSpPr>
        <p:spPr>
          <a:xfrm>
            <a:off x="4751190" y="5716526"/>
            <a:ext cx="289367" cy="31344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736D0D-6D58-6A6F-C928-8B7EF2DB12BC}"/>
              </a:ext>
            </a:extLst>
          </p:cNvPr>
          <p:cNvCxnSpPr>
            <a:cxnSpLocks/>
          </p:cNvCxnSpPr>
          <p:nvPr/>
        </p:nvCxnSpPr>
        <p:spPr>
          <a:xfrm>
            <a:off x="4919181" y="3393464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800371-5157-8613-27E0-837A69490787}"/>
              </a:ext>
            </a:extLst>
          </p:cNvPr>
          <p:cNvCxnSpPr>
            <a:cxnSpLocks/>
          </p:cNvCxnSpPr>
          <p:nvPr/>
        </p:nvCxnSpPr>
        <p:spPr>
          <a:xfrm>
            <a:off x="4895874" y="5250157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30A1FDC-57D2-BEBE-7539-44C6A7A7A4B9}"/>
              </a:ext>
            </a:extLst>
          </p:cNvPr>
          <p:cNvSpPr txBox="1"/>
          <p:nvPr/>
        </p:nvSpPr>
        <p:spPr>
          <a:xfrm>
            <a:off x="221732" y="3550546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F63027-9022-F2E4-927A-69A92831D106}"/>
              </a:ext>
            </a:extLst>
          </p:cNvPr>
          <p:cNvSpPr txBox="1"/>
          <p:nvPr/>
        </p:nvSpPr>
        <p:spPr>
          <a:xfrm>
            <a:off x="317026" y="4761191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CCBF69-F107-0B96-7827-5F151DB7F48F}"/>
              </a:ext>
            </a:extLst>
          </p:cNvPr>
          <p:cNvSpPr txBox="1"/>
          <p:nvPr/>
        </p:nvSpPr>
        <p:spPr>
          <a:xfrm>
            <a:off x="4440049" y="3904518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Trained BERT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7C3808-F9C1-B0C9-12D5-2B074EB3345C}"/>
              </a:ext>
            </a:extLst>
          </p:cNvPr>
          <p:cNvSpPr txBox="1"/>
          <p:nvPr/>
        </p:nvSpPr>
        <p:spPr>
          <a:xfrm>
            <a:off x="2329713" y="5852816"/>
            <a:ext cx="24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1      =     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CDB8D0-9463-A06B-A430-D1DD1E2B96D2}"/>
              </a:ext>
            </a:extLst>
          </p:cNvPr>
          <p:cNvSpPr txBox="1"/>
          <p:nvPr/>
        </p:nvSpPr>
        <p:spPr>
          <a:xfrm>
            <a:off x="2170544" y="5649295"/>
            <a:ext cx="189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r>
              <a:rPr lang="en-CN" sz="1200" dirty="0"/>
              <a:t>abel 1              label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B0C253-4CDB-4B0D-9F11-2747C9CBB1F7}"/>
              </a:ext>
            </a:extLst>
          </p:cNvPr>
          <p:cNvSpPr txBox="1"/>
          <p:nvPr/>
        </p:nvSpPr>
        <p:spPr>
          <a:xfrm>
            <a:off x="2554099" y="3886644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Pretrain BERT</a:t>
            </a:r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6854B092-298E-FF8F-D82F-5F0F1B0724CE}"/>
              </a:ext>
            </a:extLst>
          </p:cNvPr>
          <p:cNvSpPr/>
          <p:nvPr/>
        </p:nvSpPr>
        <p:spPr>
          <a:xfrm rot="5400000">
            <a:off x="4709131" y="4511704"/>
            <a:ext cx="2791937" cy="3134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20212843-8D3C-C1E9-5246-63E3633610A9}"/>
              </a:ext>
            </a:extLst>
          </p:cNvPr>
          <p:cNvSpPr/>
          <p:nvPr/>
        </p:nvSpPr>
        <p:spPr>
          <a:xfrm>
            <a:off x="6624727" y="3075254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0609C8-6750-1AA3-B4F5-873AC271B3EC}"/>
              </a:ext>
            </a:extLst>
          </p:cNvPr>
          <p:cNvSpPr txBox="1"/>
          <p:nvPr/>
        </p:nvSpPr>
        <p:spPr>
          <a:xfrm>
            <a:off x="6624727" y="3131144"/>
            <a:ext cx="1319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E5162EA-09B0-E790-4331-51F4FD8C71F7}"/>
              </a:ext>
            </a:extLst>
          </p:cNvPr>
          <p:cNvSpPr/>
          <p:nvPr/>
        </p:nvSpPr>
        <p:spPr>
          <a:xfrm>
            <a:off x="7157161" y="2761813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96AD57F1-D947-2D12-0291-30F5C2ACB0CE}"/>
              </a:ext>
            </a:extLst>
          </p:cNvPr>
          <p:cNvSpPr/>
          <p:nvPr/>
        </p:nvSpPr>
        <p:spPr>
          <a:xfrm>
            <a:off x="6636969" y="4286583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AFBEC5-6E6B-9A39-D28C-97CFCBDA66B9}"/>
              </a:ext>
            </a:extLst>
          </p:cNvPr>
          <p:cNvSpPr txBox="1"/>
          <p:nvPr/>
        </p:nvSpPr>
        <p:spPr>
          <a:xfrm>
            <a:off x="6636969" y="4342473"/>
            <a:ext cx="122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D0A7F9F-D8F2-68EF-33D6-549AEF2968C2}"/>
              </a:ext>
            </a:extLst>
          </p:cNvPr>
          <p:cNvSpPr/>
          <p:nvPr/>
        </p:nvSpPr>
        <p:spPr>
          <a:xfrm>
            <a:off x="7169403" y="3973142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pic>
        <p:nvPicPr>
          <p:cNvPr id="71" name="图片 6">
            <a:extLst>
              <a:ext uri="{FF2B5EF4-FFF2-40B4-BE49-F238E27FC236}">
                <a16:creationId xmlns:a16="http://schemas.microsoft.com/office/drawing/2014/main" id="{F3B4D7FB-FDB9-0EB6-A2B3-E3A4CCDF0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822" y="3621107"/>
            <a:ext cx="1059947" cy="1496747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D86E36C-C381-2AC6-3988-9031E69F0BC4}"/>
              </a:ext>
            </a:extLst>
          </p:cNvPr>
          <p:cNvCxnSpPr>
            <a:cxnSpLocks/>
          </p:cNvCxnSpPr>
          <p:nvPr/>
        </p:nvCxnSpPr>
        <p:spPr>
          <a:xfrm>
            <a:off x="8130774" y="3446039"/>
            <a:ext cx="664480" cy="405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83E0DE-1938-C07B-87A6-C8288498293D}"/>
              </a:ext>
            </a:extLst>
          </p:cNvPr>
          <p:cNvCxnSpPr>
            <a:cxnSpLocks/>
          </p:cNvCxnSpPr>
          <p:nvPr/>
        </p:nvCxnSpPr>
        <p:spPr>
          <a:xfrm>
            <a:off x="8079043" y="4440361"/>
            <a:ext cx="716211" cy="27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图片 6">
            <a:extLst>
              <a:ext uri="{FF2B5EF4-FFF2-40B4-BE49-F238E27FC236}">
                <a16:creationId xmlns:a16="http://schemas.microsoft.com/office/drawing/2014/main" id="{8E5F7C52-A904-7605-D8CD-D6908E7DE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12583" y="3638495"/>
            <a:ext cx="1059947" cy="1496747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5709FB-2878-D3F9-7241-84DB0C52C690}"/>
              </a:ext>
            </a:extLst>
          </p:cNvPr>
          <p:cNvCxnSpPr>
            <a:cxnSpLocks/>
          </p:cNvCxnSpPr>
          <p:nvPr/>
        </p:nvCxnSpPr>
        <p:spPr>
          <a:xfrm>
            <a:off x="10081914" y="4359304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be 75">
            <a:extLst>
              <a:ext uri="{FF2B5EF4-FFF2-40B4-BE49-F238E27FC236}">
                <a16:creationId xmlns:a16="http://schemas.microsoft.com/office/drawing/2014/main" id="{829D2AB9-AD82-5B0A-565F-FF62339263E3}"/>
              </a:ext>
            </a:extLst>
          </p:cNvPr>
          <p:cNvSpPr/>
          <p:nvPr/>
        </p:nvSpPr>
        <p:spPr>
          <a:xfrm>
            <a:off x="10596610" y="2811089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BE0A7C-6DF2-3240-B735-6E04826B822A}"/>
              </a:ext>
            </a:extLst>
          </p:cNvPr>
          <p:cNvSpPr txBox="1"/>
          <p:nvPr/>
        </p:nvSpPr>
        <p:spPr>
          <a:xfrm>
            <a:off x="10596610" y="2866979"/>
            <a:ext cx="114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Test Text 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0DDFC7-5153-3D2C-9743-73D6E498B1D6}"/>
              </a:ext>
            </a:extLst>
          </p:cNvPr>
          <p:cNvSpPr/>
          <p:nvPr/>
        </p:nvSpPr>
        <p:spPr>
          <a:xfrm>
            <a:off x="11129044" y="2497648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65E0D8-E89D-1CC1-4F9C-5A23D21D332A}"/>
              </a:ext>
            </a:extLst>
          </p:cNvPr>
          <p:cNvSpPr/>
          <p:nvPr/>
        </p:nvSpPr>
        <p:spPr>
          <a:xfrm>
            <a:off x="11109674" y="5584223"/>
            <a:ext cx="289367" cy="31344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798AFCF-E123-B6BD-6FB1-CBB115F4C1FC}"/>
              </a:ext>
            </a:extLst>
          </p:cNvPr>
          <p:cNvCxnSpPr>
            <a:cxnSpLocks/>
          </p:cNvCxnSpPr>
          <p:nvPr/>
        </p:nvCxnSpPr>
        <p:spPr>
          <a:xfrm>
            <a:off x="11277665" y="3261161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B444452-5A3D-691C-AF30-6CCB858C4E23}"/>
              </a:ext>
            </a:extLst>
          </p:cNvPr>
          <p:cNvCxnSpPr>
            <a:cxnSpLocks/>
          </p:cNvCxnSpPr>
          <p:nvPr/>
        </p:nvCxnSpPr>
        <p:spPr>
          <a:xfrm>
            <a:off x="11254358" y="5117854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A5823A9-38F5-556A-1AC1-1CED71D84A70}"/>
              </a:ext>
            </a:extLst>
          </p:cNvPr>
          <p:cNvSpPr txBox="1"/>
          <p:nvPr/>
        </p:nvSpPr>
        <p:spPr>
          <a:xfrm>
            <a:off x="6580216" y="3418243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6E9AF3-75BE-93CC-0E7D-119732AB7C62}"/>
              </a:ext>
            </a:extLst>
          </p:cNvPr>
          <p:cNvSpPr txBox="1"/>
          <p:nvPr/>
        </p:nvSpPr>
        <p:spPr>
          <a:xfrm>
            <a:off x="6675510" y="4628888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18C5724-2674-4544-B1EF-A1229076AE1F}"/>
              </a:ext>
            </a:extLst>
          </p:cNvPr>
          <p:cNvSpPr txBox="1"/>
          <p:nvPr/>
        </p:nvSpPr>
        <p:spPr>
          <a:xfrm>
            <a:off x="8789470" y="5943404"/>
            <a:ext cx="24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1      &lt;     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58799A-366A-9344-3306-1D60FE1EB2EE}"/>
              </a:ext>
            </a:extLst>
          </p:cNvPr>
          <p:cNvSpPr txBox="1"/>
          <p:nvPr/>
        </p:nvSpPr>
        <p:spPr>
          <a:xfrm>
            <a:off x="8603689" y="5724344"/>
            <a:ext cx="189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r>
              <a:rPr lang="en-CN" sz="1200" dirty="0"/>
              <a:t>abel 1              label 0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F8288FF-431E-81F1-872C-6CC8F83514E9}"/>
              </a:ext>
            </a:extLst>
          </p:cNvPr>
          <p:cNvSpPr/>
          <p:nvPr/>
        </p:nvSpPr>
        <p:spPr>
          <a:xfrm>
            <a:off x="180290" y="2355472"/>
            <a:ext cx="5521485" cy="42815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7A40B2C-058F-50F6-9172-DD5812E3A1FB}"/>
              </a:ext>
            </a:extLst>
          </p:cNvPr>
          <p:cNvSpPr txBox="1"/>
          <p:nvPr/>
        </p:nvSpPr>
        <p:spPr>
          <a:xfrm>
            <a:off x="2576425" y="561495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Pretrain BERT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C58FD9-A893-3A23-D624-26E6BD92291B}"/>
              </a:ext>
            </a:extLst>
          </p:cNvPr>
          <p:cNvSpPr txBox="1"/>
          <p:nvPr/>
        </p:nvSpPr>
        <p:spPr>
          <a:xfrm>
            <a:off x="8944576" y="3767469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Pretrain BERT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17E5227-1B8F-AC67-4D8C-D2BBB32B3488}"/>
              </a:ext>
            </a:extLst>
          </p:cNvPr>
          <p:cNvSpPr txBox="1"/>
          <p:nvPr/>
        </p:nvSpPr>
        <p:spPr>
          <a:xfrm>
            <a:off x="10793467" y="3787168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Trained BERT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0CE75A-25DB-126C-BBAA-53981DBBC7A4}"/>
              </a:ext>
            </a:extLst>
          </p:cNvPr>
          <p:cNvSpPr txBox="1"/>
          <p:nvPr/>
        </p:nvSpPr>
        <p:spPr>
          <a:xfrm>
            <a:off x="126478" y="110168"/>
            <a:ext cx="485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u="sng" dirty="0"/>
              <a:t>Situation 2:  Wrong classification on Pretrain BERT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6CBF07-8A73-761A-6D38-2135FF6A9C1E}"/>
              </a:ext>
            </a:extLst>
          </p:cNvPr>
          <p:cNvSpPr txBox="1"/>
          <p:nvPr/>
        </p:nvSpPr>
        <p:spPr>
          <a:xfrm>
            <a:off x="1846150" y="2169447"/>
            <a:ext cx="2165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N" sz="1400" b="1" dirty="0"/>
              <a:t>Train, then evaluation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A7F272A7-6D1E-A713-7064-1C0071C21280}"/>
              </a:ext>
            </a:extLst>
          </p:cNvPr>
          <p:cNvSpPr/>
          <p:nvPr/>
        </p:nvSpPr>
        <p:spPr>
          <a:xfrm>
            <a:off x="6450312" y="2295421"/>
            <a:ext cx="5656437" cy="4341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BD9F5F7-676B-8873-55A7-8B54E4DC0180}"/>
              </a:ext>
            </a:extLst>
          </p:cNvPr>
          <p:cNvSpPr txBox="1"/>
          <p:nvPr/>
        </p:nvSpPr>
        <p:spPr>
          <a:xfrm>
            <a:off x="7575201" y="2099231"/>
            <a:ext cx="38432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N" sz="1400" b="1" dirty="0"/>
              <a:t>Remove one record, train, then evaluation</a:t>
            </a:r>
          </a:p>
        </p:txBody>
      </p:sp>
      <p:sp>
        <p:nvSpPr>
          <p:cNvPr id="2" name="Oval Callout 1">
            <a:extLst>
              <a:ext uri="{FF2B5EF4-FFF2-40B4-BE49-F238E27FC236}">
                <a16:creationId xmlns:a16="http://schemas.microsoft.com/office/drawing/2014/main" id="{F14F44DE-1682-13C3-B7EA-E3ECC61ADD06}"/>
              </a:ext>
            </a:extLst>
          </p:cNvPr>
          <p:cNvSpPr/>
          <p:nvPr/>
        </p:nvSpPr>
        <p:spPr>
          <a:xfrm>
            <a:off x="7620009" y="3648006"/>
            <a:ext cx="891691" cy="369330"/>
          </a:xfrm>
          <a:prstGeom prst="wedgeEllipseCallout">
            <a:avLst>
              <a:gd name="adj1" fmla="val -61501"/>
              <a:gd name="adj2" fmla="val 82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132567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77359E-839B-E49A-3EB5-234D0EBF9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13" y="3202398"/>
            <a:ext cx="3854648" cy="8826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CE21AF-0E16-E3A7-D50D-9BFB5C6BE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13" y="1132019"/>
            <a:ext cx="4559534" cy="520727"/>
          </a:xfrm>
          <a:prstGeom prst="rect">
            <a:avLst/>
          </a:prstGeom>
        </p:spPr>
      </p:pic>
      <p:sp>
        <p:nvSpPr>
          <p:cNvPr id="6" name="TextBox 98">
            <a:extLst>
              <a:ext uri="{FF2B5EF4-FFF2-40B4-BE49-F238E27FC236}">
                <a16:creationId xmlns:a16="http://schemas.microsoft.com/office/drawing/2014/main" id="{5966B187-62E0-B04B-B614-F130A7357DE5}"/>
              </a:ext>
            </a:extLst>
          </p:cNvPr>
          <p:cNvSpPr txBox="1"/>
          <p:nvPr/>
        </p:nvSpPr>
        <p:spPr>
          <a:xfrm>
            <a:off x="126478" y="110168"/>
            <a:ext cx="485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u="sng" dirty="0"/>
              <a:t>Situation 2:  Wrong classification on Pretrain BERT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D5F5687-7EA5-267E-73AB-581565507E16}"/>
              </a:ext>
            </a:extLst>
          </p:cNvPr>
          <p:cNvSpPr/>
          <p:nvPr/>
        </p:nvSpPr>
        <p:spPr>
          <a:xfrm>
            <a:off x="3455733" y="1132018"/>
            <a:ext cx="575940" cy="68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1D0842-EE03-760C-CF0E-0BCDDB47AB6F}"/>
              </a:ext>
            </a:extLst>
          </p:cNvPr>
          <p:cNvSpPr/>
          <p:nvPr/>
        </p:nvSpPr>
        <p:spPr>
          <a:xfrm>
            <a:off x="4207262" y="1050918"/>
            <a:ext cx="1279137" cy="68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9757EB44-56FE-0F89-8F64-05509F7AB0B1}"/>
              </a:ext>
            </a:extLst>
          </p:cNvPr>
          <p:cNvSpPr/>
          <p:nvPr/>
        </p:nvSpPr>
        <p:spPr>
          <a:xfrm>
            <a:off x="4177302" y="2007733"/>
            <a:ext cx="1475353" cy="440186"/>
          </a:xfrm>
          <a:prstGeom prst="wedgeRoundRectCallout">
            <a:avLst>
              <a:gd name="adj1" fmla="val -4887"/>
              <a:gd name="adj2" fmla="val -8903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Both prediction are wrong.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A8265B-C05F-69DB-F7F6-0A8102B0EE9D}"/>
              </a:ext>
            </a:extLst>
          </p:cNvPr>
          <p:cNvSpPr txBox="1"/>
          <p:nvPr/>
        </p:nvSpPr>
        <p:spPr>
          <a:xfrm>
            <a:off x="737063" y="602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altLang="zh-CN" sz="1800" dirty="0"/>
              <a:t>Test </a:t>
            </a:r>
            <a:r>
              <a:rPr lang="en-US" altLang="zh-CN" dirty="0"/>
              <a:t>Sentence</a:t>
            </a:r>
            <a:endParaRPr lang="en-CN" altLang="zh-CN" sz="1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CD1B4A-7BC8-B671-DEA5-1DB12ECDE11D}"/>
              </a:ext>
            </a:extLst>
          </p:cNvPr>
          <p:cNvSpPr txBox="1"/>
          <p:nvPr/>
        </p:nvSpPr>
        <p:spPr>
          <a:xfrm>
            <a:off x="737063" y="28356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altLang="zh-CN" sz="1800" dirty="0"/>
              <a:t>T</a:t>
            </a:r>
            <a:r>
              <a:rPr lang="en-US" altLang="zh-CN" sz="1800" dirty="0"/>
              <a:t>raining</a:t>
            </a:r>
            <a:r>
              <a:rPr lang="en-CN" altLang="zh-CN" sz="1800" dirty="0"/>
              <a:t> </a:t>
            </a:r>
            <a:r>
              <a:rPr lang="en-US" altLang="zh-CN" dirty="0"/>
              <a:t>Sentences</a:t>
            </a:r>
            <a:endParaRPr lang="en-CN" altLang="zh-CN" sz="1800" dirty="0"/>
          </a:p>
        </p:txBody>
      </p:sp>
      <p:sp>
        <p:nvSpPr>
          <p:cNvPr id="12" name="TextBox 52">
            <a:extLst>
              <a:ext uri="{FF2B5EF4-FFF2-40B4-BE49-F238E27FC236}">
                <a16:creationId xmlns:a16="http://schemas.microsoft.com/office/drawing/2014/main" id="{8D95C1F1-21C3-A685-8324-89BA29A6BBB5}"/>
              </a:ext>
            </a:extLst>
          </p:cNvPr>
          <p:cNvSpPr txBox="1"/>
          <p:nvPr/>
        </p:nvSpPr>
        <p:spPr>
          <a:xfrm>
            <a:off x="5521342" y="3516154"/>
            <a:ext cx="24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CN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CN" dirty="0">
                <a:solidFill>
                  <a:srgbClr val="FF0000"/>
                </a:solidFill>
              </a:rPr>
              <a:t>      1</a:t>
            </a:r>
          </a:p>
        </p:txBody>
      </p:sp>
      <p:sp>
        <p:nvSpPr>
          <p:cNvPr id="13" name="TextBox 53">
            <a:extLst>
              <a:ext uri="{FF2B5EF4-FFF2-40B4-BE49-F238E27FC236}">
                <a16:creationId xmlns:a16="http://schemas.microsoft.com/office/drawing/2014/main" id="{069CFC25-FEC4-3825-1E91-4A8037339A8B}"/>
              </a:ext>
            </a:extLst>
          </p:cNvPr>
          <p:cNvSpPr txBox="1"/>
          <p:nvPr/>
        </p:nvSpPr>
        <p:spPr>
          <a:xfrm>
            <a:off x="5394652" y="3325113"/>
            <a:ext cx="189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r>
              <a:rPr lang="en-CN" sz="1200" dirty="0"/>
              <a:t>abel 1              label 0</a:t>
            </a:r>
          </a:p>
        </p:txBody>
      </p:sp>
    </p:spTree>
    <p:extLst>
      <p:ext uri="{BB962C8B-B14F-4D97-AF65-F5344CB8AC3E}">
        <p14:creationId xmlns:p14="http://schemas.microsoft.com/office/powerpoint/2010/main" val="31341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265</Words>
  <Application>Microsoft Office PowerPoint</Application>
  <PresentationFormat>宽屏</PresentationFormat>
  <Paragraphs>99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Patrick</dc:creator>
  <cp:lastModifiedBy>Li Patrick</cp:lastModifiedBy>
  <cp:revision>14</cp:revision>
  <dcterms:created xsi:type="dcterms:W3CDTF">2022-10-23T03:47:11Z</dcterms:created>
  <dcterms:modified xsi:type="dcterms:W3CDTF">2022-11-12T09:18:18Z</dcterms:modified>
</cp:coreProperties>
</file>