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5"/>
    <p:sldMasterId id="214748366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y="5143500" cx="9144000"/>
  <p:notesSz cx="6858000" cy="9144000"/>
  <p:embeddedFontLst>
    <p:embeddedFont>
      <p:font typeface="Sniglet"/>
      <p:regular r:id="rId26"/>
    </p:embeddedFont>
    <p:embeddedFont>
      <p:font typeface="Bangers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1F91628-39C6-4737-81BF-52A4E3C6E049}">
  <a:tblStyle styleId="{01F91628-39C6-4737-81BF-52A4E3C6E0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Sniglet-regular.fntdata"/><Relationship Id="rId25" Type="http://schemas.openxmlformats.org/officeDocument/2006/relationships/slide" Target="slides/slide18.xml"/><Relationship Id="rId27" Type="http://schemas.openxmlformats.org/officeDocument/2006/relationships/font" Target="fonts/Bangers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efbc38e4a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efbc38e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TBD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efbc38e4a_0_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efbc38e4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should always ask a stakeholder if you don’t know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efbc38e4a_0_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efbc38e4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efbc38e4a_0_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efbc38e4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efbc38e4a_0_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efbc38e4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efbc38e4a_0_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efbc38e4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efbc38e4a_0_8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efbc38e4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efbc38e4a_0_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efbc38e4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efbc38e4a_0_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efbc38e4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Fair that one persons opinion got taken into account? Easier or harder with the more stakeholders ?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efbc38e4a_0_1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efbc38e4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efbc38e4a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efbc38e4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TBD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efbc38e4a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efbc38e4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efbc38e4a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efbc38e4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efbc38e4a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efbc38e4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efbc38e4a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efbc38e4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efbc38e4a_0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efbc38e4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efbc38e4a_0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efbc38e4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efbc38e4a_0_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efbc38e4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4.png" id="55" name="Google Shape;55;p1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/>
          <p:nvPr/>
        </p:nvSpPr>
        <p:spPr>
          <a:xfrm>
            <a:off x="1315275" y="921225"/>
            <a:ext cx="6411650" cy="3910600"/>
          </a:xfrm>
          <a:custGeom>
            <a:rect b="b" l="l" r="r" t="t"/>
            <a:pathLst>
              <a:path extrusionOk="0" h="156424" w="256466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57" name="Google Shape;57;p14"/>
          <p:cNvSpPr/>
          <p:nvPr/>
        </p:nvSpPr>
        <p:spPr>
          <a:xfrm>
            <a:off x="1010475" y="616425"/>
            <a:ext cx="6411650" cy="3910600"/>
          </a:xfrm>
          <a:custGeom>
            <a:rect b="b" l="l" r="r" t="t"/>
            <a:pathLst>
              <a:path extrusionOk="0" h="156424" w="256466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58" name="Google Shape;58;p14"/>
          <p:cNvSpPr txBox="1"/>
          <p:nvPr>
            <p:ph type="ctrTitle"/>
          </p:nvPr>
        </p:nvSpPr>
        <p:spPr>
          <a:xfrm>
            <a:off x="2572125" y="2068625"/>
            <a:ext cx="4271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4.png" id="60" name="Google Shape;60;p1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5"/>
          <p:cNvSpPr/>
          <p:nvPr/>
        </p:nvSpPr>
        <p:spPr>
          <a:xfrm flipH="1" rot="169468">
            <a:off x="3608972" y="646196"/>
            <a:ext cx="5247975" cy="3809532"/>
          </a:xfrm>
          <a:prstGeom prst="wedgeEllipseCallout">
            <a:avLst>
              <a:gd fmla="val -42509" name="adj1"/>
              <a:gd fmla="val 62980" name="adj2"/>
            </a:avLst>
          </a:prstGeom>
          <a:solidFill>
            <a:srgbClr val="001936">
              <a:alpha val="21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/>
          <p:nvPr/>
        </p:nvSpPr>
        <p:spPr>
          <a:xfrm flipH="1" rot="169468">
            <a:off x="3380372" y="417596"/>
            <a:ext cx="5247975" cy="3809532"/>
          </a:xfrm>
          <a:prstGeom prst="wedgeEllipseCallout">
            <a:avLst>
              <a:gd fmla="val -42509" name="adj1"/>
              <a:gd fmla="val 62980" name="adj2"/>
            </a:avLst>
          </a:pr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5"/>
          <p:cNvSpPr txBox="1"/>
          <p:nvPr>
            <p:ph type="ctrTitle"/>
          </p:nvPr>
        </p:nvSpPr>
        <p:spPr>
          <a:xfrm>
            <a:off x="4101125" y="1659550"/>
            <a:ext cx="3767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4101125" y="2687651"/>
            <a:ext cx="3767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2.png" id="67" name="Google Shape;67;p1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6"/>
          <p:cNvSpPr/>
          <p:nvPr/>
        </p:nvSpPr>
        <p:spPr>
          <a:xfrm>
            <a:off x="1992350" y="37775"/>
            <a:ext cx="5616577" cy="5220440"/>
          </a:xfrm>
          <a:custGeom>
            <a:rect b="b" l="l" r="r" t="t"/>
            <a:pathLst>
              <a:path extrusionOk="0" h="106692" w="114788">
                <a:moveTo>
                  <a:pt x="40479" y="15324"/>
                </a:moveTo>
                <a:lnTo>
                  <a:pt x="41346" y="3758"/>
                </a:lnTo>
                <a:lnTo>
                  <a:pt x="52623" y="13878"/>
                </a:lnTo>
                <a:lnTo>
                  <a:pt x="56382" y="0"/>
                </a:lnTo>
                <a:lnTo>
                  <a:pt x="63610" y="14746"/>
                </a:lnTo>
                <a:lnTo>
                  <a:pt x="70549" y="2024"/>
                </a:lnTo>
                <a:lnTo>
                  <a:pt x="75754" y="17926"/>
                </a:lnTo>
                <a:lnTo>
                  <a:pt x="85006" y="6939"/>
                </a:lnTo>
                <a:lnTo>
                  <a:pt x="85006" y="23131"/>
                </a:lnTo>
                <a:lnTo>
                  <a:pt x="100620" y="13589"/>
                </a:lnTo>
                <a:lnTo>
                  <a:pt x="96861" y="31516"/>
                </a:lnTo>
                <a:lnTo>
                  <a:pt x="111896" y="26889"/>
                </a:lnTo>
                <a:lnTo>
                  <a:pt x="100909" y="41057"/>
                </a:lnTo>
                <a:lnTo>
                  <a:pt x="114209" y="42214"/>
                </a:lnTo>
                <a:lnTo>
                  <a:pt x="104379" y="53201"/>
                </a:lnTo>
                <a:lnTo>
                  <a:pt x="114788" y="59851"/>
                </a:lnTo>
                <a:lnTo>
                  <a:pt x="101198" y="64188"/>
                </a:lnTo>
                <a:lnTo>
                  <a:pt x="105246" y="74886"/>
                </a:lnTo>
                <a:lnTo>
                  <a:pt x="93102" y="73730"/>
                </a:lnTo>
                <a:lnTo>
                  <a:pt x="97150" y="85006"/>
                </a:lnTo>
                <a:lnTo>
                  <a:pt x="88187" y="81537"/>
                </a:lnTo>
                <a:lnTo>
                  <a:pt x="87319" y="95994"/>
                </a:lnTo>
                <a:lnTo>
                  <a:pt x="76043" y="91078"/>
                </a:lnTo>
                <a:lnTo>
                  <a:pt x="71417" y="101776"/>
                </a:lnTo>
                <a:lnTo>
                  <a:pt x="64478" y="93970"/>
                </a:lnTo>
                <a:lnTo>
                  <a:pt x="58984" y="106692"/>
                </a:lnTo>
                <a:lnTo>
                  <a:pt x="52334" y="88187"/>
                </a:lnTo>
                <a:lnTo>
                  <a:pt x="45105" y="100620"/>
                </a:lnTo>
                <a:lnTo>
                  <a:pt x="41636" y="86741"/>
                </a:lnTo>
                <a:lnTo>
                  <a:pt x="29492" y="102355"/>
                </a:lnTo>
                <a:lnTo>
                  <a:pt x="29781" y="83271"/>
                </a:lnTo>
                <a:lnTo>
                  <a:pt x="20239" y="87319"/>
                </a:lnTo>
                <a:lnTo>
                  <a:pt x="21107" y="76332"/>
                </a:lnTo>
                <a:lnTo>
                  <a:pt x="4915" y="79224"/>
                </a:lnTo>
                <a:lnTo>
                  <a:pt x="16191" y="66212"/>
                </a:lnTo>
                <a:lnTo>
                  <a:pt x="7806" y="62164"/>
                </a:lnTo>
                <a:lnTo>
                  <a:pt x="14167" y="56960"/>
                </a:lnTo>
                <a:lnTo>
                  <a:pt x="0" y="47997"/>
                </a:lnTo>
                <a:lnTo>
                  <a:pt x="18215" y="43081"/>
                </a:lnTo>
                <a:lnTo>
                  <a:pt x="9252" y="31516"/>
                </a:lnTo>
                <a:lnTo>
                  <a:pt x="26022" y="33540"/>
                </a:lnTo>
                <a:lnTo>
                  <a:pt x="16191" y="18504"/>
                </a:lnTo>
                <a:lnTo>
                  <a:pt x="31516" y="23420"/>
                </a:lnTo>
                <a:lnTo>
                  <a:pt x="32094" y="11854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69" name="Google Shape;69;p16"/>
          <p:cNvSpPr/>
          <p:nvPr/>
        </p:nvSpPr>
        <p:spPr>
          <a:xfrm>
            <a:off x="1763750" y="-114625"/>
            <a:ext cx="5616577" cy="5220440"/>
          </a:xfrm>
          <a:custGeom>
            <a:rect b="b" l="l" r="r" t="t"/>
            <a:pathLst>
              <a:path extrusionOk="0" h="106692" w="114788">
                <a:moveTo>
                  <a:pt x="40479" y="15324"/>
                </a:moveTo>
                <a:lnTo>
                  <a:pt x="41346" y="3758"/>
                </a:lnTo>
                <a:lnTo>
                  <a:pt x="52623" y="13878"/>
                </a:lnTo>
                <a:lnTo>
                  <a:pt x="56382" y="0"/>
                </a:lnTo>
                <a:lnTo>
                  <a:pt x="63610" y="14746"/>
                </a:lnTo>
                <a:lnTo>
                  <a:pt x="70549" y="2024"/>
                </a:lnTo>
                <a:lnTo>
                  <a:pt x="75754" y="17926"/>
                </a:lnTo>
                <a:lnTo>
                  <a:pt x="85006" y="6939"/>
                </a:lnTo>
                <a:lnTo>
                  <a:pt x="85006" y="23131"/>
                </a:lnTo>
                <a:lnTo>
                  <a:pt x="100620" y="13589"/>
                </a:lnTo>
                <a:lnTo>
                  <a:pt x="96861" y="31516"/>
                </a:lnTo>
                <a:lnTo>
                  <a:pt x="111896" y="26889"/>
                </a:lnTo>
                <a:lnTo>
                  <a:pt x="100909" y="41057"/>
                </a:lnTo>
                <a:lnTo>
                  <a:pt x="114209" y="42214"/>
                </a:lnTo>
                <a:lnTo>
                  <a:pt x="104379" y="53201"/>
                </a:lnTo>
                <a:lnTo>
                  <a:pt x="114788" y="59851"/>
                </a:lnTo>
                <a:lnTo>
                  <a:pt x="101198" y="64188"/>
                </a:lnTo>
                <a:lnTo>
                  <a:pt x="105246" y="74886"/>
                </a:lnTo>
                <a:lnTo>
                  <a:pt x="93102" y="73730"/>
                </a:lnTo>
                <a:lnTo>
                  <a:pt x="97150" y="85006"/>
                </a:lnTo>
                <a:lnTo>
                  <a:pt x="88187" y="81537"/>
                </a:lnTo>
                <a:lnTo>
                  <a:pt x="87319" y="95994"/>
                </a:lnTo>
                <a:lnTo>
                  <a:pt x="76043" y="91078"/>
                </a:lnTo>
                <a:lnTo>
                  <a:pt x="71417" y="101776"/>
                </a:lnTo>
                <a:lnTo>
                  <a:pt x="64478" y="93970"/>
                </a:lnTo>
                <a:lnTo>
                  <a:pt x="58984" y="106692"/>
                </a:lnTo>
                <a:lnTo>
                  <a:pt x="52334" y="88187"/>
                </a:lnTo>
                <a:lnTo>
                  <a:pt x="45105" y="100620"/>
                </a:lnTo>
                <a:lnTo>
                  <a:pt x="41636" y="86741"/>
                </a:lnTo>
                <a:lnTo>
                  <a:pt x="29492" y="102355"/>
                </a:lnTo>
                <a:lnTo>
                  <a:pt x="29781" y="83271"/>
                </a:lnTo>
                <a:lnTo>
                  <a:pt x="20239" y="87319"/>
                </a:lnTo>
                <a:lnTo>
                  <a:pt x="21107" y="76332"/>
                </a:lnTo>
                <a:lnTo>
                  <a:pt x="4915" y="79224"/>
                </a:lnTo>
                <a:lnTo>
                  <a:pt x="16191" y="66212"/>
                </a:lnTo>
                <a:lnTo>
                  <a:pt x="7806" y="62164"/>
                </a:lnTo>
                <a:lnTo>
                  <a:pt x="14167" y="56960"/>
                </a:lnTo>
                <a:lnTo>
                  <a:pt x="0" y="47997"/>
                </a:lnTo>
                <a:lnTo>
                  <a:pt x="18215" y="43081"/>
                </a:lnTo>
                <a:lnTo>
                  <a:pt x="9252" y="31516"/>
                </a:lnTo>
                <a:lnTo>
                  <a:pt x="26022" y="33540"/>
                </a:lnTo>
                <a:lnTo>
                  <a:pt x="16191" y="18504"/>
                </a:lnTo>
                <a:lnTo>
                  <a:pt x="31516" y="23420"/>
                </a:lnTo>
                <a:lnTo>
                  <a:pt x="32094" y="11854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2905800" y="2161800"/>
            <a:ext cx="33324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indent="-381000" lvl="8" marL="41148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latin typeface="Bangers"/>
                <a:ea typeface="Bangers"/>
                <a:cs typeface="Bangers"/>
                <a:sym typeface="Bangers"/>
              </a:defRPr>
            </a:lvl1pPr>
            <a:lvl2pPr lvl="1" rtl="0">
              <a:buNone/>
              <a:defRPr>
                <a:latin typeface="Bangers"/>
                <a:ea typeface="Bangers"/>
                <a:cs typeface="Bangers"/>
                <a:sym typeface="Bangers"/>
              </a:defRPr>
            </a:lvl2pPr>
            <a:lvl3pPr lvl="2" rtl="0">
              <a:buNone/>
              <a:defRPr>
                <a:latin typeface="Bangers"/>
                <a:ea typeface="Bangers"/>
                <a:cs typeface="Bangers"/>
                <a:sym typeface="Bangers"/>
              </a:defRPr>
            </a:lvl3pPr>
            <a:lvl4pPr lvl="3" rtl="0">
              <a:buNone/>
              <a:defRPr>
                <a:latin typeface="Bangers"/>
                <a:ea typeface="Bangers"/>
                <a:cs typeface="Bangers"/>
                <a:sym typeface="Bangers"/>
              </a:defRPr>
            </a:lvl4pPr>
            <a:lvl5pPr lvl="4" rtl="0">
              <a:buNone/>
              <a:defRPr>
                <a:latin typeface="Bangers"/>
                <a:ea typeface="Bangers"/>
                <a:cs typeface="Bangers"/>
                <a:sym typeface="Bangers"/>
              </a:defRPr>
            </a:lvl5pPr>
            <a:lvl6pPr lvl="5" rtl="0">
              <a:buNone/>
              <a:defRPr>
                <a:latin typeface="Bangers"/>
                <a:ea typeface="Bangers"/>
                <a:cs typeface="Bangers"/>
                <a:sym typeface="Bangers"/>
              </a:defRPr>
            </a:lvl6pPr>
            <a:lvl7pPr lvl="6" rtl="0">
              <a:buNone/>
              <a:defRPr>
                <a:latin typeface="Bangers"/>
                <a:ea typeface="Bangers"/>
                <a:cs typeface="Bangers"/>
                <a:sym typeface="Bangers"/>
              </a:defRPr>
            </a:lvl7pPr>
            <a:lvl8pPr lvl="7" rtl="0">
              <a:buNone/>
              <a:defRPr>
                <a:latin typeface="Bangers"/>
                <a:ea typeface="Bangers"/>
                <a:cs typeface="Bangers"/>
                <a:sym typeface="Bangers"/>
              </a:defRPr>
            </a:lvl8pPr>
            <a:lvl9pPr lvl="8" rtl="0">
              <a:buNone/>
              <a:defRPr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1.png" id="73" name="Google Shape;73;p1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7"/>
          <p:cNvSpPr/>
          <p:nvPr/>
        </p:nvSpPr>
        <p:spPr>
          <a:xfrm>
            <a:off x="734600" y="7635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75" name="Google Shape;75;p17"/>
          <p:cNvSpPr/>
          <p:nvPr/>
        </p:nvSpPr>
        <p:spPr>
          <a:xfrm>
            <a:off x="506000" y="5349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76" name="Google Shape;76;p17"/>
          <p:cNvSpPr txBox="1"/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1052050" y="1545942"/>
            <a:ext cx="77109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×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1.png" id="80" name="Google Shape;80;p1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8"/>
          <p:cNvSpPr/>
          <p:nvPr/>
        </p:nvSpPr>
        <p:spPr>
          <a:xfrm>
            <a:off x="734600" y="7635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82" name="Google Shape;82;p18"/>
          <p:cNvSpPr/>
          <p:nvPr/>
        </p:nvSpPr>
        <p:spPr>
          <a:xfrm>
            <a:off x="506000" y="5349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83" name="Google Shape;83;p18"/>
          <p:cNvSpPr txBox="1"/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1073625" y="1550125"/>
            <a:ext cx="3396300" cy="26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rtl="0">
              <a:spcBef>
                <a:spcPts val="600"/>
              </a:spcBef>
              <a:spcAft>
                <a:spcPts val="0"/>
              </a:spcAft>
              <a:buSzPts val="2200"/>
              <a:buChar char="×"/>
              <a:defRPr sz="2200"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9pPr>
          </a:lstStyle>
          <a:p/>
        </p:txBody>
      </p:sp>
      <p:sp>
        <p:nvSpPr>
          <p:cNvPr id="85" name="Google Shape;85;p18"/>
          <p:cNvSpPr txBox="1"/>
          <p:nvPr>
            <p:ph idx="2" type="body"/>
          </p:nvPr>
        </p:nvSpPr>
        <p:spPr>
          <a:xfrm>
            <a:off x="4674251" y="1550125"/>
            <a:ext cx="3396300" cy="26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rtl="0">
              <a:spcBef>
                <a:spcPts val="600"/>
              </a:spcBef>
              <a:spcAft>
                <a:spcPts val="0"/>
              </a:spcAft>
              <a:buSzPts val="2200"/>
              <a:buChar char="×"/>
              <a:defRPr sz="2200"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1.png" id="88" name="Google Shape;88;p1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9"/>
          <p:cNvSpPr/>
          <p:nvPr/>
        </p:nvSpPr>
        <p:spPr>
          <a:xfrm>
            <a:off x="734600" y="7635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90" name="Google Shape;90;p19"/>
          <p:cNvSpPr/>
          <p:nvPr/>
        </p:nvSpPr>
        <p:spPr>
          <a:xfrm>
            <a:off x="506000" y="5349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91" name="Google Shape;91;p19"/>
          <p:cNvSpPr txBox="1"/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902950" y="1556175"/>
            <a:ext cx="2295300" cy="28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2" type="body"/>
          </p:nvPr>
        </p:nvSpPr>
        <p:spPr>
          <a:xfrm>
            <a:off x="3315993" y="1556175"/>
            <a:ext cx="2295300" cy="28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3" type="body"/>
          </p:nvPr>
        </p:nvSpPr>
        <p:spPr>
          <a:xfrm>
            <a:off x="5729035" y="1556175"/>
            <a:ext cx="2295300" cy="28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1.png" id="97" name="Google Shape;97;p2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0"/>
          <p:cNvSpPr/>
          <p:nvPr/>
        </p:nvSpPr>
        <p:spPr>
          <a:xfrm>
            <a:off x="734600" y="7635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99" name="Google Shape;99;p20"/>
          <p:cNvSpPr/>
          <p:nvPr/>
        </p:nvSpPr>
        <p:spPr>
          <a:xfrm>
            <a:off x="506000" y="5349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00" name="Google Shape;100;p20"/>
          <p:cNvSpPr txBox="1"/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1.png" id="103" name="Google Shape;103;p2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1"/>
          <p:cNvSpPr/>
          <p:nvPr/>
        </p:nvSpPr>
        <p:spPr>
          <a:xfrm>
            <a:off x="734600" y="7635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105" name="Google Shape;105;p21"/>
          <p:cNvSpPr/>
          <p:nvPr/>
        </p:nvSpPr>
        <p:spPr>
          <a:xfrm>
            <a:off x="506000" y="5349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06" name="Google Shape;106;p21"/>
          <p:cNvSpPr txBox="1"/>
          <p:nvPr>
            <p:ph idx="1" type="body"/>
          </p:nvPr>
        </p:nvSpPr>
        <p:spPr>
          <a:xfrm rot="-120953">
            <a:off x="457216" y="4025232"/>
            <a:ext cx="8229893" cy="51962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3.png" id="109" name="Google Shape;109;p22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0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00A7EB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052050" y="1545942"/>
            <a:ext cx="7710900" cy="3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niglet"/>
              <a:buChar char="×"/>
              <a:defRPr sz="3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rtl="0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rtl="0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rtl="0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rtl="0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rtl="0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rtl="0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rtl="0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rtl="0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A300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ctrTitle"/>
          </p:nvPr>
        </p:nvSpPr>
        <p:spPr>
          <a:xfrm>
            <a:off x="2572125" y="2068625"/>
            <a:ext cx="4271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Intro to ethical matrices!</a:t>
            </a:r>
            <a:endParaRPr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6CD02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176" name="Google Shape;176;p32"/>
          <p:cNvGraphicFramePr/>
          <p:nvPr/>
        </p:nvGraphicFramePr>
        <p:xfrm>
          <a:off x="1674650" y="10470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{01F91628-39C6-4737-81BF-52A4E3C6E049}</a:tableStyleId>
              </a:tblPr>
              <a:tblGrid>
                <a:gridCol w="1448675"/>
                <a:gridCol w="1448675"/>
                <a:gridCol w="1552600"/>
                <a:gridCol w="1490225"/>
              </a:tblGrid>
              <a:tr h="90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600" u="sng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Taste</a:t>
                      </a:r>
                      <a:endParaRPr b="1" sz="2600" u="sng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600" u="sng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Nutrition</a:t>
                      </a:r>
                      <a:endParaRPr b="1" sz="2600" u="sng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600" u="sng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Cost</a:t>
                      </a:r>
                      <a:endParaRPr b="1" sz="2600" u="sng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05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3000" u="sng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Child</a:t>
                      </a:r>
                      <a:endParaRPr b="1" sz="3000" u="sng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05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3000" u="sng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Parent</a:t>
                      </a:r>
                      <a:endParaRPr b="1" sz="3000" u="sng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41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3000" u="sng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Doctor</a:t>
                      </a:r>
                      <a:endParaRPr b="1" sz="3000" u="sng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7" name="Google Shape;177;p32"/>
          <p:cNvSpPr txBox="1"/>
          <p:nvPr/>
        </p:nvSpPr>
        <p:spPr>
          <a:xfrm rot="-5400000">
            <a:off x="-857325" y="2627263"/>
            <a:ext cx="36888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600">
                <a:latin typeface="Sniglet"/>
                <a:ea typeface="Sniglet"/>
                <a:cs typeface="Sniglet"/>
                <a:sym typeface="Sniglet"/>
              </a:rPr>
              <a:t>Stakeholders</a:t>
            </a:r>
            <a:endParaRPr b="1" sz="4600"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78" name="Google Shape;178;p32"/>
          <p:cNvSpPr txBox="1"/>
          <p:nvPr/>
        </p:nvSpPr>
        <p:spPr>
          <a:xfrm>
            <a:off x="2727600" y="122100"/>
            <a:ext cx="36888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600">
                <a:latin typeface="Sniglet"/>
                <a:ea typeface="Sniglet"/>
                <a:cs typeface="Sniglet"/>
                <a:sym typeface="Sniglet"/>
              </a:rPr>
              <a:t>Values</a:t>
            </a:r>
            <a:endParaRPr b="1" sz="4600"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6CD02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184" name="Google Shape;184;p33"/>
          <p:cNvGraphicFramePr/>
          <p:nvPr/>
        </p:nvGraphicFramePr>
        <p:xfrm>
          <a:off x="1674650" y="10470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{01F91628-39C6-4737-81BF-52A4E3C6E049}</a:tableStyleId>
              </a:tblPr>
              <a:tblGrid>
                <a:gridCol w="1448675"/>
                <a:gridCol w="1448675"/>
                <a:gridCol w="1552600"/>
                <a:gridCol w="1490225"/>
              </a:tblGrid>
              <a:tr h="90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600" u="sng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Taste</a:t>
                      </a:r>
                      <a:endParaRPr b="1" sz="2600" u="sng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600" u="sng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Nutrition</a:t>
                      </a:r>
                      <a:endParaRPr b="1" sz="2600" u="sng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600" u="sng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Cost</a:t>
                      </a:r>
                      <a:endParaRPr b="1" sz="2600" u="sng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05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3000" u="sng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Child</a:t>
                      </a:r>
                      <a:endParaRPr b="1" sz="3000" u="sng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05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3000" u="sng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Parent</a:t>
                      </a:r>
                      <a:endParaRPr b="1" sz="3000" u="sng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41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3000" u="sng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Doctor</a:t>
                      </a:r>
                      <a:endParaRPr b="1" sz="3000" u="sng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5" name="Google Shape;185;p33"/>
          <p:cNvSpPr txBox="1"/>
          <p:nvPr/>
        </p:nvSpPr>
        <p:spPr>
          <a:xfrm rot="-5400000">
            <a:off x="-857325" y="2627263"/>
            <a:ext cx="36888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600">
                <a:latin typeface="Sniglet"/>
                <a:ea typeface="Sniglet"/>
                <a:cs typeface="Sniglet"/>
                <a:sym typeface="Sniglet"/>
              </a:rPr>
              <a:t>Stakeholders</a:t>
            </a:r>
            <a:endParaRPr b="1" sz="4600"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86" name="Google Shape;186;p33"/>
          <p:cNvSpPr txBox="1"/>
          <p:nvPr/>
        </p:nvSpPr>
        <p:spPr>
          <a:xfrm>
            <a:off x="2727600" y="122100"/>
            <a:ext cx="36888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600">
                <a:latin typeface="Sniglet"/>
                <a:ea typeface="Sniglet"/>
                <a:cs typeface="Sniglet"/>
                <a:sym typeface="Sniglet"/>
              </a:rPr>
              <a:t>Values</a:t>
            </a:r>
            <a:endParaRPr b="1" sz="4600"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6CD02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192" name="Google Shape;192;p34"/>
          <p:cNvGraphicFramePr/>
          <p:nvPr/>
        </p:nvGraphicFramePr>
        <p:xfrm>
          <a:off x="1674650" y="10470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{01F91628-39C6-4737-81BF-52A4E3C6E049}</a:tableStyleId>
              </a:tblPr>
              <a:tblGrid>
                <a:gridCol w="1448675"/>
                <a:gridCol w="1448675"/>
                <a:gridCol w="1552600"/>
                <a:gridCol w="1490225"/>
              </a:tblGrid>
              <a:tr h="90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600" u="sng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Taste</a:t>
                      </a:r>
                      <a:endParaRPr b="1" sz="2600" u="sng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600" u="sng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Nutrition</a:t>
                      </a:r>
                      <a:endParaRPr b="1" sz="2600" u="sng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600" u="sng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Cost</a:t>
                      </a:r>
                      <a:endParaRPr b="1" sz="2600" u="sng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05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3000" u="sng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Child</a:t>
                      </a:r>
                      <a:endParaRPr b="1" sz="3000" u="sng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05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3000" u="sng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Parent</a:t>
                      </a:r>
                      <a:endParaRPr b="1" sz="3000" u="sng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41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3000" u="sng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Doctor</a:t>
                      </a:r>
                      <a:endParaRPr b="1" sz="3000" u="sng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3" name="Google Shape;193;p34"/>
          <p:cNvSpPr txBox="1"/>
          <p:nvPr/>
        </p:nvSpPr>
        <p:spPr>
          <a:xfrm rot="-5400000">
            <a:off x="-857325" y="2627263"/>
            <a:ext cx="36888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600">
                <a:latin typeface="Sniglet"/>
                <a:ea typeface="Sniglet"/>
                <a:cs typeface="Sniglet"/>
                <a:sym typeface="Sniglet"/>
              </a:rPr>
              <a:t>Stakeholders</a:t>
            </a:r>
            <a:endParaRPr b="1" sz="4600"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94" name="Google Shape;194;p34"/>
          <p:cNvSpPr txBox="1"/>
          <p:nvPr/>
        </p:nvSpPr>
        <p:spPr>
          <a:xfrm>
            <a:off x="2727600" y="122100"/>
            <a:ext cx="36888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600">
                <a:latin typeface="Sniglet"/>
                <a:ea typeface="Sniglet"/>
                <a:cs typeface="Sniglet"/>
                <a:sym typeface="Sniglet"/>
              </a:rPr>
              <a:t>Values</a:t>
            </a:r>
            <a:endParaRPr b="1" sz="4600"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6CD02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200" name="Google Shape;200;p35"/>
          <p:cNvGraphicFramePr/>
          <p:nvPr/>
        </p:nvGraphicFramePr>
        <p:xfrm>
          <a:off x="1674650" y="10470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{01F91628-39C6-4737-81BF-52A4E3C6E049}</a:tableStyleId>
              </a:tblPr>
              <a:tblGrid>
                <a:gridCol w="1448675"/>
                <a:gridCol w="1448675"/>
                <a:gridCol w="1552600"/>
                <a:gridCol w="1490225"/>
              </a:tblGrid>
              <a:tr h="90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600" u="sng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Taste</a:t>
                      </a:r>
                      <a:endParaRPr b="1" sz="2600" u="sng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600" u="sng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Nutrition</a:t>
                      </a:r>
                      <a:endParaRPr b="1" sz="2600" u="sng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600" u="sng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Cost</a:t>
                      </a:r>
                      <a:endParaRPr b="1" sz="2600" u="sng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05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3000" u="sng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Child</a:t>
                      </a:r>
                      <a:endParaRPr b="1" sz="3000" u="sng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05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3000" u="sng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Parent</a:t>
                      </a:r>
                      <a:endParaRPr b="1" sz="3000" u="sng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41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3000" u="sng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Doctor</a:t>
                      </a:r>
                      <a:endParaRPr b="1" sz="3000" u="sng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1" name="Google Shape;201;p35"/>
          <p:cNvSpPr txBox="1"/>
          <p:nvPr/>
        </p:nvSpPr>
        <p:spPr>
          <a:xfrm rot="-5400000">
            <a:off x="-857325" y="2627263"/>
            <a:ext cx="36888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600">
                <a:latin typeface="Sniglet"/>
                <a:ea typeface="Sniglet"/>
                <a:cs typeface="Sniglet"/>
                <a:sym typeface="Sniglet"/>
              </a:rPr>
              <a:t>Stakeholders</a:t>
            </a:r>
            <a:endParaRPr b="1" sz="4600"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02" name="Google Shape;202;p35"/>
          <p:cNvSpPr txBox="1"/>
          <p:nvPr/>
        </p:nvSpPr>
        <p:spPr>
          <a:xfrm>
            <a:off x="2727600" y="122100"/>
            <a:ext cx="36888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600">
                <a:latin typeface="Sniglet"/>
                <a:ea typeface="Sniglet"/>
                <a:cs typeface="Sniglet"/>
                <a:sym typeface="Sniglet"/>
              </a:rPr>
              <a:t>Values</a:t>
            </a:r>
            <a:endParaRPr b="1" sz="4600"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6CD02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208" name="Google Shape;208;p36"/>
          <p:cNvGraphicFramePr/>
          <p:nvPr/>
        </p:nvGraphicFramePr>
        <p:xfrm>
          <a:off x="1674650" y="10470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{01F91628-39C6-4737-81BF-52A4E3C6E049}</a:tableStyleId>
              </a:tblPr>
              <a:tblGrid>
                <a:gridCol w="1448675"/>
                <a:gridCol w="1448675"/>
                <a:gridCol w="1552600"/>
                <a:gridCol w="1490225"/>
              </a:tblGrid>
              <a:tr h="90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600" u="sng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Taste</a:t>
                      </a:r>
                      <a:endParaRPr b="1" sz="2600" u="sng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600" u="sng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Nutrition</a:t>
                      </a:r>
                      <a:endParaRPr b="1" sz="2600" u="sng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600" u="sng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Cost</a:t>
                      </a:r>
                      <a:endParaRPr b="1" sz="2600" u="sng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05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3000" u="sng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Child</a:t>
                      </a:r>
                      <a:endParaRPr b="1" sz="3000" u="sng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05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3000" u="sng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Parent</a:t>
                      </a:r>
                      <a:endParaRPr b="1" sz="3000" u="sng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41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3000" u="sng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Doctor</a:t>
                      </a:r>
                      <a:endParaRPr b="1" sz="3000" u="sng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9" name="Google Shape;209;p36"/>
          <p:cNvSpPr txBox="1"/>
          <p:nvPr/>
        </p:nvSpPr>
        <p:spPr>
          <a:xfrm rot="-5400000">
            <a:off x="-857325" y="2627263"/>
            <a:ext cx="36888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600">
                <a:latin typeface="Sniglet"/>
                <a:ea typeface="Sniglet"/>
                <a:cs typeface="Sniglet"/>
                <a:sym typeface="Sniglet"/>
              </a:rPr>
              <a:t>Stakeholders</a:t>
            </a:r>
            <a:endParaRPr b="1" sz="4600"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10" name="Google Shape;210;p36"/>
          <p:cNvSpPr txBox="1"/>
          <p:nvPr/>
        </p:nvSpPr>
        <p:spPr>
          <a:xfrm>
            <a:off x="2727600" y="122100"/>
            <a:ext cx="36888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600">
                <a:latin typeface="Sniglet"/>
                <a:ea typeface="Sniglet"/>
                <a:cs typeface="Sniglet"/>
                <a:sym typeface="Sniglet"/>
              </a:rPr>
              <a:t>Values</a:t>
            </a:r>
            <a:endParaRPr b="1" sz="4600"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6CD02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216" name="Google Shape;216;p37"/>
          <p:cNvGraphicFramePr/>
          <p:nvPr/>
        </p:nvGraphicFramePr>
        <p:xfrm>
          <a:off x="1674650" y="10470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{01F91628-39C6-4737-81BF-52A4E3C6E049}</a:tableStyleId>
              </a:tblPr>
              <a:tblGrid>
                <a:gridCol w="1448675"/>
                <a:gridCol w="1448675"/>
                <a:gridCol w="1552600"/>
                <a:gridCol w="1490225"/>
              </a:tblGrid>
              <a:tr h="90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600" u="sng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Taste</a:t>
                      </a:r>
                      <a:endParaRPr b="1" sz="2600" u="sng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600" u="sng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Nutrition</a:t>
                      </a:r>
                      <a:endParaRPr b="1" sz="2600" u="sng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600" u="sng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Cost</a:t>
                      </a:r>
                      <a:endParaRPr b="1" sz="2600" u="sng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05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3000" u="sng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Child</a:t>
                      </a:r>
                      <a:endParaRPr b="1" sz="3000" u="sng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05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3000" u="sng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Parent</a:t>
                      </a:r>
                      <a:endParaRPr b="1" sz="3000" u="sng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941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3000" u="sng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Doctor</a:t>
                      </a:r>
                      <a:endParaRPr b="1" sz="3000" u="sng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7" name="Google Shape;217;p37"/>
          <p:cNvSpPr txBox="1"/>
          <p:nvPr/>
        </p:nvSpPr>
        <p:spPr>
          <a:xfrm rot="-5400000">
            <a:off x="-857325" y="2627263"/>
            <a:ext cx="36888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600">
                <a:latin typeface="Sniglet"/>
                <a:ea typeface="Sniglet"/>
                <a:cs typeface="Sniglet"/>
                <a:sym typeface="Sniglet"/>
              </a:rPr>
              <a:t>Stakeholders</a:t>
            </a:r>
            <a:endParaRPr b="1" sz="4600"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18" name="Google Shape;218;p37"/>
          <p:cNvSpPr txBox="1"/>
          <p:nvPr/>
        </p:nvSpPr>
        <p:spPr>
          <a:xfrm>
            <a:off x="2727600" y="122100"/>
            <a:ext cx="36888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600">
                <a:latin typeface="Sniglet"/>
                <a:ea typeface="Sniglet"/>
                <a:cs typeface="Sniglet"/>
                <a:sym typeface="Sniglet"/>
              </a:rPr>
              <a:t>Values</a:t>
            </a:r>
            <a:endParaRPr b="1" sz="4600"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00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224" name="Google Shape;224;p38"/>
          <p:cNvGraphicFramePr/>
          <p:nvPr/>
        </p:nvGraphicFramePr>
        <p:xfrm>
          <a:off x="1674650" y="10470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{01F91628-39C6-4737-81BF-52A4E3C6E049}</a:tableStyleId>
              </a:tblPr>
              <a:tblGrid>
                <a:gridCol w="1448675"/>
                <a:gridCol w="1448675"/>
                <a:gridCol w="1552600"/>
                <a:gridCol w="1490225"/>
              </a:tblGrid>
              <a:tr h="90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600" u="sng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Taste</a:t>
                      </a:r>
                      <a:endParaRPr b="1" sz="2600" u="sng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600" u="sng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Nutrition</a:t>
                      </a:r>
                      <a:endParaRPr b="1" sz="2600" u="sng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600" u="sng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Cost</a:t>
                      </a:r>
                      <a:endParaRPr b="1" sz="2600" u="sng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05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3000" u="sng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Child</a:t>
                      </a:r>
                      <a:endParaRPr b="1" sz="3000" u="sng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05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3000" u="sng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Parent</a:t>
                      </a:r>
                      <a:endParaRPr b="1" sz="3000" u="sng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941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3000" u="sng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Doctor</a:t>
                      </a:r>
                      <a:endParaRPr b="1" sz="3000" u="sng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5" name="Google Shape;225;p38"/>
          <p:cNvSpPr txBox="1"/>
          <p:nvPr/>
        </p:nvSpPr>
        <p:spPr>
          <a:xfrm>
            <a:off x="959125" y="122100"/>
            <a:ext cx="75414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600">
                <a:latin typeface="Sniglet"/>
                <a:ea typeface="Sniglet"/>
                <a:cs typeface="Sniglet"/>
                <a:sym typeface="Sniglet"/>
              </a:rPr>
              <a:t>What should the goal be?</a:t>
            </a:r>
            <a:endParaRPr b="1" sz="4600"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A300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 txBox="1"/>
          <p:nvPr>
            <p:ph type="ctrTitle"/>
          </p:nvPr>
        </p:nvSpPr>
        <p:spPr>
          <a:xfrm>
            <a:off x="2572125" y="2068625"/>
            <a:ext cx="4271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Now you try!</a:t>
            </a:r>
            <a:endParaRPr sz="4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A7EB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 txBox="1"/>
          <p:nvPr>
            <p:ph type="ctrTitle"/>
          </p:nvPr>
        </p:nvSpPr>
        <p:spPr>
          <a:xfrm>
            <a:off x="4101125" y="1659550"/>
            <a:ext cx="3767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Share </a:t>
            </a:r>
            <a:endParaRPr sz="4800"/>
          </a:p>
        </p:txBody>
      </p:sp>
      <p:sp>
        <p:nvSpPr>
          <p:cNvPr id="236" name="Google Shape;236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A300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ctrTitle"/>
          </p:nvPr>
        </p:nvSpPr>
        <p:spPr>
          <a:xfrm>
            <a:off x="2572125" y="2068625"/>
            <a:ext cx="4271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How do we decide what an algorithm should optimize for?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Brainstorming</a:t>
            </a:r>
            <a:endParaRPr/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1052050" y="1545950"/>
            <a:ext cx="69681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SzPts val="2800"/>
              <a:buChar char="×"/>
            </a:pPr>
            <a:r>
              <a:rPr lang="en-GB" sz="2800"/>
              <a:t>For the next five minutes, brainstorm with your partner </a:t>
            </a:r>
            <a:r>
              <a:rPr b="1" lang="en-GB" sz="2800" u="sng"/>
              <a:t>~10 goals</a:t>
            </a:r>
            <a:r>
              <a:rPr b="1" lang="en-GB" sz="2800"/>
              <a:t> </a:t>
            </a:r>
            <a:r>
              <a:rPr lang="en-GB" sz="2800"/>
              <a:t>your peanut butter and jelly sandwich algorithm could have</a:t>
            </a:r>
            <a:endParaRPr sz="2800"/>
          </a:p>
        </p:txBody>
      </p:sp>
      <p:sp>
        <p:nvSpPr>
          <p:cNvPr id="127" name="Google Shape;127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5C4CA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ctrTitle"/>
          </p:nvPr>
        </p:nvSpPr>
        <p:spPr>
          <a:xfrm>
            <a:off x="4101125" y="1659550"/>
            <a:ext cx="3767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Share </a:t>
            </a:r>
            <a:endParaRPr sz="4800"/>
          </a:p>
        </p:txBody>
      </p:sp>
      <p:sp>
        <p:nvSpPr>
          <p:cNvPr id="133" name="Google Shape;133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4965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Brainstorming… part II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1052050" y="1545950"/>
            <a:ext cx="69681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SzPts val="2800"/>
              <a:buChar char="×"/>
            </a:pPr>
            <a:r>
              <a:rPr lang="en-GB" sz="2800"/>
              <a:t>For the next five minutes, brainstorm with your partner </a:t>
            </a:r>
            <a:r>
              <a:rPr b="1" lang="en-GB" sz="2800" u="sng"/>
              <a:t>~10 stakeholders</a:t>
            </a:r>
            <a:r>
              <a:rPr lang="en-GB" sz="2800"/>
              <a:t> who care about the outcome your PB&amp;J algorithm could have and </a:t>
            </a:r>
            <a:r>
              <a:rPr b="1" lang="en-GB" sz="2800" u="sng"/>
              <a:t>why they care</a:t>
            </a:r>
            <a:r>
              <a:rPr lang="en-GB" sz="2800"/>
              <a:t> about the algorithm</a:t>
            </a:r>
            <a:endParaRPr sz="2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140" name="Google Shape;140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D900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ctrTitle"/>
          </p:nvPr>
        </p:nvSpPr>
        <p:spPr>
          <a:xfrm>
            <a:off x="4101125" y="1659550"/>
            <a:ext cx="3767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Share </a:t>
            </a:r>
            <a:endParaRPr sz="4800"/>
          </a:p>
        </p:txBody>
      </p:sp>
      <p:sp>
        <p:nvSpPr>
          <p:cNvPr id="146" name="Google Shape;146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6CD02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152" name="Google Shape;152;p29"/>
          <p:cNvGraphicFramePr/>
          <p:nvPr/>
        </p:nvGraphicFramePr>
        <p:xfrm>
          <a:off x="1674650" y="10470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{01F91628-39C6-4737-81BF-52A4E3C6E049}</a:tableStyleId>
              </a:tblPr>
              <a:tblGrid>
                <a:gridCol w="1448675"/>
                <a:gridCol w="1448675"/>
                <a:gridCol w="1448675"/>
                <a:gridCol w="1448675"/>
              </a:tblGrid>
              <a:tr h="90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0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0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41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3" name="Google Shape;153;p29"/>
          <p:cNvSpPr txBox="1"/>
          <p:nvPr/>
        </p:nvSpPr>
        <p:spPr>
          <a:xfrm rot="-5400000">
            <a:off x="-857325" y="2627263"/>
            <a:ext cx="36888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600">
                <a:latin typeface="Sniglet"/>
                <a:ea typeface="Sniglet"/>
                <a:cs typeface="Sniglet"/>
                <a:sym typeface="Sniglet"/>
              </a:rPr>
              <a:t>Stakeholders</a:t>
            </a:r>
            <a:endParaRPr b="1" sz="4600"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54" name="Google Shape;154;p29"/>
          <p:cNvSpPr txBox="1"/>
          <p:nvPr/>
        </p:nvSpPr>
        <p:spPr>
          <a:xfrm>
            <a:off x="2727600" y="122100"/>
            <a:ext cx="36888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600">
                <a:latin typeface="Sniglet"/>
                <a:ea typeface="Sniglet"/>
                <a:cs typeface="Sniglet"/>
                <a:sym typeface="Sniglet"/>
              </a:rPr>
              <a:t>Values</a:t>
            </a:r>
            <a:endParaRPr b="1" sz="4600"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6CD02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160" name="Google Shape;160;p30"/>
          <p:cNvGraphicFramePr/>
          <p:nvPr/>
        </p:nvGraphicFramePr>
        <p:xfrm>
          <a:off x="1674650" y="10470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{01F91628-39C6-4737-81BF-52A4E3C6E049}</a:tableStyleId>
              </a:tblPr>
              <a:tblGrid>
                <a:gridCol w="1448675"/>
                <a:gridCol w="1448675"/>
                <a:gridCol w="1552600"/>
                <a:gridCol w="1490225"/>
              </a:tblGrid>
              <a:tr h="90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600" u="sng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Taste</a:t>
                      </a:r>
                      <a:endParaRPr b="1" sz="2600" u="sng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600" u="sng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Nutrition</a:t>
                      </a:r>
                      <a:endParaRPr b="1" sz="2600" u="sng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600" u="sng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Cost</a:t>
                      </a:r>
                      <a:endParaRPr b="1" sz="2600" u="sng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05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3000" u="sng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Child</a:t>
                      </a:r>
                      <a:endParaRPr b="1" sz="3000" u="sng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05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3000" u="sng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Parent</a:t>
                      </a:r>
                      <a:endParaRPr b="1" sz="3000" u="sng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41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3000" u="sng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Doctor</a:t>
                      </a:r>
                      <a:endParaRPr b="1" sz="3000" u="sng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1" name="Google Shape;161;p30"/>
          <p:cNvSpPr txBox="1"/>
          <p:nvPr/>
        </p:nvSpPr>
        <p:spPr>
          <a:xfrm rot="-5400000">
            <a:off x="-857325" y="2627263"/>
            <a:ext cx="36888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600">
                <a:latin typeface="Sniglet"/>
                <a:ea typeface="Sniglet"/>
                <a:cs typeface="Sniglet"/>
                <a:sym typeface="Sniglet"/>
              </a:rPr>
              <a:t>Stakeholders</a:t>
            </a:r>
            <a:endParaRPr b="1" sz="4600"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62" name="Google Shape;162;p30"/>
          <p:cNvSpPr txBox="1"/>
          <p:nvPr/>
        </p:nvSpPr>
        <p:spPr>
          <a:xfrm>
            <a:off x="2727600" y="122100"/>
            <a:ext cx="36888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600">
                <a:latin typeface="Sniglet"/>
                <a:ea typeface="Sniglet"/>
                <a:cs typeface="Sniglet"/>
                <a:sym typeface="Sniglet"/>
              </a:rPr>
              <a:t>Values</a:t>
            </a:r>
            <a:endParaRPr b="1" sz="4600"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6CD02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168" name="Google Shape;168;p31"/>
          <p:cNvGraphicFramePr/>
          <p:nvPr/>
        </p:nvGraphicFramePr>
        <p:xfrm>
          <a:off x="1674650" y="10470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{01F91628-39C6-4737-81BF-52A4E3C6E049}</a:tableStyleId>
              </a:tblPr>
              <a:tblGrid>
                <a:gridCol w="1448675"/>
                <a:gridCol w="1448675"/>
                <a:gridCol w="1552600"/>
                <a:gridCol w="1490225"/>
              </a:tblGrid>
              <a:tr h="90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600" u="sng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Taste</a:t>
                      </a:r>
                      <a:endParaRPr b="1" sz="2600" u="sng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600" u="sng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Nutrition</a:t>
                      </a:r>
                      <a:endParaRPr b="1" sz="2600" u="sng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600" u="sng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Cost</a:t>
                      </a:r>
                      <a:endParaRPr b="1" sz="2600" u="sng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05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3000" u="sng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Child</a:t>
                      </a:r>
                      <a:endParaRPr b="1" sz="3000" u="sng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05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3000" u="sng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Parent</a:t>
                      </a:r>
                      <a:endParaRPr b="1" sz="3000" u="sng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41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3000" u="sng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Doctor</a:t>
                      </a:r>
                      <a:endParaRPr b="1" sz="3000" u="sng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9" name="Google Shape;169;p31"/>
          <p:cNvSpPr txBox="1"/>
          <p:nvPr/>
        </p:nvSpPr>
        <p:spPr>
          <a:xfrm rot="-5400000">
            <a:off x="-857325" y="2627263"/>
            <a:ext cx="36888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600">
                <a:latin typeface="Sniglet"/>
                <a:ea typeface="Sniglet"/>
                <a:cs typeface="Sniglet"/>
                <a:sym typeface="Sniglet"/>
              </a:rPr>
              <a:t>Stakeholders</a:t>
            </a:r>
            <a:endParaRPr b="1" sz="4600"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70" name="Google Shape;170;p31"/>
          <p:cNvSpPr txBox="1"/>
          <p:nvPr/>
        </p:nvSpPr>
        <p:spPr>
          <a:xfrm>
            <a:off x="2727600" y="122100"/>
            <a:ext cx="36888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600">
                <a:latin typeface="Sniglet"/>
                <a:ea typeface="Sniglet"/>
                <a:cs typeface="Sniglet"/>
                <a:sym typeface="Sniglet"/>
              </a:rPr>
              <a:t>Values</a:t>
            </a:r>
            <a:endParaRPr b="1" sz="4600"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Jachim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