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a7a04ef25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a7a04ef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a7a04ef2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a7a04ef2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7a7a04ef2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a7a04ef2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7a7a04ef2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a7a04ef2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a7a04ef2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a7a04ef2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DFE9FB"/>
            </a:gs>
            <a:gs pos="100000">
              <a:srgbClr val="6E9BE7"/>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netflix.com/watch/80223954?trackId=13752289&amp;tctx=0%2C5%2C9fccbe6f-0bfb-43ba-9ccf-b2a881055700-111659311%2C%2C" TargetMode="External"/><Relationship Id="rId4" Type="http://schemas.openxmlformats.org/officeDocument/2006/relationships/hyperlink" Target="http://www.digitaljournal.com/tech-and-science/technology/sophia-the-robot-claims-she-wants-to-help-not-harm-humans/article/52160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472950" y="993250"/>
            <a:ext cx="8198100" cy="40191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Clr>
                <a:schemeClr val="dk1"/>
              </a:buClr>
              <a:buSzPts val="3500"/>
              <a:buChar char="•"/>
            </a:pPr>
            <a:r>
              <a:rPr b="1" lang="en" sz="3500">
                <a:solidFill>
                  <a:schemeClr val="dk1"/>
                </a:solidFill>
                <a:latin typeface="Calibri"/>
                <a:ea typeface="Calibri"/>
                <a:cs typeface="Calibri"/>
                <a:sym typeface="Calibri"/>
              </a:rPr>
              <a:t>Tuesday</a:t>
            </a:r>
            <a:r>
              <a:rPr b="1" lang="en" sz="3500">
                <a:solidFill>
                  <a:schemeClr val="dk1"/>
                </a:solidFill>
                <a:latin typeface="Calibri"/>
                <a:ea typeface="Calibri"/>
                <a:cs typeface="Calibri"/>
                <a:sym typeface="Calibri"/>
              </a:rPr>
              <a:t> Dec. 3rd</a:t>
            </a:r>
            <a:endParaRPr b="1" sz="3500">
              <a:solidFill>
                <a:schemeClr val="dk1"/>
              </a:solidFill>
              <a:latin typeface="Calibri"/>
              <a:ea typeface="Calibri"/>
              <a:cs typeface="Calibri"/>
              <a:sym typeface="Calibri"/>
            </a:endParaRPr>
          </a:p>
          <a:p>
            <a:pPr indent="-234950" lvl="0" marL="457200" rtl="0" algn="l">
              <a:spcBef>
                <a:spcPts val="0"/>
              </a:spcBef>
              <a:spcAft>
                <a:spcPts val="0"/>
              </a:spcAft>
              <a:buClr>
                <a:schemeClr val="dk1"/>
              </a:buClr>
              <a:buSzPts val="3500"/>
              <a:buFont typeface="Arial"/>
              <a:buNone/>
            </a:pPr>
            <a:r>
              <a:t/>
            </a:r>
            <a:endParaRPr sz="3500">
              <a:solidFill>
                <a:schemeClr val="dk1"/>
              </a:solidFill>
              <a:latin typeface="Calibri"/>
              <a:ea typeface="Calibri"/>
              <a:cs typeface="Calibri"/>
              <a:sym typeface="Calibri"/>
            </a:endParaRPr>
          </a:p>
          <a:p>
            <a:pPr indent="-425450" lvl="0" marL="457200" marR="0" rtl="0" algn="l">
              <a:lnSpc>
                <a:spcPct val="100000"/>
              </a:lnSpc>
              <a:spcBef>
                <a:spcPts val="0"/>
              </a:spcBef>
              <a:spcAft>
                <a:spcPts val="0"/>
              </a:spcAft>
              <a:buClr>
                <a:schemeClr val="dk1"/>
              </a:buClr>
              <a:buSzPts val="3000"/>
              <a:buFont typeface="Arial"/>
              <a:buChar char="•"/>
            </a:pPr>
            <a:r>
              <a:rPr lang="en" sz="3000">
                <a:solidFill>
                  <a:schemeClr val="dk1"/>
                </a:solidFill>
                <a:latin typeface="Calibri"/>
                <a:ea typeface="Calibri"/>
                <a:cs typeface="Calibri"/>
                <a:sym typeface="Calibri"/>
              </a:rPr>
              <a:t>Unit 2 - Technical Basics of A.I.</a:t>
            </a:r>
            <a:endParaRPr sz="3000">
              <a:solidFill>
                <a:schemeClr val="dk1"/>
              </a:solidFill>
              <a:latin typeface="Calibri"/>
              <a:ea typeface="Calibri"/>
              <a:cs typeface="Calibri"/>
              <a:sym typeface="Calibri"/>
            </a:endParaRPr>
          </a:p>
          <a:p>
            <a:pPr indent="-425450" lvl="0" marL="457200" marR="0" rtl="0" algn="l">
              <a:lnSpc>
                <a:spcPct val="100000"/>
              </a:lnSpc>
              <a:spcBef>
                <a:spcPts val="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Societal Impact of A.I. Creators</a:t>
            </a:r>
            <a:endParaRPr sz="3000">
              <a:solidFill>
                <a:schemeClr val="dk1"/>
              </a:solidFill>
              <a:latin typeface="Calibri"/>
              <a:ea typeface="Calibri"/>
              <a:cs typeface="Calibri"/>
              <a:sym typeface="Calibri"/>
            </a:endParaRPr>
          </a:p>
          <a:p>
            <a:pPr indent="-425450" lvl="0" marL="457200" marR="0" rtl="0" algn="l">
              <a:lnSpc>
                <a:spcPct val="100000"/>
              </a:lnSpc>
              <a:spcBef>
                <a:spcPts val="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Potential Future Outcomes</a:t>
            </a:r>
            <a:endParaRPr sz="3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3500"/>
              <a:buFont typeface="Arial"/>
              <a:buNone/>
            </a:pPr>
            <a:r>
              <a:t/>
            </a:r>
            <a:endParaRPr sz="3500">
              <a:solidFill>
                <a:schemeClr val="dk1"/>
              </a:solidFill>
              <a:latin typeface="Calibri"/>
              <a:ea typeface="Calibri"/>
              <a:cs typeface="Calibri"/>
              <a:sym typeface="Calibri"/>
            </a:endParaRPr>
          </a:p>
          <a:p>
            <a:pPr indent="-457200" lvl="0" marL="457200" rtl="0" algn="l">
              <a:spcBef>
                <a:spcPts val="0"/>
              </a:spcBef>
              <a:spcAft>
                <a:spcPts val="0"/>
              </a:spcAft>
              <a:buClr>
                <a:srgbClr val="FF0000"/>
              </a:buClr>
              <a:buSzPts val="3500"/>
              <a:buChar char="•"/>
            </a:pPr>
            <a:r>
              <a:rPr lang="en" sz="3500">
                <a:solidFill>
                  <a:srgbClr val="FF0000"/>
                </a:solidFill>
                <a:latin typeface="Calibri"/>
                <a:ea typeface="Calibri"/>
                <a:cs typeface="Calibri"/>
                <a:sym typeface="Calibri"/>
              </a:rPr>
              <a:t>Homework </a:t>
            </a:r>
            <a:endParaRPr>
              <a:solidFill>
                <a:schemeClr val="dk1"/>
              </a:solidFill>
            </a:endParaRPr>
          </a:p>
          <a:p>
            <a:pPr indent="-412750" lvl="1" marL="914400" rtl="0" algn="l">
              <a:spcBef>
                <a:spcPts val="0"/>
              </a:spcBef>
              <a:spcAft>
                <a:spcPts val="0"/>
              </a:spcAft>
              <a:buClr>
                <a:srgbClr val="FF0000"/>
              </a:buClr>
              <a:buSzPts val="1800"/>
              <a:buChar char="•"/>
            </a:pPr>
            <a:r>
              <a:rPr lang="en" sz="1800">
                <a:solidFill>
                  <a:srgbClr val="FF0000"/>
                </a:solidFill>
                <a:latin typeface="Calibri"/>
                <a:ea typeface="Calibri"/>
                <a:cs typeface="Calibri"/>
                <a:sym typeface="Calibri"/>
              </a:rPr>
              <a:t>No homework in the course.  But I will make you think!</a:t>
            </a:r>
            <a:endParaRPr/>
          </a:p>
        </p:txBody>
      </p:sp>
      <p:sp>
        <p:nvSpPr>
          <p:cNvPr id="55" name="Google Shape;55;p13"/>
          <p:cNvSpPr txBox="1"/>
          <p:nvPr/>
        </p:nvSpPr>
        <p:spPr>
          <a:xfrm>
            <a:off x="498150" y="189177"/>
            <a:ext cx="8147700" cy="88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Font typeface="Calibri"/>
              <a:buNone/>
            </a:pPr>
            <a:r>
              <a:rPr lang="en" sz="2500" u="sng">
                <a:solidFill>
                  <a:schemeClr val="dk1"/>
                </a:solidFill>
                <a:latin typeface="Calibri"/>
                <a:ea typeface="Calibri"/>
                <a:cs typeface="Calibri"/>
                <a:sym typeface="Calibri"/>
              </a:rPr>
              <a:t>Content Objective</a:t>
            </a:r>
            <a:r>
              <a:rPr lang="en" sz="2500">
                <a:solidFill>
                  <a:schemeClr val="dk1"/>
                </a:solidFill>
                <a:latin typeface="Calibri"/>
                <a:ea typeface="Calibri"/>
                <a:cs typeface="Calibri"/>
                <a:sym typeface="Calibri"/>
              </a:rPr>
              <a:t>: </a:t>
            </a:r>
            <a:r>
              <a:rPr b="1" lang="en" sz="2200">
                <a:solidFill>
                  <a:schemeClr val="dk1"/>
                </a:solidFill>
                <a:latin typeface="Calibri"/>
                <a:ea typeface="Calibri"/>
                <a:cs typeface="Calibri"/>
                <a:sym typeface="Calibri"/>
              </a:rPr>
              <a:t>Students will defend which future scenario they believe is most likely in relation to A.I. &amp; Robotics.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82250"/>
            <a:ext cx="8520600" cy="103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1 - Social Impact</a:t>
            </a:r>
            <a:endParaRPr/>
          </a:p>
          <a:p>
            <a:pPr indent="0" lvl="0" marL="0" rtl="0" algn="l">
              <a:spcBef>
                <a:spcPts val="0"/>
              </a:spcBef>
              <a:spcAft>
                <a:spcPts val="0"/>
              </a:spcAft>
              <a:buNone/>
            </a:pPr>
            <a:r>
              <a:rPr lang="en"/>
              <a:t>Why is it important to consider ethics and AI?</a:t>
            </a:r>
            <a:endParaRPr/>
          </a:p>
        </p:txBody>
      </p:sp>
      <p:sp>
        <p:nvSpPr>
          <p:cNvPr id="61" name="Google Shape;61;p14"/>
          <p:cNvSpPr txBox="1"/>
          <p:nvPr>
            <p:ph idx="1" type="body"/>
          </p:nvPr>
        </p:nvSpPr>
        <p:spPr>
          <a:xfrm>
            <a:off x="273400" y="1439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What is society?  What do we view as being a good or bad society?</a:t>
            </a:r>
            <a:endParaRPr>
              <a:solidFill>
                <a:srgbClr val="000000"/>
              </a:solidFill>
            </a:endParaRPr>
          </a:p>
          <a:p>
            <a:pPr indent="0" lvl="0" marL="0" rtl="0" algn="l">
              <a:spcBef>
                <a:spcPts val="1600"/>
              </a:spcBef>
              <a:spcAft>
                <a:spcPts val="0"/>
              </a:spcAft>
              <a:buNone/>
            </a:pPr>
            <a:r>
              <a:rPr lang="en">
                <a:solidFill>
                  <a:srgbClr val="000000"/>
                </a:solidFill>
              </a:rPr>
              <a:t>Who are the ones making the machines?  Programming the machines?  As we will learn later on, AI learns from us...are we always a good example?</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lang="en">
                <a:solidFill>
                  <a:srgbClr val="000000"/>
                </a:solidFill>
              </a:rPr>
              <a:t>See Hanson Robotics Website  ----&gt;  Sophia</a:t>
            </a:r>
            <a:endParaRPr>
              <a:solidFill>
                <a:srgbClr val="000000"/>
              </a:solidFill>
            </a:endParaRPr>
          </a:p>
          <a:p>
            <a:pPr indent="0" lvl="0" marL="0" rtl="0" algn="l">
              <a:spcBef>
                <a:spcPts val="1600"/>
              </a:spcBef>
              <a:spcAft>
                <a:spcPts val="0"/>
              </a:spcAft>
              <a:buNone/>
            </a:pPr>
            <a:r>
              <a:rPr lang="en">
                <a:solidFill>
                  <a:srgbClr val="000000"/>
                </a:solidFill>
              </a:rPr>
              <a:t>What might the ethical code of these people be as they create this robot?</a:t>
            </a:r>
            <a:endParaRPr>
              <a:solidFill>
                <a:srgbClr val="000000"/>
              </a:solidFill>
            </a:endParaRPr>
          </a:p>
          <a:p>
            <a:pPr indent="0" lvl="0" marL="0" rtl="0" algn="l">
              <a:spcBef>
                <a:spcPts val="1600"/>
              </a:spcBef>
              <a:spcAft>
                <a:spcPts val="0"/>
              </a:spcAft>
              <a:buNone/>
            </a:pPr>
            <a:r>
              <a:rPr lang="en">
                <a:solidFill>
                  <a:srgbClr val="000000"/>
                </a:solidFill>
              </a:rPr>
              <a:t>Do you think they have similar or different ethics to us here in the classroom?</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1932475"/>
            <a:ext cx="8520600" cy="240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Scenario 1 - </a:t>
            </a:r>
            <a:r>
              <a:rPr lang="en" u="sng">
                <a:solidFill>
                  <a:schemeClr val="hlink"/>
                </a:solidFill>
                <a:hlinkClick r:id="rId3"/>
              </a:rPr>
              <a:t>The Day the Yogurt Took Over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Scenario 2 - The Second Renaissance</a:t>
            </a:r>
            <a:r>
              <a:rPr lang="en"/>
              <a:t> </a:t>
            </a:r>
            <a:r>
              <a:rPr lang="en" sz="800"/>
              <a:t>(warning: 9 min in - disturbing scene)</a:t>
            </a:r>
            <a:endParaRPr sz="800"/>
          </a:p>
          <a:p>
            <a:pPr indent="0" lvl="0" marL="0" rtl="0" algn="l">
              <a:spcBef>
                <a:spcPts val="0"/>
              </a:spcBef>
              <a:spcAft>
                <a:spcPts val="0"/>
              </a:spcAft>
              <a:buNone/>
            </a:pPr>
            <a:r>
              <a:t/>
            </a:r>
            <a:endParaRPr/>
          </a:p>
          <a:p>
            <a:pPr indent="0" lvl="0" marL="0" rtl="0" algn="l">
              <a:spcBef>
                <a:spcPts val="0"/>
              </a:spcBef>
              <a:spcAft>
                <a:spcPts val="0"/>
              </a:spcAft>
              <a:buNone/>
            </a:pPr>
            <a:r>
              <a:rPr lang="en"/>
              <a:t>Scenario 3 - </a:t>
            </a:r>
            <a:r>
              <a:rPr lang="en" u="sng">
                <a:solidFill>
                  <a:schemeClr val="hlink"/>
                </a:solidFill>
                <a:hlinkClick r:id="rId4"/>
              </a:rPr>
              <a:t>Sophia Talks About Her Plan</a:t>
            </a:r>
            <a:endParaRPr/>
          </a:p>
        </p:txBody>
      </p:sp>
      <p:sp>
        <p:nvSpPr>
          <p:cNvPr id="67" name="Google Shape;67;p15"/>
          <p:cNvSpPr txBox="1"/>
          <p:nvPr/>
        </p:nvSpPr>
        <p:spPr>
          <a:xfrm>
            <a:off x="497850" y="329625"/>
            <a:ext cx="8148300" cy="13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800">
                <a:solidFill>
                  <a:schemeClr val="dk1"/>
                </a:solidFill>
              </a:rPr>
              <a:t>Let’s look at three different societal scenarios...categorize these as being either “evil,” “neutral,” or “good.”  Come up with reasons why you feel these outcomes are good or bad and be ready to defend your thinking.  Jot down significant moments that seem to go against (or with) your own ethical code.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Scenario do you believe is the most likely?</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Get in a group of 2-3 and construct an argument for which one of these scenarios you believe is the most likely to play out in the future.  Compare / contrast your ethical codes to help guide you.  Write 2-3 paragraphs to defend your reasoning.</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lang="en">
                <a:solidFill>
                  <a:srgbClr val="000000"/>
                </a:solidFill>
              </a:rPr>
              <a:t>The goal of this course is to ensure that as the creators of Artificial Intelligence we have the power to determine which outcome we desire.  </a:t>
            </a:r>
            <a:endParaRPr>
              <a:solidFill>
                <a:srgbClr val="000000"/>
              </a:solidFill>
            </a:endParaRPr>
          </a:p>
          <a:p>
            <a:pPr indent="0" lvl="0" marL="0" rtl="0" algn="l">
              <a:spcBef>
                <a:spcPts val="1600"/>
              </a:spcBef>
              <a:spcAft>
                <a:spcPts val="1600"/>
              </a:spcAft>
              <a:buNone/>
            </a:pPr>
            <a:r>
              <a:rPr lang="en">
                <a:solidFill>
                  <a:srgbClr val="000000"/>
                </a:solidFill>
              </a:rPr>
              <a:t>But if we can not come to an agreement on what we consider to be good or bad then AI might construct its own argument…is this dangerous?</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Tomorrow - Perception</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914400" rtl="0" algn="l">
              <a:spcBef>
                <a:spcPts val="0"/>
              </a:spcBef>
              <a:spcAft>
                <a:spcPts val="0"/>
              </a:spcAft>
              <a:buClr>
                <a:schemeClr val="dk1"/>
              </a:buClr>
              <a:buSzPts val="2400"/>
              <a:buChar char="●"/>
            </a:pPr>
            <a:r>
              <a:rPr lang="en" sz="2400">
                <a:solidFill>
                  <a:schemeClr val="dk1"/>
                </a:solidFill>
              </a:rPr>
              <a:t>What is Artificial Intelligence actually?</a:t>
            </a:r>
            <a:endParaRPr sz="2400">
              <a:solidFill>
                <a:schemeClr val="dk1"/>
              </a:solidFill>
            </a:endParaRPr>
          </a:p>
          <a:p>
            <a:pPr indent="-381000" lvl="0" marL="914400" rtl="0" algn="l">
              <a:spcBef>
                <a:spcPts val="0"/>
              </a:spcBef>
              <a:spcAft>
                <a:spcPts val="0"/>
              </a:spcAft>
              <a:buClr>
                <a:schemeClr val="dk1"/>
              </a:buClr>
              <a:buSzPts val="2400"/>
              <a:buChar char="●"/>
            </a:pPr>
            <a:r>
              <a:rPr lang="en" sz="2400">
                <a:solidFill>
                  <a:schemeClr val="dk1"/>
                </a:solidFill>
              </a:rPr>
              <a:t>Computer Vision</a:t>
            </a:r>
            <a:endParaRPr sz="2400">
              <a:solidFill>
                <a:schemeClr val="dk1"/>
              </a:solidFill>
            </a:endParaRPr>
          </a:p>
          <a:p>
            <a:pPr indent="-381000" lvl="0" marL="914400" rtl="0" algn="l">
              <a:spcBef>
                <a:spcPts val="0"/>
              </a:spcBef>
              <a:spcAft>
                <a:spcPts val="0"/>
              </a:spcAft>
              <a:buClr>
                <a:schemeClr val="dk1"/>
              </a:buClr>
              <a:buSzPts val="2400"/>
              <a:buChar char="●"/>
            </a:pPr>
            <a:r>
              <a:rPr lang="en" sz="2400">
                <a:solidFill>
                  <a:schemeClr val="dk1"/>
                </a:solidFill>
              </a:rPr>
              <a:t>How does a computer “see”?</a:t>
            </a:r>
            <a:endParaRPr sz="2400">
              <a:solidFill>
                <a:schemeClr val="dk1"/>
              </a:solidFill>
            </a:endParaRPr>
          </a:p>
          <a:p>
            <a:pPr indent="-381000" lvl="0" marL="914400" rtl="0" algn="l">
              <a:spcBef>
                <a:spcPts val="0"/>
              </a:spcBef>
              <a:spcAft>
                <a:spcPts val="0"/>
              </a:spcAft>
              <a:buClr>
                <a:schemeClr val="dk1"/>
              </a:buClr>
              <a:buSzPts val="2400"/>
              <a:buChar char="●"/>
            </a:pPr>
            <a:r>
              <a:rPr lang="en" sz="2400">
                <a:solidFill>
                  <a:schemeClr val="dk1"/>
                </a:solidFill>
              </a:rPr>
              <a:t>Ethics of Perception</a:t>
            </a:r>
            <a:endParaRPr sz="2400"/>
          </a:p>
        </p:txBody>
      </p:sp>
      <p:pic>
        <p:nvPicPr>
          <p:cNvPr id="80" name="Google Shape;80;p17"/>
          <p:cNvPicPr preferRelativeResize="0"/>
          <p:nvPr/>
        </p:nvPicPr>
        <p:blipFill>
          <a:blip r:embed="rId3">
            <a:alphaModFix/>
          </a:blip>
          <a:stretch>
            <a:fillRect/>
          </a:stretch>
        </p:blipFill>
        <p:spPr>
          <a:xfrm>
            <a:off x="4718100" y="2651500"/>
            <a:ext cx="3902025" cy="2130050"/>
          </a:xfrm>
          <a:prstGeom prst="rect">
            <a:avLst/>
          </a:prstGeom>
          <a:noFill/>
          <a:ln>
            <a:noFill/>
          </a:ln>
        </p:spPr>
      </p:pic>
      <p:pic>
        <p:nvPicPr>
          <p:cNvPr id="81" name="Google Shape;81;p17"/>
          <p:cNvPicPr preferRelativeResize="0"/>
          <p:nvPr/>
        </p:nvPicPr>
        <p:blipFill>
          <a:blip r:embed="rId4">
            <a:alphaModFix/>
          </a:blip>
          <a:stretch>
            <a:fillRect/>
          </a:stretch>
        </p:blipFill>
        <p:spPr>
          <a:xfrm>
            <a:off x="966175" y="3056450"/>
            <a:ext cx="2875174" cy="17251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