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a7a04ef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a7a04e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96703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96703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7a04ef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7a04ef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7a04e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7a04e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7a04ef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7a04ef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a7a04ef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7a04ef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NMblKpkKYao"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Wednesday Dec. 4th</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Unit 2 - Technical Basics of A.I.</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Societal Impact of A.I. Creators</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Potential Future Outcomes</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defend which future scenario they believe is most likely in relation to A.I. &amp; Robotics.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7125"/>
            <a:ext cx="8520600" cy="6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The “Gray Jedi Code” has a real name...</a:t>
            </a:r>
            <a:endParaRPr sz="3000"/>
          </a:p>
        </p:txBody>
      </p:sp>
      <p:pic>
        <p:nvPicPr>
          <p:cNvPr descr="Virtue Ethics is a normative philosophical approach that urges people to live a moral life by cultivating virtuous habits. This video is part of Ethics Defined, an animated library of more than 50 ethics terms and concepts from Ethics Unwrapped, available at https://ethicsunwrapped.utexas.edu/glossary&#10;&#10;For free videos and teaching resources on ethics and leadership, visit http://ethicsunwrapped.utexas.edu/  &#10;&#10;Ethics Unwrapped is a free online educational program produced by the Center for Leadership and Ethics at The University of Texas at Austin. It offers an innovative approach to introducing complex ethics topics that is accessible to both students and instructors. For more videos, case studies, and teaching materials, visit http://ethicsunwrapped.utexas.edu/ &#10;&#10;A complete playlist of Ethics Unwrapped videos available on YouTube may be found at: http://bit.ly/2lzF71u&#10;&#10;© 2017 The University of Texas at Austin. All Rights Reserved." id="61" name="Google Shape;61;p14" title="Ethics Defined: Virtue Ethics">
            <a:hlinkClick r:id="rId3"/>
          </p:cNvPr>
          <p:cNvPicPr preferRelativeResize="0"/>
          <p:nvPr/>
        </p:nvPicPr>
        <p:blipFill>
          <a:blip r:embed="rId4">
            <a:alphaModFix/>
          </a:blip>
          <a:stretch>
            <a:fillRect/>
          </a:stretch>
        </p:blipFill>
        <p:spPr>
          <a:xfrm>
            <a:off x="1868850" y="902550"/>
            <a:ext cx="5406300" cy="405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82250"/>
            <a:ext cx="8520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 Social Impact</a:t>
            </a:r>
            <a:endParaRPr/>
          </a:p>
          <a:p>
            <a:pPr indent="0" lvl="0" marL="0" rtl="0" algn="l">
              <a:spcBef>
                <a:spcPts val="0"/>
              </a:spcBef>
              <a:spcAft>
                <a:spcPts val="0"/>
              </a:spcAft>
              <a:buNone/>
            </a:pPr>
            <a:r>
              <a:rPr lang="en"/>
              <a:t>Why is it important to consider ethics and AI?</a:t>
            </a:r>
            <a:endParaRPr/>
          </a:p>
        </p:txBody>
      </p:sp>
      <p:sp>
        <p:nvSpPr>
          <p:cNvPr id="67" name="Google Shape;67;p15"/>
          <p:cNvSpPr txBox="1"/>
          <p:nvPr>
            <p:ph idx="1" type="body"/>
          </p:nvPr>
        </p:nvSpPr>
        <p:spPr>
          <a:xfrm>
            <a:off x="273400" y="1439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society?  What do we view as being a good or bad society?</a:t>
            </a:r>
            <a:endParaRPr>
              <a:solidFill>
                <a:srgbClr val="000000"/>
              </a:solidFill>
            </a:endParaRPr>
          </a:p>
          <a:p>
            <a:pPr indent="0" lvl="0" marL="0" rtl="0" algn="l">
              <a:spcBef>
                <a:spcPts val="1600"/>
              </a:spcBef>
              <a:spcAft>
                <a:spcPts val="0"/>
              </a:spcAft>
              <a:buNone/>
            </a:pPr>
            <a:r>
              <a:rPr lang="en">
                <a:solidFill>
                  <a:srgbClr val="000000"/>
                </a:solidFill>
              </a:rPr>
              <a:t>Who are the ones making the machines?  Programming the machines?  As we will learn later on, AI learns from us...are we always a good example?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See Hanson Robotics Website  ----&gt;  Sophia</a:t>
            </a:r>
            <a:endParaRPr>
              <a:solidFill>
                <a:srgbClr val="000000"/>
              </a:solidFill>
            </a:endParaRPr>
          </a:p>
          <a:p>
            <a:pPr indent="0" lvl="0" marL="0" rtl="0" algn="l">
              <a:spcBef>
                <a:spcPts val="1600"/>
              </a:spcBef>
              <a:spcAft>
                <a:spcPts val="0"/>
              </a:spcAft>
              <a:buNone/>
            </a:pPr>
            <a:r>
              <a:rPr lang="en">
                <a:solidFill>
                  <a:srgbClr val="000000"/>
                </a:solidFill>
              </a:rPr>
              <a:t>What might the ethical code of these people be as they create this robot?</a:t>
            </a:r>
            <a:endParaRPr>
              <a:solidFill>
                <a:srgbClr val="000000"/>
              </a:solidFill>
            </a:endParaRPr>
          </a:p>
          <a:p>
            <a:pPr indent="0" lvl="0" marL="0" rtl="0" algn="l">
              <a:spcBef>
                <a:spcPts val="1600"/>
              </a:spcBef>
              <a:spcAft>
                <a:spcPts val="0"/>
              </a:spcAft>
              <a:buNone/>
            </a:pPr>
            <a:r>
              <a:rPr lang="en">
                <a:solidFill>
                  <a:srgbClr val="000000"/>
                </a:solidFill>
              </a:rPr>
              <a:t>Do you think they have similar or different ethics to us here in the classroom?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a:t>
            </a:r>
            <a:r>
              <a:rPr lang="en"/>
              <a:t> </a:t>
            </a:r>
            <a:r>
              <a:rPr lang="en" sz="800"/>
              <a:t>(warning: 9 min in - disturbing scene)</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73" name="Google Shape;73;p16"/>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Scenario do you believe is the most likely?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Get in a group of 2-3 and construct an argument for which one of these scenarios you believe is the most likely to play out in the future.  Compare / contrast your ethical codes to help guide you.  Write 2-3 paragraphs to defend your reasoning.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goal of this course is to ensure that as the creators of Artificial Intelligence we have the power to determine which outcome we desire.  </a:t>
            </a:r>
            <a:endParaRPr>
              <a:solidFill>
                <a:srgbClr val="000000"/>
              </a:solidFill>
            </a:endParaRPr>
          </a:p>
          <a:p>
            <a:pPr indent="0" lvl="0" marL="0" rtl="0" algn="l">
              <a:spcBef>
                <a:spcPts val="1600"/>
              </a:spcBef>
              <a:spcAft>
                <a:spcPts val="1600"/>
              </a:spcAft>
              <a:buNone/>
            </a:pPr>
            <a:r>
              <a:rPr lang="en">
                <a:solidFill>
                  <a:srgbClr val="000000"/>
                </a:solidFill>
              </a:rPr>
              <a:t>But if we can not come to an agreement on what we consider to be good or bad then AI might construct its own argument…is this dangerous?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 - Perception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914400" rtl="0" algn="l">
              <a:spcBef>
                <a:spcPts val="0"/>
              </a:spcBef>
              <a:spcAft>
                <a:spcPts val="0"/>
              </a:spcAft>
              <a:buClr>
                <a:schemeClr val="dk1"/>
              </a:buClr>
              <a:buSzPts val="2400"/>
              <a:buChar char="●"/>
            </a:pPr>
            <a:r>
              <a:rPr lang="en" sz="2400">
                <a:solidFill>
                  <a:schemeClr val="dk1"/>
                </a:solidFill>
              </a:rPr>
              <a:t>What is Artificial Intelligence actually?</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Computer Vision</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How does a computer “see”?</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Ethics of Perception</a:t>
            </a:r>
            <a:endParaRPr sz="2400"/>
          </a:p>
        </p:txBody>
      </p:sp>
      <p:pic>
        <p:nvPicPr>
          <p:cNvPr id="86" name="Google Shape;86;p18"/>
          <p:cNvPicPr preferRelativeResize="0"/>
          <p:nvPr/>
        </p:nvPicPr>
        <p:blipFill>
          <a:blip r:embed="rId3">
            <a:alphaModFix/>
          </a:blip>
          <a:stretch>
            <a:fillRect/>
          </a:stretch>
        </p:blipFill>
        <p:spPr>
          <a:xfrm>
            <a:off x="4718100" y="2651500"/>
            <a:ext cx="3902025" cy="2130050"/>
          </a:xfrm>
          <a:prstGeom prst="rect">
            <a:avLst/>
          </a:prstGeom>
          <a:noFill/>
          <a:ln>
            <a:noFill/>
          </a:ln>
        </p:spPr>
      </p:pic>
      <p:pic>
        <p:nvPicPr>
          <p:cNvPr id="87" name="Google Shape;87;p18"/>
          <p:cNvPicPr preferRelativeResize="0"/>
          <p:nvPr/>
        </p:nvPicPr>
        <p:blipFill>
          <a:blip r:embed="rId4">
            <a:alphaModFix/>
          </a:blip>
          <a:stretch>
            <a:fillRect/>
          </a:stretch>
        </p:blipFill>
        <p:spPr>
          <a:xfrm>
            <a:off x="966175" y="3056450"/>
            <a:ext cx="2875174" cy="1725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