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7a04ef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7a04e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a96703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96703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7a04ef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7a04ef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7a04ef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7a04ef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7a04e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7a04e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a7a04ef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a7a04ef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aa66e52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a66e5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aa66e52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a66e52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aa66e52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a66e52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aa66e52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a66e52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aa66e52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aa66e52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a66e52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a66e52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youtube.com/watch?v=NMblKpkKYao"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sunplugged.mines.edu/Activities/AI/TuringTes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mJeNghZXtMo" TargetMode="External"/><Relationship Id="rId4" Type="http://schemas.openxmlformats.org/officeDocument/2006/relationships/image" Target="../media/image1.jpg"/><Relationship Id="rId5" Type="http://schemas.openxmlformats.org/officeDocument/2006/relationships/hyperlink" Target="http://www.youtube.com/watch?v=ZPXCF5e1_HI" TargetMode="External"/><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csunplugged.mines.edu/Activities/CV/ComputerVisionSlides.pdf" TargetMode="External"/><Relationship Id="rId4" Type="http://schemas.openxmlformats.org/officeDocument/2006/relationships/hyperlink" Target="http://csunplugged.mines.edu/Activities/CV/EdgeDetectionCatSlides.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eQLcDmfmGB0"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Friday Dec. 6th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Unit 2 - Technical Basics of A.I.</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Societal Impact of A.I. Creators</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Potential Future Outcomes</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defend which future scenario they believe is most likely in relation to A.I. &amp; Robotics.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147125"/>
            <a:ext cx="8520600" cy="6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The “Gray Jedi Code” has a real name...</a:t>
            </a:r>
            <a:endParaRPr sz="3000"/>
          </a:p>
        </p:txBody>
      </p:sp>
      <p:pic>
        <p:nvPicPr>
          <p:cNvPr descr="Virtue Ethics is a normative philosophical approach that urges people to live a moral life by cultivating virtuous habits. This video is part of Ethics Defined, an animated library of more than 50 ethics terms and concepts from Ethics Unwrapped, available at https://ethicsunwrapped.utexas.edu/glossary&#10;&#10;For free videos and teaching resources on ethics and leadership, visit http://ethicsunwrapped.utexas.edu/  &#10;&#10;Ethics Unwrapped is a free online educational program produced by the Center for Leadership and Ethics at The University of Texas at Austin. It offers an innovative approach to introducing complex ethics topics that is accessible to both students and instructors. For more videos, case studies, and teaching materials, visit http://ethicsunwrapped.utexas.edu/ &#10;&#10;A complete playlist of Ethics Unwrapped videos available on YouTube may be found at: http://bit.ly/2lzF71u&#10;&#10;© 2017 The University of Texas at Austin. All Rights Reserved." id="109" name="Google Shape;109;p22" title="Ethics Defined: Virtue Ethics">
            <a:hlinkClick r:id="rId3"/>
          </p:cNvPr>
          <p:cNvPicPr preferRelativeResize="0"/>
          <p:nvPr/>
        </p:nvPicPr>
        <p:blipFill>
          <a:blip r:embed="rId4">
            <a:alphaModFix/>
          </a:blip>
          <a:stretch>
            <a:fillRect/>
          </a:stretch>
        </p:blipFill>
        <p:spPr>
          <a:xfrm>
            <a:off x="1868850" y="902550"/>
            <a:ext cx="5406300" cy="405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82250"/>
            <a:ext cx="8520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 Social Impact</a:t>
            </a:r>
            <a:endParaRPr/>
          </a:p>
          <a:p>
            <a:pPr indent="0" lvl="0" marL="0" rtl="0" algn="l">
              <a:spcBef>
                <a:spcPts val="0"/>
              </a:spcBef>
              <a:spcAft>
                <a:spcPts val="0"/>
              </a:spcAft>
              <a:buNone/>
            </a:pPr>
            <a:r>
              <a:rPr lang="en"/>
              <a:t>Why is it important to consider ethics and AI?</a:t>
            </a:r>
            <a:endParaRPr/>
          </a:p>
        </p:txBody>
      </p:sp>
      <p:sp>
        <p:nvSpPr>
          <p:cNvPr id="115" name="Google Shape;115;p23"/>
          <p:cNvSpPr txBox="1"/>
          <p:nvPr>
            <p:ph idx="1" type="body"/>
          </p:nvPr>
        </p:nvSpPr>
        <p:spPr>
          <a:xfrm>
            <a:off x="273400" y="143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society?  What do we view as being a good or bad society?</a:t>
            </a:r>
            <a:endParaRPr>
              <a:solidFill>
                <a:srgbClr val="000000"/>
              </a:solidFill>
            </a:endParaRPr>
          </a:p>
          <a:p>
            <a:pPr indent="0" lvl="0" marL="0" rtl="0" algn="l">
              <a:spcBef>
                <a:spcPts val="1600"/>
              </a:spcBef>
              <a:spcAft>
                <a:spcPts val="0"/>
              </a:spcAft>
              <a:buNone/>
            </a:pPr>
            <a:r>
              <a:rPr lang="en">
                <a:solidFill>
                  <a:srgbClr val="000000"/>
                </a:solidFill>
              </a:rPr>
              <a:t>Who are the ones making the machines?  Programming the machines?  As we will learn later on, AI learns from us...are we always a good example?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See Hanson Robotics Website  ----&gt;  Sophia</a:t>
            </a:r>
            <a:endParaRPr>
              <a:solidFill>
                <a:srgbClr val="000000"/>
              </a:solidFill>
            </a:endParaRPr>
          </a:p>
          <a:p>
            <a:pPr indent="0" lvl="0" marL="0" rtl="0" algn="l">
              <a:spcBef>
                <a:spcPts val="1600"/>
              </a:spcBef>
              <a:spcAft>
                <a:spcPts val="0"/>
              </a:spcAft>
              <a:buNone/>
            </a:pPr>
            <a:r>
              <a:rPr lang="en">
                <a:solidFill>
                  <a:srgbClr val="000000"/>
                </a:solidFill>
              </a:rPr>
              <a:t>What might the ethical code of these people be as they create this robot?</a:t>
            </a:r>
            <a:endParaRPr>
              <a:solidFill>
                <a:srgbClr val="000000"/>
              </a:solidFill>
            </a:endParaRPr>
          </a:p>
          <a:p>
            <a:pPr indent="0" lvl="0" marL="0" rtl="0" algn="l">
              <a:spcBef>
                <a:spcPts val="1600"/>
              </a:spcBef>
              <a:spcAft>
                <a:spcPts val="0"/>
              </a:spcAft>
              <a:buNone/>
            </a:pPr>
            <a:r>
              <a:rPr lang="en">
                <a:solidFill>
                  <a:srgbClr val="000000"/>
                </a:solidFill>
              </a:rPr>
              <a:t>Do you think they have similar or different ethics to us here in the classroom?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 Perception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Clr>
                <a:schemeClr val="dk1"/>
              </a:buClr>
              <a:buSzPts val="2400"/>
              <a:buChar char="●"/>
            </a:pPr>
            <a:r>
              <a:rPr lang="en" sz="2400">
                <a:solidFill>
                  <a:schemeClr val="dk1"/>
                </a:solidFill>
              </a:rPr>
              <a:t>What is Artificial Intelligence actually?</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Computer Vision</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How does a computer “see”?</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Ethics of Perception</a:t>
            </a:r>
            <a:endParaRPr sz="2400"/>
          </a:p>
        </p:txBody>
      </p:sp>
      <p:pic>
        <p:nvPicPr>
          <p:cNvPr id="122" name="Google Shape;122;p24"/>
          <p:cNvPicPr preferRelativeResize="0"/>
          <p:nvPr/>
        </p:nvPicPr>
        <p:blipFill>
          <a:blip r:embed="rId3">
            <a:alphaModFix/>
          </a:blip>
          <a:stretch>
            <a:fillRect/>
          </a:stretch>
        </p:blipFill>
        <p:spPr>
          <a:xfrm>
            <a:off x="4718100" y="2651500"/>
            <a:ext cx="3902025" cy="2130050"/>
          </a:xfrm>
          <a:prstGeom prst="rect">
            <a:avLst/>
          </a:prstGeom>
          <a:noFill/>
          <a:ln>
            <a:noFill/>
          </a:ln>
        </p:spPr>
      </p:pic>
      <p:pic>
        <p:nvPicPr>
          <p:cNvPr id="123" name="Google Shape;123;p24"/>
          <p:cNvPicPr preferRelativeResize="0"/>
          <p:nvPr/>
        </p:nvPicPr>
        <p:blipFill>
          <a:blip r:embed="rId4">
            <a:alphaModFix/>
          </a:blip>
          <a:stretch>
            <a:fillRect/>
          </a:stretch>
        </p:blipFill>
        <p:spPr>
          <a:xfrm>
            <a:off x="966175" y="3056450"/>
            <a:ext cx="2875174" cy="1725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a:t>
            </a:r>
            <a:r>
              <a:rPr lang="en"/>
              <a:t> </a:t>
            </a:r>
            <a:r>
              <a:rPr lang="en" sz="800"/>
              <a:t>(warning: 9 min in - disturbing scene)</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61" name="Google Shape;61;p14"/>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Scenario do you believe is the most likely?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Get in a group of 2-3 and construct an argument for which one of these scenarios you believe is the most likely to play out in the future.  Compare / contrast your ethical codes to help guide you.  Write 2-3 paragraphs to defend your reasoning.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goal of this course is to ensure that as the creators of Artificial Intelligence we have the power to determine which outcome we desire.  </a:t>
            </a:r>
            <a:endParaRPr>
              <a:solidFill>
                <a:srgbClr val="000000"/>
              </a:solidFill>
            </a:endParaRPr>
          </a:p>
          <a:p>
            <a:pPr indent="0" lvl="0" marL="0" rtl="0" algn="l">
              <a:spcBef>
                <a:spcPts val="1600"/>
              </a:spcBef>
              <a:spcAft>
                <a:spcPts val="1600"/>
              </a:spcAft>
              <a:buNone/>
            </a:pPr>
            <a:r>
              <a:rPr lang="en">
                <a:solidFill>
                  <a:srgbClr val="000000"/>
                </a:solidFill>
              </a:rPr>
              <a:t>But if we can not come to an agreement on what we consider to be good or bad then AI might construct its own argument…is this dangerous?</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n’ Talk</a:t>
            </a:r>
            <a:endParaRPr/>
          </a:p>
        </p:txBody>
      </p:sp>
      <p:sp>
        <p:nvSpPr>
          <p:cNvPr id="73" name="Google Shape;73;p16"/>
          <p:cNvSpPr txBox="1"/>
          <p:nvPr>
            <p:ph idx="1" type="body"/>
          </p:nvPr>
        </p:nvSpPr>
        <p:spPr>
          <a:xfrm>
            <a:off x="311700" y="1088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Where do you place the worker who squashed the fly on your ethical spectrum (evil-good)?  Why did you place it there?</a:t>
            </a:r>
            <a:endParaRPr>
              <a:solidFill>
                <a:srgbClr val="000000"/>
              </a:solidFill>
            </a:endParaRPr>
          </a:p>
          <a:p>
            <a:pPr indent="0" lvl="0" marL="0" rtl="0" algn="l">
              <a:spcBef>
                <a:spcPts val="1600"/>
              </a:spcBef>
              <a:spcAft>
                <a:spcPts val="0"/>
              </a:spcAft>
              <a:buNone/>
            </a:pPr>
            <a:r>
              <a:rPr lang="en">
                <a:solidFill>
                  <a:srgbClr val="000000"/>
                </a:solidFill>
              </a:rPr>
              <a:t>Where do you place the robot women getting killed for fear of her killing her masters?  Why did you place it there?</a:t>
            </a:r>
            <a:endParaRPr>
              <a:solidFill>
                <a:srgbClr val="000000"/>
              </a:solidFill>
            </a:endParaRPr>
          </a:p>
          <a:p>
            <a:pPr indent="0" lvl="0" marL="0" rtl="0" algn="l">
              <a:spcBef>
                <a:spcPts val="1600"/>
              </a:spcBef>
              <a:spcAft>
                <a:spcPts val="1600"/>
              </a:spcAft>
              <a:buNone/>
            </a:pPr>
            <a:r>
              <a:rPr lang="en">
                <a:solidFill>
                  <a:srgbClr val="000000"/>
                </a:solidFill>
              </a:rPr>
              <a:t>Of the three scenarios (Second Renaissance, Yogurt Taking Over, Sophia’s Utopian Dream) which do you think is the most likely?  Why?</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6716200" y="3299525"/>
            <a:ext cx="2249325" cy="168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01825"/>
            <a:ext cx="85206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Ethical Data on Abortion</a:t>
            </a:r>
            <a:endParaRPr/>
          </a:p>
          <a:p>
            <a:pPr indent="0" lvl="0" marL="0" rtl="0" algn="l">
              <a:spcBef>
                <a:spcPts val="0"/>
              </a:spcBef>
              <a:spcAft>
                <a:spcPts val="0"/>
              </a:spcAft>
              <a:buNone/>
            </a:pPr>
            <a:r>
              <a:rPr lang="en"/>
              <a:t>AI “Sees” Data / Used to Make Decisions</a:t>
            </a:r>
            <a:endParaRPr/>
          </a:p>
        </p:txBody>
      </p:sp>
      <p:sp>
        <p:nvSpPr>
          <p:cNvPr id="80" name="Google Shape;80;p17"/>
          <p:cNvSpPr txBox="1"/>
          <p:nvPr>
            <p:ph idx="1" type="body"/>
          </p:nvPr>
        </p:nvSpPr>
        <p:spPr>
          <a:xfrm>
            <a:off x="311700" y="1017725"/>
            <a:ext cx="8520600" cy="4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Should we make laws based on ethical data such as this?  </a:t>
            </a:r>
            <a:endParaRPr>
              <a:solidFill>
                <a:srgbClr val="000000"/>
              </a:solidFill>
            </a:endParaRPr>
          </a:p>
          <a:p>
            <a:pPr indent="0" lvl="0" marL="0" rtl="0" algn="l">
              <a:spcBef>
                <a:spcPts val="1600"/>
              </a:spcBef>
              <a:spcAft>
                <a:spcPts val="0"/>
              </a:spcAft>
              <a:buNone/>
            </a:pPr>
            <a:r>
              <a:rPr b="1" lang="en">
                <a:solidFill>
                  <a:srgbClr val="000000"/>
                </a:solidFill>
              </a:rPr>
              <a:t>17 Students Total</a:t>
            </a:r>
            <a:endParaRPr b="1">
              <a:solidFill>
                <a:srgbClr val="000000"/>
              </a:solidFill>
            </a:endParaRPr>
          </a:p>
          <a:p>
            <a:pPr indent="0" lvl="0" marL="0" rtl="0" algn="l">
              <a:spcBef>
                <a:spcPts val="1600"/>
              </a:spcBef>
              <a:spcAft>
                <a:spcPts val="0"/>
              </a:spcAft>
              <a:buNone/>
            </a:pPr>
            <a:r>
              <a:rPr b="1" lang="en">
                <a:solidFill>
                  <a:srgbClr val="000000"/>
                </a:solidFill>
              </a:rPr>
              <a:t>3 - No Opinion</a:t>
            </a:r>
            <a:endParaRPr b="1">
              <a:solidFill>
                <a:srgbClr val="000000"/>
              </a:solidFill>
            </a:endParaRPr>
          </a:p>
          <a:p>
            <a:pPr indent="0" lvl="0" marL="0" rtl="0" algn="l">
              <a:spcBef>
                <a:spcPts val="1600"/>
              </a:spcBef>
              <a:spcAft>
                <a:spcPts val="0"/>
              </a:spcAft>
              <a:buNone/>
            </a:pPr>
            <a:r>
              <a:rPr b="1" lang="en">
                <a:solidFill>
                  <a:srgbClr val="000000"/>
                </a:solidFill>
              </a:rPr>
              <a:t>2 - Good </a:t>
            </a:r>
            <a:r>
              <a:rPr lang="en">
                <a:solidFill>
                  <a:srgbClr val="000000"/>
                </a:solidFill>
              </a:rPr>
              <a:t>(save mother's life, prevent unwanted pregnancy, ease financial strain, prevent damaging foster care placement)</a:t>
            </a:r>
            <a:endParaRPr>
              <a:solidFill>
                <a:srgbClr val="000000"/>
              </a:solidFill>
            </a:endParaRPr>
          </a:p>
          <a:p>
            <a:pPr indent="0" lvl="0" marL="0" rtl="0" algn="l">
              <a:spcBef>
                <a:spcPts val="1600"/>
              </a:spcBef>
              <a:spcAft>
                <a:spcPts val="0"/>
              </a:spcAft>
              <a:buNone/>
            </a:pPr>
            <a:r>
              <a:rPr b="1" lang="en">
                <a:solidFill>
                  <a:srgbClr val="000000"/>
                </a:solidFill>
              </a:rPr>
              <a:t>1 - Evil</a:t>
            </a:r>
            <a:r>
              <a:rPr lang="en">
                <a:solidFill>
                  <a:srgbClr val="000000"/>
                </a:solidFill>
              </a:rPr>
              <a:t> (should never take a life, except in matters of rape, mother endangerment)</a:t>
            </a:r>
            <a:endParaRPr>
              <a:solidFill>
                <a:srgbClr val="000000"/>
              </a:solidFill>
            </a:endParaRPr>
          </a:p>
          <a:p>
            <a:pPr indent="0" lvl="0" marL="0" rtl="0" algn="l">
              <a:spcBef>
                <a:spcPts val="1600"/>
              </a:spcBef>
              <a:spcAft>
                <a:spcPts val="0"/>
              </a:spcAft>
              <a:buNone/>
            </a:pPr>
            <a:r>
              <a:rPr b="1" lang="en">
                <a:solidFill>
                  <a:srgbClr val="000000"/>
                </a:solidFill>
              </a:rPr>
              <a:t>12 - Neutral </a:t>
            </a:r>
            <a:r>
              <a:rPr lang="en">
                <a:solidFill>
                  <a:srgbClr val="000000"/>
                </a:solidFill>
              </a:rPr>
              <a:t> (Difficult choice for any mother, ¼ women get one at some point in their lifetime, most are already married and have children)</a:t>
            </a:r>
            <a:endParaRPr>
              <a:solidFill>
                <a:srgbClr val="000000"/>
              </a:solidFill>
            </a:endParaRPr>
          </a:p>
          <a:p>
            <a:pPr indent="0" lvl="0" marL="0" rtl="0" algn="l">
              <a:spcBef>
                <a:spcPts val="1600"/>
              </a:spcBef>
              <a:spcAft>
                <a:spcPts val="1600"/>
              </a:spcAft>
              <a:buNone/>
            </a:pPr>
            <a:r>
              <a:rPr lang="en">
                <a:solidFill>
                  <a:srgbClr val="000000"/>
                </a:solidFill>
              </a:rPr>
              <a:t>More on AI using Data to make choices tomorrow!</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884500" y="2285400"/>
            <a:ext cx="33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What is AI actually?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 Wrap Up Video                 IBM Watson</a:t>
            </a:r>
            <a:endParaRPr/>
          </a:p>
        </p:txBody>
      </p:sp>
      <p:pic>
        <p:nvPicPr>
          <p:cNvPr descr="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the rise of artificial intelligence, artificial intelligence tutorial, future of work 2020, what is artificial intelligence and why is it important, machine learning tutorial" id="91" name="Google Shape;91;p19" title="What is Artificial Intelligence (or Machine Learning)?">
            <a:hlinkClick r:id="rId3"/>
          </p:cNvPr>
          <p:cNvPicPr preferRelativeResize="0"/>
          <p:nvPr/>
        </p:nvPicPr>
        <p:blipFill>
          <a:blip r:embed="rId4">
            <a:alphaModFix/>
          </a:blip>
          <a:stretch>
            <a:fillRect/>
          </a:stretch>
        </p:blipFill>
        <p:spPr>
          <a:xfrm>
            <a:off x="152400" y="1170125"/>
            <a:ext cx="4572000" cy="3429000"/>
          </a:xfrm>
          <a:prstGeom prst="rect">
            <a:avLst/>
          </a:prstGeom>
          <a:noFill/>
          <a:ln>
            <a:noFill/>
          </a:ln>
        </p:spPr>
      </p:pic>
      <p:pic>
        <p:nvPicPr>
          <p:cNvPr descr="IBM and its partners are building solutions that will allow individual patients and larger health populations to benefit as providers share and apply insights in real-time. In this video, learn how the IBM Watson Health Cloud can help an avid runner with a heart condition continue to live an active life. This scenario describes the future of health and where things are going, not necessarily what you’d get when you walk into a doctor’s office today.  For more information on Watson Health, please visit http://ibm.com/watsonhealth.&#10;&#10;IBMers -- learn more about Security Intelligence on Think Academy (internal site): https://ibm.biz/IBMThinkAcademy" id="92" name="Google Shape;92;p19" title="How It Works: IBM Watson Health">
            <a:hlinkClick r:id="rId5"/>
          </p:cNvPr>
          <p:cNvPicPr preferRelativeResize="0"/>
          <p:nvPr/>
        </p:nvPicPr>
        <p:blipFill>
          <a:blip r:embed="rId6">
            <a:alphaModFix/>
          </a:blip>
          <a:stretch>
            <a:fillRect/>
          </a:stretch>
        </p:blipFill>
        <p:spPr>
          <a:xfrm>
            <a:off x="4863900" y="1341575"/>
            <a:ext cx="4114800" cy="30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2135550" y="2052900"/>
            <a:ext cx="48729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u="sng">
                <a:solidFill>
                  <a:schemeClr val="hlink"/>
                </a:solidFill>
                <a:hlinkClick r:id="rId3"/>
              </a:rPr>
              <a:t>How does a computer “see”?</a:t>
            </a:r>
            <a:endParaRPr sz="2800"/>
          </a:p>
          <a:p>
            <a:pPr indent="0" lvl="0" marL="0" rtl="0" algn="ctr">
              <a:spcBef>
                <a:spcPts val="0"/>
              </a:spcBef>
              <a:spcAft>
                <a:spcPts val="0"/>
              </a:spcAft>
              <a:buNone/>
            </a:pPr>
            <a:r>
              <a:rPr lang="en" sz="2800" u="sng">
                <a:solidFill>
                  <a:schemeClr val="hlink"/>
                </a:solidFill>
                <a:hlinkClick r:id="rId4"/>
              </a:rPr>
              <a:t>Edge Detection Cat Slides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13" y="329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Vision</a:t>
            </a:r>
            <a:endParaRPr/>
          </a:p>
        </p:txBody>
      </p:sp>
      <p:pic>
        <p:nvPicPr>
          <p:cNvPr descr="Computer vision is fascinating to me because a) it sounds intriguing and b) it’s a part of so many different things we use today (augmented reality, image search, Google Photos, cameras, those yellow first down lines we see watching football on TV, self-driving cars, selfie lenses, and more.) In this video, I talk with several researchers at Google to get an overview of the field today, a bit of its history, and a hint of its future.&#10;&#10;Watch more videos about computer vision → https://goo.gl/5WWErf&#10;&#10;Watch a TED talk about the motion magnification work → https://goo.gl/Tc7ogO&#10;&#10;Read more about computer vision (including work that inspired the 4 Rs breakdown in this video) here → https://goo.gl/E3G1Av and here → https://goo.gl/2PcPsY&#10;&#10;Share this video on Facebook → https://goo.gl/x8S4tJ&#10;Follow us → https://twitter.com/NatandFriends &#10;Subscribe → https://goo.gl/CEsJyN &#10;&#10;Thanks to friends:&#10;*Vibe Mountain for the music&#10;*Tracy Ma, Sam Rhodes, and MTC for the graphics&#10;*Mcenroe for being super cute picking that lemon&#10; &#10;-------&#10;&#10;Check out ALL the videos we’ve made → https://goo.gl/8UyyHP&#10;&#10;:)&#10;Nat &amp; Friends&#10;http://youtube.com/natandfriends -- We make videos where we go behind the scenes at Google. What are you curious about? Let us know!" id="103" name="Google Shape;103;p21" title="How Computer Vision Is Finally Taking Off, After 50 Years">
            <a:hlinkClick r:id="rId3"/>
          </p:cNvPr>
          <p:cNvPicPr preferRelativeResize="0"/>
          <p:nvPr/>
        </p:nvPicPr>
        <p:blipFill>
          <a:blip r:embed="rId4">
            <a:alphaModFix/>
          </a:blip>
          <a:stretch>
            <a:fillRect/>
          </a:stretch>
        </p:blipFill>
        <p:spPr>
          <a:xfrm>
            <a:off x="2128013" y="1131450"/>
            <a:ext cx="4887976" cy="366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