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a7a04ef2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a7a04ef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a7a04ef2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a7a04ef2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a7a04ef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a7a04ef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a7a04ef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a7a04ef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aa66e52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aa66e52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aa66e524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aa66e52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aa66e52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aa66e52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aa66e524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a66e52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aa66e52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aa66e524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aa66e524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aa66e52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a96703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a96703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a7a04ef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7a04ef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FE9FB"/>
            </a:gs>
            <a:gs pos="100000">
              <a:srgbClr val="6E9BE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netflix.com/watch/80223954?trackId=13752289&amp;tctx=0%2C5%2C9fccbe6f-0bfb-43ba-9ccf-b2a881055700-111659311%2C%2C" TargetMode="External"/><Relationship Id="rId4" Type="http://schemas.openxmlformats.org/officeDocument/2006/relationships/hyperlink" Target="http://www.digitaljournal.com/tech-and-science/technology/sophia-the-robot-claims-she-wants-to-help-not-harm-humans/article/52160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csunplugged.mines.edu/Activities/AI/TuringTest.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mJeNghZXtMo" TargetMode="External"/><Relationship Id="rId4" Type="http://schemas.openxmlformats.org/officeDocument/2006/relationships/image" Target="../media/image1.jpg"/><Relationship Id="rId5" Type="http://schemas.openxmlformats.org/officeDocument/2006/relationships/hyperlink" Target="http://www.youtube.com/watch?v=ZPXCF5e1_HI" TargetMode="External"/><Relationship Id="rId6"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csunplugged.mines.edu/Activities/CV/ComputerVisionSlides.pdf" TargetMode="External"/><Relationship Id="rId4" Type="http://schemas.openxmlformats.org/officeDocument/2006/relationships/hyperlink" Target="http://csunplugged.mines.edu/Activities/CV/EdgeDetectionCatSlides.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eQLcDmfmGB0"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www.youtube.com/watch?v=NMblKpkKYao"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2950" y="993250"/>
            <a:ext cx="8198100" cy="40191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3500"/>
              <a:buChar char="•"/>
            </a:pPr>
            <a:r>
              <a:rPr b="1" lang="en" sz="3500">
                <a:solidFill>
                  <a:schemeClr val="dk1"/>
                </a:solidFill>
                <a:latin typeface="Calibri"/>
                <a:ea typeface="Calibri"/>
                <a:cs typeface="Calibri"/>
                <a:sym typeface="Calibri"/>
              </a:rPr>
              <a:t>Monday Dec 9th</a:t>
            </a:r>
            <a:endParaRPr b="1" sz="3500">
              <a:solidFill>
                <a:schemeClr val="dk1"/>
              </a:solidFill>
              <a:latin typeface="Calibri"/>
              <a:ea typeface="Calibri"/>
              <a:cs typeface="Calibri"/>
              <a:sym typeface="Calibri"/>
            </a:endParaRPr>
          </a:p>
          <a:p>
            <a:pPr indent="-234950" lvl="0" marL="45720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Arial"/>
              <a:buChar char="•"/>
            </a:pPr>
            <a:r>
              <a:rPr lang="en" sz="3000">
                <a:solidFill>
                  <a:schemeClr val="dk1"/>
                </a:solidFill>
                <a:latin typeface="Calibri"/>
                <a:ea typeface="Calibri"/>
                <a:cs typeface="Calibri"/>
                <a:sym typeface="Calibri"/>
              </a:rPr>
              <a:t>Unit 2 - Technical Basics of A.I.</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How does a computer / robot “see?”</a:t>
            </a:r>
            <a:endParaRPr sz="3000">
              <a:solidFill>
                <a:schemeClr val="dk1"/>
              </a:solidFill>
              <a:latin typeface="Calibri"/>
              <a:ea typeface="Calibri"/>
              <a:cs typeface="Calibri"/>
              <a:sym typeface="Calibri"/>
            </a:endParaRPr>
          </a:p>
          <a:p>
            <a:pPr indent="-425450" lvl="0" marL="457200" marR="0" rtl="0" algn="l">
              <a:lnSpc>
                <a:spcPct val="100000"/>
              </a:lnSpc>
              <a:spcBef>
                <a:spcPts val="0"/>
              </a:spcBef>
              <a:spcAft>
                <a:spcPts val="0"/>
              </a:spcAft>
              <a:buClr>
                <a:schemeClr val="dk1"/>
              </a:buClr>
              <a:buSzPts val="3000"/>
              <a:buFont typeface="Calibri"/>
              <a:buChar char="•"/>
            </a:pPr>
            <a:r>
              <a:rPr lang="en" sz="3000">
                <a:solidFill>
                  <a:schemeClr val="dk1"/>
                </a:solidFill>
                <a:latin typeface="Calibri"/>
                <a:ea typeface="Calibri"/>
                <a:cs typeface="Calibri"/>
                <a:sym typeface="Calibri"/>
              </a:rPr>
              <a:t>Edge Detection</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sz="3500">
              <a:solidFill>
                <a:schemeClr val="dk1"/>
              </a:solidFill>
              <a:latin typeface="Calibri"/>
              <a:ea typeface="Calibri"/>
              <a:cs typeface="Calibri"/>
              <a:sym typeface="Calibri"/>
            </a:endParaRPr>
          </a:p>
          <a:p>
            <a:pPr indent="-457200" lvl="0" marL="457200" rtl="0" algn="l">
              <a:spcBef>
                <a:spcPts val="0"/>
              </a:spcBef>
              <a:spcAft>
                <a:spcPts val="0"/>
              </a:spcAft>
              <a:buClr>
                <a:srgbClr val="FF0000"/>
              </a:buClr>
              <a:buSzPts val="3500"/>
              <a:buChar char="•"/>
            </a:pPr>
            <a:r>
              <a:rPr lang="en" sz="3500">
                <a:solidFill>
                  <a:srgbClr val="FF0000"/>
                </a:solidFill>
                <a:latin typeface="Calibri"/>
                <a:ea typeface="Calibri"/>
                <a:cs typeface="Calibri"/>
                <a:sym typeface="Calibri"/>
              </a:rPr>
              <a:t>Homework </a:t>
            </a:r>
            <a:endParaRPr>
              <a:solidFill>
                <a:schemeClr val="dk1"/>
              </a:solidFill>
            </a:endParaRPr>
          </a:p>
          <a:p>
            <a:pPr indent="-412750" lvl="1" marL="914400" rtl="0" algn="l">
              <a:spcBef>
                <a:spcPts val="0"/>
              </a:spcBef>
              <a:spcAft>
                <a:spcPts val="0"/>
              </a:spcAft>
              <a:buClr>
                <a:srgbClr val="FF0000"/>
              </a:buClr>
              <a:buSzPts val="1800"/>
              <a:buChar char="•"/>
            </a:pPr>
            <a:r>
              <a:rPr lang="en" sz="1800">
                <a:solidFill>
                  <a:srgbClr val="FF0000"/>
                </a:solidFill>
                <a:latin typeface="Calibri"/>
                <a:ea typeface="Calibri"/>
                <a:cs typeface="Calibri"/>
                <a:sym typeface="Calibri"/>
              </a:rPr>
              <a:t>No homework in the course.  But I will make you think!</a:t>
            </a:r>
            <a:endParaRPr/>
          </a:p>
        </p:txBody>
      </p:sp>
      <p:sp>
        <p:nvSpPr>
          <p:cNvPr id="55" name="Google Shape;55;p13"/>
          <p:cNvSpPr txBox="1"/>
          <p:nvPr/>
        </p:nvSpPr>
        <p:spPr>
          <a:xfrm>
            <a:off x="498150" y="189177"/>
            <a:ext cx="8147700" cy="8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Calibri"/>
              <a:buNone/>
            </a:pPr>
            <a:r>
              <a:rPr lang="en" sz="2500" u="sng">
                <a:solidFill>
                  <a:schemeClr val="dk1"/>
                </a:solidFill>
                <a:latin typeface="Calibri"/>
                <a:ea typeface="Calibri"/>
                <a:cs typeface="Calibri"/>
                <a:sym typeface="Calibri"/>
              </a:rPr>
              <a:t>Content Objective</a:t>
            </a:r>
            <a:r>
              <a:rPr lang="en" sz="25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Students will </a:t>
            </a:r>
            <a:r>
              <a:rPr b="1" lang="en" sz="2200">
                <a:solidFill>
                  <a:schemeClr val="dk1"/>
                </a:solidFill>
                <a:latin typeface="Calibri"/>
                <a:ea typeface="Calibri"/>
                <a:cs typeface="Calibri"/>
                <a:sym typeface="Calibri"/>
              </a:rPr>
              <a:t>discover how a computer sees by practicing edge detection.</a:t>
            </a:r>
            <a:r>
              <a:rPr b="1" lang="en" sz="2200">
                <a:solidFill>
                  <a:schemeClr val="dk1"/>
                </a:solidFill>
                <a:latin typeface="Calibri"/>
                <a:ea typeface="Calibri"/>
                <a:cs typeface="Calibri"/>
                <a:sym typeface="Calibri"/>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Tomorrow - Perception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914400" rtl="0" algn="l">
              <a:spcBef>
                <a:spcPts val="0"/>
              </a:spcBef>
              <a:spcAft>
                <a:spcPts val="0"/>
              </a:spcAft>
              <a:buClr>
                <a:schemeClr val="dk1"/>
              </a:buClr>
              <a:buSzPts val="2400"/>
              <a:buChar char="●"/>
            </a:pPr>
            <a:r>
              <a:rPr lang="en" sz="2400">
                <a:solidFill>
                  <a:schemeClr val="dk1"/>
                </a:solidFill>
              </a:rPr>
              <a:t>What is Artificial Intelligence actually?</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Computer Vision</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How does a computer “see”?</a:t>
            </a:r>
            <a:endParaRPr sz="2400">
              <a:solidFill>
                <a:schemeClr val="dk1"/>
              </a:solidFill>
            </a:endParaRPr>
          </a:p>
          <a:p>
            <a:pPr indent="-381000" lvl="0" marL="914400" rtl="0" algn="l">
              <a:spcBef>
                <a:spcPts val="0"/>
              </a:spcBef>
              <a:spcAft>
                <a:spcPts val="0"/>
              </a:spcAft>
              <a:buClr>
                <a:schemeClr val="dk1"/>
              </a:buClr>
              <a:buSzPts val="2400"/>
              <a:buChar char="●"/>
            </a:pPr>
            <a:r>
              <a:rPr lang="en" sz="2400">
                <a:solidFill>
                  <a:schemeClr val="dk1"/>
                </a:solidFill>
              </a:rPr>
              <a:t>Ethics of Perception</a:t>
            </a:r>
            <a:endParaRPr sz="2400"/>
          </a:p>
        </p:txBody>
      </p:sp>
      <p:pic>
        <p:nvPicPr>
          <p:cNvPr id="110" name="Google Shape;110;p22"/>
          <p:cNvPicPr preferRelativeResize="0"/>
          <p:nvPr/>
        </p:nvPicPr>
        <p:blipFill>
          <a:blip r:embed="rId3">
            <a:alphaModFix/>
          </a:blip>
          <a:stretch>
            <a:fillRect/>
          </a:stretch>
        </p:blipFill>
        <p:spPr>
          <a:xfrm>
            <a:off x="4718100" y="2651500"/>
            <a:ext cx="3902025" cy="2130050"/>
          </a:xfrm>
          <a:prstGeom prst="rect">
            <a:avLst/>
          </a:prstGeom>
          <a:noFill/>
          <a:ln>
            <a:noFill/>
          </a:ln>
        </p:spPr>
      </p:pic>
      <p:pic>
        <p:nvPicPr>
          <p:cNvPr id="111" name="Google Shape;111;p22"/>
          <p:cNvPicPr preferRelativeResize="0"/>
          <p:nvPr/>
        </p:nvPicPr>
        <p:blipFill>
          <a:blip r:embed="rId4">
            <a:alphaModFix/>
          </a:blip>
          <a:stretch>
            <a:fillRect/>
          </a:stretch>
        </p:blipFill>
        <p:spPr>
          <a:xfrm>
            <a:off x="966175" y="3056450"/>
            <a:ext cx="2875174" cy="1725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1932475"/>
            <a:ext cx="8520600" cy="24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 1 - </a:t>
            </a:r>
            <a:r>
              <a:rPr lang="en" u="sng">
                <a:solidFill>
                  <a:schemeClr val="hlink"/>
                </a:solidFill>
                <a:hlinkClick r:id="rId3"/>
              </a:rPr>
              <a:t>The Day the Yogurt Took Over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Scenario 2 - The Second Renaissance</a:t>
            </a:r>
            <a:r>
              <a:rPr lang="en"/>
              <a:t> </a:t>
            </a:r>
            <a:r>
              <a:rPr lang="en" sz="800"/>
              <a:t>(warning: 9 min in - disturbing scene)</a:t>
            </a:r>
            <a:endParaRPr sz="800"/>
          </a:p>
          <a:p>
            <a:pPr indent="0" lvl="0" marL="0" rtl="0" algn="l">
              <a:spcBef>
                <a:spcPts val="0"/>
              </a:spcBef>
              <a:spcAft>
                <a:spcPts val="0"/>
              </a:spcAft>
              <a:buNone/>
            </a:pPr>
            <a:r>
              <a:t/>
            </a:r>
            <a:endParaRPr/>
          </a:p>
          <a:p>
            <a:pPr indent="0" lvl="0" marL="0" rtl="0" algn="l">
              <a:spcBef>
                <a:spcPts val="0"/>
              </a:spcBef>
              <a:spcAft>
                <a:spcPts val="0"/>
              </a:spcAft>
              <a:buNone/>
            </a:pPr>
            <a:r>
              <a:rPr lang="en"/>
              <a:t>Scenario 3 - </a:t>
            </a:r>
            <a:r>
              <a:rPr lang="en" u="sng">
                <a:solidFill>
                  <a:schemeClr val="hlink"/>
                </a:solidFill>
                <a:hlinkClick r:id="rId4"/>
              </a:rPr>
              <a:t>Sophia Talks About Her Plan</a:t>
            </a:r>
            <a:endParaRPr/>
          </a:p>
        </p:txBody>
      </p:sp>
      <p:sp>
        <p:nvSpPr>
          <p:cNvPr id="117" name="Google Shape;117;p23"/>
          <p:cNvSpPr txBox="1"/>
          <p:nvPr/>
        </p:nvSpPr>
        <p:spPr>
          <a:xfrm>
            <a:off x="497850" y="329625"/>
            <a:ext cx="8148300" cy="13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1"/>
                </a:solidFill>
              </a:rPr>
              <a:t>Let’s look at three different societal scenarios...categorize these as being either “evil,” “neutral,” or “good.”  Come up with reasons why you feel these outcomes are good or bad and be ready to defend your thinking.  Jot down significant moments that seem to go against (or with) your own ethical code.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Scenario do you believe is the most likely?</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Get in a group of 2-3 and construct an argument for which one of these scenarios you believe is the most likely to play out in the future.  Compare / contrast your ethical codes to help guide you.  Write 2-3 paragraphs to defend your reasoning.</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The goal of this course is to ensure that as the creators of Artificial Intelligence we have the power to determine which outcome we desire.  </a:t>
            </a:r>
            <a:endParaRPr>
              <a:solidFill>
                <a:srgbClr val="000000"/>
              </a:solidFill>
            </a:endParaRPr>
          </a:p>
          <a:p>
            <a:pPr indent="0" lvl="0" marL="0" rtl="0" algn="l">
              <a:spcBef>
                <a:spcPts val="1600"/>
              </a:spcBef>
              <a:spcAft>
                <a:spcPts val="1600"/>
              </a:spcAft>
              <a:buNone/>
            </a:pPr>
            <a:r>
              <a:rPr lang="en">
                <a:solidFill>
                  <a:srgbClr val="000000"/>
                </a:solidFill>
              </a:rPr>
              <a:t>But if we can not come to an agreement on what we consider to be good or bad then AI might construct its own argument…is this dangerous?</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 n’ Talk</a:t>
            </a:r>
            <a:endParaRPr/>
          </a:p>
        </p:txBody>
      </p:sp>
      <p:sp>
        <p:nvSpPr>
          <p:cNvPr id="61" name="Google Shape;61;p14"/>
          <p:cNvSpPr txBox="1"/>
          <p:nvPr>
            <p:ph idx="1" type="body"/>
          </p:nvPr>
        </p:nvSpPr>
        <p:spPr>
          <a:xfrm>
            <a:off x="311700" y="10880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Where do you place the worker who squashed the fly on your ethical spectrum (evil-good)?  Why did you place it there?</a:t>
            </a:r>
            <a:endParaRPr>
              <a:solidFill>
                <a:srgbClr val="000000"/>
              </a:solidFill>
            </a:endParaRPr>
          </a:p>
          <a:p>
            <a:pPr indent="0" lvl="0" marL="0" rtl="0" algn="l">
              <a:spcBef>
                <a:spcPts val="1600"/>
              </a:spcBef>
              <a:spcAft>
                <a:spcPts val="0"/>
              </a:spcAft>
              <a:buNone/>
            </a:pPr>
            <a:r>
              <a:rPr lang="en">
                <a:solidFill>
                  <a:srgbClr val="000000"/>
                </a:solidFill>
              </a:rPr>
              <a:t>Where do you place the robot women getting killed for fear of her killing her masters?  Why did you place it there?</a:t>
            </a:r>
            <a:endParaRPr>
              <a:solidFill>
                <a:srgbClr val="000000"/>
              </a:solidFill>
            </a:endParaRPr>
          </a:p>
          <a:p>
            <a:pPr indent="0" lvl="0" marL="0" rtl="0" algn="l">
              <a:spcBef>
                <a:spcPts val="1600"/>
              </a:spcBef>
              <a:spcAft>
                <a:spcPts val="1600"/>
              </a:spcAft>
              <a:buNone/>
            </a:pPr>
            <a:r>
              <a:rPr lang="en">
                <a:solidFill>
                  <a:srgbClr val="000000"/>
                </a:solidFill>
              </a:rPr>
              <a:t>Of the three scenarios (Second Renaissance, Yogurt Taking Over, Sophia’s Utopian Dream) which do you think is the most likely?  Why?</a:t>
            </a:r>
            <a:endParaRPr>
              <a:solidFill>
                <a:srgbClr val="000000"/>
              </a:solidFill>
            </a:endParaRPr>
          </a:p>
        </p:txBody>
      </p:sp>
      <p:pic>
        <p:nvPicPr>
          <p:cNvPr id="62" name="Google Shape;62;p14"/>
          <p:cNvPicPr preferRelativeResize="0"/>
          <p:nvPr/>
        </p:nvPicPr>
        <p:blipFill>
          <a:blip r:embed="rId3">
            <a:alphaModFix/>
          </a:blip>
          <a:stretch>
            <a:fillRect/>
          </a:stretch>
        </p:blipFill>
        <p:spPr>
          <a:xfrm>
            <a:off x="6716200" y="3299525"/>
            <a:ext cx="2249325" cy="168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01825"/>
            <a:ext cx="8520600" cy="9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Ethical Data on Abortion</a:t>
            </a:r>
            <a:endParaRPr/>
          </a:p>
          <a:p>
            <a:pPr indent="0" lvl="0" marL="0" rtl="0" algn="l">
              <a:spcBef>
                <a:spcPts val="0"/>
              </a:spcBef>
              <a:spcAft>
                <a:spcPts val="0"/>
              </a:spcAft>
              <a:buNone/>
            </a:pPr>
            <a:r>
              <a:rPr lang="en"/>
              <a:t>AI “Sees” Data / Used to Make Decisions</a:t>
            </a:r>
            <a:endParaRPr/>
          </a:p>
        </p:txBody>
      </p:sp>
      <p:sp>
        <p:nvSpPr>
          <p:cNvPr id="68" name="Google Shape;68;p15"/>
          <p:cNvSpPr txBox="1"/>
          <p:nvPr>
            <p:ph idx="1" type="body"/>
          </p:nvPr>
        </p:nvSpPr>
        <p:spPr>
          <a:xfrm>
            <a:off x="311700" y="1017725"/>
            <a:ext cx="8520600" cy="40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Should we make laws based on ethical data such as this?  </a:t>
            </a:r>
            <a:endParaRPr>
              <a:solidFill>
                <a:srgbClr val="000000"/>
              </a:solidFill>
            </a:endParaRPr>
          </a:p>
          <a:p>
            <a:pPr indent="0" lvl="0" marL="0" rtl="0" algn="l">
              <a:spcBef>
                <a:spcPts val="1600"/>
              </a:spcBef>
              <a:spcAft>
                <a:spcPts val="0"/>
              </a:spcAft>
              <a:buNone/>
            </a:pPr>
            <a:r>
              <a:rPr b="1" lang="en">
                <a:solidFill>
                  <a:srgbClr val="000000"/>
                </a:solidFill>
              </a:rPr>
              <a:t>17 Students Total</a:t>
            </a:r>
            <a:endParaRPr b="1">
              <a:solidFill>
                <a:srgbClr val="000000"/>
              </a:solidFill>
            </a:endParaRPr>
          </a:p>
          <a:p>
            <a:pPr indent="0" lvl="0" marL="0" rtl="0" algn="l">
              <a:spcBef>
                <a:spcPts val="1600"/>
              </a:spcBef>
              <a:spcAft>
                <a:spcPts val="0"/>
              </a:spcAft>
              <a:buNone/>
            </a:pPr>
            <a:r>
              <a:rPr b="1" lang="en">
                <a:solidFill>
                  <a:srgbClr val="000000"/>
                </a:solidFill>
              </a:rPr>
              <a:t>3 - No Opinion</a:t>
            </a:r>
            <a:endParaRPr b="1">
              <a:solidFill>
                <a:srgbClr val="000000"/>
              </a:solidFill>
            </a:endParaRPr>
          </a:p>
          <a:p>
            <a:pPr indent="0" lvl="0" marL="0" rtl="0" algn="l">
              <a:spcBef>
                <a:spcPts val="1600"/>
              </a:spcBef>
              <a:spcAft>
                <a:spcPts val="0"/>
              </a:spcAft>
              <a:buNone/>
            </a:pPr>
            <a:r>
              <a:rPr b="1" lang="en">
                <a:solidFill>
                  <a:srgbClr val="000000"/>
                </a:solidFill>
              </a:rPr>
              <a:t>2 - Good </a:t>
            </a:r>
            <a:r>
              <a:rPr lang="en">
                <a:solidFill>
                  <a:srgbClr val="000000"/>
                </a:solidFill>
              </a:rPr>
              <a:t>(save mother's life, prevent unwanted pregnancy, ease financial strain, prevent damaging foster care placement)</a:t>
            </a:r>
            <a:endParaRPr>
              <a:solidFill>
                <a:srgbClr val="000000"/>
              </a:solidFill>
            </a:endParaRPr>
          </a:p>
          <a:p>
            <a:pPr indent="0" lvl="0" marL="0" rtl="0" algn="l">
              <a:spcBef>
                <a:spcPts val="1600"/>
              </a:spcBef>
              <a:spcAft>
                <a:spcPts val="0"/>
              </a:spcAft>
              <a:buNone/>
            </a:pPr>
            <a:r>
              <a:rPr b="1" lang="en">
                <a:solidFill>
                  <a:srgbClr val="000000"/>
                </a:solidFill>
              </a:rPr>
              <a:t>1 - Evil</a:t>
            </a:r>
            <a:r>
              <a:rPr lang="en">
                <a:solidFill>
                  <a:srgbClr val="000000"/>
                </a:solidFill>
              </a:rPr>
              <a:t> (should never take a life, except in matters of rape, mother endangerment)</a:t>
            </a:r>
            <a:endParaRPr>
              <a:solidFill>
                <a:srgbClr val="000000"/>
              </a:solidFill>
            </a:endParaRPr>
          </a:p>
          <a:p>
            <a:pPr indent="0" lvl="0" marL="0" rtl="0" algn="l">
              <a:spcBef>
                <a:spcPts val="1600"/>
              </a:spcBef>
              <a:spcAft>
                <a:spcPts val="0"/>
              </a:spcAft>
              <a:buNone/>
            </a:pPr>
            <a:r>
              <a:rPr b="1" lang="en">
                <a:solidFill>
                  <a:srgbClr val="000000"/>
                </a:solidFill>
              </a:rPr>
              <a:t>12 - Neutral </a:t>
            </a:r>
            <a:r>
              <a:rPr lang="en">
                <a:solidFill>
                  <a:srgbClr val="000000"/>
                </a:solidFill>
              </a:rPr>
              <a:t> (Difficult choice for any mother, ¼ women get one at some point in their lifetime, most are already married and have children)</a:t>
            </a:r>
            <a:endParaRPr>
              <a:solidFill>
                <a:srgbClr val="000000"/>
              </a:solidFill>
            </a:endParaRPr>
          </a:p>
          <a:p>
            <a:pPr indent="0" lvl="0" marL="0" rtl="0" algn="l">
              <a:spcBef>
                <a:spcPts val="1600"/>
              </a:spcBef>
              <a:spcAft>
                <a:spcPts val="1600"/>
              </a:spcAft>
              <a:buNone/>
            </a:pPr>
            <a:r>
              <a:rPr lang="en">
                <a:solidFill>
                  <a:srgbClr val="000000"/>
                </a:solidFill>
              </a:rPr>
              <a:t>More on AI using Data to make choices tomorrow!</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884500" y="2285400"/>
            <a:ext cx="337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What is AI actually?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AI Wrap Up Video                 IBM Watson</a:t>
            </a:r>
            <a:endParaRPr/>
          </a:p>
        </p:txBody>
      </p:sp>
      <p:pic>
        <p:nvPicPr>
          <p:cNvPr descr="What is AI? What is machine learning and how does it work? You’ve probably heard the buzz. The age of artificial intelligence has arrived. But that doesn’t mean it's easy to wrap your mind around. For the full story on the rise of artificial intelligence, check out The Robot Revolution: http://hubs.ly/H0630650&#10;&#10;Let’s break down the basics of artificial intelligence, bots, and machine learning. Besides, there's nothing that will impact marketing more in the next five to ten years than artificial intelligence. Learn what the coming revolution means for your day-to-day work, your business, and ultimately, your customers.&#10;&#10;Every day, a large portion of the population is at the mercy of a rising technology, yet few actually understand what it is. &#10;&#10;Artificial intelligence. You know, HAL 9000 and Marvin the Paranoid Android? &#10;&#10;Thanks to books and movies, each generation has formed its own fantasy of a world ruled -- or at least served -- by robots. We’ve been conditioned to expect flying cars that steer clear of traffic and robotic maids whipping up our weekday dinner. &#10;&#10;But if the age of AI is here, why don’t our lives look more like the Jetsons?&#10;&#10;Well, for starters, that’s a cartoon. And really, if you’ve ever browsed Netflix movie suggestions or told Alexa to order a pizza, you’re probably interacting with artificial intelligence more than you realize.  &#10;&#10;And that’s kind of the point. AI is designed so you don’t realize there’s a computer calling the shots. But that also makes understanding what AI is -- and what it’s not -- a little complicated.&#10;&#10;In basic terms, AI is a broad area of computer science that makes machines seem like they have human intelligence. &#10;&#10;So it’s not only programming a computer to drive a car by obeying traffic signals, but it’s when that program also learns to exhibit signs of human-like road rage.  &#10;&#10;As intimidating as it may seem, this technology isn’t new. Actually, for the past half-a-century, it’s been an idea ahead of its time. &#10;&#10;The term “artificial intelligence” was first coined back in 1956 by Dartmouth professor John McCarthy. He called together a group of computer scientists and mathematicians to see if machines could learn like a young child does, using trial and error to develop formal reasoning. The project proposal says they’ll figure out how to make machines “use language, form abstractions and concepts, solve kinds of problems now reserved for humans, and improve themselves.” &#10;&#10;That was more than 60 years ago. &#10;&#10;Since then, AI has remained for the most part in university classrooms and super secret labs … But that’s changing.&#10;&#10;Like all exponential curves, it’s hard to tell when a line that’s slowly ticking upwards is going to skyrocket. &#10;&#10;But during the past few years, a couple of factors have led to AI becoming the next “big” thing: First, huge amounts of data are being created every minute. In fact, 90% of the world’s data has been generated in the past two years. And now thanks to advances in processing speeds, computers can actually make sense of all this information more quickly. Because of this, tech giants and venture capitalists have bought into AI and are infusing the market with cash and new applications.&#10;&#10;Very soon, AI will become a little less artificial, and a lot more intelligent. &#10;&#10;Now the question is: Should you brace yourself for yet another Terminator movie, live on your city streets?&#10;&#10;Not exactly. In fact, stop thinking of robots. When it comes to AI, a robot is nothing more than the shell concealing what’s actually used to power the technology.&#10;&#10;That means AI can manifest itself in many different ways. Let’s break down the options…&#10;&#10;First, you have your bots. They’re text-based and incredibly powerful, but they have limitations. &#10;&#10;Ask a weather bot for the forecast, and it will tell you it’s partly cloudy with a high of 57. But ask that same bot what time it is in Tokyo, and it’ll get a little confused. That’s because the bot’s creator only programmed it to give you the weather by pulling from a specific data source.&#10;&#10;Natural language processing makes these bots a bit more sophisticated. When you ask Siri or Cortana where the closest gas station is, it’s really just translating your voice into text, feeding it to a search engine, and reading the answer back in human syntax. So in other words, you don’t have to speak in code.&#10;&#10;&#10;&#10;Machine intelligence, artificial intelligence, machine learning, the rise of artificial intelligence, artificial intelligence tutorial, future of work 2020, what is artificial intelligence and why is it important, machine learning tutorial" id="79" name="Google Shape;79;p17" title="What is Artificial Intelligence (or Machine Learning)?">
            <a:hlinkClick r:id="rId3"/>
          </p:cNvPr>
          <p:cNvPicPr preferRelativeResize="0"/>
          <p:nvPr/>
        </p:nvPicPr>
        <p:blipFill>
          <a:blip r:embed="rId4">
            <a:alphaModFix/>
          </a:blip>
          <a:stretch>
            <a:fillRect/>
          </a:stretch>
        </p:blipFill>
        <p:spPr>
          <a:xfrm>
            <a:off x="152400" y="1170125"/>
            <a:ext cx="4572000" cy="3429000"/>
          </a:xfrm>
          <a:prstGeom prst="rect">
            <a:avLst/>
          </a:prstGeom>
          <a:noFill/>
          <a:ln>
            <a:noFill/>
          </a:ln>
        </p:spPr>
      </p:pic>
      <p:pic>
        <p:nvPicPr>
          <p:cNvPr descr="IBM and its partners are building solutions that will allow individual patients and larger health populations to benefit as providers share and apply insights in real-time. In this video, learn how the IBM Watson Health Cloud can help an avid runner with a heart condition continue to live an active life. This scenario describes the future of health and where things are going, not necessarily what you’d get when you walk into a doctor’s office today.  For more information on Watson Health, please visit http://ibm.com/watsonhealth.&#10;&#10;IBMers -- learn more about Security Intelligence on Think Academy (internal site): https://ibm.biz/IBMThinkAcademy" id="80" name="Google Shape;80;p17" title="How It Works: IBM Watson Health">
            <a:hlinkClick r:id="rId5"/>
          </p:cNvPr>
          <p:cNvPicPr preferRelativeResize="0"/>
          <p:nvPr/>
        </p:nvPicPr>
        <p:blipFill>
          <a:blip r:embed="rId6">
            <a:alphaModFix/>
          </a:blip>
          <a:stretch>
            <a:fillRect/>
          </a:stretch>
        </p:blipFill>
        <p:spPr>
          <a:xfrm>
            <a:off x="4863900" y="1341575"/>
            <a:ext cx="4114800" cy="308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2135550" y="2052900"/>
            <a:ext cx="4872900" cy="1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u="sng">
                <a:solidFill>
                  <a:schemeClr val="hlink"/>
                </a:solidFill>
                <a:hlinkClick r:id="rId3"/>
              </a:rPr>
              <a:t>How does a computer “see”?</a:t>
            </a:r>
            <a:endParaRPr sz="2800"/>
          </a:p>
          <a:p>
            <a:pPr indent="0" lvl="0" marL="0" rtl="0" algn="ctr">
              <a:spcBef>
                <a:spcPts val="0"/>
              </a:spcBef>
              <a:spcAft>
                <a:spcPts val="0"/>
              </a:spcAft>
              <a:buNone/>
            </a:pPr>
            <a:r>
              <a:rPr lang="en" sz="2800" u="sng">
                <a:solidFill>
                  <a:schemeClr val="hlink"/>
                </a:solidFill>
                <a:hlinkClick r:id="rId4"/>
              </a:rPr>
              <a:t>Edge Detection Cat Slides</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13" y="329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Computer Vision</a:t>
            </a:r>
            <a:endParaRPr/>
          </a:p>
        </p:txBody>
      </p:sp>
      <p:pic>
        <p:nvPicPr>
          <p:cNvPr descr="Computer vision is fascinating to me because a) it sounds intriguing and b) it’s a part of so many different things we use today (augmented reality, image search, Google Photos, cameras, those yellow first down lines we see watching football on TV, self-driving cars, selfie lenses, and more.) In this video, I talk with several researchers at Google to get an overview of the field today, a bit of its history, and a hint of its future.&#10;&#10;Watch more videos about computer vision → https://goo.gl/5WWErf&#10;&#10;Watch a TED talk about the motion magnification work → https://goo.gl/Tc7ogO&#10;&#10;Read more about computer vision (including work that inspired the 4 Rs breakdown in this video) here → https://goo.gl/E3G1Av and here → https://goo.gl/2PcPsY&#10;&#10;Share this video on Facebook → https://goo.gl/x8S4tJ&#10;Follow us → https://twitter.com/NatandFriends &#10;Subscribe → https://goo.gl/CEsJyN &#10;&#10;Thanks to friends:&#10;*Vibe Mountain for the music&#10;*Tracy Ma, Sam Rhodes, and MTC for the graphics&#10;*Mcenroe for being super cute picking that lemon&#10; &#10;-------&#10;&#10;Check out ALL the videos we’ve made → https://goo.gl/8UyyHP&#10;&#10;:)&#10;Nat &amp; Friends&#10;http://youtube.com/natandfriends -- We make videos where we go behind the scenes at Google. What are you curious about? Let us know!" id="91" name="Google Shape;91;p19" title="How Computer Vision Is Finally Taking Off, After 50 Years">
            <a:hlinkClick r:id="rId3"/>
          </p:cNvPr>
          <p:cNvPicPr preferRelativeResize="0"/>
          <p:nvPr/>
        </p:nvPicPr>
        <p:blipFill>
          <a:blip r:embed="rId4">
            <a:alphaModFix/>
          </a:blip>
          <a:stretch>
            <a:fillRect/>
          </a:stretch>
        </p:blipFill>
        <p:spPr>
          <a:xfrm>
            <a:off x="2128013" y="1131450"/>
            <a:ext cx="4887976" cy="366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0" y="147125"/>
            <a:ext cx="8520600" cy="67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The “Gray Jedi Code” has a real name...</a:t>
            </a:r>
            <a:endParaRPr sz="3000"/>
          </a:p>
        </p:txBody>
      </p:sp>
      <p:pic>
        <p:nvPicPr>
          <p:cNvPr descr="Virtue Ethics is a normative philosophical approach that urges people to live a moral life by cultivating virtuous habits. This video is part of Ethics Defined, an animated library of more than 50 ethics terms and concepts from Ethics Unwrapped, available at https://ethicsunwrapped.utexas.edu/glossary&#10;&#10;For free videos and teaching resources on ethics and leadership, visit http://ethicsunwrapped.utexas.edu/  &#10;&#10;Ethics Unwrapped is a free online educational program produced by the Center for Leadership and Ethics at The University of Texas at Austin. It offers an innovative approach to introducing complex ethics topics that is accessible to both students and instructors. For more videos, case studies, and teaching materials, visit http://ethicsunwrapped.utexas.edu/ &#10;&#10;A complete playlist of Ethics Unwrapped videos available on YouTube may be found at: http://bit.ly/2lzF71u&#10;&#10;© 2017 The University of Texas at Austin. All Rights Reserved." id="97" name="Google Shape;97;p20" title="Ethics Defined: Virtue Ethics">
            <a:hlinkClick r:id="rId3"/>
          </p:cNvPr>
          <p:cNvPicPr preferRelativeResize="0"/>
          <p:nvPr/>
        </p:nvPicPr>
        <p:blipFill>
          <a:blip r:embed="rId4">
            <a:alphaModFix/>
          </a:blip>
          <a:stretch>
            <a:fillRect/>
          </a:stretch>
        </p:blipFill>
        <p:spPr>
          <a:xfrm>
            <a:off x="1868850" y="902550"/>
            <a:ext cx="5406300" cy="405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82250"/>
            <a:ext cx="8520600" cy="10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1 - Social Impact</a:t>
            </a:r>
            <a:endParaRPr/>
          </a:p>
          <a:p>
            <a:pPr indent="0" lvl="0" marL="0" rtl="0" algn="l">
              <a:spcBef>
                <a:spcPts val="0"/>
              </a:spcBef>
              <a:spcAft>
                <a:spcPts val="0"/>
              </a:spcAft>
              <a:buNone/>
            </a:pPr>
            <a:r>
              <a:rPr lang="en"/>
              <a:t>Why is it important to consider ethics and AI?</a:t>
            </a:r>
            <a:endParaRPr/>
          </a:p>
        </p:txBody>
      </p:sp>
      <p:sp>
        <p:nvSpPr>
          <p:cNvPr id="103" name="Google Shape;103;p21"/>
          <p:cNvSpPr txBox="1"/>
          <p:nvPr>
            <p:ph idx="1" type="body"/>
          </p:nvPr>
        </p:nvSpPr>
        <p:spPr>
          <a:xfrm>
            <a:off x="273400" y="1439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is society?  What do we view as being a good or bad society?</a:t>
            </a:r>
            <a:endParaRPr>
              <a:solidFill>
                <a:srgbClr val="000000"/>
              </a:solidFill>
            </a:endParaRPr>
          </a:p>
          <a:p>
            <a:pPr indent="0" lvl="0" marL="0" rtl="0" algn="l">
              <a:spcBef>
                <a:spcPts val="1600"/>
              </a:spcBef>
              <a:spcAft>
                <a:spcPts val="0"/>
              </a:spcAft>
              <a:buNone/>
            </a:pPr>
            <a:r>
              <a:rPr lang="en">
                <a:solidFill>
                  <a:srgbClr val="000000"/>
                </a:solidFill>
              </a:rPr>
              <a:t>Who are the ones making the machines?  Programming the machines?  As we will learn later on, AI learns from us...are we always a good example?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See Hanson Robotics Website  ----&gt;  Sophia</a:t>
            </a:r>
            <a:endParaRPr>
              <a:solidFill>
                <a:srgbClr val="000000"/>
              </a:solidFill>
            </a:endParaRPr>
          </a:p>
          <a:p>
            <a:pPr indent="0" lvl="0" marL="0" rtl="0" algn="l">
              <a:spcBef>
                <a:spcPts val="1600"/>
              </a:spcBef>
              <a:spcAft>
                <a:spcPts val="0"/>
              </a:spcAft>
              <a:buNone/>
            </a:pPr>
            <a:r>
              <a:rPr lang="en">
                <a:solidFill>
                  <a:srgbClr val="000000"/>
                </a:solidFill>
              </a:rPr>
              <a:t>What might the ethical code of these people be as they create this robot?</a:t>
            </a:r>
            <a:endParaRPr>
              <a:solidFill>
                <a:srgbClr val="000000"/>
              </a:solidFill>
            </a:endParaRPr>
          </a:p>
          <a:p>
            <a:pPr indent="0" lvl="0" marL="0" rtl="0" algn="l">
              <a:spcBef>
                <a:spcPts val="1600"/>
              </a:spcBef>
              <a:spcAft>
                <a:spcPts val="0"/>
              </a:spcAft>
              <a:buNone/>
            </a:pPr>
            <a:r>
              <a:rPr lang="en">
                <a:solidFill>
                  <a:srgbClr val="000000"/>
                </a:solidFill>
              </a:rPr>
              <a:t>Do you think they have similar or different ethics to us here in the classroom?</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