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c590a85fb_0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590a85f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c590a85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590a85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c590a85f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590a85f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c590a85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590a85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c590a85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590a85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c590a85f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590a85f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c590a85f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c590a85f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c590a85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590a85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590a85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590a85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c590a85f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590a85f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c590a85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590a85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c590a85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590a85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18.jpg"/><Relationship Id="rId6" Type="http://schemas.openxmlformats.org/officeDocument/2006/relationships/image" Target="../media/image13.jpg"/><Relationship Id="rId7" Type="http://schemas.openxmlformats.org/officeDocument/2006/relationships/image" Target="../media/image8.jpg"/><Relationship Id="rId8"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MVC4YAT2dNs" TargetMode="External"/><Relationship Id="rId4" Type="http://schemas.openxmlformats.org/officeDocument/2006/relationships/image" Target="../media/image10.jpg"/><Relationship Id="rId5" Type="http://schemas.openxmlformats.org/officeDocument/2006/relationships/hyperlink" Target="http://www.youtube.com/watch?v=WJjzVXwacRA" TargetMode="External"/><Relationship Id="rId6"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AWJJnQybZlk" TargetMode="External"/><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1.jpg"/><Relationship Id="rId8"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XMS9j16CicE"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Friday Dec 13th</a:t>
            </a:r>
            <a:endParaRPr b="1" sz="35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Continue A.I. Moral Dilemma</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begin researching a modern A.I. moral dilemma in preparation for exhibition.</a:t>
            </a:r>
            <a:endParaRPr>
              <a:solidFill>
                <a:schemeClr val="dk1"/>
              </a:solidFill>
            </a:endParaRPr>
          </a:p>
          <a:p>
            <a:pPr indent="0" lvl="0" marL="0" rtl="0" algn="ctr">
              <a:spcBef>
                <a:spcPts val="0"/>
              </a:spcBef>
              <a:spcAft>
                <a:spcPts val="0"/>
              </a:spcAft>
              <a:buClr>
                <a:schemeClr val="dk1"/>
              </a:buClr>
              <a:buFont typeface="Calibri"/>
              <a:buNone/>
            </a:pPr>
            <a:r>
              <a:t/>
            </a:r>
            <a:endParaRPr b="1"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Cyborgs / Androids / Robots</a:t>
            </a:r>
            <a:endParaRPr/>
          </a:p>
          <a:p>
            <a:pPr indent="0" lvl="0" marL="0" rtl="0" algn="l">
              <a:spcBef>
                <a:spcPts val="0"/>
              </a:spcBef>
              <a:spcAft>
                <a:spcPts val="0"/>
              </a:spcAft>
              <a:buNone/>
            </a:pPr>
            <a:r>
              <a:rPr lang="en"/>
              <a:t>What’s the Difference?  Uses for each?</a:t>
            </a:r>
            <a:endParaRPr/>
          </a:p>
        </p:txBody>
      </p:sp>
      <p:pic>
        <p:nvPicPr>
          <p:cNvPr id="120" name="Google Shape;120;p22"/>
          <p:cNvPicPr preferRelativeResize="0"/>
          <p:nvPr/>
        </p:nvPicPr>
        <p:blipFill>
          <a:blip r:embed="rId3">
            <a:alphaModFix/>
          </a:blip>
          <a:stretch>
            <a:fillRect/>
          </a:stretch>
        </p:blipFill>
        <p:spPr>
          <a:xfrm>
            <a:off x="369800" y="1606175"/>
            <a:ext cx="2561676" cy="1442448"/>
          </a:xfrm>
          <a:prstGeom prst="rect">
            <a:avLst/>
          </a:prstGeom>
          <a:noFill/>
          <a:ln>
            <a:noFill/>
          </a:ln>
        </p:spPr>
      </p:pic>
      <p:pic>
        <p:nvPicPr>
          <p:cNvPr id="121" name="Google Shape;121;p22"/>
          <p:cNvPicPr preferRelativeResize="0"/>
          <p:nvPr/>
        </p:nvPicPr>
        <p:blipFill>
          <a:blip r:embed="rId4">
            <a:alphaModFix/>
          </a:blip>
          <a:stretch>
            <a:fillRect/>
          </a:stretch>
        </p:blipFill>
        <p:spPr>
          <a:xfrm>
            <a:off x="369799" y="3265375"/>
            <a:ext cx="2561663" cy="1707776"/>
          </a:xfrm>
          <a:prstGeom prst="rect">
            <a:avLst/>
          </a:prstGeom>
          <a:noFill/>
          <a:ln>
            <a:noFill/>
          </a:ln>
        </p:spPr>
      </p:pic>
      <p:pic>
        <p:nvPicPr>
          <p:cNvPr descr="Image result for android robot" id="122" name="Google Shape;122;p22"/>
          <p:cNvPicPr preferRelativeResize="0"/>
          <p:nvPr/>
        </p:nvPicPr>
        <p:blipFill>
          <a:blip r:embed="rId5">
            <a:alphaModFix/>
          </a:blip>
          <a:stretch>
            <a:fillRect/>
          </a:stretch>
        </p:blipFill>
        <p:spPr>
          <a:xfrm>
            <a:off x="4018563" y="1557600"/>
            <a:ext cx="1707776" cy="1707776"/>
          </a:xfrm>
          <a:prstGeom prst="rect">
            <a:avLst/>
          </a:prstGeom>
          <a:noFill/>
          <a:ln>
            <a:noFill/>
          </a:ln>
        </p:spPr>
      </p:pic>
      <p:pic>
        <p:nvPicPr>
          <p:cNvPr descr="Image result for sophia" id="123" name="Google Shape;123;p22"/>
          <p:cNvPicPr preferRelativeResize="0"/>
          <p:nvPr/>
        </p:nvPicPr>
        <p:blipFill>
          <a:blip r:embed="rId6">
            <a:alphaModFix/>
          </a:blip>
          <a:stretch>
            <a:fillRect/>
          </a:stretch>
        </p:blipFill>
        <p:spPr>
          <a:xfrm>
            <a:off x="4033675" y="3280475"/>
            <a:ext cx="1677550" cy="1677550"/>
          </a:xfrm>
          <a:prstGeom prst="rect">
            <a:avLst/>
          </a:prstGeom>
          <a:noFill/>
          <a:ln>
            <a:noFill/>
          </a:ln>
        </p:spPr>
      </p:pic>
      <p:pic>
        <p:nvPicPr>
          <p:cNvPr descr="Image result for robots" id="124" name="Google Shape;124;p22"/>
          <p:cNvPicPr preferRelativeResize="0"/>
          <p:nvPr/>
        </p:nvPicPr>
        <p:blipFill>
          <a:blip r:embed="rId7">
            <a:alphaModFix/>
          </a:blip>
          <a:stretch>
            <a:fillRect/>
          </a:stretch>
        </p:blipFill>
        <p:spPr>
          <a:xfrm>
            <a:off x="6312383" y="1572710"/>
            <a:ext cx="2519917" cy="1677549"/>
          </a:xfrm>
          <a:prstGeom prst="rect">
            <a:avLst/>
          </a:prstGeom>
          <a:noFill/>
          <a:ln>
            <a:noFill/>
          </a:ln>
        </p:spPr>
      </p:pic>
      <p:pic>
        <p:nvPicPr>
          <p:cNvPr descr="Image result for irobot" id="125" name="Google Shape;125;p22"/>
          <p:cNvPicPr preferRelativeResize="0"/>
          <p:nvPr/>
        </p:nvPicPr>
        <p:blipFill>
          <a:blip r:embed="rId8">
            <a:alphaModFix/>
          </a:blip>
          <a:stretch>
            <a:fillRect/>
          </a:stretch>
        </p:blipFill>
        <p:spPr>
          <a:xfrm>
            <a:off x="6682287" y="3280475"/>
            <a:ext cx="1780101" cy="1780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Natural Interaction</a:t>
            </a:r>
            <a:endParaRPr/>
          </a:p>
        </p:txBody>
      </p:sp>
      <p:pic>
        <p:nvPicPr>
          <p:cNvPr descr="A nurse-assisting robot named Moxi has been working with clinical staff on the neurology unit at Texas Health Presbyterian Hospital Dallas. During the month-long trial, Moxi helped with fetch-and-gather tasks such as delivering admissions kits, lab specimens and picking up and dropping off linen bags. Texas Health Dallas is the first hospital in the country to deploy Moxi. The robot was designed to provide clinical staff more time to focus on patient care.&#10;&#10;Texas Health Resources&#10;http://www.TexasHealth.org&#10;1-877-THR-WELL" id="131" name="Google Shape;131;p23" title="Moxi the Robot -- Texas Health Resources">
            <a:hlinkClick r:id="rId3"/>
          </p:cNvPr>
          <p:cNvPicPr preferRelativeResize="0"/>
          <p:nvPr/>
        </p:nvPicPr>
        <p:blipFill>
          <a:blip r:embed="rId4">
            <a:alphaModFix/>
          </a:blip>
          <a:stretch>
            <a:fillRect/>
          </a:stretch>
        </p:blipFill>
        <p:spPr>
          <a:xfrm>
            <a:off x="311700" y="1820675"/>
            <a:ext cx="3883950" cy="2912950"/>
          </a:xfrm>
          <a:prstGeom prst="rect">
            <a:avLst/>
          </a:prstGeom>
          <a:noFill/>
          <a:ln>
            <a:noFill/>
          </a:ln>
        </p:spPr>
      </p:pic>
      <p:sp>
        <p:nvSpPr>
          <p:cNvPr id="132" name="Google Shape;132;p23"/>
          <p:cNvSpPr txBox="1"/>
          <p:nvPr/>
        </p:nvSpPr>
        <p:spPr>
          <a:xfrm>
            <a:off x="1189125" y="1299850"/>
            <a:ext cx="2129100" cy="4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Hospitals</a:t>
            </a:r>
            <a:endParaRPr sz="2400"/>
          </a:p>
        </p:txBody>
      </p:sp>
      <p:pic>
        <p:nvPicPr>
          <p:cNvPr descr="Children stuck at home because of long-term health issues can attend school and reconnect with friends using a robot avatar &#10;&#10;► Subscribe to FT.com here:http://bit.ly/2GakujT&#10;&#10;► Subscribe to the Financial Times on YouTube: http://bit.ly/FTimeSubs&#10;&#10;For more video content from the Financial Times, visit http://www.FT.com/video&#10;&#10;&#10;Twitter https://twitter.com/ftvideo&#10;Facebook https://www.facebook.com/financialtimes" id="133" name="Google Shape;133;p23" title="Robots in the classroom push boundaries of education">
            <a:hlinkClick r:id="rId5"/>
          </p:cNvPr>
          <p:cNvPicPr preferRelativeResize="0"/>
          <p:nvPr/>
        </p:nvPicPr>
        <p:blipFill>
          <a:blip r:embed="rId6">
            <a:alphaModFix/>
          </a:blip>
          <a:stretch>
            <a:fillRect/>
          </a:stretch>
        </p:blipFill>
        <p:spPr>
          <a:xfrm>
            <a:off x="4825100" y="1820675"/>
            <a:ext cx="3883950" cy="2912950"/>
          </a:xfrm>
          <a:prstGeom prst="rect">
            <a:avLst/>
          </a:prstGeom>
          <a:noFill/>
          <a:ln>
            <a:noFill/>
          </a:ln>
        </p:spPr>
      </p:pic>
      <p:sp>
        <p:nvSpPr>
          <p:cNvPr id="134" name="Google Shape;134;p23"/>
          <p:cNvSpPr txBox="1"/>
          <p:nvPr/>
        </p:nvSpPr>
        <p:spPr>
          <a:xfrm>
            <a:off x="5759825" y="1333450"/>
            <a:ext cx="2129100" cy="3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Schools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Ethics of Natural Interaction / Future Prospects</a:t>
            </a:r>
            <a:endParaRPr/>
          </a:p>
          <a:p>
            <a:pPr indent="0" lvl="0" marL="0" rtl="0" algn="l">
              <a:spcBef>
                <a:spcPts val="0"/>
              </a:spcBef>
              <a:spcAft>
                <a:spcPts val="0"/>
              </a:spcAft>
              <a:buNone/>
            </a:pPr>
            <a:r>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Let’s go back to your ethical code.  Consider all of the things we have talked about in our presentations and in this course.</a:t>
            </a:r>
            <a:endParaRPr>
              <a:solidFill>
                <a:srgbClr val="000000"/>
              </a:solidFill>
            </a:endParaRPr>
          </a:p>
          <a:p>
            <a:pPr indent="0" lvl="0" marL="0" rtl="0" algn="l">
              <a:spcBef>
                <a:spcPts val="1600"/>
              </a:spcBef>
              <a:spcAft>
                <a:spcPts val="0"/>
              </a:spcAft>
              <a:buNone/>
            </a:pPr>
            <a:r>
              <a:rPr lang="en">
                <a:solidFill>
                  <a:srgbClr val="000000"/>
                </a:solidFill>
              </a:rPr>
              <a:t>Place new scenarios and future AI possibilities on your ethical list.</a:t>
            </a:r>
            <a:endParaRPr>
              <a:solidFill>
                <a:srgbClr val="000000"/>
              </a:solidFill>
            </a:endParaRPr>
          </a:p>
          <a:p>
            <a:pPr indent="0" lvl="0" marL="0" rtl="0" algn="l">
              <a:spcBef>
                <a:spcPts val="1600"/>
              </a:spcBef>
              <a:spcAft>
                <a:spcPts val="0"/>
              </a:spcAft>
              <a:buNone/>
            </a:pPr>
            <a:r>
              <a:rPr lang="en">
                <a:solidFill>
                  <a:srgbClr val="000000"/>
                </a:solidFill>
              </a:rPr>
              <a:t>Do you notice a pattern of where you are placing these things?  Does it skew evil?  Good?  Perhaps this is why it is important that we discuss and learn about this!</a:t>
            </a:r>
            <a:endParaRPr>
              <a:solidFill>
                <a:srgbClr val="000000"/>
              </a:solidFill>
            </a:endParaRPr>
          </a:p>
          <a:p>
            <a:pPr indent="0" lvl="0" marL="0" rtl="0" algn="l">
              <a:spcBef>
                <a:spcPts val="1600"/>
              </a:spcBef>
              <a:spcAft>
                <a:spcPts val="1600"/>
              </a:spcAft>
              <a:buNone/>
            </a:pPr>
            <a:r>
              <a:rPr lang="en">
                <a:solidFill>
                  <a:srgbClr val="000000"/>
                </a:solidFill>
              </a:rPr>
              <a:t>       “Evil”                                             “Neutral”                                     “Good”</a:t>
            </a:r>
            <a:endParaRPr>
              <a:solidFill>
                <a:srgbClr val="000000"/>
              </a:solidFill>
            </a:endParaRPr>
          </a:p>
        </p:txBody>
      </p:sp>
      <p:cxnSp>
        <p:nvCxnSpPr>
          <p:cNvPr id="141" name="Google Shape;141;p24"/>
          <p:cNvCxnSpPr/>
          <p:nvPr/>
        </p:nvCxnSpPr>
        <p:spPr>
          <a:xfrm>
            <a:off x="2814975" y="3486900"/>
            <a:ext cx="0" cy="16566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4"/>
          <p:cNvCxnSpPr/>
          <p:nvPr/>
        </p:nvCxnSpPr>
        <p:spPr>
          <a:xfrm>
            <a:off x="6423125" y="3486900"/>
            <a:ext cx="0" cy="165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Moral / Ethical Dilemma</a:t>
            </a:r>
            <a:endParaRPr/>
          </a:p>
          <a:p>
            <a:pPr indent="0" lvl="0" marL="0" rtl="0" algn="l">
              <a:spcBef>
                <a:spcPts val="0"/>
              </a:spcBef>
              <a:spcAft>
                <a:spcPts val="0"/>
              </a:spcAft>
              <a:buNone/>
            </a:pPr>
            <a:r>
              <a:rPr lang="en"/>
              <a:t>Choose a topic to research...</a:t>
            </a:r>
            <a:endParaRPr/>
          </a:p>
        </p:txBody>
      </p:sp>
      <p:sp>
        <p:nvSpPr>
          <p:cNvPr id="61" name="Google Shape;61;p14"/>
          <p:cNvSpPr txBox="1"/>
          <p:nvPr>
            <p:ph idx="1" type="body"/>
          </p:nvPr>
        </p:nvSpPr>
        <p:spPr>
          <a:xfrm>
            <a:off x="311700" y="618800"/>
            <a:ext cx="8520600" cy="42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rgbClr val="000000"/>
              </a:solidFill>
            </a:endParaRPr>
          </a:p>
          <a:p>
            <a:pPr indent="-368300" lvl="0" marL="457200" rtl="0" algn="l">
              <a:lnSpc>
                <a:spcPct val="100000"/>
              </a:lnSpc>
              <a:spcBef>
                <a:spcPts val="160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Uygur Muslim Humanitarian Crisis in China / Facial Recognition</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Autonomous Weapons</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Autonomous Cars</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China’s “Social Credit” System (Coming to America?)</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Deep Fakes / New Age Propaganda</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A.I. Relationships (friendship, relationship, companionship, assistant)</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A.I. Racial Bias in Court Decisions</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A.I. Replacing Jobs / Universal Basic Income</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Using A.I. Drones on the Border Instead of Building Wall</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A.I. Teaching and Online Learning </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Other?</a:t>
            </a:r>
            <a:endParaRPr sz="2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373100"/>
            <a:ext cx="85206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Representation / Reasoning</a:t>
            </a:r>
            <a:endParaRPr sz="3000"/>
          </a:p>
        </p:txBody>
      </p:sp>
      <p:sp>
        <p:nvSpPr>
          <p:cNvPr id="67" name="Google Shape;67;p15"/>
          <p:cNvSpPr txBox="1"/>
          <p:nvPr>
            <p:ph idx="1" type="subTitle"/>
          </p:nvPr>
        </p:nvSpPr>
        <p:spPr>
          <a:xfrm>
            <a:off x="311700" y="1162475"/>
            <a:ext cx="8520600" cy="31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were the problems with how the AI program “PerfectMatch” paired pet buyers with a pet?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took “training data” that included the 17 students in our classroom.  The AI has discovered that people with an Asian ethnicity love Pomeranians!  What was the issue with this?</a:t>
            </a:r>
            <a:endParaRPr/>
          </a:p>
        </p:txBody>
      </p:sp>
      <p:pic>
        <p:nvPicPr>
          <p:cNvPr descr="Image result for turn n talk" id="68" name="Google Shape;68;p15"/>
          <p:cNvPicPr preferRelativeResize="0"/>
          <p:nvPr/>
        </p:nvPicPr>
        <p:blipFill>
          <a:blip r:embed="rId3">
            <a:alphaModFix/>
          </a:blip>
          <a:stretch>
            <a:fillRect/>
          </a:stretch>
        </p:blipFill>
        <p:spPr>
          <a:xfrm>
            <a:off x="4343400" y="3883400"/>
            <a:ext cx="1566875" cy="1174374"/>
          </a:xfrm>
          <a:prstGeom prst="rect">
            <a:avLst/>
          </a:prstGeom>
          <a:noFill/>
          <a:ln>
            <a:noFill/>
          </a:ln>
        </p:spPr>
      </p:pic>
      <p:pic>
        <p:nvPicPr>
          <p:cNvPr descr="Image result for round 3" id="69" name="Google Shape;69;p15"/>
          <p:cNvPicPr preferRelativeResize="0"/>
          <p:nvPr/>
        </p:nvPicPr>
        <p:blipFill>
          <a:blip r:embed="rId4">
            <a:alphaModFix/>
          </a:blip>
          <a:stretch>
            <a:fillRect/>
          </a:stretch>
        </p:blipFill>
        <p:spPr>
          <a:xfrm>
            <a:off x="6830225" y="3920525"/>
            <a:ext cx="1256500" cy="110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1233113"/>
            <a:ext cx="8520600" cy="17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many apples will 3 kids get if you have 12?</a:t>
            </a:r>
            <a:endParaRPr/>
          </a:p>
        </p:txBody>
      </p:sp>
      <p:sp>
        <p:nvSpPr>
          <p:cNvPr id="75" name="Google Shape;75;p16"/>
          <p:cNvSpPr txBox="1"/>
          <p:nvPr>
            <p:ph type="ctrTitle"/>
          </p:nvPr>
        </p:nvSpPr>
        <p:spPr>
          <a:xfrm>
            <a:off x="311700" y="373100"/>
            <a:ext cx="85206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Interpretation</a:t>
            </a:r>
            <a:endParaRPr sz="3600"/>
          </a:p>
        </p:txBody>
      </p:sp>
      <p:pic>
        <p:nvPicPr>
          <p:cNvPr descr="Image result for apples" id="76" name="Google Shape;76;p16"/>
          <p:cNvPicPr preferRelativeResize="0"/>
          <p:nvPr/>
        </p:nvPicPr>
        <p:blipFill>
          <a:blip r:embed="rId3">
            <a:alphaModFix/>
          </a:blip>
          <a:stretch>
            <a:fillRect/>
          </a:stretch>
        </p:blipFill>
        <p:spPr>
          <a:xfrm>
            <a:off x="5200759" y="3177325"/>
            <a:ext cx="2340365" cy="1754100"/>
          </a:xfrm>
          <a:prstGeom prst="rect">
            <a:avLst/>
          </a:prstGeom>
          <a:noFill/>
          <a:ln>
            <a:noFill/>
          </a:ln>
        </p:spPr>
      </p:pic>
      <p:pic>
        <p:nvPicPr>
          <p:cNvPr descr="Image result for 3 kids" id="77" name="Google Shape;77;p16"/>
          <p:cNvPicPr preferRelativeResize="0"/>
          <p:nvPr/>
        </p:nvPicPr>
        <p:blipFill>
          <a:blip r:embed="rId4">
            <a:alphaModFix/>
          </a:blip>
          <a:stretch>
            <a:fillRect/>
          </a:stretch>
        </p:blipFill>
        <p:spPr>
          <a:xfrm>
            <a:off x="1909775" y="3177325"/>
            <a:ext cx="2633513" cy="175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76925"/>
            <a:ext cx="85206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Interactions With AI</a:t>
            </a:r>
            <a:endParaRPr/>
          </a:p>
          <a:p>
            <a:pPr indent="0" lvl="0" marL="0" rtl="0" algn="l">
              <a:spcBef>
                <a:spcPts val="0"/>
              </a:spcBef>
              <a:spcAft>
                <a:spcPts val="0"/>
              </a:spcAft>
              <a:buNone/>
            </a:pPr>
            <a:r>
              <a:rPr lang="en"/>
              <a:t>(aka Robotics)</a:t>
            </a:r>
            <a:endParaRPr/>
          </a:p>
        </p:txBody>
      </p:sp>
      <p:pic>
        <p:nvPicPr>
          <p:cNvPr descr="Dr Asimov describes the three laws of robotics. &#10; &#10;First Law: A robot may not injure a human being, or, through inaction, allow a human being to come to harm. &#10; &#10;Second Law: A robot must obey the orders given it by human beings except where such orders would conflict with the First Law. &#10; &#10;Third Law: A robot must protect its own existence as long as such protection does not conflict with the First or Second Law." id="83" name="Google Shape;83;p17" title="Isaac Asimov: The Three Laws of Robotics">
            <a:hlinkClick r:id="rId3"/>
          </p:cNvPr>
          <p:cNvPicPr preferRelativeResize="0"/>
          <p:nvPr/>
        </p:nvPicPr>
        <p:blipFill>
          <a:blip r:embed="rId4">
            <a:alphaModFix/>
          </a:blip>
          <a:stretch>
            <a:fillRect/>
          </a:stretch>
        </p:blipFill>
        <p:spPr>
          <a:xfrm>
            <a:off x="3933250" y="1293325"/>
            <a:ext cx="4572000" cy="3429000"/>
          </a:xfrm>
          <a:prstGeom prst="rect">
            <a:avLst/>
          </a:prstGeom>
          <a:noFill/>
          <a:ln>
            <a:noFill/>
          </a:ln>
        </p:spPr>
      </p:pic>
      <p:pic>
        <p:nvPicPr>
          <p:cNvPr descr="Image result for isaac asimov" id="84" name="Google Shape;84;p17"/>
          <p:cNvPicPr preferRelativeResize="0"/>
          <p:nvPr/>
        </p:nvPicPr>
        <p:blipFill>
          <a:blip r:embed="rId5">
            <a:alphaModFix/>
          </a:blip>
          <a:stretch>
            <a:fillRect/>
          </a:stretch>
        </p:blipFill>
        <p:spPr>
          <a:xfrm>
            <a:off x="141200" y="1344875"/>
            <a:ext cx="3628450" cy="2041003"/>
          </a:xfrm>
          <a:prstGeom prst="rect">
            <a:avLst/>
          </a:prstGeom>
          <a:noFill/>
          <a:ln>
            <a:noFill/>
          </a:ln>
        </p:spPr>
      </p:pic>
      <p:pic>
        <p:nvPicPr>
          <p:cNvPr descr="Image result for isaac asimov books" id="85" name="Google Shape;85;p17"/>
          <p:cNvPicPr preferRelativeResize="0"/>
          <p:nvPr/>
        </p:nvPicPr>
        <p:blipFill>
          <a:blip r:embed="rId6">
            <a:alphaModFix/>
          </a:blip>
          <a:stretch>
            <a:fillRect/>
          </a:stretch>
        </p:blipFill>
        <p:spPr>
          <a:xfrm>
            <a:off x="141206" y="3385875"/>
            <a:ext cx="987919" cy="1634400"/>
          </a:xfrm>
          <a:prstGeom prst="rect">
            <a:avLst/>
          </a:prstGeom>
          <a:noFill/>
          <a:ln>
            <a:noFill/>
          </a:ln>
        </p:spPr>
      </p:pic>
      <p:pic>
        <p:nvPicPr>
          <p:cNvPr descr="Image result for isaac asimov books" id="86" name="Google Shape;86;p17"/>
          <p:cNvPicPr preferRelativeResize="0"/>
          <p:nvPr/>
        </p:nvPicPr>
        <p:blipFill>
          <a:blip r:embed="rId7">
            <a:alphaModFix/>
          </a:blip>
          <a:stretch>
            <a:fillRect/>
          </a:stretch>
        </p:blipFill>
        <p:spPr>
          <a:xfrm>
            <a:off x="1437288" y="3367675"/>
            <a:ext cx="987925" cy="1619750"/>
          </a:xfrm>
          <a:prstGeom prst="rect">
            <a:avLst/>
          </a:prstGeom>
          <a:noFill/>
          <a:ln>
            <a:noFill/>
          </a:ln>
        </p:spPr>
      </p:pic>
      <p:pic>
        <p:nvPicPr>
          <p:cNvPr descr="Image result for isaac asimov books" id="87" name="Google Shape;87;p17"/>
          <p:cNvPicPr preferRelativeResize="0"/>
          <p:nvPr/>
        </p:nvPicPr>
        <p:blipFill>
          <a:blip r:embed="rId8">
            <a:alphaModFix/>
          </a:blip>
          <a:stretch>
            <a:fillRect/>
          </a:stretch>
        </p:blipFill>
        <p:spPr>
          <a:xfrm>
            <a:off x="2733374" y="3367675"/>
            <a:ext cx="987925" cy="16707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Asimov’s Three Laws of Robotics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AutoNum type="arabicPeriod"/>
            </a:pPr>
            <a:r>
              <a:rPr lang="en">
                <a:solidFill>
                  <a:srgbClr val="000000"/>
                </a:solidFill>
              </a:rPr>
              <a:t>A robot may not injure a human being or, through inaction, allow a human being to come to harm.</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obey orders given it by human beings except where such orders would conflict with the First Law.</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protect its own existence as long as such protection does not conflict with the First or Second Law.</a:t>
            </a:r>
            <a:endParaRPr>
              <a:solidFill>
                <a:srgbClr val="000000"/>
              </a:solidFill>
            </a:endParaRPr>
          </a:p>
          <a:p>
            <a:pPr indent="0" lvl="0" marL="0" rtl="0" algn="l">
              <a:spcBef>
                <a:spcPts val="1200"/>
              </a:spcBef>
              <a:spcAft>
                <a:spcPts val="0"/>
              </a:spcAft>
              <a:buNone/>
            </a:pPr>
            <a:r>
              <a:rPr lang="en"/>
              <a:t>What do you think of these “laws?”</a:t>
            </a:r>
            <a:endParaRPr/>
          </a:p>
          <a:p>
            <a:pPr indent="0" lvl="0" marL="0" rtl="0" algn="l">
              <a:spcBef>
                <a:spcPts val="1600"/>
              </a:spcBef>
              <a:spcAft>
                <a:spcPts val="1600"/>
              </a:spcAft>
              <a:buNone/>
            </a:pPr>
            <a:r>
              <a:rPr lang="en"/>
              <a:t>Can you think of scenarios for a robot / human that may break or dismantle these laws?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99" name="Google Shape;99;p19"/>
          <p:cNvSpPr txBox="1"/>
          <p:nvPr>
            <p:ph idx="1" type="body"/>
          </p:nvPr>
        </p:nvSpPr>
        <p:spPr>
          <a:xfrm>
            <a:off x="311700" y="1185750"/>
            <a:ext cx="8520600" cy="13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Go to this website - </a:t>
            </a:r>
            <a:endParaRPr sz="3000">
              <a:solidFill>
                <a:srgbClr val="000000"/>
              </a:solidFill>
            </a:endParaRPr>
          </a:p>
          <a:p>
            <a:pPr indent="0" lvl="0" marL="0" rtl="0" algn="l">
              <a:spcBef>
                <a:spcPts val="1600"/>
              </a:spcBef>
              <a:spcAft>
                <a:spcPts val="1600"/>
              </a:spcAft>
              <a:buNone/>
            </a:pPr>
            <a:r>
              <a:rPr lang="en" sz="3000">
                <a:solidFill>
                  <a:srgbClr val="000000"/>
                </a:solidFill>
              </a:rPr>
              <a:t>https://teachablemachine.withgoogle.com</a:t>
            </a:r>
            <a:endParaRPr sz="3000">
              <a:solidFill>
                <a:srgbClr val="000000"/>
              </a:solidFill>
            </a:endParaRPr>
          </a:p>
        </p:txBody>
      </p:sp>
      <p:pic>
        <p:nvPicPr>
          <p:cNvPr descr="Image result for machine learning" id="100" name="Google Shape;100;p19"/>
          <p:cNvPicPr preferRelativeResize="0"/>
          <p:nvPr/>
        </p:nvPicPr>
        <p:blipFill>
          <a:blip r:embed="rId3">
            <a:alphaModFix/>
          </a:blip>
          <a:stretch>
            <a:fillRect/>
          </a:stretch>
        </p:blipFill>
        <p:spPr>
          <a:xfrm>
            <a:off x="2953650" y="2739775"/>
            <a:ext cx="323670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Machine Learning Levels</a:t>
            </a:r>
            <a:endParaRPr b="1" sz="3000"/>
          </a:p>
        </p:txBody>
      </p:sp>
      <p:sp>
        <p:nvSpPr>
          <p:cNvPr id="106" name="Google Shape;106;p20"/>
          <p:cNvSpPr txBox="1"/>
          <p:nvPr>
            <p:ph idx="1" type="body"/>
          </p:nvPr>
        </p:nvSpPr>
        <p:spPr>
          <a:xfrm>
            <a:off x="311700" y="1152475"/>
            <a:ext cx="8520600" cy="38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Pick one to teach the class....</a:t>
            </a:r>
            <a:endParaRPr sz="3000">
              <a:solidFill>
                <a:srgbClr val="000000"/>
              </a:solidFill>
            </a:endParaRPr>
          </a:p>
          <a:p>
            <a:pPr indent="0" lvl="0" marL="0" rtl="0" algn="l">
              <a:spcBef>
                <a:spcPts val="1600"/>
              </a:spcBef>
              <a:spcAft>
                <a:spcPts val="0"/>
              </a:spcAft>
              <a:buNone/>
            </a:pPr>
            <a:r>
              <a:t/>
            </a:r>
            <a:endParaRPr sz="3000">
              <a:solidFill>
                <a:srgbClr val="000000"/>
              </a:solidFill>
            </a:endParaRPr>
          </a:p>
          <a:p>
            <a:pPr indent="0" lvl="0" marL="0" rtl="0" algn="l">
              <a:spcBef>
                <a:spcPts val="1600"/>
              </a:spcBef>
              <a:spcAft>
                <a:spcPts val="0"/>
              </a:spcAft>
              <a:buNone/>
            </a:pPr>
            <a:r>
              <a:rPr lang="en" sz="3000">
                <a:solidFill>
                  <a:srgbClr val="000000"/>
                </a:solidFill>
              </a:rPr>
              <a:t>Narrow Intelligence</a:t>
            </a:r>
            <a:endParaRPr sz="3000">
              <a:solidFill>
                <a:srgbClr val="000000"/>
              </a:solidFill>
            </a:endParaRPr>
          </a:p>
          <a:p>
            <a:pPr indent="0" lvl="0" marL="0" rtl="0" algn="l">
              <a:spcBef>
                <a:spcPts val="1600"/>
              </a:spcBef>
              <a:spcAft>
                <a:spcPts val="0"/>
              </a:spcAft>
              <a:buNone/>
            </a:pPr>
            <a:r>
              <a:rPr lang="en" sz="3000">
                <a:solidFill>
                  <a:srgbClr val="000000"/>
                </a:solidFill>
              </a:rPr>
              <a:t>General Intelligence</a:t>
            </a:r>
            <a:endParaRPr sz="3000">
              <a:solidFill>
                <a:srgbClr val="000000"/>
              </a:solidFill>
            </a:endParaRPr>
          </a:p>
          <a:p>
            <a:pPr indent="0" lvl="0" marL="0" rtl="0" algn="l">
              <a:spcBef>
                <a:spcPts val="1600"/>
              </a:spcBef>
              <a:spcAft>
                <a:spcPts val="1600"/>
              </a:spcAft>
              <a:buNone/>
            </a:pPr>
            <a:r>
              <a:rPr lang="en" sz="3000">
                <a:solidFill>
                  <a:srgbClr val="000000"/>
                </a:solidFill>
              </a:rPr>
              <a:t>Super Intelligence</a:t>
            </a:r>
            <a:endParaRPr sz="3000">
              <a:solidFill>
                <a:srgbClr val="000000"/>
              </a:solidFill>
            </a:endParaRPr>
          </a:p>
        </p:txBody>
      </p:sp>
      <p:pic>
        <p:nvPicPr>
          <p:cNvPr descr="Image result for machine learning" id="107" name="Google Shape;107;p20"/>
          <p:cNvPicPr preferRelativeResize="0"/>
          <p:nvPr/>
        </p:nvPicPr>
        <p:blipFill>
          <a:blip r:embed="rId3">
            <a:alphaModFix/>
          </a:blip>
          <a:stretch>
            <a:fillRect/>
          </a:stretch>
        </p:blipFill>
        <p:spPr>
          <a:xfrm>
            <a:off x="4500576" y="2146200"/>
            <a:ext cx="4331725" cy="2675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Ethics of Machine Learning</a:t>
            </a:r>
            <a:endParaRPr/>
          </a:p>
        </p:txBody>
      </p:sp>
      <p:sp>
        <p:nvSpPr>
          <p:cNvPr id="113" name="Google Shape;113;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000000"/>
                </a:solidFill>
              </a:rPr>
              <a:t>The “Student - Master” Dilemma</a:t>
            </a:r>
            <a:endParaRPr sz="2400">
              <a:solidFill>
                <a:srgbClr val="000000"/>
              </a:solidFill>
            </a:endParaRPr>
          </a:p>
        </p:txBody>
      </p:sp>
      <p:pic>
        <p:nvPicPr>
          <p:cNvPr descr="From Star Wars Episode IV (A New Hope) [1977]" id="114" name="Google Shape;114;p21" title="Darth Vader - I Am The Master [HD]">
            <a:hlinkClick r:id="rId3"/>
          </p:cNvPr>
          <p:cNvPicPr preferRelativeResize="0"/>
          <p:nvPr/>
        </p:nvPicPr>
        <p:blipFill>
          <a:blip r:embed="rId4">
            <a:alphaModFix/>
          </a:blip>
          <a:stretch>
            <a:fillRect/>
          </a:stretch>
        </p:blipFill>
        <p:spPr>
          <a:xfrm>
            <a:off x="2409825" y="1725175"/>
            <a:ext cx="4151366" cy="31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