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38440D-7F50-4A00-BE0C-AD75858AB81B}">
  <a:tblStyle styleId="{8D38440D-7F50-4A00-BE0C-AD75858AB81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c1c4ae82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c1c4ae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cfecfa99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fecfa9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6bcb8c8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6bcb8c8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cfecfa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cfecfa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e2ba48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e2ba48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e3bac97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e3bac97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cfecfa99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cfecfa9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cfecfa9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fecfa9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cfa06db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cfa06db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x.company/"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etflix.com/watch/80223954?trackId=13752289&amp;tctx=0%2C5%2C9fccbe6f-0bfb-43ba-9ccf-b2a881055700-111659311%2C%2C" TargetMode="External"/><Relationship Id="rId4" Type="http://schemas.openxmlformats.org/officeDocument/2006/relationships/hyperlink" Target="http://www.digitaljournal.com/tech-and-science/technology/sophia-the-robot-claims-she-wants-to-help-not-harm-humans/article/52160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Wed - Thur January 29th - 30th</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Work on Project - Per 1. Courtroom / Per 7. Ethical Dilemma / Per 8. A.I. Application</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387350" lvl="0" marL="457200" rtl="0" algn="l">
              <a:spcBef>
                <a:spcPts val="0"/>
              </a:spcBef>
              <a:spcAft>
                <a:spcPts val="0"/>
              </a:spcAft>
              <a:buClr>
                <a:srgbClr val="FF0000"/>
              </a:buClr>
              <a:buSzPts val="2400"/>
              <a:buChar char="•"/>
            </a:pPr>
            <a:r>
              <a:rPr lang="en" sz="2400">
                <a:solidFill>
                  <a:srgbClr val="FF0000"/>
                </a:solidFill>
                <a:latin typeface="Calibri"/>
                <a:ea typeface="Calibri"/>
                <a:cs typeface="Calibri"/>
                <a:sym typeface="Calibri"/>
              </a:rPr>
              <a:t>Homework </a:t>
            </a:r>
            <a:endParaRPr sz="2400">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During projects only...</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work on the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Application Project</a:t>
            </a:r>
            <a:endParaRPr/>
          </a:p>
        </p:txBody>
      </p:sp>
      <p:sp>
        <p:nvSpPr>
          <p:cNvPr id="61" name="Google Shape;61;p14"/>
          <p:cNvSpPr txBox="1"/>
          <p:nvPr/>
        </p:nvSpPr>
        <p:spPr>
          <a:xfrm>
            <a:off x="311700" y="726900"/>
            <a:ext cx="5001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Go here - </a:t>
            </a:r>
            <a:r>
              <a:rPr lang="en" sz="2800" u="sng">
                <a:solidFill>
                  <a:schemeClr val="hlink"/>
                </a:solidFill>
                <a:hlinkClick r:id="rId3"/>
              </a:rPr>
              <a:t>https://x.company/</a:t>
            </a:r>
            <a:endParaRPr sz="2800"/>
          </a:p>
        </p:txBody>
      </p:sp>
      <p:pic>
        <p:nvPicPr>
          <p:cNvPr id="62" name="Google Shape;62;p14"/>
          <p:cNvPicPr preferRelativeResize="0"/>
          <p:nvPr/>
        </p:nvPicPr>
        <p:blipFill>
          <a:blip r:embed="rId4">
            <a:alphaModFix/>
          </a:blip>
          <a:stretch>
            <a:fillRect/>
          </a:stretch>
        </p:blipFill>
        <p:spPr>
          <a:xfrm>
            <a:off x="7154400" y="174300"/>
            <a:ext cx="1677900" cy="1677900"/>
          </a:xfrm>
          <a:prstGeom prst="rect">
            <a:avLst/>
          </a:prstGeom>
          <a:noFill/>
          <a:ln>
            <a:noFill/>
          </a:ln>
        </p:spPr>
      </p:pic>
      <p:sp>
        <p:nvSpPr>
          <p:cNvPr id="63" name="Google Shape;63;p14"/>
          <p:cNvSpPr txBox="1"/>
          <p:nvPr/>
        </p:nvSpPr>
        <p:spPr>
          <a:xfrm>
            <a:off x="360950" y="3119625"/>
            <a:ext cx="5091900" cy="13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260125" y="1684600"/>
            <a:ext cx="8520600" cy="3459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Explore the website and read about some of the ideas.</a:t>
            </a:r>
            <a:endParaRPr sz="2000"/>
          </a:p>
          <a:p>
            <a:pPr indent="-355600" lvl="0" marL="457200" rtl="0" algn="l">
              <a:spcBef>
                <a:spcPts val="0"/>
              </a:spcBef>
              <a:spcAft>
                <a:spcPts val="0"/>
              </a:spcAft>
              <a:buSzPts val="2000"/>
              <a:buAutoNum type="arabicPeriod"/>
            </a:pPr>
            <a:r>
              <a:rPr lang="en" sz="2000"/>
              <a:t>What is the purpose of this company?</a:t>
            </a:r>
            <a:endParaRPr sz="2000"/>
          </a:p>
          <a:p>
            <a:pPr indent="-355600" lvl="0" marL="457200" rtl="0" algn="l">
              <a:spcBef>
                <a:spcPts val="0"/>
              </a:spcBef>
              <a:spcAft>
                <a:spcPts val="0"/>
              </a:spcAft>
              <a:buSzPts val="2000"/>
              <a:buAutoNum type="arabicPeriod"/>
            </a:pPr>
            <a:r>
              <a:rPr lang="en" sz="2000"/>
              <a:t>Which idea did you like the most? Why?</a:t>
            </a:r>
            <a:endParaRPr sz="2000"/>
          </a:p>
          <a:p>
            <a:pPr indent="-355600" lvl="0" marL="457200" rtl="0" algn="l">
              <a:spcBef>
                <a:spcPts val="0"/>
              </a:spcBef>
              <a:spcAft>
                <a:spcPts val="0"/>
              </a:spcAft>
              <a:buSzPts val="2000"/>
              <a:buAutoNum type="arabicPeriod"/>
            </a:pPr>
            <a:r>
              <a:rPr lang="en" sz="2000"/>
              <a:t>Consider all of the problems that exist in the world, in your life, in your school, and in your community.  Jot as many of these down as you can.</a:t>
            </a:r>
            <a:endParaRPr sz="2000"/>
          </a:p>
          <a:p>
            <a:pPr indent="-355600" lvl="0" marL="457200" rtl="0" algn="l">
              <a:spcBef>
                <a:spcPts val="0"/>
              </a:spcBef>
              <a:spcAft>
                <a:spcPts val="0"/>
              </a:spcAft>
              <a:buSzPts val="2000"/>
              <a:buAutoNum type="arabicPeriod"/>
            </a:pPr>
            <a:r>
              <a:rPr lang="en" sz="2000"/>
              <a:t>Consider all of the fun things humans do (the successes of humanity).  The good parts of school, Boulder, Colorado, your hobbies and your home.  Jot as many of these down as you can.</a:t>
            </a:r>
            <a:endParaRPr sz="2000"/>
          </a:p>
          <a:p>
            <a:pPr indent="-355600" lvl="0" marL="457200" rtl="0" algn="l">
              <a:spcBef>
                <a:spcPts val="0"/>
              </a:spcBef>
              <a:spcAft>
                <a:spcPts val="0"/>
              </a:spcAft>
              <a:buSzPts val="2000"/>
              <a:buAutoNum type="arabicPeriod"/>
            </a:pPr>
            <a:r>
              <a:rPr lang="en" sz="2000"/>
              <a:t>How can A.I. &amp; Robotics solve the problems or improve the successes further?  Begin brainstorming ideas...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2215675" y="1267850"/>
            <a:ext cx="4712649" cy="3759900"/>
          </a:xfrm>
          <a:prstGeom prst="rect">
            <a:avLst/>
          </a:prstGeom>
          <a:noFill/>
          <a:ln>
            <a:noFill/>
          </a:ln>
        </p:spPr>
      </p:pic>
      <p:sp>
        <p:nvSpPr>
          <p:cNvPr id="70" name="Google Shape;70;p15"/>
          <p:cNvSpPr txBox="1"/>
          <p:nvPr/>
        </p:nvSpPr>
        <p:spPr>
          <a:xfrm>
            <a:off x="-37050" y="264450"/>
            <a:ext cx="9218100" cy="9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How could A.I. be used to make this situation safer?</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780575" y="87925"/>
            <a:ext cx="5501300" cy="2758600"/>
          </a:xfrm>
          <a:prstGeom prst="rect">
            <a:avLst/>
          </a:prstGeom>
          <a:noFill/>
          <a:ln>
            <a:noFill/>
          </a:ln>
        </p:spPr>
      </p:pic>
      <p:sp>
        <p:nvSpPr>
          <p:cNvPr id="76" name="Google Shape;76;p16"/>
          <p:cNvSpPr txBox="1"/>
          <p:nvPr/>
        </p:nvSpPr>
        <p:spPr>
          <a:xfrm>
            <a:off x="227700" y="3010850"/>
            <a:ext cx="8688600" cy="1900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chemeClr val="dk1"/>
                </a:solidFill>
              </a:rPr>
              <a:t>Edge Detection</a:t>
            </a:r>
            <a:r>
              <a:rPr lang="en" sz="2200">
                <a:solidFill>
                  <a:schemeClr val="dk1"/>
                </a:solidFill>
              </a:rPr>
              <a:t> - Draw an example of an object that a computer would have a difficult time identifying…</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What is edge detection and what problems could it create?  Do you think we could create computers that can see like humans someday?</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2724975"/>
            <a:ext cx="8520600" cy="2280000"/>
          </a:xfrm>
          <a:prstGeom prst="rect">
            <a:avLst/>
          </a:prstGeom>
          <a:solidFill>
            <a:srgbClr val="D0E0E3"/>
          </a:solid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2400"/>
              <a:t>Data </a:t>
            </a:r>
            <a:r>
              <a:rPr b="1" lang="en" sz="2400"/>
              <a:t>Representation</a:t>
            </a:r>
            <a:r>
              <a:rPr lang="en" sz="2400"/>
              <a:t> - What is an example of something that the majority believes is right / good but that YOU disagree with…</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What kind of decision does an A.I. jump to when it looks at data?  How could this be a problem?</a:t>
            </a:r>
            <a:endParaRPr sz="2400"/>
          </a:p>
        </p:txBody>
      </p:sp>
      <p:pic>
        <p:nvPicPr>
          <p:cNvPr id="82" name="Google Shape;82;p17"/>
          <p:cNvPicPr preferRelativeResize="0"/>
          <p:nvPr/>
        </p:nvPicPr>
        <p:blipFill>
          <a:blip r:embed="rId3">
            <a:alphaModFix/>
          </a:blip>
          <a:stretch>
            <a:fillRect/>
          </a:stretch>
        </p:blipFill>
        <p:spPr>
          <a:xfrm>
            <a:off x="1179550" y="128925"/>
            <a:ext cx="4533090" cy="2280000"/>
          </a:xfrm>
          <a:prstGeom prst="rect">
            <a:avLst/>
          </a:prstGeom>
          <a:noFill/>
          <a:ln>
            <a:noFill/>
          </a:ln>
        </p:spPr>
      </p:pic>
      <p:pic>
        <p:nvPicPr>
          <p:cNvPr id="83" name="Google Shape;83;p17"/>
          <p:cNvPicPr preferRelativeResize="0"/>
          <p:nvPr/>
        </p:nvPicPr>
        <p:blipFill>
          <a:blip r:embed="rId4">
            <a:alphaModFix/>
          </a:blip>
          <a:stretch>
            <a:fillRect/>
          </a:stretch>
        </p:blipFill>
        <p:spPr>
          <a:xfrm>
            <a:off x="6094559" y="128925"/>
            <a:ext cx="1869891" cy="2280000"/>
          </a:xfrm>
          <a:prstGeom prst="rect">
            <a:avLst/>
          </a:prstGeom>
          <a:noFill/>
          <a:ln>
            <a:noFill/>
          </a:ln>
        </p:spPr>
      </p:pic>
      <p:sp>
        <p:nvSpPr>
          <p:cNvPr id="84" name="Google Shape;84;p17"/>
          <p:cNvSpPr txBox="1"/>
          <p:nvPr/>
        </p:nvSpPr>
        <p:spPr>
          <a:xfrm>
            <a:off x="6094549" y="816475"/>
            <a:ext cx="6087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vs.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932475"/>
            <a:ext cx="8520600" cy="24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1 - </a:t>
            </a:r>
            <a:r>
              <a:rPr lang="en" u="sng">
                <a:solidFill>
                  <a:schemeClr val="hlink"/>
                </a:solidFill>
                <a:hlinkClick r:id="rId3"/>
              </a:rPr>
              <a:t>The Day the Yogurt Took 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2 - The Second Renaissance (9 min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3 - </a:t>
            </a:r>
            <a:r>
              <a:rPr lang="en" u="sng">
                <a:solidFill>
                  <a:schemeClr val="hlink"/>
                </a:solidFill>
                <a:hlinkClick r:id="rId4"/>
              </a:rPr>
              <a:t>Sophia Talks About Her Plan</a:t>
            </a:r>
            <a:endParaRPr/>
          </a:p>
        </p:txBody>
      </p:sp>
      <p:sp>
        <p:nvSpPr>
          <p:cNvPr id="90" name="Google Shape;90;p18"/>
          <p:cNvSpPr txBox="1"/>
          <p:nvPr/>
        </p:nvSpPr>
        <p:spPr>
          <a:xfrm>
            <a:off x="497850" y="329625"/>
            <a:ext cx="8148300" cy="13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Let’s look at three different societal scenarios...categorize these as being either “evil,” “neutral,” or “good.”  Come up with reasons why you feel these outcomes are good or bad and be ready to defend your thinking.  Jot down significant moments that seem to go against (or with) your own ethical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Ethical Dilemma</a:t>
            </a:r>
            <a:endParaRPr/>
          </a:p>
        </p:txBody>
      </p:sp>
      <p:graphicFrame>
        <p:nvGraphicFramePr>
          <p:cNvPr id="96" name="Google Shape;96;p19"/>
          <p:cNvGraphicFramePr/>
          <p:nvPr/>
        </p:nvGraphicFramePr>
        <p:xfrm>
          <a:off x="244000" y="747025"/>
          <a:ext cx="3000000" cy="3000000"/>
        </p:xfrm>
        <a:graphic>
          <a:graphicData uri="http://schemas.openxmlformats.org/drawingml/2006/table">
            <a:tbl>
              <a:tblPr>
                <a:noFill/>
                <a:tableStyleId>{8D38440D-7F50-4A00-BE0C-AD75858AB81B}</a:tableStyleId>
              </a:tblPr>
              <a:tblGrid>
                <a:gridCol w="8656000"/>
              </a:tblGrid>
              <a:tr h="4279575">
                <a:tc>
                  <a:txBody>
                    <a:bodyPr/>
                    <a:lstStyle/>
                    <a:p>
                      <a:pPr indent="0" lvl="0" marL="0" rtl="0" algn="l">
                        <a:spcBef>
                          <a:spcPts val="0"/>
                        </a:spcBef>
                        <a:spcAft>
                          <a:spcPts val="0"/>
                        </a:spcAft>
                        <a:buNone/>
                      </a:pPr>
                      <a:r>
                        <a:rPr b="1" lang="en" sz="1700">
                          <a:latin typeface="Calibri"/>
                          <a:ea typeface="Calibri"/>
                          <a:cs typeface="Calibri"/>
                          <a:sym typeface="Calibri"/>
                        </a:rPr>
                        <a:t>Menu of Choices: </a:t>
                      </a:r>
                      <a:r>
                        <a:rPr lang="en" sz="1700">
                          <a:latin typeface="Calibri"/>
                          <a:ea typeface="Calibri"/>
                          <a:cs typeface="Calibri"/>
                          <a:sym typeface="Calibri"/>
                        </a:rPr>
                        <a:t>Select one and begin researching!  </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Remember you will be </a:t>
                      </a:r>
                      <a:r>
                        <a:rPr b="1" i="1" lang="en" sz="1700">
                          <a:latin typeface="Calibri"/>
                          <a:ea typeface="Calibri"/>
                          <a:cs typeface="Calibri"/>
                          <a:sym typeface="Calibri"/>
                        </a:rPr>
                        <a:t>teaching</a:t>
                      </a:r>
                      <a:r>
                        <a:rPr lang="en" sz="1700">
                          <a:latin typeface="Calibri"/>
                          <a:ea typeface="Calibri"/>
                          <a:cs typeface="Calibri"/>
                          <a:sym typeface="Calibri"/>
                        </a:rPr>
                        <a:t> your topic to your classmates...consider what teachers do to excite, and engage others to learn.</a:t>
                      </a:r>
                      <a:endParaRPr sz="1700">
                        <a:latin typeface="Calibri"/>
                        <a:ea typeface="Calibri"/>
                        <a:cs typeface="Calibri"/>
                        <a:sym typeface="Calibri"/>
                      </a:endParaRPr>
                    </a:p>
                    <a:p>
                      <a:pPr indent="-336550" lvl="0" marL="457200" rtl="0" algn="l">
                        <a:spcBef>
                          <a:spcPts val="1600"/>
                        </a:spcBef>
                        <a:spcAft>
                          <a:spcPts val="0"/>
                        </a:spcAft>
                        <a:buClr>
                          <a:srgbClr val="000000"/>
                        </a:buClr>
                        <a:buSzPts val="1700"/>
                        <a:buFont typeface="Calibri"/>
                        <a:buAutoNum type="arabicPeriod"/>
                      </a:pPr>
                      <a:r>
                        <a:rPr lang="en" sz="1700">
                          <a:latin typeface="Calibri"/>
                          <a:ea typeface="Calibri"/>
                          <a:cs typeface="Calibri"/>
                          <a:sym typeface="Calibri"/>
                        </a:rPr>
                        <a:t>Uygur Muslim Humanitarian Crisis in China / Facial Recognition</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Autonomous Weapons</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Autonomous Cars</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China’s “Social Credit” System (Coming to America?)</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Deep Fakes / New Age Propaganda</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A.I. Relationships (friendship, relationship, companionship, assistant)</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A.I. Racial Bias in Court Decisions</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A.I. Replacing Jobs / Universal Basic Income</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Using A.I. Drones on the Border Instead of Building Wall</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A.I. Teaching and Online Learning </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Other?</a:t>
                      </a:r>
                      <a:endParaRPr sz="17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008750" y="445025"/>
            <a:ext cx="7126500" cy="9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you turn your boring presentation into a teaching moment?</a:t>
            </a:r>
            <a:endParaRPr/>
          </a:p>
        </p:txBody>
      </p:sp>
      <p:pic>
        <p:nvPicPr>
          <p:cNvPr id="102" name="Google Shape;102;p20"/>
          <p:cNvPicPr preferRelativeResize="0"/>
          <p:nvPr/>
        </p:nvPicPr>
        <p:blipFill>
          <a:blip r:embed="rId3">
            <a:alphaModFix/>
          </a:blip>
          <a:stretch>
            <a:fillRect/>
          </a:stretch>
        </p:blipFill>
        <p:spPr>
          <a:xfrm>
            <a:off x="1811300" y="1701600"/>
            <a:ext cx="5521400" cy="315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21"/>
          <p:cNvGraphicFramePr/>
          <p:nvPr/>
        </p:nvGraphicFramePr>
        <p:xfrm>
          <a:off x="126850" y="82400"/>
          <a:ext cx="3000000" cy="3000000"/>
        </p:xfrm>
        <a:graphic>
          <a:graphicData uri="http://schemas.openxmlformats.org/drawingml/2006/table">
            <a:tbl>
              <a:tblPr>
                <a:noFill/>
                <a:tableStyleId>{8D38440D-7F50-4A00-BE0C-AD75858AB81B}</a:tableStyleId>
              </a:tblPr>
              <a:tblGrid>
                <a:gridCol w="8538200"/>
              </a:tblGrid>
              <a:tr h="4978675">
                <a:tc>
                  <a:txBody>
                    <a:bodyPr/>
                    <a:lstStyle/>
                    <a:p>
                      <a:pPr indent="0" lvl="0" marL="0" rtl="0" algn="l">
                        <a:spcBef>
                          <a:spcPts val="0"/>
                        </a:spcBef>
                        <a:spcAft>
                          <a:spcPts val="0"/>
                        </a:spcAft>
                        <a:buNone/>
                      </a:pPr>
                      <a:r>
                        <a:rPr b="1" lang="en" sz="1600"/>
                        <a:t>Menu of Choices: </a:t>
                      </a:r>
                      <a:r>
                        <a:rPr lang="en" sz="1600"/>
                        <a:t>Select one and begin learning the situation or creating it…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Real Cases:</a:t>
                      </a:r>
                      <a:endParaRPr b="1"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AutoNum type="arabicPeriod"/>
                      </a:pPr>
                      <a:r>
                        <a:rPr lang="en" sz="1600"/>
                        <a:t>Death of Elaine Herzberg - Self Driving Car Crash Case</a:t>
                      </a:r>
                      <a:endParaRPr sz="1600"/>
                    </a:p>
                    <a:p>
                      <a:pPr indent="-330200" lvl="0" marL="457200" rtl="0" algn="l">
                        <a:spcBef>
                          <a:spcPts val="0"/>
                        </a:spcBef>
                        <a:spcAft>
                          <a:spcPts val="0"/>
                        </a:spcAft>
                        <a:buSzPts val="1600"/>
                        <a:buAutoNum type="arabicPeriod"/>
                      </a:pPr>
                      <a:r>
                        <a:rPr lang="en" sz="1600"/>
                        <a:t>Apple v. FBI - FBI Cracking Smartphones for Evidence - Dec 2015 San Bernardino Mass Shooting</a:t>
                      </a:r>
                      <a:endParaRPr sz="1600">
                        <a:highlight>
                          <a:srgbClr val="FFFFFF"/>
                        </a:highlight>
                      </a:endParaRPr>
                    </a:p>
                    <a:p>
                      <a:pPr indent="-330200" lvl="0" marL="457200" rtl="0" algn="l">
                        <a:spcBef>
                          <a:spcPts val="0"/>
                        </a:spcBef>
                        <a:spcAft>
                          <a:spcPts val="0"/>
                        </a:spcAft>
                        <a:buSzPts val="1600"/>
                        <a:buAutoNum type="arabicPeriod"/>
                      </a:pPr>
                      <a:r>
                        <a:rPr lang="en" sz="1600"/>
                        <a:t>Naruto v Slater - A Monkey and It’s Money Making Selfie</a:t>
                      </a:r>
                      <a:endParaRPr sz="1600"/>
                    </a:p>
                    <a:p>
                      <a:pPr indent="-330200" lvl="0" marL="457200" rtl="0" algn="l">
                        <a:spcBef>
                          <a:spcPts val="0"/>
                        </a:spcBef>
                        <a:spcAft>
                          <a:spcPts val="0"/>
                        </a:spcAft>
                        <a:buSzPts val="1600"/>
                        <a:buAutoNum type="arabicPeriod"/>
                      </a:pPr>
                      <a:r>
                        <a:rPr lang="en" sz="1600"/>
                        <a:t>Dredd Scott Case - A Slave Fights for His Freedom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Hypothetical Future Cases:</a:t>
                      </a:r>
                      <a:endParaRPr b="1"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AutoNum type="arabicPeriod"/>
                      </a:pPr>
                      <a:r>
                        <a:rPr lang="en" sz="1600"/>
                        <a:t>B1-668 v. Humanity Trial - Robot Servant Kills Master who Threatened to Turn It Off / Replace It</a:t>
                      </a:r>
                      <a:endParaRPr sz="1600"/>
                    </a:p>
                    <a:p>
                      <a:pPr indent="-330200" lvl="0" marL="457200" rtl="0" algn="l">
                        <a:spcBef>
                          <a:spcPts val="0"/>
                        </a:spcBef>
                        <a:spcAft>
                          <a:spcPts val="0"/>
                        </a:spcAft>
                        <a:buSzPts val="1600"/>
                        <a:buAutoNum type="arabicPeriod"/>
                      </a:pPr>
                      <a:r>
                        <a:rPr lang="en" sz="1600"/>
                        <a:t>Truckers Union v. UPS / TuSimple - Truck Drivers Fight for Their Jobs</a:t>
                      </a:r>
                      <a:endParaRPr sz="1600"/>
                    </a:p>
                    <a:p>
                      <a:pPr indent="-330200" lvl="0" marL="457200" rtl="0" algn="l">
                        <a:spcBef>
                          <a:spcPts val="0"/>
                        </a:spcBef>
                        <a:spcAft>
                          <a:spcPts val="0"/>
                        </a:spcAft>
                        <a:buSzPts val="1600"/>
                        <a:buAutoNum type="arabicPeriod"/>
                      </a:pPr>
                      <a:r>
                        <a:rPr lang="en" sz="1600"/>
                        <a:t>Family of Elderly Person v. Emotional Support Robot Company - Woman Asks Robot to Kill Her in State Where Assisted Suicide is Ilegal</a:t>
                      </a:r>
                      <a:endParaRPr sz="1600"/>
                    </a:p>
                    <a:p>
                      <a:pPr indent="-330200" lvl="0" marL="457200" rtl="0" algn="l">
                        <a:spcBef>
                          <a:spcPts val="0"/>
                        </a:spcBef>
                        <a:spcAft>
                          <a:spcPts val="0"/>
                        </a:spcAft>
                        <a:buSzPts val="1600"/>
                        <a:buAutoNum type="arabicPeriod"/>
                      </a:pPr>
                      <a:r>
                        <a:rPr lang="en" sz="1600"/>
                        <a:t>Amputee v. Prosthetic - Prosthetic Arm Malfunctions and Crushes Hands</a:t>
                      </a:r>
                      <a:endParaRPr sz="1600"/>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