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c0e2de9a5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c0e2de9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5c0e2de9a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c0e2de9a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c0e2de9a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c0e2de9a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5c0e2de9a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c0e2de9a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5c0e2de9a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c0e2de9a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5c0e2de9a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c0e2de9a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c0e2de9a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c0e2de9a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c0e2de9a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c0e2de9a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5c0e2de9a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c0e2de9a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5c0e2de9a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c0e2de9a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5c0e2de9a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c0e2de9a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4E5F5"/>
            </a:gs>
            <a:gs pos="100000">
              <a:srgbClr val="70A4D5"/>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csunplugged.mines.edu/Activities/20Questions/DecisionTreeHelperSlides.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www.youtube.com/watch?v=KCWEedgFNCk" TargetMode="Externa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nvSpPr>
        <p:spPr>
          <a:xfrm>
            <a:off x="472950" y="993250"/>
            <a:ext cx="8198100" cy="40191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3500"/>
              <a:buChar char="•"/>
            </a:pPr>
            <a:r>
              <a:rPr b="1" lang="en" sz="3500">
                <a:solidFill>
                  <a:schemeClr val="dk1"/>
                </a:solidFill>
                <a:latin typeface="Calibri"/>
                <a:ea typeface="Calibri"/>
                <a:cs typeface="Calibri"/>
                <a:sym typeface="Calibri"/>
              </a:rPr>
              <a:t>Wednesday</a:t>
            </a:r>
            <a:r>
              <a:rPr b="1" lang="en" sz="3500">
                <a:solidFill>
                  <a:schemeClr val="dk1"/>
                </a:solidFill>
                <a:latin typeface="Calibri"/>
                <a:ea typeface="Calibri"/>
                <a:cs typeface="Calibri"/>
                <a:sym typeface="Calibri"/>
              </a:rPr>
              <a:t> June 19th </a:t>
            </a:r>
            <a:endParaRPr b="1" sz="3500">
              <a:solidFill>
                <a:schemeClr val="dk1"/>
              </a:solidFill>
              <a:latin typeface="Calibri"/>
              <a:ea typeface="Calibri"/>
              <a:cs typeface="Calibri"/>
              <a:sym typeface="Calibri"/>
            </a:endParaRPr>
          </a:p>
          <a:p>
            <a:pPr indent="-234950" lvl="0" marL="457200" rtl="0" algn="l">
              <a:spcBef>
                <a:spcPts val="0"/>
              </a:spcBef>
              <a:spcAft>
                <a:spcPts val="0"/>
              </a:spcAft>
              <a:buClr>
                <a:schemeClr val="dk1"/>
              </a:buClr>
              <a:buSzPts val="3500"/>
              <a:buFont typeface="Arial"/>
              <a:buNone/>
            </a:pPr>
            <a:r>
              <a:t/>
            </a:r>
            <a:endParaRPr sz="35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Arial"/>
              <a:buChar char="•"/>
            </a:pPr>
            <a:r>
              <a:rPr lang="en" sz="3000">
                <a:solidFill>
                  <a:schemeClr val="dk1"/>
                </a:solidFill>
                <a:latin typeface="Calibri"/>
                <a:ea typeface="Calibri"/>
                <a:cs typeface="Calibri"/>
                <a:sym typeface="Calibri"/>
              </a:rPr>
              <a:t>Recap Yesterday</a:t>
            </a:r>
            <a:endParaRPr sz="3000">
              <a:solidFill>
                <a:schemeClr val="dk1"/>
              </a:solidFill>
              <a:latin typeface="Calibri"/>
              <a:ea typeface="Calibri"/>
              <a:cs typeface="Calibri"/>
              <a:sym typeface="Calibri"/>
            </a:endParaRPr>
          </a:p>
          <a:p>
            <a:pPr indent="-425450" lvl="0" marL="457200" rtl="0" algn="l">
              <a:spcBef>
                <a:spcPts val="0"/>
              </a:spcBef>
              <a:spcAft>
                <a:spcPts val="0"/>
              </a:spcAft>
              <a:buClr>
                <a:schemeClr val="dk1"/>
              </a:buClr>
              <a:buSzPts val="3000"/>
              <a:buChar char="•"/>
            </a:pPr>
            <a:r>
              <a:rPr lang="en" sz="3000">
                <a:solidFill>
                  <a:schemeClr val="dk1"/>
                </a:solidFill>
                <a:latin typeface="Calibri"/>
                <a:ea typeface="Calibri"/>
                <a:cs typeface="Calibri"/>
                <a:sym typeface="Calibri"/>
              </a:rPr>
              <a:t>Data </a:t>
            </a:r>
            <a:r>
              <a:rPr lang="en" sz="3000">
                <a:solidFill>
                  <a:schemeClr val="dk1"/>
                </a:solidFill>
                <a:latin typeface="Calibri"/>
                <a:ea typeface="Calibri"/>
                <a:cs typeface="Calibri"/>
                <a:sym typeface="Calibri"/>
              </a:rPr>
              <a:t>Representation</a:t>
            </a:r>
            <a:r>
              <a:rPr lang="en" sz="3000">
                <a:solidFill>
                  <a:schemeClr val="dk1"/>
                </a:solidFill>
                <a:latin typeface="Calibri"/>
                <a:ea typeface="Calibri"/>
                <a:cs typeface="Calibri"/>
                <a:sym typeface="Calibri"/>
              </a:rPr>
              <a:t> / Pattern Recognition</a:t>
            </a:r>
            <a:endParaRPr sz="30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Arial"/>
              <a:buChar char="•"/>
            </a:pPr>
            <a:r>
              <a:rPr lang="en" sz="3000">
                <a:solidFill>
                  <a:schemeClr val="dk1"/>
                </a:solidFill>
                <a:latin typeface="Calibri"/>
                <a:ea typeface="Calibri"/>
                <a:cs typeface="Calibri"/>
                <a:sym typeface="Calibri"/>
              </a:rPr>
              <a:t>Eleanor Haberl’s Short Story “Imperfect Match”</a:t>
            </a:r>
            <a:endParaRPr sz="3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3500"/>
              <a:buFont typeface="Arial"/>
              <a:buNone/>
            </a:pPr>
            <a:r>
              <a:t/>
            </a:r>
            <a:endParaRPr sz="3500">
              <a:solidFill>
                <a:schemeClr val="dk1"/>
              </a:solidFill>
              <a:latin typeface="Calibri"/>
              <a:ea typeface="Calibri"/>
              <a:cs typeface="Calibri"/>
              <a:sym typeface="Calibri"/>
            </a:endParaRPr>
          </a:p>
          <a:p>
            <a:pPr indent="-457200" lvl="0" marL="457200" rtl="0" algn="l">
              <a:spcBef>
                <a:spcPts val="0"/>
              </a:spcBef>
              <a:spcAft>
                <a:spcPts val="0"/>
              </a:spcAft>
              <a:buClr>
                <a:srgbClr val="FF0000"/>
              </a:buClr>
              <a:buSzPts val="3500"/>
              <a:buChar char="•"/>
            </a:pPr>
            <a:r>
              <a:rPr lang="en" sz="3500">
                <a:solidFill>
                  <a:srgbClr val="FF0000"/>
                </a:solidFill>
                <a:latin typeface="Calibri"/>
                <a:ea typeface="Calibri"/>
                <a:cs typeface="Calibri"/>
                <a:sym typeface="Calibri"/>
              </a:rPr>
              <a:t>Homework </a:t>
            </a:r>
            <a:endParaRPr>
              <a:solidFill>
                <a:schemeClr val="dk1"/>
              </a:solidFill>
            </a:endParaRPr>
          </a:p>
          <a:p>
            <a:pPr indent="-412750" lvl="1" marL="914400" rtl="0" algn="l">
              <a:spcBef>
                <a:spcPts val="0"/>
              </a:spcBef>
              <a:spcAft>
                <a:spcPts val="0"/>
              </a:spcAft>
              <a:buClr>
                <a:srgbClr val="FF0000"/>
              </a:buClr>
              <a:buSzPts val="1800"/>
              <a:buChar char="•"/>
            </a:pPr>
            <a:r>
              <a:rPr lang="en" sz="1800">
                <a:solidFill>
                  <a:srgbClr val="FF0000"/>
                </a:solidFill>
                <a:latin typeface="Calibri"/>
                <a:ea typeface="Calibri"/>
                <a:cs typeface="Calibri"/>
                <a:sym typeface="Calibri"/>
              </a:rPr>
              <a:t>No homework in the course.  But I will make you think!</a:t>
            </a:r>
            <a:endParaRPr/>
          </a:p>
        </p:txBody>
      </p:sp>
      <p:sp>
        <p:nvSpPr>
          <p:cNvPr id="100" name="Google Shape;100;p25"/>
          <p:cNvSpPr txBox="1"/>
          <p:nvPr/>
        </p:nvSpPr>
        <p:spPr>
          <a:xfrm>
            <a:off x="498150" y="189177"/>
            <a:ext cx="8147700" cy="88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Calibri"/>
              <a:buNone/>
            </a:pPr>
            <a:r>
              <a:rPr lang="en" sz="2500" u="sng">
                <a:solidFill>
                  <a:schemeClr val="dk1"/>
                </a:solidFill>
                <a:latin typeface="Calibri"/>
                <a:ea typeface="Calibri"/>
                <a:cs typeface="Calibri"/>
                <a:sym typeface="Calibri"/>
              </a:rPr>
              <a:t>Content Objective</a:t>
            </a:r>
            <a:r>
              <a:rPr lang="en" sz="2500">
                <a:solidFill>
                  <a:schemeClr val="dk1"/>
                </a:solidFill>
                <a:latin typeface="Calibri"/>
                <a:ea typeface="Calibri"/>
                <a:cs typeface="Calibri"/>
                <a:sym typeface="Calibri"/>
              </a:rPr>
              <a:t>: </a:t>
            </a:r>
            <a:r>
              <a:rPr b="1" lang="en" sz="2200">
                <a:solidFill>
                  <a:schemeClr val="dk1"/>
                </a:solidFill>
                <a:latin typeface="Calibri"/>
                <a:ea typeface="Calibri"/>
                <a:cs typeface="Calibri"/>
                <a:sym typeface="Calibri"/>
              </a:rPr>
              <a:t>Students will analyse various methods of AI data reasoning to determine flaws in the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311700" y="27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Pattern Recognition</a:t>
            </a:r>
            <a:endParaRPr/>
          </a:p>
        </p:txBody>
      </p:sp>
      <p:sp>
        <p:nvSpPr>
          <p:cNvPr id="178" name="Google Shape;178;p34"/>
          <p:cNvSpPr txBox="1"/>
          <p:nvPr>
            <p:ph idx="1" type="body"/>
          </p:nvPr>
        </p:nvSpPr>
        <p:spPr>
          <a:xfrm>
            <a:off x="311700" y="972000"/>
            <a:ext cx="8520600" cy="30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Questions 3 and 4 on the discussion guide portion of the story ask about your pet preference, ethnicity, and family size.</a:t>
            </a:r>
            <a:endParaRPr>
              <a:solidFill>
                <a:srgbClr val="000000"/>
              </a:solidFill>
            </a:endParaRPr>
          </a:p>
          <a:p>
            <a:pPr indent="0" lvl="0" marL="0" rtl="0" algn="l">
              <a:spcBef>
                <a:spcPts val="1600"/>
              </a:spcBef>
              <a:spcAft>
                <a:spcPts val="0"/>
              </a:spcAft>
              <a:buNone/>
            </a:pPr>
            <a:r>
              <a:rPr lang="en">
                <a:solidFill>
                  <a:srgbClr val="000000"/>
                </a:solidFill>
              </a:rPr>
              <a:t>Let’s collect the data of our classroom and see if we can determine any patterns.  Do these patterns have significance or not?</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000000"/>
                </a:solidFill>
              </a:rPr>
              <a:t>The last question asks about how we can improve the AI system in this story.  What are some of your thoughts?</a:t>
            </a:r>
            <a:endParaRPr>
              <a:solidFill>
                <a:srgbClr val="000000"/>
              </a:solidFill>
            </a:endParaRPr>
          </a:p>
        </p:txBody>
      </p:sp>
      <p:pic>
        <p:nvPicPr>
          <p:cNvPr id="179" name="Google Shape;179;p34"/>
          <p:cNvPicPr preferRelativeResize="0"/>
          <p:nvPr/>
        </p:nvPicPr>
        <p:blipFill>
          <a:blip r:embed="rId3">
            <a:alphaModFix/>
          </a:blip>
          <a:stretch>
            <a:fillRect/>
          </a:stretch>
        </p:blipFill>
        <p:spPr>
          <a:xfrm>
            <a:off x="4692325" y="3609475"/>
            <a:ext cx="3637799" cy="1430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5"/>
          <p:cNvSpPr txBox="1"/>
          <p:nvPr>
            <p:ph type="title"/>
          </p:nvPr>
        </p:nvSpPr>
        <p:spPr>
          <a:xfrm>
            <a:off x="311700" y="200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Representation / Reasoning - </a:t>
            </a:r>
            <a:r>
              <a:rPr lang="en"/>
              <a:t>Ethical</a:t>
            </a:r>
            <a:r>
              <a:rPr lang="en"/>
              <a:t> Dilemmas</a:t>
            </a:r>
            <a:endParaRPr/>
          </a:p>
          <a:p>
            <a:pPr indent="0" lvl="0" marL="0" rtl="0" algn="l">
              <a:spcBef>
                <a:spcPts val="0"/>
              </a:spcBef>
              <a:spcAft>
                <a:spcPts val="0"/>
              </a:spcAft>
              <a:buNone/>
            </a:pPr>
            <a:r>
              <a:rPr lang="en"/>
              <a:t>Choose a topic to research...</a:t>
            </a:r>
            <a:endParaRPr/>
          </a:p>
        </p:txBody>
      </p:sp>
      <p:sp>
        <p:nvSpPr>
          <p:cNvPr id="185" name="Google Shape;18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Just like before we will make little posters and you will “teach” these subjects to the class…(groups that did not go last time will go this time)</a:t>
            </a:r>
            <a:endParaRPr sz="2400">
              <a:solidFill>
                <a:srgbClr val="000000"/>
              </a:solidFill>
            </a:endParaRPr>
          </a:p>
          <a:p>
            <a:pPr indent="-381000" lvl="0" marL="457200" rtl="0" algn="l">
              <a:spcBef>
                <a:spcPts val="1600"/>
              </a:spcBef>
              <a:spcAft>
                <a:spcPts val="0"/>
              </a:spcAft>
              <a:buClr>
                <a:srgbClr val="000000"/>
              </a:buClr>
              <a:buSzPts val="2400"/>
              <a:buAutoNum type="arabicPeriod"/>
            </a:pPr>
            <a:r>
              <a:rPr lang="en" sz="2400">
                <a:solidFill>
                  <a:srgbClr val="000000"/>
                </a:solidFill>
              </a:rPr>
              <a:t>Uygur Muslim Humanitarian Crisis in China</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Autonomous Weapons</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China’s “Social Credit” System (Coming to America?)</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Deep Fakes / New Age Propaganda</a:t>
            </a:r>
            <a:endParaRPr sz="2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ctrTitle"/>
          </p:nvPr>
        </p:nvSpPr>
        <p:spPr>
          <a:xfrm>
            <a:off x="311700" y="1762650"/>
            <a:ext cx="8520600" cy="288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What is Artificial Intelligence actually?  Is it something to be afraid of?  </a:t>
            </a:r>
            <a:r>
              <a:rPr b="1" lang="en" sz="2800"/>
              <a:t>Remember the medical data collector IBM Watson...</a:t>
            </a:r>
            <a:endParaRPr b="1" sz="2800"/>
          </a:p>
          <a:p>
            <a:pPr indent="0" lvl="0" marL="0" rtl="0" algn="ctr">
              <a:spcBef>
                <a:spcPts val="0"/>
              </a:spcBef>
              <a:spcAft>
                <a:spcPts val="0"/>
              </a:spcAft>
              <a:buNone/>
            </a:pPr>
            <a:r>
              <a:t/>
            </a:r>
            <a:endParaRPr sz="2800"/>
          </a:p>
          <a:p>
            <a:pPr indent="0" lvl="0" marL="0" rtl="0" algn="ctr">
              <a:spcBef>
                <a:spcPts val="0"/>
              </a:spcBef>
              <a:spcAft>
                <a:spcPts val="0"/>
              </a:spcAft>
              <a:buNone/>
            </a:pPr>
            <a:r>
              <a:rPr lang="en" sz="2800"/>
              <a:t>Remember the “smart” piece of paper...is a fancy computer any different?</a:t>
            </a:r>
            <a:endParaRPr sz="2800"/>
          </a:p>
        </p:txBody>
      </p:sp>
      <p:pic>
        <p:nvPicPr>
          <p:cNvPr id="106" name="Google Shape;106;p26"/>
          <p:cNvPicPr preferRelativeResize="0"/>
          <p:nvPr/>
        </p:nvPicPr>
        <p:blipFill>
          <a:blip r:embed="rId3">
            <a:alphaModFix/>
          </a:blip>
          <a:stretch>
            <a:fillRect/>
          </a:stretch>
        </p:blipFill>
        <p:spPr>
          <a:xfrm>
            <a:off x="1508275" y="189975"/>
            <a:ext cx="2096899" cy="1572674"/>
          </a:xfrm>
          <a:prstGeom prst="rect">
            <a:avLst/>
          </a:prstGeom>
          <a:noFill/>
          <a:ln>
            <a:noFill/>
          </a:ln>
        </p:spPr>
      </p:pic>
      <p:pic>
        <p:nvPicPr>
          <p:cNvPr id="107" name="Google Shape;107;p26"/>
          <p:cNvPicPr preferRelativeResize="0"/>
          <p:nvPr/>
        </p:nvPicPr>
        <p:blipFill>
          <a:blip r:embed="rId4">
            <a:alphaModFix/>
          </a:blip>
          <a:stretch>
            <a:fillRect/>
          </a:stretch>
        </p:blipFill>
        <p:spPr>
          <a:xfrm>
            <a:off x="5455126" y="189975"/>
            <a:ext cx="2272375" cy="1572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Vision</a:t>
            </a:r>
            <a:endParaRPr/>
          </a:p>
        </p:txBody>
      </p:sp>
      <p:sp>
        <p:nvSpPr>
          <p:cNvPr id="113" name="Google Shape;113;p27"/>
          <p:cNvSpPr txBox="1"/>
          <p:nvPr>
            <p:ph idx="1" type="body"/>
          </p:nvPr>
        </p:nvSpPr>
        <p:spPr>
          <a:xfrm>
            <a:off x="311700" y="1152475"/>
            <a:ext cx="8520600" cy="82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000000"/>
                </a:solidFill>
              </a:rPr>
              <a:t>On a piece of paper draw what a computer might see when it looks at the image below...</a:t>
            </a:r>
            <a:endParaRPr sz="2000">
              <a:solidFill>
                <a:srgbClr val="000000"/>
              </a:solidFill>
            </a:endParaRPr>
          </a:p>
        </p:txBody>
      </p:sp>
      <p:sp>
        <p:nvSpPr>
          <p:cNvPr id="114" name="Google Shape;114;p27"/>
          <p:cNvSpPr/>
          <p:nvPr/>
        </p:nvSpPr>
        <p:spPr>
          <a:xfrm>
            <a:off x="3257400" y="2250475"/>
            <a:ext cx="657300" cy="57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7"/>
          <p:cNvSpPr/>
          <p:nvPr/>
        </p:nvSpPr>
        <p:spPr>
          <a:xfrm>
            <a:off x="3257400" y="2823175"/>
            <a:ext cx="657300" cy="57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7"/>
          <p:cNvSpPr/>
          <p:nvPr/>
        </p:nvSpPr>
        <p:spPr>
          <a:xfrm>
            <a:off x="3257400" y="3395875"/>
            <a:ext cx="657300" cy="57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7"/>
          <p:cNvSpPr/>
          <p:nvPr/>
        </p:nvSpPr>
        <p:spPr>
          <a:xfrm>
            <a:off x="3257400" y="3968575"/>
            <a:ext cx="657300" cy="57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p:nvPr/>
        </p:nvSpPr>
        <p:spPr>
          <a:xfrm>
            <a:off x="3914700" y="2250475"/>
            <a:ext cx="657300" cy="57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7"/>
          <p:cNvSpPr/>
          <p:nvPr/>
        </p:nvSpPr>
        <p:spPr>
          <a:xfrm>
            <a:off x="3914700" y="2823175"/>
            <a:ext cx="657300" cy="5727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7"/>
          <p:cNvSpPr/>
          <p:nvPr/>
        </p:nvSpPr>
        <p:spPr>
          <a:xfrm>
            <a:off x="3914700" y="3395875"/>
            <a:ext cx="657300" cy="5727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7"/>
          <p:cNvSpPr/>
          <p:nvPr/>
        </p:nvSpPr>
        <p:spPr>
          <a:xfrm>
            <a:off x="3914700" y="3968575"/>
            <a:ext cx="657300" cy="5727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p:nvPr/>
        </p:nvSpPr>
        <p:spPr>
          <a:xfrm>
            <a:off x="4572000" y="2250475"/>
            <a:ext cx="657300" cy="5727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7"/>
          <p:cNvSpPr/>
          <p:nvPr/>
        </p:nvSpPr>
        <p:spPr>
          <a:xfrm>
            <a:off x="4572000" y="2823175"/>
            <a:ext cx="657300" cy="5727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7"/>
          <p:cNvSpPr/>
          <p:nvPr/>
        </p:nvSpPr>
        <p:spPr>
          <a:xfrm>
            <a:off x="4572000" y="3968575"/>
            <a:ext cx="657300" cy="5727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7"/>
          <p:cNvSpPr/>
          <p:nvPr/>
        </p:nvSpPr>
        <p:spPr>
          <a:xfrm>
            <a:off x="4572000" y="3395875"/>
            <a:ext cx="657300" cy="5727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7"/>
          <p:cNvSpPr/>
          <p:nvPr/>
        </p:nvSpPr>
        <p:spPr>
          <a:xfrm>
            <a:off x="5229300" y="2250475"/>
            <a:ext cx="657300" cy="5727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p:nvPr/>
        </p:nvSpPr>
        <p:spPr>
          <a:xfrm>
            <a:off x="5229300" y="2823175"/>
            <a:ext cx="657300" cy="5727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7"/>
          <p:cNvSpPr/>
          <p:nvPr/>
        </p:nvSpPr>
        <p:spPr>
          <a:xfrm>
            <a:off x="5229300" y="3395875"/>
            <a:ext cx="657300" cy="5727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7"/>
          <p:cNvSpPr/>
          <p:nvPr/>
        </p:nvSpPr>
        <p:spPr>
          <a:xfrm>
            <a:off x="5229300" y="3968575"/>
            <a:ext cx="657300" cy="5727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7"/>
          <p:cNvSpPr txBox="1"/>
          <p:nvPr/>
        </p:nvSpPr>
        <p:spPr>
          <a:xfrm>
            <a:off x="6383100" y="3509875"/>
            <a:ext cx="2449200" cy="1031400"/>
          </a:xfrm>
          <a:prstGeom prst="rect">
            <a:avLst/>
          </a:prstGeom>
          <a:solidFill>
            <a:srgbClr val="FFFF00"/>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What is it called when a computer notices a large difference between one color and another?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Qualitative Data          vs        Quantitative Data</a:t>
            </a:r>
            <a:endParaRPr/>
          </a:p>
        </p:txBody>
      </p:sp>
      <p:cxnSp>
        <p:nvCxnSpPr>
          <p:cNvPr id="136" name="Google Shape;136;p28"/>
          <p:cNvCxnSpPr>
            <a:stCxn id="135" idx="2"/>
          </p:cNvCxnSpPr>
          <p:nvPr/>
        </p:nvCxnSpPr>
        <p:spPr>
          <a:xfrm flipH="1">
            <a:off x="4550400" y="1017725"/>
            <a:ext cx="21600" cy="4210500"/>
          </a:xfrm>
          <a:prstGeom prst="straightConnector1">
            <a:avLst/>
          </a:prstGeom>
          <a:noFill/>
          <a:ln cap="flat" cmpd="sng" w="19050">
            <a:solidFill>
              <a:srgbClr val="000000"/>
            </a:solidFill>
            <a:prstDash val="solid"/>
            <a:round/>
            <a:headEnd len="med" w="med" type="none"/>
            <a:tailEnd len="med" w="med" type="none"/>
          </a:ln>
        </p:spPr>
      </p:cxnSp>
      <p:sp>
        <p:nvSpPr>
          <p:cNvPr id="137" name="Google Shape;137;p28"/>
          <p:cNvSpPr txBox="1"/>
          <p:nvPr/>
        </p:nvSpPr>
        <p:spPr>
          <a:xfrm>
            <a:off x="311700" y="1521125"/>
            <a:ext cx="3841500" cy="3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A hot room vs a cool room</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Hard Exam vs Easy Exam</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A full cup vs an empty cup</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A loud party vs a quiet party</a:t>
            </a:r>
            <a:endParaRPr sz="2400"/>
          </a:p>
        </p:txBody>
      </p:sp>
      <p:sp>
        <p:nvSpPr>
          <p:cNvPr id="138" name="Google Shape;138;p28"/>
          <p:cNvSpPr txBox="1"/>
          <p:nvPr/>
        </p:nvSpPr>
        <p:spPr>
          <a:xfrm>
            <a:off x="5091900" y="1521125"/>
            <a:ext cx="3740400" cy="30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102 F vs  24 F</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64% vs 97%</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12 litres vs 0 litres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40 decibels vs 80 decibels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type="title"/>
          </p:nvPr>
        </p:nvSpPr>
        <p:spPr>
          <a:xfrm>
            <a:off x="311700" y="225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Representation</a:t>
            </a:r>
            <a:endParaRPr/>
          </a:p>
        </p:txBody>
      </p:sp>
      <p:sp>
        <p:nvSpPr>
          <p:cNvPr id="144" name="Google Shape;144;p29"/>
          <p:cNvSpPr txBox="1"/>
          <p:nvPr>
            <p:ph idx="1" type="body"/>
          </p:nvPr>
        </p:nvSpPr>
        <p:spPr>
          <a:xfrm>
            <a:off x="311700" y="798575"/>
            <a:ext cx="8520600" cy="25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How can we identify people in this room in unique ways by asking specific questions?  How could a computer sort </a:t>
            </a:r>
            <a:r>
              <a:rPr lang="en" sz="2400">
                <a:solidFill>
                  <a:srgbClr val="000000"/>
                </a:solidFill>
              </a:rPr>
              <a:t>through</a:t>
            </a:r>
            <a:r>
              <a:rPr lang="en" sz="2400">
                <a:solidFill>
                  <a:srgbClr val="000000"/>
                </a:solidFill>
              </a:rPr>
              <a:t> us to isolate unique people?</a:t>
            </a:r>
            <a:endParaRPr sz="2400">
              <a:solidFill>
                <a:srgbClr val="000000"/>
              </a:solidFill>
            </a:endParaRPr>
          </a:p>
          <a:p>
            <a:pPr indent="0" lvl="0" marL="0" rtl="0" algn="l">
              <a:spcBef>
                <a:spcPts val="1600"/>
              </a:spcBef>
              <a:spcAft>
                <a:spcPts val="1600"/>
              </a:spcAft>
              <a:buNone/>
            </a:pPr>
            <a:r>
              <a:rPr lang="en" sz="2400">
                <a:solidFill>
                  <a:srgbClr val="000000"/>
                </a:solidFill>
              </a:rPr>
              <a:t>In other words we want </a:t>
            </a:r>
            <a:r>
              <a:rPr b="1" lang="en" sz="2400">
                <a:solidFill>
                  <a:srgbClr val="000000"/>
                </a:solidFill>
              </a:rPr>
              <a:t>qualitative data</a:t>
            </a:r>
            <a:r>
              <a:rPr lang="en" sz="2400">
                <a:solidFill>
                  <a:srgbClr val="000000"/>
                </a:solidFill>
              </a:rPr>
              <a:t> that can help </a:t>
            </a:r>
            <a:r>
              <a:rPr lang="en" sz="2400">
                <a:solidFill>
                  <a:srgbClr val="000000"/>
                </a:solidFill>
              </a:rPr>
              <a:t>separate</a:t>
            </a:r>
            <a:r>
              <a:rPr lang="en" sz="2400">
                <a:solidFill>
                  <a:srgbClr val="000000"/>
                </a:solidFill>
              </a:rPr>
              <a:t> us by certain </a:t>
            </a:r>
            <a:r>
              <a:rPr b="1" lang="en" sz="2400">
                <a:solidFill>
                  <a:srgbClr val="000000"/>
                </a:solidFill>
              </a:rPr>
              <a:t>non-numerical </a:t>
            </a:r>
            <a:r>
              <a:rPr b="1" lang="en" sz="2400">
                <a:solidFill>
                  <a:srgbClr val="000000"/>
                </a:solidFill>
              </a:rPr>
              <a:t>characteristics</a:t>
            </a:r>
            <a:r>
              <a:rPr b="1" lang="en" sz="2400">
                <a:solidFill>
                  <a:srgbClr val="000000"/>
                </a:solidFill>
              </a:rPr>
              <a:t>.</a:t>
            </a:r>
            <a:endParaRPr b="1" sz="2400">
              <a:solidFill>
                <a:srgbClr val="000000"/>
              </a:solidFill>
            </a:endParaRPr>
          </a:p>
        </p:txBody>
      </p:sp>
      <p:pic>
        <p:nvPicPr>
          <p:cNvPr id="145" name="Google Shape;145;p29"/>
          <p:cNvPicPr preferRelativeResize="0"/>
          <p:nvPr/>
        </p:nvPicPr>
        <p:blipFill>
          <a:blip r:embed="rId3">
            <a:alphaModFix/>
          </a:blip>
          <a:stretch>
            <a:fillRect/>
          </a:stretch>
        </p:blipFill>
        <p:spPr>
          <a:xfrm>
            <a:off x="2921013" y="3208750"/>
            <a:ext cx="3301974" cy="19347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Representation / Pattern Recognition</a:t>
            </a:r>
            <a:endParaRPr/>
          </a:p>
        </p:txBody>
      </p:sp>
      <p:sp>
        <p:nvSpPr>
          <p:cNvPr id="151" name="Google Shape;15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rPr>
              <a:t>Let’s play an old school game that has been around since the 1800’s...</a:t>
            </a:r>
            <a:endParaRPr sz="2400">
              <a:solidFill>
                <a:srgbClr val="000000"/>
              </a:solidFill>
            </a:endParaRPr>
          </a:p>
        </p:txBody>
      </p:sp>
      <p:pic>
        <p:nvPicPr>
          <p:cNvPr id="152" name="Google Shape;152;p30"/>
          <p:cNvPicPr preferRelativeResize="0"/>
          <p:nvPr/>
        </p:nvPicPr>
        <p:blipFill>
          <a:blip r:embed="rId3">
            <a:alphaModFix/>
          </a:blip>
          <a:stretch>
            <a:fillRect/>
          </a:stretch>
        </p:blipFill>
        <p:spPr>
          <a:xfrm>
            <a:off x="2837800" y="2114150"/>
            <a:ext cx="3620575" cy="27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ph type="title"/>
          </p:nvPr>
        </p:nvSpPr>
        <p:spPr>
          <a:xfrm>
            <a:off x="311700" y="1762950"/>
            <a:ext cx="8520600" cy="151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Decision Tree </a:t>
            </a:r>
            <a:endParaRPr/>
          </a:p>
          <a:p>
            <a:pPr indent="0" lvl="0" marL="0" rtl="0" algn="ctr">
              <a:spcBef>
                <a:spcPts val="0"/>
              </a:spcBef>
              <a:spcAft>
                <a:spcPts val="0"/>
              </a:spcAft>
              <a:buNone/>
            </a:pPr>
            <a:r>
              <a:rPr lang="en"/>
              <a:t>Why would I make us do this activity when we are talking about computers / AI?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2"/>
          <p:cNvSpPr txBox="1"/>
          <p:nvPr/>
        </p:nvSpPr>
        <p:spPr>
          <a:xfrm>
            <a:off x="1587763" y="87175"/>
            <a:ext cx="5968500" cy="63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Bathroom Break</a:t>
            </a:r>
            <a:endParaRPr b="1" sz="3000"/>
          </a:p>
        </p:txBody>
      </p:sp>
      <p:pic>
        <p:nvPicPr>
          <p:cNvPr descr="Everyone holds in their pee every now and then. And that's okay! Just don't do it too often, or it could lead to some serious problems down the road. &#10;&#10;Science Insider tells you all you need to know about science: space, medicine, biotech, physiology, and more. &#10;&#10;Subscribe to our channel and visit us at: http://www.businessinsider.com/science&#10;Science Insider on Facebook: https://www.facebook.com/BusinessInsiderScience/&#10;Science Insider on Instagram: https://www.instagram.com/science_insider/&#10;Business Insider on Twitter: https://twitter.com/businessinsider&#10;Tech Insider on Twitter: https://twitter.com/techinsider&#10;&#10;--------------------------------------------------&#10;&#10;Following is the transcript of the video:&#10;&#10;You’re about an hour and a half into the movie and, boy, are you regretting that large soda. You can hold it... but should you?&#10;&#10;Peeing is pretty important. Your kidneys filter excess water and waste out of your blood and that urine needs somewhere to go: your bladder. Normally, it’ll hold 1-2 cups comfortably. But if you make a habit of holding your pee for long periods of time, you can actually stretch your bladder to easily hold even more.&#10;&#10;Case in point, one study found that nurses who often held it in all day due to job constraints had nearly double the normal bladder capacity! And they were totally fine.&#10;&#10;But this doesn’t mean you should hold it in if you can help it. Because your bladder may not be the only thing to stretch.&#10;&#10;You may also stretch your external sphincter muscles. Those are important muscles connected to the outside of your bladder that are the gate-keepers of your golden liquid. Clench them and you hold in the gold. Relax them and you release the flood! But if you overstretch them, you can actually lose control. This is rare, and usually takes decades of holding it too long to reach that point, but once you do, it can lead to some awkward or even dangerous situations.&#10;&#10;For example, with less overall control, you risk leaking urine when your bladder is full and not emptying it all the way when you finally do go. Not only can this increase your need to urinate more often since your bladder fills up quicker, it can also lead to a serious disorder called urinary retention, where you end up with too much urine in your bladder for too long. And since your bladder is basically a warm, wet bag of body waste, it’s the PERFECT breeding ground for harmful bacteria that’ll cause all sorts of damage.&#10;&#10;Even worse, if you’re really unlucky and retain too much urine, it may back up into your kidneys. Which could lead to kidney failure, and ultimately death.&#10;&#10;The good news is that you’re more likely to just lose control of your muscles and pee waaaay before your bladder hits that point. But why not just reduce the risk all together and go to the bathroom?&#10;&#10;Ok, ok, we get it. That movie is absolutely gripping. Luckily... You’ll be fine if you only hold it in for a short time, every once in a while. So go ahead, hang in there... just don’t make a habit of it." id="163" name="Google Shape;163;p32" title="What Happens If You Hold Your Pee In For Too Long">
            <a:hlinkClick r:id="rId3"/>
          </p:cNvPr>
          <p:cNvPicPr preferRelativeResize="0"/>
          <p:nvPr/>
        </p:nvPicPr>
        <p:blipFill>
          <a:blip r:embed="rId4">
            <a:alphaModFix/>
          </a:blip>
          <a:stretch>
            <a:fillRect/>
          </a:stretch>
        </p:blipFill>
        <p:spPr>
          <a:xfrm>
            <a:off x="1763913" y="718675"/>
            <a:ext cx="5616175" cy="4212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311700" y="165925"/>
            <a:ext cx="8520600" cy="14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Pattern Recognition </a:t>
            </a:r>
            <a:endParaRPr/>
          </a:p>
          <a:p>
            <a:pPr indent="0" lvl="0" marL="0" rtl="0" algn="l">
              <a:spcBef>
                <a:spcPts val="0"/>
              </a:spcBef>
              <a:spcAft>
                <a:spcPts val="0"/>
              </a:spcAft>
              <a:buNone/>
            </a:pPr>
            <a:r>
              <a:rPr lang="en"/>
              <a:t>Eleanor Haberl’s “Imperfect Match”</a:t>
            </a:r>
            <a:endParaRPr/>
          </a:p>
          <a:p>
            <a:pPr indent="0" lvl="0" marL="0" rtl="0" algn="l">
              <a:spcBef>
                <a:spcPts val="0"/>
              </a:spcBef>
              <a:spcAft>
                <a:spcPts val="0"/>
              </a:spcAft>
              <a:buNone/>
            </a:pPr>
            <a:r>
              <a:rPr lang="en"/>
              <a:t>The Story of Tater Tot</a:t>
            </a:r>
            <a:endParaRPr/>
          </a:p>
        </p:txBody>
      </p:sp>
      <p:pic>
        <p:nvPicPr>
          <p:cNvPr id="169" name="Google Shape;169;p33"/>
          <p:cNvPicPr preferRelativeResize="0"/>
          <p:nvPr/>
        </p:nvPicPr>
        <p:blipFill>
          <a:blip r:embed="rId3">
            <a:alphaModFix/>
          </a:blip>
          <a:stretch>
            <a:fillRect/>
          </a:stretch>
        </p:blipFill>
        <p:spPr>
          <a:xfrm>
            <a:off x="311700" y="2111150"/>
            <a:ext cx="5334025" cy="2762250"/>
          </a:xfrm>
          <a:prstGeom prst="rect">
            <a:avLst/>
          </a:prstGeom>
          <a:noFill/>
          <a:ln>
            <a:noFill/>
          </a:ln>
        </p:spPr>
      </p:pic>
      <p:pic>
        <p:nvPicPr>
          <p:cNvPr id="170" name="Google Shape;170;p33"/>
          <p:cNvPicPr preferRelativeResize="0"/>
          <p:nvPr/>
        </p:nvPicPr>
        <p:blipFill>
          <a:blip r:embed="rId4">
            <a:alphaModFix/>
          </a:blip>
          <a:stretch>
            <a:fillRect/>
          </a:stretch>
        </p:blipFill>
        <p:spPr>
          <a:xfrm>
            <a:off x="6095124" y="2111150"/>
            <a:ext cx="2200275" cy="2762250"/>
          </a:xfrm>
          <a:prstGeom prst="rect">
            <a:avLst/>
          </a:prstGeom>
          <a:noFill/>
          <a:ln>
            <a:noFill/>
          </a:ln>
        </p:spPr>
      </p:pic>
      <p:sp>
        <p:nvSpPr>
          <p:cNvPr id="171" name="Google Shape;171;p33"/>
          <p:cNvSpPr txBox="1"/>
          <p:nvPr/>
        </p:nvSpPr>
        <p:spPr>
          <a:xfrm>
            <a:off x="2707100" y="1815750"/>
            <a:ext cx="4053000" cy="756000"/>
          </a:xfrm>
          <a:prstGeom prst="rect">
            <a:avLst/>
          </a:prstGeom>
          <a:solidFill>
            <a:srgbClr val="FFFF00"/>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Which of these dogs would you want to take home with you?  Why?</a:t>
            </a:r>
            <a:endParaRPr sz="1800"/>
          </a:p>
        </p:txBody>
      </p:sp>
      <p:sp>
        <p:nvSpPr>
          <p:cNvPr id="172" name="Google Shape;172;p33"/>
          <p:cNvSpPr txBox="1"/>
          <p:nvPr/>
        </p:nvSpPr>
        <p:spPr>
          <a:xfrm>
            <a:off x="6095125" y="2944125"/>
            <a:ext cx="665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vs.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