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70" r:id="rId3"/>
    <p:sldId id="272" r:id="rId4"/>
    <p:sldId id="271" r:id="rId5"/>
    <p:sldId id="273" r:id="rId6"/>
    <p:sldId id="263" r:id="rId7"/>
    <p:sldId id="267" r:id="rId8"/>
    <p:sldId id="264" r:id="rId9"/>
    <p:sldId id="266" r:id="rId10"/>
    <p:sldId id="259"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54" d="100"/>
          <a:sy n="54" d="100"/>
        </p:scale>
        <p:origin x="4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8B007-FE03-4774-8871-5BDC616FD010}"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8A79A-A253-4795-8577-F561E726B34C}" type="slidenum">
              <a:rPr lang="en-US" smtClean="0"/>
              <a:t>‹#›</a:t>
            </a:fld>
            <a:endParaRPr lang="en-US"/>
          </a:p>
        </p:txBody>
      </p:sp>
    </p:spTree>
    <p:extLst>
      <p:ext uri="{BB962C8B-B14F-4D97-AF65-F5344CB8AC3E}">
        <p14:creationId xmlns:p14="http://schemas.microsoft.com/office/powerpoint/2010/main" val="318528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Ethics Education in Context: A Case Study of Novel Ethics</a:t>
            </a:r>
          </a:p>
          <a:p>
            <a:r>
              <a:rPr lang="en-US" sz="1200" b="0" i="0" u="none" strike="noStrike" kern="1200" baseline="0" dirty="0" smtClean="0">
                <a:solidFill>
                  <a:schemeClr val="tx1"/>
                </a:solidFill>
                <a:latin typeface="+mn-lt"/>
                <a:ea typeface="+mn-ea"/>
                <a:cs typeface="+mn-cs"/>
              </a:rPr>
              <a:t>Activities for the CS Classroom</a:t>
            </a:r>
            <a:endParaRPr lang="en-US" dirty="0"/>
          </a:p>
        </p:txBody>
      </p:sp>
      <p:sp>
        <p:nvSpPr>
          <p:cNvPr id="4" name="Slide Number Placeholder 3"/>
          <p:cNvSpPr>
            <a:spLocks noGrp="1"/>
          </p:cNvSpPr>
          <p:nvPr>
            <p:ph type="sldNum" sz="quarter" idx="10"/>
          </p:nvPr>
        </p:nvSpPr>
        <p:spPr/>
        <p:txBody>
          <a:bodyPr/>
          <a:lstStyle/>
          <a:p>
            <a:fld id="{C7C8A79A-A253-4795-8577-F561E726B34C}" type="slidenum">
              <a:rPr lang="en-US" smtClean="0"/>
              <a:t>7</a:t>
            </a:fld>
            <a:endParaRPr lang="en-US"/>
          </a:p>
        </p:txBody>
      </p:sp>
    </p:spTree>
    <p:extLst>
      <p:ext uri="{BB962C8B-B14F-4D97-AF65-F5344CB8AC3E}">
        <p14:creationId xmlns:p14="http://schemas.microsoft.com/office/powerpoint/2010/main" val="324529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inspiringquotes.us/author/5203-jerome-bruner" TargetMode="External"/><Relationship Id="rId2" Type="http://schemas.openxmlformats.org/officeDocument/2006/relationships/hyperlink" Target="https://www.inspiringquotes.us/quotes/S5oQ_7DgtaKj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STEM+C: Integrating AI Ethics into Robotic Learning Experiences: </a:t>
            </a:r>
            <a:br>
              <a:rPr lang="en-US" dirty="0" smtClean="0"/>
            </a:br>
            <a:r>
              <a:rPr lang="en-US" dirty="0" smtClean="0"/>
              <a:t>Stories and Assessment</a:t>
            </a:r>
            <a:endParaRPr lang="en-US" dirty="0"/>
          </a:p>
        </p:txBody>
      </p:sp>
      <p:sp>
        <p:nvSpPr>
          <p:cNvPr id="3" name="Subtitle 2"/>
          <p:cNvSpPr>
            <a:spLocks noGrp="1"/>
          </p:cNvSpPr>
          <p:nvPr>
            <p:ph type="subTitle" idx="1"/>
          </p:nvPr>
        </p:nvSpPr>
        <p:spPr>
          <a:xfrm>
            <a:off x="810000" y="5280846"/>
            <a:ext cx="10669575" cy="811481"/>
          </a:xfrm>
        </p:spPr>
        <p:txBody>
          <a:bodyPr>
            <a:noAutofit/>
          </a:bodyPr>
          <a:lstStyle/>
          <a:p>
            <a:r>
              <a:rPr lang="en-US" sz="3600" dirty="0" smtClean="0"/>
              <a:t>Advisory Board Meeting, 10/26/19</a:t>
            </a:r>
          </a:p>
          <a:p>
            <a:endParaRPr lang="en-US" sz="3600" dirty="0"/>
          </a:p>
        </p:txBody>
      </p:sp>
    </p:spTree>
    <p:extLst>
      <p:ext uri="{BB962C8B-B14F-4D97-AF65-F5344CB8AC3E}">
        <p14:creationId xmlns:p14="http://schemas.microsoft.com/office/powerpoint/2010/main" val="318454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will you take away from this camp/course</a:t>
            </a:r>
          </a:p>
          <a:p>
            <a:r>
              <a:rPr lang="en-US" dirty="0" smtClean="0"/>
              <a:t>What’s the one thing that  you learned from this course that will be most applicable to your </a:t>
            </a:r>
            <a:r>
              <a:rPr lang="en-US" dirty="0" err="1" smtClean="0"/>
              <a:t>carreer</a:t>
            </a:r>
            <a:r>
              <a:rPr lang="en-US" dirty="0" smtClean="0"/>
              <a:t> (weak response)</a:t>
            </a:r>
          </a:p>
          <a:p>
            <a:r>
              <a:rPr lang="en-US" dirty="0" smtClean="0"/>
              <a:t>What is one thing you will do differently following this course</a:t>
            </a:r>
            <a:endParaRPr lang="en-US" dirty="0"/>
          </a:p>
        </p:txBody>
      </p:sp>
    </p:spTree>
    <p:extLst>
      <p:ext uri="{BB962C8B-B14F-4D97-AF65-F5344CB8AC3E}">
        <p14:creationId xmlns:p14="http://schemas.microsoft.com/office/powerpoint/2010/main" val="368168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0926748"/>
              </p:ext>
            </p:extLst>
          </p:nvPr>
        </p:nvGraphicFramePr>
        <p:xfrm>
          <a:off x="396609" y="319488"/>
          <a:ext cx="11303304" cy="6180462"/>
        </p:xfrm>
        <a:graphic>
          <a:graphicData uri="http://schemas.openxmlformats.org/drawingml/2006/table">
            <a:tbl>
              <a:tblPr firstRow="1" firstCol="1" lastRow="1" lastCol="1" bandRow="1" bandCol="1">
                <a:tableStyleId>{5C22544A-7EE6-4342-B048-85BDC9FD1C3A}</a:tableStyleId>
              </a:tblPr>
              <a:tblGrid>
                <a:gridCol w="1655899">
                  <a:extLst>
                    <a:ext uri="{9D8B030D-6E8A-4147-A177-3AD203B41FA5}">
                      <a16:colId xmlns:a16="http://schemas.microsoft.com/office/drawing/2014/main" val="4117527760"/>
                    </a:ext>
                  </a:extLst>
                </a:gridCol>
                <a:gridCol w="1061934">
                  <a:extLst>
                    <a:ext uri="{9D8B030D-6E8A-4147-A177-3AD203B41FA5}">
                      <a16:colId xmlns:a16="http://schemas.microsoft.com/office/drawing/2014/main" val="1589446941"/>
                    </a:ext>
                  </a:extLst>
                </a:gridCol>
                <a:gridCol w="8585471">
                  <a:extLst>
                    <a:ext uri="{9D8B030D-6E8A-4147-A177-3AD203B41FA5}">
                      <a16:colId xmlns:a16="http://schemas.microsoft.com/office/drawing/2014/main" val="512181777"/>
                    </a:ext>
                  </a:extLst>
                </a:gridCol>
              </a:tblGrid>
              <a:tr h="735769">
                <a:tc>
                  <a:txBody>
                    <a:bodyPr/>
                    <a:lstStyle/>
                    <a:p>
                      <a:pPr marL="57150" marR="0">
                        <a:spcBef>
                          <a:spcPts val="575"/>
                        </a:spcBef>
                        <a:spcAft>
                          <a:spcPts val="0"/>
                        </a:spcAft>
                      </a:pPr>
                      <a:r>
                        <a:rPr lang="en-US" sz="2000">
                          <a:effectLst/>
                        </a:rPr>
                        <a:t>Source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spc="-5">
                          <a:effectLst/>
                        </a:rPr>
                        <a:t>Area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a:effectLst/>
                        </a:rPr>
                        <a:t>Sample</a:t>
                      </a:r>
                      <a:r>
                        <a:rPr lang="en-US" sz="2000" spc="-50">
                          <a:effectLst/>
                        </a:rPr>
                        <a:t> </a:t>
                      </a:r>
                      <a:r>
                        <a:rPr lang="en-US" sz="2000">
                          <a:effectLst/>
                        </a:rPr>
                        <a:t>Questions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00769900"/>
                  </a:ext>
                </a:extLst>
              </a:tr>
              <a:tr h="1826737">
                <a:tc>
                  <a:txBody>
                    <a:bodyPr/>
                    <a:lstStyle/>
                    <a:p>
                      <a:pPr marL="57150" marR="76200">
                        <a:lnSpc>
                          <a:spcPct val="101000"/>
                        </a:lnSpc>
                        <a:spcBef>
                          <a:spcPts val="575"/>
                        </a:spcBef>
                        <a:spcAft>
                          <a:spcPts val="0"/>
                        </a:spcAft>
                      </a:pPr>
                      <a:r>
                        <a:rPr lang="en-US" sz="2000" spc="-5">
                          <a:effectLst/>
                        </a:rPr>
                        <a:t>Robotics</a:t>
                      </a:r>
                      <a:r>
                        <a:rPr lang="en-US" sz="2000" spc="100">
                          <a:effectLst/>
                        </a:rPr>
                        <a:t> </a:t>
                      </a:r>
                      <a:r>
                        <a:rPr lang="en-US" sz="2000" spc="-5">
                          <a:effectLst/>
                        </a:rPr>
                        <a:t>activities</a:t>
                      </a:r>
                      <a:r>
                        <a:rPr lang="en-US" sz="2000" spc="100">
                          <a:effectLst/>
                        </a:rPr>
                        <a:t> </a:t>
                      </a:r>
                      <a:r>
                        <a:rPr lang="en-US" sz="2000" spc="-5">
                          <a:effectLst/>
                        </a:rPr>
                        <a:t>attitudes</a:t>
                      </a:r>
                      <a:r>
                        <a:rPr lang="en-US" sz="2000">
                          <a:effectLst/>
                        </a:rPr>
                        <a:t> scale</a:t>
                      </a:r>
                      <a:r>
                        <a:rPr lang="en-US" sz="2000" spc="110">
                          <a:effectLst/>
                        </a:rPr>
                        <a:t> </a:t>
                      </a:r>
                      <a:r>
                        <a:rPr lang="en-US" sz="2000">
                          <a:effectLst/>
                        </a:rPr>
                        <a:t>(RAAS)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a:effectLst/>
                        </a:rPr>
                        <a:t>STEM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dirty="0">
                          <a:effectLst/>
                        </a:rPr>
                        <a:t>[Interest]</a:t>
                      </a:r>
                      <a:r>
                        <a:rPr lang="en-US" sz="2000" spc="-10" dirty="0">
                          <a:effectLst/>
                        </a:rPr>
                        <a:t> </a:t>
                      </a:r>
                      <a:r>
                        <a:rPr lang="en-US" sz="2000" dirty="0">
                          <a:effectLst/>
                        </a:rPr>
                        <a:t>I </a:t>
                      </a:r>
                      <a:r>
                        <a:rPr lang="en-US" sz="2000" spc="-5" dirty="0">
                          <a:effectLst/>
                        </a:rPr>
                        <a:t>would</a:t>
                      </a:r>
                      <a:r>
                        <a:rPr lang="en-US" sz="2000" dirty="0">
                          <a:effectLst/>
                        </a:rPr>
                        <a:t> </a:t>
                      </a:r>
                      <a:r>
                        <a:rPr lang="en-US" sz="2000" spc="-5" dirty="0">
                          <a:effectLst/>
                        </a:rPr>
                        <a:t>like</a:t>
                      </a:r>
                      <a:r>
                        <a:rPr lang="en-US" sz="2000" dirty="0">
                          <a:effectLst/>
                        </a:rPr>
                        <a:t> to</a:t>
                      </a:r>
                      <a:r>
                        <a:rPr lang="en-US" sz="2000" spc="-10" dirty="0">
                          <a:effectLst/>
                        </a:rPr>
                        <a:t> </a:t>
                      </a:r>
                      <a:r>
                        <a:rPr lang="en-US" sz="2000" spc="-5" dirty="0">
                          <a:effectLst/>
                        </a:rPr>
                        <a:t>learn</a:t>
                      </a:r>
                      <a:r>
                        <a:rPr lang="en-US" sz="2000" dirty="0">
                          <a:effectLst/>
                        </a:rPr>
                        <a:t> more</a:t>
                      </a:r>
                      <a:r>
                        <a:rPr lang="en-US" sz="2000" spc="-5" dirty="0">
                          <a:effectLst/>
                        </a:rPr>
                        <a:t> about</a:t>
                      </a:r>
                      <a:r>
                        <a:rPr lang="en-US" sz="2000" dirty="0">
                          <a:effectLst/>
                        </a:rPr>
                        <a:t> robotics.</a:t>
                      </a:r>
                    </a:p>
                    <a:p>
                      <a:pPr marL="57150" marR="109855">
                        <a:lnSpc>
                          <a:spcPct val="101000"/>
                        </a:lnSpc>
                        <a:spcBef>
                          <a:spcPts val="15"/>
                        </a:spcBef>
                        <a:spcAft>
                          <a:spcPts val="0"/>
                        </a:spcAft>
                      </a:pPr>
                      <a:r>
                        <a:rPr lang="en-US" sz="2000" dirty="0">
                          <a:effectLst/>
                        </a:rPr>
                        <a:t>[Expectancy</a:t>
                      </a:r>
                      <a:r>
                        <a:rPr lang="en-US" sz="2000" spc="-10" dirty="0">
                          <a:effectLst/>
                        </a:rPr>
                        <a:t> </a:t>
                      </a:r>
                      <a:r>
                        <a:rPr lang="en-US" sz="2000" spc="-5" dirty="0">
                          <a:effectLst/>
                        </a:rPr>
                        <a:t>value]</a:t>
                      </a:r>
                      <a:r>
                        <a:rPr lang="en-US" sz="2000" dirty="0">
                          <a:effectLst/>
                        </a:rPr>
                        <a:t> If I started</a:t>
                      </a:r>
                      <a:r>
                        <a:rPr lang="en-US" sz="2000" spc="-5" dirty="0">
                          <a:effectLst/>
                        </a:rPr>
                        <a:t> </a:t>
                      </a:r>
                      <a:r>
                        <a:rPr lang="en-US" sz="2000" dirty="0">
                          <a:effectLst/>
                        </a:rPr>
                        <a:t>a</a:t>
                      </a:r>
                      <a:r>
                        <a:rPr lang="en-US" sz="2000" spc="-5" dirty="0">
                          <a:effectLst/>
                        </a:rPr>
                        <a:t> </a:t>
                      </a:r>
                      <a:r>
                        <a:rPr lang="en-US" sz="2000" dirty="0">
                          <a:effectLst/>
                        </a:rPr>
                        <a:t>robotic</a:t>
                      </a:r>
                      <a:r>
                        <a:rPr lang="en-US" sz="2000" spc="-10" dirty="0">
                          <a:effectLst/>
                        </a:rPr>
                        <a:t> </a:t>
                      </a:r>
                      <a:r>
                        <a:rPr lang="en-US" sz="2000" spc="-5" dirty="0">
                          <a:effectLst/>
                        </a:rPr>
                        <a:t>project,</a:t>
                      </a:r>
                      <a:r>
                        <a:rPr lang="en-US" sz="2000" dirty="0">
                          <a:effectLst/>
                        </a:rPr>
                        <a:t> I think</a:t>
                      </a:r>
                      <a:r>
                        <a:rPr lang="en-US" sz="2000" spc="-5" dirty="0">
                          <a:effectLst/>
                        </a:rPr>
                        <a:t> </a:t>
                      </a:r>
                      <a:r>
                        <a:rPr lang="en-US" sz="2000" dirty="0">
                          <a:effectLst/>
                        </a:rPr>
                        <a:t>I could</a:t>
                      </a:r>
                      <a:r>
                        <a:rPr lang="en-US" sz="2000" spc="-5" dirty="0">
                          <a:effectLst/>
                        </a:rPr>
                        <a:t> do </a:t>
                      </a:r>
                      <a:r>
                        <a:rPr lang="en-US" sz="2000" dirty="0">
                          <a:effectLst/>
                        </a:rPr>
                        <a:t>a</a:t>
                      </a:r>
                      <a:r>
                        <a:rPr lang="en-US" sz="2000" spc="-5" dirty="0">
                          <a:effectLst/>
                        </a:rPr>
                        <a:t> </a:t>
                      </a:r>
                      <a:r>
                        <a:rPr lang="en-US" sz="2000" dirty="0">
                          <a:effectLst/>
                        </a:rPr>
                        <a:t>really</a:t>
                      </a:r>
                      <a:r>
                        <a:rPr lang="en-US" sz="2000" spc="-5" dirty="0">
                          <a:effectLst/>
                        </a:rPr>
                        <a:t> good</a:t>
                      </a:r>
                      <a:r>
                        <a:rPr lang="en-US" sz="2000" dirty="0">
                          <a:effectLst/>
                        </a:rPr>
                        <a:t> </a:t>
                      </a:r>
                      <a:r>
                        <a:rPr lang="en-US" sz="2000" spc="-5" dirty="0">
                          <a:effectLst/>
                        </a:rPr>
                        <a:t>job.</a:t>
                      </a:r>
                      <a:r>
                        <a:rPr lang="en-US" sz="2000" spc="120" dirty="0">
                          <a:effectLst/>
                        </a:rPr>
                        <a:t> </a:t>
                      </a:r>
                      <a:r>
                        <a:rPr lang="en-US" sz="2000" dirty="0">
                          <a:effectLst/>
                        </a:rPr>
                        <a:t>[Curiosity]</a:t>
                      </a:r>
                      <a:r>
                        <a:rPr lang="en-US" sz="2000" spc="-5" dirty="0">
                          <a:effectLst/>
                        </a:rPr>
                        <a:t> </a:t>
                      </a:r>
                      <a:r>
                        <a:rPr lang="en-US" sz="2000" dirty="0">
                          <a:effectLst/>
                        </a:rPr>
                        <a:t>Everywhere</a:t>
                      </a:r>
                      <a:r>
                        <a:rPr lang="en-US" sz="2000" spc="-5" dirty="0">
                          <a:effectLst/>
                        </a:rPr>
                        <a:t> </a:t>
                      </a:r>
                      <a:r>
                        <a:rPr lang="en-US" sz="2000" dirty="0">
                          <a:effectLst/>
                        </a:rPr>
                        <a:t>I </a:t>
                      </a:r>
                      <a:r>
                        <a:rPr lang="en-US" sz="2000" spc="-5" dirty="0">
                          <a:effectLst/>
                        </a:rPr>
                        <a:t>go, </a:t>
                      </a:r>
                      <a:r>
                        <a:rPr lang="en-US" sz="2000" dirty="0">
                          <a:effectLst/>
                        </a:rPr>
                        <a:t>I </a:t>
                      </a:r>
                      <a:r>
                        <a:rPr lang="en-US" sz="2000" spc="-5" dirty="0">
                          <a:effectLst/>
                        </a:rPr>
                        <a:t>am</a:t>
                      </a:r>
                      <a:r>
                        <a:rPr lang="en-US" sz="2000" dirty="0">
                          <a:effectLst/>
                        </a:rPr>
                        <a:t> </a:t>
                      </a:r>
                      <a:r>
                        <a:rPr lang="en-US" sz="2000" spc="-5" dirty="0">
                          <a:effectLst/>
                        </a:rPr>
                        <a:t>out</a:t>
                      </a:r>
                      <a:r>
                        <a:rPr lang="en-US" sz="2000" dirty="0">
                          <a:effectLst/>
                        </a:rPr>
                        <a:t> </a:t>
                      </a:r>
                      <a:r>
                        <a:rPr lang="en-US" sz="2000" spc="-5" dirty="0">
                          <a:effectLst/>
                        </a:rPr>
                        <a:t>looking </a:t>
                      </a:r>
                      <a:r>
                        <a:rPr lang="en-US" sz="2000" dirty="0">
                          <a:effectLst/>
                        </a:rPr>
                        <a:t>for</a:t>
                      </a:r>
                      <a:r>
                        <a:rPr lang="en-US" sz="2000" spc="-5" dirty="0">
                          <a:effectLst/>
                        </a:rPr>
                        <a:t> new</a:t>
                      </a:r>
                      <a:r>
                        <a:rPr lang="en-US" sz="2000" dirty="0">
                          <a:effectLst/>
                        </a:rPr>
                        <a:t> things</a:t>
                      </a:r>
                      <a:r>
                        <a:rPr lang="en-US" sz="2000" spc="-5" dirty="0">
                          <a:effectLst/>
                        </a:rPr>
                        <a:t> about </a:t>
                      </a:r>
                      <a:r>
                        <a:rPr lang="en-US" sz="2000" dirty="0">
                          <a:effectLst/>
                        </a:rPr>
                        <a:t>robots.</a:t>
                      </a:r>
                      <a:r>
                        <a:rPr lang="en-US" sz="2000" spc="135" dirty="0">
                          <a:effectLst/>
                        </a:rPr>
                        <a:t> </a:t>
                      </a:r>
                      <a:r>
                        <a:rPr lang="en-US" sz="2000" dirty="0">
                          <a:effectLst/>
                        </a:rPr>
                        <a:t>[Confidence</a:t>
                      </a:r>
                      <a:r>
                        <a:rPr lang="en-US" sz="2000" spc="-10" dirty="0">
                          <a:effectLst/>
                        </a:rPr>
                        <a:t> </a:t>
                      </a:r>
                      <a:r>
                        <a:rPr lang="en-US" sz="2000" spc="-5" dirty="0">
                          <a:effectLst/>
                        </a:rPr>
                        <a:t>and</a:t>
                      </a:r>
                      <a:r>
                        <a:rPr lang="en-US" sz="2000" spc="-10" dirty="0">
                          <a:effectLst/>
                        </a:rPr>
                        <a:t> </a:t>
                      </a:r>
                      <a:r>
                        <a:rPr lang="en-US" sz="2000" dirty="0">
                          <a:effectLst/>
                        </a:rPr>
                        <a:t>identity]</a:t>
                      </a:r>
                      <a:r>
                        <a:rPr lang="en-US" sz="2000" spc="-15" dirty="0">
                          <a:effectLst/>
                        </a:rPr>
                        <a:t> </a:t>
                      </a:r>
                      <a:r>
                        <a:rPr lang="en-US" sz="2000" dirty="0">
                          <a:effectLst/>
                        </a:rPr>
                        <a:t>It</a:t>
                      </a:r>
                      <a:r>
                        <a:rPr lang="en-US" sz="2000" spc="-10" dirty="0">
                          <a:effectLst/>
                        </a:rPr>
                        <a:t> </a:t>
                      </a:r>
                      <a:r>
                        <a:rPr lang="en-US" sz="2000" dirty="0">
                          <a:effectLst/>
                        </a:rPr>
                        <a:t>makes</a:t>
                      </a:r>
                      <a:r>
                        <a:rPr lang="en-US" sz="2000" spc="-15" dirty="0">
                          <a:effectLst/>
                        </a:rPr>
                        <a:t> </a:t>
                      </a:r>
                      <a:r>
                        <a:rPr lang="en-US" sz="2000" dirty="0">
                          <a:effectLst/>
                        </a:rPr>
                        <a:t>me</a:t>
                      </a:r>
                      <a:r>
                        <a:rPr lang="en-US" sz="2000" spc="-15" dirty="0">
                          <a:effectLst/>
                        </a:rPr>
                        <a:t> </a:t>
                      </a:r>
                      <a:r>
                        <a:rPr lang="en-US" sz="2000" spc="-5" dirty="0">
                          <a:effectLst/>
                        </a:rPr>
                        <a:t>nervous</a:t>
                      </a:r>
                      <a:r>
                        <a:rPr lang="en-US" sz="2000" spc="-10" dirty="0">
                          <a:effectLst/>
                        </a:rPr>
                        <a:t> </a:t>
                      </a:r>
                      <a:r>
                        <a:rPr lang="en-US" sz="2000" dirty="0">
                          <a:effectLst/>
                        </a:rPr>
                        <a:t>to</a:t>
                      </a:r>
                      <a:r>
                        <a:rPr lang="en-US" sz="2000" spc="-15" dirty="0">
                          <a:effectLst/>
                        </a:rPr>
                        <a:t> </a:t>
                      </a:r>
                      <a:r>
                        <a:rPr lang="en-US" sz="2000" spc="-5" dirty="0">
                          <a:effectLst/>
                        </a:rPr>
                        <a:t>even</a:t>
                      </a:r>
                      <a:r>
                        <a:rPr lang="en-US" sz="2000" spc="-10" dirty="0">
                          <a:effectLst/>
                        </a:rPr>
                        <a:t> </a:t>
                      </a:r>
                      <a:r>
                        <a:rPr lang="en-US" sz="2000" dirty="0">
                          <a:effectLst/>
                        </a:rPr>
                        <a:t>think</a:t>
                      </a:r>
                      <a:r>
                        <a:rPr lang="en-US" sz="2000" spc="-15" dirty="0">
                          <a:effectLst/>
                        </a:rPr>
                        <a:t> </a:t>
                      </a:r>
                      <a:r>
                        <a:rPr lang="en-US" sz="2000" spc="-5" dirty="0">
                          <a:effectLst/>
                        </a:rPr>
                        <a:t>about</a:t>
                      </a:r>
                      <a:r>
                        <a:rPr lang="en-US" sz="2000" spc="-10" dirty="0">
                          <a:effectLst/>
                        </a:rPr>
                        <a:t> </a:t>
                      </a:r>
                      <a:r>
                        <a:rPr lang="en-US" sz="2000" spc="-5" dirty="0">
                          <a:effectLst/>
                        </a:rPr>
                        <a:t>using</a:t>
                      </a:r>
                      <a:r>
                        <a:rPr lang="en-US" sz="2000" spc="-10" dirty="0">
                          <a:effectLst/>
                        </a:rPr>
                        <a:t> </a:t>
                      </a:r>
                      <a:r>
                        <a:rPr lang="en-US" sz="2000" dirty="0">
                          <a:effectLst/>
                        </a:rPr>
                        <a:t>computers.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10262482"/>
                  </a:ext>
                </a:extLst>
              </a:tr>
              <a:tr h="2156566">
                <a:tc>
                  <a:txBody>
                    <a:bodyPr/>
                    <a:lstStyle/>
                    <a:p>
                      <a:pPr marL="57150" marR="101600">
                        <a:lnSpc>
                          <a:spcPct val="101000"/>
                        </a:lnSpc>
                        <a:spcBef>
                          <a:spcPts val="575"/>
                        </a:spcBef>
                        <a:spcAft>
                          <a:spcPts val="0"/>
                        </a:spcAft>
                      </a:pPr>
                      <a:r>
                        <a:rPr lang="en-US" sz="2000">
                          <a:effectLst/>
                        </a:rPr>
                        <a:t>Artifact-based </a:t>
                      </a:r>
                      <a:r>
                        <a:rPr lang="en-US" sz="2000" spc="-5">
                          <a:effectLst/>
                        </a:rPr>
                        <a:t>interview</a:t>
                      </a:r>
                      <a:r>
                        <a:rPr lang="en-US" sz="2000" spc="100">
                          <a:effectLst/>
                        </a:rPr>
                        <a:t> </a:t>
                      </a:r>
                      <a:r>
                        <a:rPr lang="en-US" sz="2000" spc="-5">
                          <a:effectLst/>
                        </a:rPr>
                        <a:t>protocol</a:t>
                      </a:r>
                      <a:r>
                        <a:rPr lang="en-US" sz="2000" spc="100">
                          <a:effectLst/>
                        </a:rPr>
                        <a:t> </a:t>
                      </a:r>
                      <a:r>
                        <a:rPr lang="en-US" sz="2000">
                          <a:effectLst/>
                        </a:rPr>
                        <a:t>(ScratchEd)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spc="-5">
                          <a:effectLst/>
                        </a:rPr>
                        <a:t>CS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a:effectLst/>
                        </a:rPr>
                        <a:t>[Debug]</a:t>
                      </a:r>
                      <a:r>
                        <a:rPr lang="en-US" sz="2000" spc="-10">
                          <a:effectLst/>
                        </a:rPr>
                        <a:t> </a:t>
                      </a:r>
                      <a:r>
                        <a:rPr lang="en-US" sz="2000" spc="-5">
                          <a:effectLst/>
                        </a:rPr>
                        <a:t>What’s going on? How would </a:t>
                      </a:r>
                      <a:r>
                        <a:rPr lang="en-US" sz="2000">
                          <a:effectLst/>
                        </a:rPr>
                        <a:t>you</a:t>
                      </a:r>
                      <a:r>
                        <a:rPr lang="en-US" sz="2000" spc="-5">
                          <a:effectLst/>
                        </a:rPr>
                        <a:t> </a:t>
                      </a:r>
                      <a:r>
                        <a:rPr lang="en-US" sz="2000">
                          <a:effectLst/>
                        </a:rPr>
                        <a:t>fix</a:t>
                      </a:r>
                      <a:r>
                        <a:rPr lang="en-US" sz="2000" spc="-10">
                          <a:effectLst/>
                        </a:rPr>
                        <a:t> </a:t>
                      </a:r>
                      <a:r>
                        <a:rPr lang="en-US" sz="2000" spc="-5">
                          <a:effectLst/>
                        </a:rPr>
                        <a:t>it?</a:t>
                      </a:r>
                      <a:endParaRPr lang="en-US" sz="2000">
                        <a:effectLst/>
                      </a:endParaRPr>
                    </a:p>
                    <a:p>
                      <a:pPr marL="57150" marR="71120">
                        <a:lnSpc>
                          <a:spcPct val="101000"/>
                        </a:lnSpc>
                        <a:spcBef>
                          <a:spcPts val="15"/>
                        </a:spcBef>
                        <a:spcAft>
                          <a:spcPts val="0"/>
                        </a:spcAft>
                      </a:pPr>
                      <a:r>
                        <a:rPr lang="en-US" sz="2000">
                          <a:effectLst/>
                        </a:rPr>
                        <a:t>[Feedback]</a:t>
                      </a:r>
                      <a:r>
                        <a:rPr lang="en-US" sz="2000" spc="-10">
                          <a:effectLst/>
                        </a:rPr>
                        <a:t> </a:t>
                      </a:r>
                      <a:r>
                        <a:rPr lang="en-US" sz="2000" spc="-5">
                          <a:effectLst/>
                        </a:rPr>
                        <a:t>How</a:t>
                      </a:r>
                      <a:r>
                        <a:rPr lang="en-US" sz="2000">
                          <a:effectLst/>
                        </a:rPr>
                        <a:t> </a:t>
                      </a:r>
                      <a:r>
                        <a:rPr lang="en-US" sz="2000" spc="-5">
                          <a:effectLst/>
                        </a:rPr>
                        <a:t>would </a:t>
                      </a:r>
                      <a:r>
                        <a:rPr lang="en-US" sz="2000">
                          <a:effectLst/>
                        </a:rPr>
                        <a:t>you</a:t>
                      </a:r>
                      <a:r>
                        <a:rPr lang="en-US" sz="2000" spc="-5">
                          <a:effectLst/>
                        </a:rPr>
                        <a:t> extend</a:t>
                      </a:r>
                      <a:r>
                        <a:rPr lang="en-US" sz="2000">
                          <a:effectLst/>
                        </a:rPr>
                        <a:t> </a:t>
                      </a:r>
                      <a:r>
                        <a:rPr lang="en-US" sz="2000" spc="-5">
                          <a:effectLst/>
                        </a:rPr>
                        <a:t>or expand</a:t>
                      </a:r>
                      <a:r>
                        <a:rPr lang="en-US" sz="2000">
                          <a:effectLst/>
                        </a:rPr>
                        <a:t> </a:t>
                      </a:r>
                      <a:r>
                        <a:rPr lang="en-US" sz="2000" spc="-5">
                          <a:effectLst/>
                        </a:rPr>
                        <a:t>on</a:t>
                      </a:r>
                      <a:r>
                        <a:rPr lang="en-US" sz="2000">
                          <a:effectLst/>
                        </a:rPr>
                        <a:t> this</a:t>
                      </a:r>
                      <a:r>
                        <a:rPr lang="en-US" sz="2000" spc="-10">
                          <a:effectLst/>
                        </a:rPr>
                        <a:t> </a:t>
                      </a:r>
                      <a:r>
                        <a:rPr lang="en-US" sz="2000" spc="-5">
                          <a:effectLst/>
                        </a:rPr>
                        <a:t>project?</a:t>
                      </a:r>
                      <a:r>
                        <a:rPr lang="en-US" sz="2000">
                          <a:effectLst/>
                        </a:rPr>
                        <a:t> What</a:t>
                      </a:r>
                      <a:r>
                        <a:rPr lang="en-US" sz="2000" spc="-5">
                          <a:effectLst/>
                        </a:rPr>
                        <a:t> </a:t>
                      </a:r>
                      <a:r>
                        <a:rPr lang="en-US" sz="2000">
                          <a:effectLst/>
                        </a:rPr>
                        <a:t>suggestions</a:t>
                      </a:r>
                      <a:r>
                        <a:rPr lang="en-US" sz="2000" spc="-10">
                          <a:effectLst/>
                        </a:rPr>
                        <a:t> </a:t>
                      </a:r>
                      <a:r>
                        <a:rPr lang="en-US" sz="2000" spc="-5">
                          <a:effectLst/>
                        </a:rPr>
                        <a:t>would</a:t>
                      </a:r>
                      <a:r>
                        <a:rPr lang="en-US" sz="2000" spc="135">
                          <a:effectLst/>
                        </a:rPr>
                        <a:t> </a:t>
                      </a:r>
                      <a:r>
                        <a:rPr lang="en-US" sz="2000">
                          <a:effectLst/>
                        </a:rPr>
                        <a:t>you</a:t>
                      </a:r>
                      <a:r>
                        <a:rPr lang="en-US" sz="2000" spc="-10">
                          <a:effectLst/>
                        </a:rPr>
                        <a:t> </a:t>
                      </a:r>
                      <a:r>
                        <a:rPr lang="en-US" sz="2000" spc="-5">
                          <a:effectLst/>
                        </a:rPr>
                        <a:t>give</a:t>
                      </a:r>
                      <a:r>
                        <a:rPr lang="en-US" sz="2000">
                          <a:effectLst/>
                        </a:rPr>
                        <a:t> the</a:t>
                      </a:r>
                      <a:r>
                        <a:rPr lang="en-US" sz="2000" spc="-5">
                          <a:effectLst/>
                        </a:rPr>
                        <a:t> </a:t>
                      </a:r>
                      <a:r>
                        <a:rPr lang="en-US" sz="2000">
                          <a:effectLst/>
                        </a:rPr>
                        <a:t>creator</a:t>
                      </a:r>
                      <a:r>
                        <a:rPr lang="en-US" sz="2000" spc="-5">
                          <a:effectLst/>
                        </a:rPr>
                        <a:t> </a:t>
                      </a:r>
                      <a:r>
                        <a:rPr lang="en-US" sz="2000">
                          <a:effectLst/>
                        </a:rPr>
                        <a:t>to</a:t>
                      </a:r>
                      <a:r>
                        <a:rPr lang="en-US" sz="2000" spc="-5">
                          <a:effectLst/>
                        </a:rPr>
                        <a:t> </a:t>
                      </a:r>
                      <a:r>
                        <a:rPr lang="en-US" sz="2000">
                          <a:effectLst/>
                        </a:rPr>
                        <a:t>make</a:t>
                      </a:r>
                      <a:r>
                        <a:rPr lang="en-US" sz="2000" spc="-5">
                          <a:effectLst/>
                        </a:rPr>
                        <a:t> </a:t>
                      </a:r>
                      <a:r>
                        <a:rPr lang="en-US" sz="2000">
                          <a:effectLst/>
                        </a:rPr>
                        <a:t>the</a:t>
                      </a:r>
                      <a:r>
                        <a:rPr lang="en-US" sz="2000" spc="-10">
                          <a:effectLst/>
                        </a:rPr>
                        <a:t> </a:t>
                      </a:r>
                      <a:r>
                        <a:rPr lang="en-US" sz="2000" spc="-5">
                          <a:effectLst/>
                        </a:rPr>
                        <a:t>project</a:t>
                      </a:r>
                      <a:r>
                        <a:rPr lang="en-US" sz="2000">
                          <a:effectLst/>
                        </a:rPr>
                        <a:t> more</a:t>
                      </a:r>
                      <a:r>
                        <a:rPr lang="en-US" sz="2000" spc="-5">
                          <a:effectLst/>
                        </a:rPr>
                        <a:t> interactive?</a:t>
                      </a:r>
                      <a:endParaRPr lang="en-US" sz="2000">
                        <a:effectLst/>
                      </a:endParaRPr>
                    </a:p>
                    <a:p>
                      <a:pPr marL="57150" marR="167005">
                        <a:lnSpc>
                          <a:spcPct val="101000"/>
                        </a:lnSpc>
                        <a:spcBef>
                          <a:spcPts val="0"/>
                        </a:spcBef>
                        <a:spcAft>
                          <a:spcPts val="0"/>
                        </a:spcAft>
                      </a:pPr>
                      <a:r>
                        <a:rPr lang="en-US" sz="2000">
                          <a:effectLst/>
                        </a:rPr>
                        <a:t>[Project]</a:t>
                      </a:r>
                      <a:r>
                        <a:rPr lang="en-US" sz="2000" spc="245">
                          <a:effectLst/>
                        </a:rPr>
                        <a:t> </a:t>
                      </a:r>
                      <a:r>
                        <a:rPr lang="en-US" sz="2000" spc="-5">
                          <a:effectLst/>
                        </a:rPr>
                        <a:t>Did</a:t>
                      </a:r>
                      <a:r>
                        <a:rPr lang="en-US" sz="2000">
                          <a:effectLst/>
                        </a:rPr>
                        <a:t> you</a:t>
                      </a:r>
                      <a:r>
                        <a:rPr lang="en-US" sz="2000" spc="-10">
                          <a:effectLst/>
                        </a:rPr>
                        <a:t> </a:t>
                      </a:r>
                      <a:r>
                        <a:rPr lang="en-US" sz="2000" spc="-5">
                          <a:effectLst/>
                        </a:rPr>
                        <a:t>plan</a:t>
                      </a:r>
                      <a:r>
                        <a:rPr lang="en-US" sz="2000">
                          <a:effectLst/>
                        </a:rPr>
                        <a:t> your</a:t>
                      </a:r>
                      <a:r>
                        <a:rPr lang="en-US" sz="2000" spc="-5">
                          <a:effectLst/>
                        </a:rPr>
                        <a:t> project before</a:t>
                      </a:r>
                      <a:r>
                        <a:rPr lang="en-US" sz="2000">
                          <a:effectLst/>
                        </a:rPr>
                        <a:t> you</a:t>
                      </a:r>
                      <a:r>
                        <a:rPr lang="en-US" sz="2000" spc="-5">
                          <a:effectLst/>
                        </a:rPr>
                        <a:t> </a:t>
                      </a:r>
                      <a:r>
                        <a:rPr lang="en-US" sz="2000">
                          <a:effectLst/>
                        </a:rPr>
                        <a:t>started</a:t>
                      </a:r>
                      <a:r>
                        <a:rPr lang="en-US" sz="2000" spc="-10">
                          <a:effectLst/>
                        </a:rPr>
                        <a:t> </a:t>
                      </a:r>
                      <a:r>
                        <a:rPr lang="en-US" sz="2000" spc="-5">
                          <a:effectLst/>
                        </a:rPr>
                        <a:t>programming?</a:t>
                      </a:r>
                      <a:r>
                        <a:rPr lang="en-US" sz="2000">
                          <a:effectLst/>
                        </a:rPr>
                        <a:t> If yes, </a:t>
                      </a:r>
                      <a:r>
                        <a:rPr lang="en-US" sz="2000" spc="-5">
                          <a:effectLst/>
                        </a:rPr>
                        <a:t>what did</a:t>
                      </a:r>
                      <a:r>
                        <a:rPr lang="en-US" sz="2000" spc="130">
                          <a:effectLst/>
                        </a:rPr>
                        <a:t> </a:t>
                      </a:r>
                      <a:r>
                        <a:rPr lang="en-US" sz="2000">
                          <a:effectLst/>
                        </a:rPr>
                        <a:t>you</a:t>
                      </a:r>
                      <a:r>
                        <a:rPr lang="en-US" sz="2000" spc="-10">
                          <a:effectLst/>
                        </a:rPr>
                        <a:t> </a:t>
                      </a:r>
                      <a:r>
                        <a:rPr lang="en-US" sz="2000" spc="-5">
                          <a:effectLst/>
                        </a:rPr>
                        <a:t>do </a:t>
                      </a:r>
                      <a:r>
                        <a:rPr lang="en-US" sz="2000">
                          <a:effectLst/>
                        </a:rPr>
                        <a:t>to</a:t>
                      </a:r>
                      <a:r>
                        <a:rPr lang="en-US" sz="2000" spc="-10">
                          <a:effectLst/>
                        </a:rPr>
                        <a:t> </a:t>
                      </a:r>
                      <a:r>
                        <a:rPr lang="en-US" sz="2000" spc="-5">
                          <a:effectLst/>
                        </a:rPr>
                        <a:t>plan</a:t>
                      </a:r>
                      <a:r>
                        <a:rPr lang="en-US" sz="2000">
                          <a:effectLst/>
                        </a:rPr>
                        <a:t> for</a:t>
                      </a:r>
                      <a:r>
                        <a:rPr lang="en-US" sz="2000" spc="-10">
                          <a:effectLst/>
                        </a:rPr>
                        <a:t> </a:t>
                      </a:r>
                      <a:r>
                        <a:rPr lang="en-US" sz="2000" spc="-5">
                          <a:effectLst/>
                        </a:rPr>
                        <a:t>it?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69710441"/>
                  </a:ext>
                </a:extLst>
              </a:tr>
              <a:tr h="1461390">
                <a:tc>
                  <a:txBody>
                    <a:bodyPr/>
                    <a:lstStyle/>
                    <a:p>
                      <a:pPr marL="57150" marR="368300" algn="just">
                        <a:lnSpc>
                          <a:spcPct val="101000"/>
                        </a:lnSpc>
                        <a:spcBef>
                          <a:spcPts val="575"/>
                        </a:spcBef>
                        <a:spcAft>
                          <a:spcPts val="0"/>
                        </a:spcAft>
                      </a:pPr>
                      <a:r>
                        <a:rPr lang="en-US" sz="2000">
                          <a:effectLst/>
                        </a:rPr>
                        <a:t>AI</a:t>
                      </a:r>
                      <a:r>
                        <a:rPr lang="en-US" sz="2000" spc="-10">
                          <a:effectLst/>
                        </a:rPr>
                        <a:t> </a:t>
                      </a:r>
                      <a:r>
                        <a:rPr lang="en-US" sz="2000" spc="-5">
                          <a:effectLst/>
                        </a:rPr>
                        <a:t>ethics</a:t>
                      </a:r>
                      <a:r>
                        <a:rPr lang="en-US" sz="2000" spc="100">
                          <a:effectLst/>
                        </a:rPr>
                        <a:t> </a:t>
                      </a:r>
                      <a:r>
                        <a:rPr lang="en-US" sz="2000" spc="-5">
                          <a:effectLst/>
                        </a:rPr>
                        <a:t>pre/post</a:t>
                      </a:r>
                      <a:r>
                        <a:rPr lang="en-US" sz="2000" spc="100">
                          <a:effectLst/>
                        </a:rPr>
                        <a:t> </a:t>
                      </a:r>
                      <a:r>
                        <a:rPr lang="en-US" sz="2000">
                          <a:effectLst/>
                        </a:rPr>
                        <a:t>survey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0">
                        <a:spcBef>
                          <a:spcPts val="575"/>
                        </a:spcBef>
                        <a:spcAft>
                          <a:spcPts val="0"/>
                        </a:spcAft>
                      </a:pPr>
                      <a:r>
                        <a:rPr lang="en-US" sz="2000">
                          <a:effectLst/>
                        </a:rPr>
                        <a:t>AI</a:t>
                      </a:r>
                    </a:p>
                    <a:p>
                      <a:pPr marL="57150" marR="0">
                        <a:spcBef>
                          <a:spcPts val="15"/>
                        </a:spcBef>
                        <a:spcAft>
                          <a:spcPts val="0"/>
                        </a:spcAft>
                      </a:pPr>
                      <a:r>
                        <a:rPr lang="en-US" sz="2000">
                          <a:effectLst/>
                        </a:rPr>
                        <a:t>Ethics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7150" marR="389255">
                        <a:lnSpc>
                          <a:spcPct val="101000"/>
                        </a:lnSpc>
                        <a:spcBef>
                          <a:spcPts val="575"/>
                        </a:spcBef>
                        <a:spcAft>
                          <a:spcPts val="0"/>
                        </a:spcAft>
                      </a:pPr>
                      <a:r>
                        <a:rPr lang="en-US" sz="2000" dirty="0">
                          <a:effectLst/>
                        </a:rPr>
                        <a:t>[Fairness]</a:t>
                      </a:r>
                      <a:r>
                        <a:rPr lang="en-US" sz="2000" spc="-10" dirty="0">
                          <a:effectLst/>
                        </a:rPr>
                        <a:t> </a:t>
                      </a:r>
                      <a:r>
                        <a:rPr lang="en-US" sz="2000" dirty="0">
                          <a:effectLst/>
                        </a:rPr>
                        <a:t>Who</a:t>
                      </a:r>
                      <a:r>
                        <a:rPr lang="en-US" sz="2000" spc="-5" dirty="0">
                          <a:effectLst/>
                        </a:rPr>
                        <a:t> </a:t>
                      </a:r>
                      <a:r>
                        <a:rPr lang="en-US" sz="2000" dirty="0">
                          <a:effectLst/>
                        </a:rPr>
                        <a:t>can</a:t>
                      </a:r>
                      <a:r>
                        <a:rPr lang="en-US" sz="2000" spc="-5" dirty="0">
                          <a:effectLst/>
                        </a:rPr>
                        <a:t> benefit </a:t>
                      </a:r>
                      <a:r>
                        <a:rPr lang="en-US" sz="2000" dirty="0">
                          <a:effectLst/>
                        </a:rPr>
                        <a:t>the</a:t>
                      </a:r>
                      <a:r>
                        <a:rPr lang="en-US" sz="2000" spc="-5" dirty="0">
                          <a:effectLst/>
                        </a:rPr>
                        <a:t> </a:t>
                      </a:r>
                      <a:r>
                        <a:rPr lang="en-US" sz="2000" dirty="0">
                          <a:effectLst/>
                        </a:rPr>
                        <a:t>most from</a:t>
                      </a:r>
                      <a:r>
                        <a:rPr lang="en-US" sz="2000" spc="-10" dirty="0">
                          <a:effectLst/>
                        </a:rPr>
                        <a:t> </a:t>
                      </a:r>
                      <a:r>
                        <a:rPr lang="en-US" sz="2000" dirty="0">
                          <a:effectLst/>
                        </a:rPr>
                        <a:t>the</a:t>
                      </a:r>
                      <a:r>
                        <a:rPr lang="en-US" sz="2000" spc="-5" dirty="0">
                          <a:effectLst/>
                        </a:rPr>
                        <a:t> </a:t>
                      </a:r>
                      <a:r>
                        <a:rPr lang="en-US" sz="2000" dirty="0">
                          <a:effectLst/>
                        </a:rPr>
                        <a:t>robot</a:t>
                      </a:r>
                      <a:r>
                        <a:rPr lang="en-US" sz="2000" spc="-5" dirty="0">
                          <a:effectLst/>
                        </a:rPr>
                        <a:t> </a:t>
                      </a:r>
                      <a:r>
                        <a:rPr lang="en-US" sz="2000" dirty="0">
                          <a:effectLst/>
                        </a:rPr>
                        <a:t>you</a:t>
                      </a:r>
                      <a:r>
                        <a:rPr lang="en-US" sz="2000" spc="-10" dirty="0">
                          <a:effectLst/>
                        </a:rPr>
                        <a:t> </a:t>
                      </a:r>
                      <a:r>
                        <a:rPr lang="en-US" sz="2000" dirty="0">
                          <a:effectLst/>
                        </a:rPr>
                        <a:t>made?</a:t>
                      </a:r>
                      <a:r>
                        <a:rPr lang="en-US" sz="2000" spc="-5" dirty="0">
                          <a:effectLst/>
                        </a:rPr>
                        <a:t> </a:t>
                      </a:r>
                      <a:r>
                        <a:rPr lang="en-US" sz="2000" dirty="0">
                          <a:effectLst/>
                        </a:rPr>
                        <a:t>The</a:t>
                      </a:r>
                      <a:r>
                        <a:rPr lang="en-US" sz="2000" spc="-5" dirty="0">
                          <a:effectLst/>
                        </a:rPr>
                        <a:t> least?</a:t>
                      </a:r>
                      <a:r>
                        <a:rPr lang="en-US" sz="2000" spc="105" dirty="0">
                          <a:effectLst/>
                        </a:rPr>
                        <a:t> </a:t>
                      </a:r>
                      <a:r>
                        <a:rPr lang="en-US" sz="2000" spc="-10" dirty="0">
                          <a:effectLst/>
                        </a:rPr>
                        <a:t>[Transparency]</a:t>
                      </a:r>
                      <a:r>
                        <a:rPr lang="en-US" sz="2000" spc="-5" dirty="0">
                          <a:effectLst/>
                        </a:rPr>
                        <a:t> How</a:t>
                      </a:r>
                      <a:r>
                        <a:rPr lang="en-US" sz="2000" dirty="0">
                          <a:effectLst/>
                        </a:rPr>
                        <a:t> </a:t>
                      </a:r>
                      <a:r>
                        <a:rPr lang="en-US" sz="2000" spc="-5" dirty="0">
                          <a:effectLst/>
                        </a:rPr>
                        <a:t>are </a:t>
                      </a:r>
                      <a:r>
                        <a:rPr lang="en-US" sz="2000" dirty="0">
                          <a:effectLst/>
                        </a:rPr>
                        <a:t>you</a:t>
                      </a:r>
                      <a:r>
                        <a:rPr lang="en-US" sz="2000" spc="-5" dirty="0">
                          <a:effectLst/>
                        </a:rPr>
                        <a:t> going </a:t>
                      </a:r>
                      <a:r>
                        <a:rPr lang="en-US" sz="2000" dirty="0">
                          <a:effectLst/>
                        </a:rPr>
                        <a:t>to</a:t>
                      </a:r>
                      <a:r>
                        <a:rPr lang="en-US" sz="2000" spc="-5" dirty="0">
                          <a:effectLst/>
                        </a:rPr>
                        <a:t> explain</a:t>
                      </a:r>
                      <a:r>
                        <a:rPr lang="en-US" sz="2000" dirty="0">
                          <a:effectLst/>
                        </a:rPr>
                        <a:t> your</a:t>
                      </a:r>
                      <a:r>
                        <a:rPr lang="en-US" sz="2000" spc="-10" dirty="0">
                          <a:effectLst/>
                        </a:rPr>
                        <a:t> </a:t>
                      </a:r>
                      <a:r>
                        <a:rPr lang="en-US" sz="2000" spc="-5" dirty="0">
                          <a:effectLst/>
                        </a:rPr>
                        <a:t>robot’s</a:t>
                      </a:r>
                      <a:r>
                        <a:rPr lang="en-US" sz="2000" dirty="0">
                          <a:effectLst/>
                        </a:rPr>
                        <a:t> </a:t>
                      </a:r>
                      <a:r>
                        <a:rPr lang="en-US" sz="2000" spc="-5" dirty="0">
                          <a:effectLst/>
                        </a:rPr>
                        <a:t>decision </a:t>
                      </a:r>
                      <a:r>
                        <a:rPr lang="en-US" sz="2000" dirty="0">
                          <a:effectLst/>
                        </a:rPr>
                        <a:t>to</a:t>
                      </a:r>
                      <a:r>
                        <a:rPr lang="en-US" sz="2000" spc="-5" dirty="0">
                          <a:effectLst/>
                        </a:rPr>
                        <a:t> others?</a:t>
                      </a:r>
                      <a:r>
                        <a:rPr lang="en-US" sz="2000" spc="150" dirty="0">
                          <a:effectLst/>
                        </a:rPr>
                        <a:t> </a:t>
                      </a:r>
                      <a:r>
                        <a:rPr lang="en-US" sz="2000" dirty="0">
                          <a:effectLst/>
                        </a:rPr>
                        <a:t>[Responsibility]</a:t>
                      </a:r>
                      <a:r>
                        <a:rPr lang="en-US" sz="2000" spc="-15" dirty="0">
                          <a:effectLst/>
                        </a:rPr>
                        <a:t> </a:t>
                      </a:r>
                      <a:r>
                        <a:rPr lang="en-US" sz="2000" dirty="0">
                          <a:effectLst/>
                        </a:rPr>
                        <a:t>What</a:t>
                      </a:r>
                      <a:r>
                        <a:rPr lang="en-US" sz="2000" spc="-10" dirty="0">
                          <a:effectLst/>
                        </a:rPr>
                        <a:t> </a:t>
                      </a:r>
                      <a:r>
                        <a:rPr lang="en-US" sz="2000" dirty="0">
                          <a:effectLst/>
                        </a:rPr>
                        <a:t>can</a:t>
                      </a:r>
                      <a:r>
                        <a:rPr lang="en-US" sz="2000" spc="-15" dirty="0">
                          <a:effectLst/>
                        </a:rPr>
                        <a:t> </a:t>
                      </a:r>
                      <a:r>
                        <a:rPr lang="en-US" sz="2000" dirty="0">
                          <a:effectLst/>
                        </a:rPr>
                        <a:t>you</a:t>
                      </a:r>
                      <a:r>
                        <a:rPr lang="en-US" sz="2000" spc="-10" dirty="0">
                          <a:effectLst/>
                        </a:rPr>
                        <a:t> </a:t>
                      </a:r>
                      <a:r>
                        <a:rPr lang="en-US" sz="2000" spc="-5" dirty="0">
                          <a:effectLst/>
                        </a:rPr>
                        <a:t>do</a:t>
                      </a:r>
                      <a:r>
                        <a:rPr lang="en-US" sz="2000" spc="-10" dirty="0">
                          <a:effectLst/>
                        </a:rPr>
                        <a:t> </a:t>
                      </a:r>
                      <a:r>
                        <a:rPr lang="en-US" sz="2000" dirty="0">
                          <a:effectLst/>
                        </a:rPr>
                        <a:t>to</a:t>
                      </a:r>
                      <a:r>
                        <a:rPr lang="en-US" sz="2000" spc="-10" dirty="0">
                          <a:effectLst/>
                        </a:rPr>
                        <a:t> </a:t>
                      </a:r>
                      <a:r>
                        <a:rPr lang="en-US" sz="2000" dirty="0">
                          <a:effectLst/>
                        </a:rPr>
                        <a:t>make</a:t>
                      </a:r>
                      <a:r>
                        <a:rPr lang="en-US" sz="2000" spc="-15" dirty="0">
                          <a:effectLst/>
                        </a:rPr>
                        <a:t> </a:t>
                      </a:r>
                      <a:r>
                        <a:rPr lang="en-US" sz="2000" dirty="0">
                          <a:effectLst/>
                        </a:rPr>
                        <a:t>sure</a:t>
                      </a:r>
                      <a:r>
                        <a:rPr lang="en-US" sz="2000" spc="-10" dirty="0">
                          <a:effectLst/>
                        </a:rPr>
                        <a:t> </a:t>
                      </a:r>
                      <a:r>
                        <a:rPr lang="en-US" sz="2000" dirty="0">
                          <a:effectLst/>
                        </a:rPr>
                        <a:t>your</a:t>
                      </a:r>
                      <a:r>
                        <a:rPr lang="en-US" sz="2000" spc="-15" dirty="0">
                          <a:effectLst/>
                        </a:rPr>
                        <a:t> </a:t>
                      </a:r>
                      <a:r>
                        <a:rPr lang="en-US" sz="2000" dirty="0">
                          <a:effectLst/>
                        </a:rPr>
                        <a:t>robot</a:t>
                      </a:r>
                      <a:r>
                        <a:rPr lang="en-US" sz="2000" spc="-10" dirty="0">
                          <a:effectLst/>
                        </a:rPr>
                        <a:t> </a:t>
                      </a:r>
                      <a:r>
                        <a:rPr lang="en-US" sz="2000" spc="-5" dirty="0">
                          <a:effectLst/>
                        </a:rPr>
                        <a:t>is</a:t>
                      </a:r>
                      <a:r>
                        <a:rPr lang="en-US" sz="2000" spc="-10" dirty="0">
                          <a:effectLst/>
                        </a:rPr>
                        <a:t> </a:t>
                      </a:r>
                      <a:r>
                        <a:rPr lang="en-US" sz="2000" spc="-5" dirty="0">
                          <a:effectLst/>
                        </a:rPr>
                        <a:t>not hurting</a:t>
                      </a:r>
                      <a:r>
                        <a:rPr lang="en-US" sz="2000" spc="-10" dirty="0">
                          <a:effectLst/>
                        </a:rPr>
                        <a:t> </a:t>
                      </a:r>
                      <a:r>
                        <a:rPr lang="en-US" sz="2000" spc="-5" dirty="0">
                          <a:effectLst/>
                        </a:rPr>
                        <a:t>others?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00997360"/>
                  </a:ext>
                </a:extLst>
              </a:tr>
            </a:tbl>
          </a:graphicData>
        </a:graphic>
      </p:graphicFrame>
    </p:spTree>
    <p:extLst>
      <p:ext uri="{BB962C8B-B14F-4D97-AF65-F5344CB8AC3E}">
        <p14:creationId xmlns:p14="http://schemas.microsoft.com/office/powerpoint/2010/main" val="999210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literacies – STEM and literacy integration</a:t>
            </a:r>
            <a:endParaRPr lang="en-US" dirty="0"/>
          </a:p>
        </p:txBody>
      </p:sp>
      <p:sp>
        <p:nvSpPr>
          <p:cNvPr id="3" name="Content Placeholder 2"/>
          <p:cNvSpPr>
            <a:spLocks noGrp="1"/>
          </p:cNvSpPr>
          <p:nvPr>
            <p:ph idx="1"/>
          </p:nvPr>
        </p:nvSpPr>
        <p:spPr/>
        <p:txBody>
          <a:bodyPr>
            <a:normAutofit/>
          </a:bodyPr>
          <a:lstStyle/>
          <a:p>
            <a:r>
              <a:rPr lang="en-US" sz="3200" dirty="0">
                <a:hlinkClick r:id="rId2"/>
              </a:rPr>
              <a:t>“The notion of multiple literacies recognized that there are many ways of being-and of becoming-literate, and that how literacy develops and how it is used depend on the particular social and cultural setting.”</a:t>
            </a:r>
            <a:r>
              <a:rPr lang="en-US" sz="3200" dirty="0"/>
              <a:t/>
            </a:r>
            <a:br>
              <a:rPr lang="en-US" sz="3200" dirty="0"/>
            </a:br>
            <a:r>
              <a:rPr lang="en-US" sz="3200" dirty="0"/>
              <a:t>-- </a:t>
            </a:r>
            <a:r>
              <a:rPr lang="en-US" sz="3200" b="1" dirty="0">
                <a:hlinkClick r:id="rId3"/>
              </a:rPr>
              <a:t>Jerome Bruner</a:t>
            </a:r>
            <a:endParaRPr lang="en-US" sz="3200" dirty="0"/>
          </a:p>
        </p:txBody>
      </p:sp>
    </p:spTree>
    <p:extLst>
      <p:ext uri="{BB962C8B-B14F-4D97-AF65-F5344CB8AC3E}">
        <p14:creationId xmlns:p14="http://schemas.microsoft.com/office/powerpoint/2010/main" val="237712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stories</a:t>
            </a:r>
            <a:endParaRPr lang="en-US" dirty="0"/>
          </a:p>
        </p:txBody>
      </p:sp>
      <p:sp>
        <p:nvSpPr>
          <p:cNvPr id="3" name="Content Placeholder 2"/>
          <p:cNvSpPr>
            <a:spLocks noGrp="1"/>
          </p:cNvSpPr>
          <p:nvPr>
            <p:ph idx="1"/>
          </p:nvPr>
        </p:nvSpPr>
        <p:spPr>
          <a:xfrm>
            <a:off x="178130" y="2125683"/>
            <a:ext cx="11815948" cy="4619501"/>
          </a:xfrm>
        </p:spPr>
        <p:txBody>
          <a:bodyPr>
            <a:normAutofit/>
          </a:bodyPr>
          <a:lstStyle/>
          <a:p>
            <a:r>
              <a:rPr lang="en-US" sz="2400" dirty="0" smtClean="0"/>
              <a:t>Those who tell stories rule the world (Internet)</a:t>
            </a:r>
          </a:p>
          <a:p>
            <a:r>
              <a:rPr lang="en-US" sz="2400" dirty="0"/>
              <a:t>“The most amazing thing for me is that every single person who sees a movie, not necessarily one of my movies, brings a whole set of unique experiences, but through careful manipulation and good storytelling, you can get everybody to clap at the same time, to hopefully laugh at the same time, and to be afraid at the same time.” - Steven Spielberg, </a:t>
            </a:r>
            <a:r>
              <a:rPr lang="en-US" sz="2400" dirty="0" smtClean="0"/>
              <a:t>filmmaker</a:t>
            </a:r>
          </a:p>
          <a:p>
            <a:r>
              <a:rPr lang="en-US" sz="2400" dirty="0" smtClean="0"/>
              <a:t>Narrative is a primary way of knowing – Jerome Bruner</a:t>
            </a:r>
            <a:endParaRPr lang="en-US" sz="2400" dirty="0"/>
          </a:p>
        </p:txBody>
      </p:sp>
    </p:spTree>
    <p:extLst>
      <p:ext uri="{BB962C8B-B14F-4D97-AF65-F5344CB8AC3E}">
        <p14:creationId xmlns:p14="http://schemas.microsoft.com/office/powerpoint/2010/main" val="157882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design principles (emerging)</a:t>
            </a:r>
            <a:endParaRPr lang="en-US" dirty="0"/>
          </a:p>
        </p:txBody>
      </p:sp>
      <p:sp>
        <p:nvSpPr>
          <p:cNvPr id="3" name="Content Placeholder 2"/>
          <p:cNvSpPr>
            <a:spLocks noGrp="1"/>
          </p:cNvSpPr>
          <p:nvPr>
            <p:ph idx="1"/>
          </p:nvPr>
        </p:nvSpPr>
        <p:spPr>
          <a:xfrm>
            <a:off x="818712" y="2222287"/>
            <a:ext cx="10747854" cy="4635713"/>
          </a:xfrm>
        </p:spPr>
        <p:txBody>
          <a:bodyPr>
            <a:normAutofit/>
          </a:bodyPr>
          <a:lstStyle/>
          <a:p>
            <a:r>
              <a:rPr lang="en-US" dirty="0" smtClean="0"/>
              <a:t>E</a:t>
            </a:r>
            <a:r>
              <a:rPr lang="en-US" sz="2000" dirty="0" smtClean="0"/>
              <a:t>ngaging story  – strong plot, engaging youth characters, AI issue problem and theme that is likely to be highly relevant to adolescents and pre-adolescents</a:t>
            </a:r>
          </a:p>
          <a:p>
            <a:pPr lvl="1"/>
            <a:r>
              <a:rPr lang="en-US" sz="2000" dirty="0" smtClean="0"/>
              <a:t>solution not provided; process may be suggested</a:t>
            </a:r>
          </a:p>
          <a:p>
            <a:pPr lvl="1"/>
            <a:r>
              <a:rPr lang="en-US" sz="2000" dirty="0" smtClean="0"/>
              <a:t>Main characters gender balanced, teen ages; diversity representation,  urban, suburban and rural settings</a:t>
            </a:r>
          </a:p>
          <a:p>
            <a:pPr lvl="1"/>
            <a:r>
              <a:rPr lang="en-US" sz="2000" dirty="0" smtClean="0"/>
              <a:t>Varied genres – contemporary realistic fiction, sci-fi, contemporary fable?</a:t>
            </a:r>
          </a:p>
          <a:p>
            <a:r>
              <a:rPr lang="en-US" sz="2000" dirty="0" smtClean="0"/>
              <a:t>Appropriate reading level for middle school </a:t>
            </a:r>
          </a:p>
          <a:p>
            <a:r>
              <a:rPr lang="en-US" sz="2000" dirty="0"/>
              <a:t>S</a:t>
            </a:r>
            <a:r>
              <a:rPr lang="en-US" sz="2000" dirty="0" smtClean="0"/>
              <a:t>hort (2 page limit)</a:t>
            </a:r>
          </a:p>
          <a:p>
            <a:r>
              <a:rPr lang="en-US" sz="2000" dirty="0" smtClean="0"/>
              <a:t>Multiple  modes (text and audio version; Spanish written and audio version)</a:t>
            </a:r>
          </a:p>
          <a:p>
            <a:pPr lvl="1"/>
            <a:r>
              <a:rPr lang="en-US" sz="2000" dirty="0" smtClean="0"/>
              <a:t>Considering animated stories, digital comics, podcast</a:t>
            </a:r>
          </a:p>
          <a:p>
            <a:endParaRPr lang="en-US" dirty="0"/>
          </a:p>
        </p:txBody>
      </p:sp>
    </p:spTree>
    <p:extLst>
      <p:ext uri="{BB962C8B-B14F-4D97-AF65-F5344CB8AC3E}">
        <p14:creationId xmlns:p14="http://schemas.microsoft.com/office/powerpoint/2010/main" val="158723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stories thus far (author Ellie Haberl)</a:t>
            </a:r>
            <a:endParaRPr lang="en-US" dirty="0"/>
          </a:p>
        </p:txBody>
      </p:sp>
      <p:sp>
        <p:nvSpPr>
          <p:cNvPr id="3" name="Content Placeholder 2"/>
          <p:cNvSpPr>
            <a:spLocks noGrp="1"/>
          </p:cNvSpPr>
          <p:nvPr>
            <p:ph idx="1"/>
          </p:nvPr>
        </p:nvSpPr>
        <p:spPr/>
        <p:txBody>
          <a:bodyPr/>
          <a:lstStyle/>
          <a:p>
            <a:r>
              <a:rPr lang="en-US" sz="2800" dirty="0" smtClean="0"/>
              <a:t>Imperfect Match (contemporary realistic fiction, bias and fairness , explicit solution)</a:t>
            </a:r>
          </a:p>
          <a:p>
            <a:r>
              <a:rPr lang="en-US" sz="2800" dirty="0" smtClean="0"/>
              <a:t>Undone (</a:t>
            </a:r>
            <a:r>
              <a:rPr lang="en-US" sz="2800" dirty="0" err="1" smtClean="0"/>
              <a:t>sci</a:t>
            </a:r>
            <a:r>
              <a:rPr lang="en-US" sz="2800" dirty="0" smtClean="0"/>
              <a:t> fi, dystopian, tracking surveillance, soap bubble phenomenon, data misrepresentation, no solution suggested)</a:t>
            </a:r>
          </a:p>
          <a:p>
            <a:endParaRPr lang="en-US" dirty="0"/>
          </a:p>
        </p:txBody>
      </p:sp>
    </p:spTree>
    <p:extLst>
      <p:ext uri="{BB962C8B-B14F-4D97-AF65-F5344CB8AC3E}">
        <p14:creationId xmlns:p14="http://schemas.microsoft.com/office/powerpoint/2010/main" val="76428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 and AI ethics issues</a:t>
            </a:r>
            <a:endParaRPr lang="en-US" dirty="0"/>
          </a:p>
        </p:txBody>
      </p:sp>
      <p:sp>
        <p:nvSpPr>
          <p:cNvPr id="3" name="Content Placeholder 2"/>
          <p:cNvSpPr>
            <a:spLocks noGrp="1"/>
          </p:cNvSpPr>
          <p:nvPr>
            <p:ph idx="1"/>
          </p:nvPr>
        </p:nvSpPr>
        <p:spPr>
          <a:xfrm>
            <a:off x="818712" y="2222287"/>
            <a:ext cx="10914252" cy="4409867"/>
          </a:xfrm>
        </p:spPr>
        <p:txBody>
          <a:bodyPr>
            <a:normAutofit fontScale="85000" lnSpcReduction="20000"/>
          </a:bodyPr>
          <a:lstStyle/>
          <a:p>
            <a:r>
              <a:rPr lang="en-US" sz="2800" dirty="0" smtClean="0"/>
              <a:t>understanding </a:t>
            </a:r>
            <a:r>
              <a:rPr lang="en-US" sz="2800" dirty="0"/>
              <a:t>of the effects of integrating AI ethics into STEM programs such as robotics for students, particularly regarding their engagement in, awareness of, knowledge about, and sense of responsibility for a range of emerging ethical issues underlying the use of AI in STEM and CS </a:t>
            </a:r>
            <a:r>
              <a:rPr lang="en-US" sz="2800" dirty="0" smtClean="0"/>
              <a:t>fields</a:t>
            </a:r>
          </a:p>
          <a:p>
            <a:r>
              <a:rPr lang="en-US" sz="2800" dirty="0" smtClean="0"/>
              <a:t>AI Ethics issues: fairness</a:t>
            </a:r>
            <a:r>
              <a:rPr lang="en-US" sz="2800" dirty="0"/>
              <a:t>, transparency, autonomy, respect, accountability, privacy, and </a:t>
            </a:r>
            <a:r>
              <a:rPr lang="en-US" sz="2800" dirty="0" smtClean="0"/>
              <a:t>security</a:t>
            </a:r>
          </a:p>
          <a:p>
            <a:r>
              <a:rPr lang="en-US" sz="2800" dirty="0"/>
              <a:t>Weighing trade offs</a:t>
            </a:r>
          </a:p>
          <a:p>
            <a:r>
              <a:rPr lang="en-US" sz="2800" dirty="0"/>
              <a:t>Manipulation vs personalization</a:t>
            </a:r>
          </a:p>
          <a:p>
            <a:r>
              <a:rPr lang="en-US" sz="2800" dirty="0"/>
              <a:t>Machine bias</a:t>
            </a:r>
          </a:p>
          <a:p>
            <a:r>
              <a:rPr lang="en-US" sz="2800" dirty="0"/>
              <a:t>Application to personal life and professional </a:t>
            </a:r>
            <a:r>
              <a:rPr lang="en-US" sz="2800" dirty="0" smtClean="0"/>
              <a:t>work</a:t>
            </a:r>
            <a:endParaRPr lang="en-US" sz="2800" dirty="0"/>
          </a:p>
          <a:p>
            <a:endParaRPr lang="en-US" dirty="0"/>
          </a:p>
        </p:txBody>
      </p:sp>
    </p:spTree>
    <p:extLst>
      <p:ext uri="{BB962C8B-B14F-4D97-AF65-F5344CB8AC3E}">
        <p14:creationId xmlns:p14="http://schemas.microsoft.com/office/powerpoint/2010/main" val="259684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reflects learning experiences (embedded and authentic)</a:t>
            </a:r>
            <a:endParaRPr lang="en-US" dirty="0"/>
          </a:p>
        </p:txBody>
      </p:sp>
      <p:sp>
        <p:nvSpPr>
          <p:cNvPr id="3" name="Content Placeholder 2"/>
          <p:cNvSpPr>
            <a:spLocks noGrp="1"/>
          </p:cNvSpPr>
          <p:nvPr>
            <p:ph idx="1"/>
          </p:nvPr>
        </p:nvSpPr>
        <p:spPr/>
        <p:txBody>
          <a:bodyPr>
            <a:normAutofit lnSpcReduction="10000"/>
          </a:bodyPr>
          <a:lstStyle/>
          <a:p>
            <a:r>
              <a:rPr lang="en-US" sz="2800" dirty="0" err="1" smtClean="0"/>
              <a:t>Skirnan</a:t>
            </a:r>
            <a:r>
              <a:rPr lang="en-US" sz="2800" dirty="0" smtClean="0"/>
              <a:t>…Yeh, 2019 principles for integrating AI ethics have implications for assessment:</a:t>
            </a:r>
          </a:p>
          <a:p>
            <a:r>
              <a:rPr lang="en-US" sz="2800" dirty="0" smtClean="0"/>
              <a:t>Continuous </a:t>
            </a:r>
            <a:r>
              <a:rPr lang="en-US" sz="2800" dirty="0"/>
              <a:t>(small doses over time)</a:t>
            </a:r>
          </a:p>
          <a:p>
            <a:r>
              <a:rPr lang="en-US" sz="2800" dirty="0"/>
              <a:t>In Situ</a:t>
            </a:r>
          </a:p>
          <a:p>
            <a:r>
              <a:rPr lang="en-US" sz="2800" dirty="0"/>
              <a:t>Perspectival CS – identify multiple perspectives about computing issues (i.e., recognize a dilemma) and translate that dilemma into competing technical choices</a:t>
            </a:r>
          </a:p>
          <a:p>
            <a:endParaRPr lang="en-US" dirty="0"/>
          </a:p>
        </p:txBody>
      </p:sp>
    </p:spTree>
    <p:extLst>
      <p:ext uri="{BB962C8B-B14F-4D97-AF65-F5344CB8AC3E}">
        <p14:creationId xmlns:p14="http://schemas.microsoft.com/office/powerpoint/2010/main" val="420004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744643"/>
            <a:ext cx="10571998" cy="970450"/>
          </a:xfrm>
        </p:spPr>
        <p:txBody>
          <a:bodyPr/>
          <a:lstStyle/>
          <a:p>
            <a:r>
              <a:rPr lang="en-US" sz="3200" dirty="0"/>
              <a:t>RQ 1: How does integrating AI ethics into a robotic program develop students’ ethical thinking while deepening learning in STEM and CS?</a:t>
            </a:r>
          </a:p>
        </p:txBody>
      </p:sp>
      <p:sp>
        <p:nvSpPr>
          <p:cNvPr id="3" name="Content Placeholder 2"/>
          <p:cNvSpPr>
            <a:spLocks noGrp="1"/>
          </p:cNvSpPr>
          <p:nvPr>
            <p:ph idx="1"/>
          </p:nvPr>
        </p:nvSpPr>
        <p:spPr>
          <a:xfrm>
            <a:off x="818712" y="2222287"/>
            <a:ext cx="10554574" cy="4321732"/>
          </a:xfrm>
        </p:spPr>
        <p:txBody>
          <a:bodyPr>
            <a:noAutofit/>
          </a:bodyPr>
          <a:lstStyle/>
          <a:p>
            <a:r>
              <a:rPr lang="en-US" sz="2400" dirty="0"/>
              <a:t>Robotics Activities Attitudes Scale (RAAS) (Cross, </a:t>
            </a:r>
            <a:r>
              <a:rPr lang="en-US" sz="2400" dirty="0" err="1"/>
              <a:t>Hamner</a:t>
            </a:r>
            <a:r>
              <a:rPr lang="en-US" sz="2400" dirty="0"/>
              <a:t>, </a:t>
            </a:r>
            <a:r>
              <a:rPr lang="en-US" sz="2400" dirty="0" err="1"/>
              <a:t>Zito</a:t>
            </a:r>
            <a:r>
              <a:rPr lang="en-US" sz="2400" dirty="0"/>
              <a:t>, </a:t>
            </a:r>
            <a:r>
              <a:rPr lang="en-US" sz="2400" dirty="0" err="1"/>
              <a:t>Nourbakhshh</a:t>
            </a:r>
            <a:r>
              <a:rPr lang="en-US" sz="2400" dirty="0"/>
              <a:t>, &amp; Bernstein, 2016</a:t>
            </a:r>
            <a:r>
              <a:rPr lang="en-US" sz="2400" dirty="0" smtClean="0"/>
              <a:t>) </a:t>
            </a:r>
          </a:p>
          <a:p>
            <a:pPr lvl="1"/>
            <a:r>
              <a:rPr lang="en-US" sz="2400" dirty="0" smtClean="0"/>
              <a:t>44 5 point </a:t>
            </a:r>
            <a:r>
              <a:rPr lang="en-US" sz="2400" dirty="0" err="1" smtClean="0"/>
              <a:t>likert</a:t>
            </a:r>
            <a:r>
              <a:rPr lang="en-US" sz="2400" dirty="0" smtClean="0"/>
              <a:t> scale; reliable for middle school</a:t>
            </a:r>
          </a:p>
          <a:p>
            <a:r>
              <a:rPr lang="en-US" sz="2400" dirty="0" err="1" smtClean="0"/>
              <a:t>ScratchEd</a:t>
            </a:r>
            <a:endParaRPr lang="en-US" sz="2400" dirty="0" smtClean="0"/>
          </a:p>
          <a:p>
            <a:pPr lvl="1"/>
            <a:r>
              <a:rPr lang="en-US" sz="2400" dirty="0" smtClean="0"/>
              <a:t>18 open-ended questions computational thinking</a:t>
            </a:r>
          </a:p>
          <a:p>
            <a:r>
              <a:rPr lang="en-US" sz="2400" dirty="0" smtClean="0"/>
              <a:t>Add 8 AI questions, adapting college level survey (</a:t>
            </a:r>
            <a:r>
              <a:rPr lang="en-US" sz="2400" dirty="0" err="1" smtClean="0"/>
              <a:t>Skirpan</a:t>
            </a:r>
            <a:r>
              <a:rPr lang="en-US" sz="2400" dirty="0" smtClean="0"/>
              <a:t> et al, 2018)</a:t>
            </a:r>
          </a:p>
          <a:p>
            <a:r>
              <a:rPr lang="en-US" sz="2400" dirty="0" smtClean="0"/>
              <a:t>Shorten to 20 minute admin</a:t>
            </a:r>
            <a:endParaRPr lang="en-US" sz="2400" dirty="0"/>
          </a:p>
        </p:txBody>
      </p:sp>
    </p:spTree>
    <p:extLst>
      <p:ext uri="{BB962C8B-B14F-4D97-AF65-F5344CB8AC3E}">
        <p14:creationId xmlns:p14="http://schemas.microsoft.com/office/powerpoint/2010/main" val="343173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Assessment Approach</a:t>
            </a:r>
            <a:endParaRPr lang="en-US" dirty="0"/>
          </a:p>
        </p:txBody>
      </p:sp>
      <p:sp>
        <p:nvSpPr>
          <p:cNvPr id="3" name="Content Placeholder 2"/>
          <p:cNvSpPr>
            <a:spLocks noGrp="1"/>
          </p:cNvSpPr>
          <p:nvPr>
            <p:ph idx="1"/>
          </p:nvPr>
        </p:nvSpPr>
        <p:spPr>
          <a:xfrm>
            <a:off x="429659" y="2104222"/>
            <a:ext cx="11523642" cy="4671151"/>
          </a:xfrm>
        </p:spPr>
        <p:txBody>
          <a:bodyPr>
            <a:normAutofit/>
          </a:bodyPr>
          <a:lstStyle/>
          <a:p>
            <a:r>
              <a:rPr lang="en-US" sz="2000" dirty="0" smtClean="0"/>
              <a:t>Adapt existing survey (Robotics Activities Attitudes Scale, RAAS) and Artifact –based Interview protocol (Scratch Ed) to include AI ethics questions</a:t>
            </a:r>
          </a:p>
          <a:p>
            <a:r>
              <a:rPr lang="en-US" sz="2000" dirty="0" smtClean="0"/>
              <a:t>AI Ethics Stories intervention  (formative development and Year 1 camp test)</a:t>
            </a:r>
          </a:p>
          <a:p>
            <a:pPr lvl="1"/>
            <a:r>
              <a:rPr lang="en-US" sz="2000" dirty="0" smtClean="0"/>
              <a:t>Record and analyze story conversations – how are students’ understanding the ethical issue (personal connections, societal connections; multiple perspectives and empathy?) Interest in the issue?</a:t>
            </a:r>
          </a:p>
          <a:p>
            <a:pPr lvl="1"/>
            <a:r>
              <a:rPr lang="en-US" sz="2000" dirty="0" smtClean="0"/>
              <a:t>Application of story issue to design activities – how are they developing their understanding and application  of the issue  in the context of design activities?</a:t>
            </a:r>
          </a:p>
          <a:p>
            <a:pPr lvl="1"/>
            <a:r>
              <a:rPr lang="en-US" sz="2000" dirty="0" smtClean="0"/>
              <a:t>Making a Pitch for prototype – how do they address relevant AI issues in their pitch and in the prototype design?</a:t>
            </a:r>
          </a:p>
          <a:p>
            <a:pPr lvl="1"/>
            <a:r>
              <a:rPr lang="en-US" sz="2000" dirty="0" smtClean="0"/>
              <a:t>Retrospective design interviews – Dalton et al.</a:t>
            </a:r>
          </a:p>
        </p:txBody>
      </p:sp>
    </p:spTree>
    <p:extLst>
      <p:ext uri="{BB962C8B-B14F-4D97-AF65-F5344CB8AC3E}">
        <p14:creationId xmlns:p14="http://schemas.microsoft.com/office/powerpoint/2010/main" val="3289344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923</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Times New Roman</vt:lpstr>
      <vt:lpstr>Wingdings 2</vt:lpstr>
      <vt:lpstr>Quotable</vt:lpstr>
      <vt:lpstr>STEM+C: Integrating AI Ethics into Robotic Learning Experiences:  Stories and Assessment</vt:lpstr>
      <vt:lpstr>Multiple literacies – STEM and literacy integration</vt:lpstr>
      <vt:lpstr>The power of stories</vt:lpstr>
      <vt:lpstr>Story design principles (emerging)</vt:lpstr>
      <vt:lpstr>2 stories thus far (author Ellie Haberl)</vt:lpstr>
      <vt:lpstr>Research goals and AI ethics issues</vt:lpstr>
      <vt:lpstr>Assessment reflects learning experiences (embedded and authentic)</vt:lpstr>
      <vt:lpstr>RQ 1: How does integrating AI ethics into a robotic program develop students’ ethical thinking while deepening learning in STEM and CS?</vt:lpstr>
      <vt:lpstr>Data Collection and Assessment Approach</vt:lpstr>
      <vt:lpstr>PowerPoint Presentation</vt:lpstr>
      <vt:lpstr>PowerPoint Presentation</vt:lpstr>
    </vt:vector>
  </TitlesOfParts>
  <Company>University of Colorado at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Bridget Monroe Dalton</dc:creator>
  <cp:lastModifiedBy>Bridget Monroe Dalton</cp:lastModifiedBy>
  <cp:revision>18</cp:revision>
  <dcterms:created xsi:type="dcterms:W3CDTF">2019-10-25T22:27:47Z</dcterms:created>
  <dcterms:modified xsi:type="dcterms:W3CDTF">2019-10-26T15:24:18Z</dcterms:modified>
</cp:coreProperties>
</file>