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4"/>
  </p:sldMasterIdLst>
  <p:notesMasterIdLst>
    <p:notesMasterId r:id="rId21"/>
  </p:notesMasterIdLst>
  <p:sldIdLst>
    <p:sldId id="417" r:id="rId5"/>
    <p:sldId id="419" r:id="rId6"/>
    <p:sldId id="420" r:id="rId7"/>
    <p:sldId id="421" r:id="rId8"/>
    <p:sldId id="422" r:id="rId9"/>
    <p:sldId id="423" r:id="rId10"/>
    <p:sldId id="427" r:id="rId11"/>
    <p:sldId id="426" r:id="rId12"/>
    <p:sldId id="430" r:id="rId13"/>
    <p:sldId id="429" r:id="rId14"/>
    <p:sldId id="431" r:id="rId15"/>
    <p:sldId id="432" r:id="rId16"/>
    <p:sldId id="434" r:id="rId17"/>
    <p:sldId id="433" r:id="rId18"/>
    <p:sldId id="435" r:id="rId19"/>
    <p:sldId id="43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BEFDB2C-5B76-4CC0-B5C3-E23D9F4FAA7D}">
          <p14:sldIdLst>
            <p14:sldId id="417"/>
            <p14:sldId id="419"/>
            <p14:sldId id="420"/>
            <p14:sldId id="421"/>
            <p14:sldId id="422"/>
            <p14:sldId id="423"/>
          </p14:sldIdLst>
        </p14:section>
        <p14:section name="Interfaces" id="{E903C5B2-7F12-6948-A9AE-DE55C4AFE86A}">
          <p14:sldIdLst>
            <p14:sldId id="427"/>
            <p14:sldId id="426"/>
            <p14:sldId id="430"/>
            <p14:sldId id="429"/>
            <p14:sldId id="431"/>
            <p14:sldId id="432"/>
            <p14:sldId id="434"/>
            <p14:sldId id="433"/>
            <p14:sldId id="435"/>
            <p14:sldId id="43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k de Beer" initials="PdB" lastIdx="1" clrIdx="0">
    <p:extLst>
      <p:ext uri="{19B8F6BF-5375-455C-9EA6-DF929625EA0E}">
        <p15:presenceInfo xmlns:p15="http://schemas.microsoft.com/office/powerpoint/2012/main" userId="S::I885982@fhict.nl::ad2a7ee5-4c1c-4878-883a-a6d7e1f1c7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96" autoAdjust="0"/>
    <p:restoredTop sz="82803" autoAdjust="0"/>
  </p:normalViewPr>
  <p:slideViewPr>
    <p:cSldViewPr>
      <p:cViewPr varScale="1">
        <p:scale>
          <a:sx n="108" d="100"/>
          <a:sy n="108" d="100"/>
        </p:scale>
        <p:origin x="17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01T12:05:54.735" idx="1">
    <p:pos x="10" y="10"/>
    <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99211C-598F-4B3D-BB4B-E1D2DC515189}" type="datetimeFigureOut">
              <a:rPr lang="en-US" smtClean="0"/>
              <a:pPr/>
              <a:t>10/4/2019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411B03-3081-42DB-A3EB-EC40F6DB84C2}" type="slidenum">
              <a:rPr lang="en-US" smtClean="0"/>
              <a:pPr/>
              <a:t>‹#›</a:t>
            </a:fld>
            <a:endParaRPr lang="en-US"/>
          </a:p>
        </p:txBody>
      </p:sp>
    </p:spTree>
    <p:extLst>
      <p:ext uri="{BB962C8B-B14F-4D97-AF65-F5344CB8AC3E}">
        <p14:creationId xmlns:p14="http://schemas.microsoft.com/office/powerpoint/2010/main" val="1062683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AE072925-894A-AD46-B7A3-9CE73F64B2AC}" type="slidenum">
              <a:rPr lang="nl-NL" smtClean="0">
                <a:solidFill>
                  <a:prstClr val="black"/>
                </a:solidFill>
                <a:latin typeface="Calibri"/>
              </a:rPr>
              <a:pPr/>
              <a:t>1</a:t>
            </a:fld>
            <a:endParaRPr lang="nl-NL">
              <a:solidFill>
                <a:prstClr val="black"/>
              </a:solidFill>
              <a:latin typeface="Calibri"/>
            </a:endParaRPr>
          </a:p>
        </p:txBody>
      </p:sp>
    </p:spTree>
    <p:extLst>
      <p:ext uri="{BB962C8B-B14F-4D97-AF65-F5344CB8AC3E}">
        <p14:creationId xmlns:p14="http://schemas.microsoft.com/office/powerpoint/2010/main" val="4109892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Via</a:t>
            </a:r>
            <a:r>
              <a:rPr lang="nl-NL" baseline="0" dirty="0"/>
              <a:t> deze sheet moet het duidelijker worden dat interface doorgaans gedrag modelleren. We geven niet aan hoe een klasse precies gesorteerd wordt (dat is een implementatiedetail), maar wel dat deze gesorteerd kan worden. Andere klassen kunnen gebruik maken van dit feit en dus die klasse sorteren, al is de manier waarop onbekend. Op eenzelfde manier kan een </a:t>
            </a:r>
            <a:r>
              <a:rPr lang="nl-NL" baseline="0" dirty="0" err="1"/>
              <a:t>IComparer</a:t>
            </a:r>
            <a:r>
              <a:rPr lang="nl-NL" baseline="0" dirty="0"/>
              <a:t> gebruikt worden om klassen van een bepaald type te sorteren: de interface dwingt af dat deze een methode </a:t>
            </a:r>
            <a:r>
              <a:rPr lang="nl-NL" baseline="0" dirty="0" err="1"/>
              <a:t>Compare</a:t>
            </a:r>
            <a:r>
              <a:rPr lang="nl-NL" baseline="0" dirty="0"/>
              <a:t>(object a, object b) </a:t>
            </a:r>
            <a:r>
              <a:rPr lang="nl-NL" i="1" baseline="0" dirty="0"/>
              <a:t>moet </a:t>
            </a:r>
            <a:r>
              <a:rPr lang="nl-NL" i="0" baseline="0" dirty="0"/>
              <a:t>hebben.</a:t>
            </a:r>
          </a:p>
          <a:p>
            <a:endParaRPr lang="nl-NL" i="0" baseline="0" dirty="0"/>
          </a:p>
          <a:p>
            <a:r>
              <a:rPr lang="nl-NL" i="0" baseline="0" dirty="0" err="1"/>
              <a:t>IEnumerable</a:t>
            </a:r>
            <a:r>
              <a:rPr lang="nl-NL" i="0" baseline="0" dirty="0"/>
              <a:t> is een manier om bijvoorbeeld een lijst </a:t>
            </a:r>
            <a:r>
              <a:rPr lang="nl-NL" i="0" baseline="0" dirty="0" err="1"/>
              <a:t>readonly</a:t>
            </a:r>
            <a:r>
              <a:rPr lang="nl-NL" i="0" baseline="0" dirty="0"/>
              <a:t> te retourneren. Een List realiseert de </a:t>
            </a:r>
            <a:r>
              <a:rPr lang="nl-NL" i="0" baseline="0" dirty="0" err="1"/>
              <a:t>IEnumerable</a:t>
            </a:r>
            <a:r>
              <a:rPr lang="nl-NL" i="0" baseline="0" dirty="0"/>
              <a:t> interface, waardoor we deze dus kunnen gebruiken in een </a:t>
            </a:r>
            <a:r>
              <a:rPr lang="nl-NL" i="0" baseline="0" dirty="0" err="1"/>
              <a:t>foreach</a:t>
            </a:r>
            <a:r>
              <a:rPr lang="nl-NL" i="0" baseline="0" dirty="0"/>
              <a:t> loop. Daarnaast kunnen we door een methode of property het type </a:t>
            </a:r>
            <a:r>
              <a:rPr lang="nl-NL" i="0" baseline="0" dirty="0" err="1"/>
              <a:t>IEnumerable</a:t>
            </a:r>
            <a:r>
              <a:rPr lang="nl-NL" i="0" baseline="0" dirty="0"/>
              <a:t> te laten retourneren ervoor zorgen dat de </a:t>
            </a:r>
            <a:r>
              <a:rPr lang="nl-NL" i="0" baseline="0" dirty="0" err="1"/>
              <a:t>aanroeper</a:t>
            </a:r>
            <a:r>
              <a:rPr lang="nl-NL" i="0" baseline="0" dirty="0"/>
              <a:t> van deze methode, de collectie niet kan veranderen: </a:t>
            </a:r>
            <a:r>
              <a:rPr lang="nl-NL" i="0" baseline="0" dirty="0" err="1"/>
              <a:t>IEnumerable</a:t>
            </a:r>
            <a:r>
              <a:rPr lang="nl-NL" i="0" baseline="0" dirty="0"/>
              <a:t> heeft immers geen </a:t>
            </a:r>
            <a:r>
              <a:rPr lang="nl-NL" i="0" baseline="0" dirty="0" err="1"/>
              <a:t>Add</a:t>
            </a:r>
            <a:r>
              <a:rPr lang="nl-NL" i="0" baseline="0" dirty="0"/>
              <a:t>-methode.</a:t>
            </a:r>
          </a:p>
          <a:p>
            <a:endParaRPr lang="nl-NL" i="0" baseline="0" dirty="0"/>
          </a:p>
          <a:p>
            <a:r>
              <a:rPr lang="nl-NL" i="0" baseline="0" dirty="0"/>
              <a:t>De </a:t>
            </a:r>
            <a:r>
              <a:rPr lang="nl-NL" i="0" baseline="0" dirty="0" err="1"/>
              <a:t>IReadOnlyCollection</a:t>
            </a:r>
            <a:r>
              <a:rPr lang="nl-NL" i="0" baseline="0" dirty="0"/>
              <a:t> is vergelijkbaar; het verschil zit vooral in de semantiek. </a:t>
            </a:r>
            <a:r>
              <a:rPr lang="nl-NL" i="0" baseline="0" dirty="0" err="1"/>
              <a:t>IEnumerable</a:t>
            </a:r>
            <a:r>
              <a:rPr lang="nl-NL" i="0" baseline="0" dirty="0"/>
              <a:t> heeft bijvoorbeeld geen </a:t>
            </a:r>
            <a:r>
              <a:rPr lang="nl-NL" i="0" baseline="0" dirty="0" err="1"/>
              <a:t>Count</a:t>
            </a:r>
            <a:r>
              <a:rPr lang="nl-NL" i="0" baseline="0" dirty="0"/>
              <a:t>-property, omdat we een voor een door een collectie heenlopen. </a:t>
            </a:r>
            <a:r>
              <a:rPr lang="nl-NL" i="0" baseline="0" dirty="0" err="1"/>
              <a:t>IReadOnlyCollection</a:t>
            </a:r>
            <a:r>
              <a:rPr lang="nl-NL" i="0" baseline="0" dirty="0"/>
              <a:t> heeft dit wel, omdat dit een interface is voor een hele collectie (lijst). Beide kun je gebruiken om een lijst </a:t>
            </a:r>
            <a:r>
              <a:rPr lang="nl-NL" i="0" baseline="0" dirty="0" err="1"/>
              <a:t>readonly</a:t>
            </a:r>
            <a:r>
              <a:rPr lang="nl-NL" i="0" baseline="0" dirty="0"/>
              <a:t> te retourneren, maar welke je kiest geeft aan wat het verwachte gebruik is: de semantiek.</a:t>
            </a:r>
            <a:endParaRPr lang="nl-NL" dirty="0"/>
          </a:p>
        </p:txBody>
      </p:sp>
      <p:sp>
        <p:nvSpPr>
          <p:cNvPr id="4" name="Slide Number Placeholder 3"/>
          <p:cNvSpPr>
            <a:spLocks noGrp="1"/>
          </p:cNvSpPr>
          <p:nvPr>
            <p:ph type="sldNum" sz="quarter" idx="10"/>
          </p:nvPr>
        </p:nvSpPr>
        <p:spPr/>
        <p:txBody>
          <a:bodyPr/>
          <a:lstStyle/>
          <a:p>
            <a:fld id="{5E411B03-3081-42DB-A3EB-EC40F6DB84C2}" type="slidenum">
              <a:rPr lang="en-US" smtClean="0">
                <a:solidFill>
                  <a:prstClr val="black"/>
                </a:solidFill>
                <a:latin typeface="Calibri"/>
              </a:rPr>
              <a:pPr/>
              <a:t>10</a:t>
            </a:fld>
            <a:endParaRPr lang="en-US">
              <a:solidFill>
                <a:prstClr val="black"/>
              </a:solidFill>
              <a:latin typeface="Calibri"/>
            </a:endParaRPr>
          </a:p>
        </p:txBody>
      </p:sp>
    </p:spTree>
    <p:extLst>
      <p:ext uri="{BB962C8B-B14F-4D97-AF65-F5344CB8AC3E}">
        <p14:creationId xmlns:p14="http://schemas.microsoft.com/office/powerpoint/2010/main" val="1037435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nl-NL" dirty="0"/>
              <a:t>Een aantal voorbeelden binnen de context</a:t>
            </a:r>
            <a:r>
              <a:rPr lang="nl-NL" baseline="0" dirty="0"/>
              <a:t> van een spel. Met de interfaces beschrijven we het gedrag dat we verwachten of ondersteunen. De klassen zijn concrete zaken die in het spel kunnen voorkomen. Door deze klassen specifieke interfaces te laten realiseren kunnen we heel gemakkelijk lijsten maken van zaken die niet direct een gemeenschappelijkheid hebben. Op deze sheet tonen we als voorbeeld de volgende gevallen:</a:t>
            </a:r>
          </a:p>
          <a:p>
            <a:endParaRPr lang="nl-NL" baseline="0" dirty="0"/>
          </a:p>
          <a:p>
            <a:pPr marL="228600" indent="-228600">
              <a:buFont typeface="+mj-lt"/>
              <a:buAutoNum type="arabicPeriod"/>
            </a:pPr>
            <a:r>
              <a:rPr lang="nl-NL" baseline="0" dirty="0" err="1"/>
              <a:t>IWeapon</a:t>
            </a:r>
            <a:r>
              <a:rPr lang="nl-NL" baseline="0" dirty="0"/>
              <a:t> modelleert een wapen wat gebruikt kan worden om een andere speler aan te vallen.</a:t>
            </a:r>
          </a:p>
          <a:p>
            <a:pPr marL="228600" indent="-228600">
              <a:buFont typeface="+mj-lt"/>
              <a:buAutoNum type="arabicPeriod"/>
            </a:pPr>
            <a:r>
              <a:rPr lang="nl-NL" baseline="0" dirty="0" err="1"/>
              <a:t>ICarryable</a:t>
            </a:r>
            <a:r>
              <a:rPr lang="nl-NL" baseline="0" dirty="0"/>
              <a:t> modelleert een object wat meegenomen kan worden in de </a:t>
            </a:r>
            <a:r>
              <a:rPr lang="nl-NL" baseline="0" dirty="0" err="1"/>
              <a:t>inventory</a:t>
            </a:r>
            <a:r>
              <a:rPr lang="nl-NL" baseline="0" dirty="0"/>
              <a:t> van een speler.</a:t>
            </a:r>
          </a:p>
          <a:p>
            <a:pPr marL="228600" indent="-228600">
              <a:buFont typeface="+mj-lt"/>
              <a:buAutoNum type="arabicPeriod"/>
            </a:pPr>
            <a:r>
              <a:rPr lang="nl-NL" baseline="0" dirty="0" err="1"/>
              <a:t>IWearable</a:t>
            </a:r>
            <a:r>
              <a:rPr lang="nl-NL" baseline="0" dirty="0"/>
              <a:t> modelleert iets wat aangetrokken kan worden door een speler.</a:t>
            </a:r>
          </a:p>
          <a:p>
            <a:pPr marL="228600" indent="-228600">
              <a:buFont typeface="+mj-lt"/>
              <a:buAutoNum type="arabicPeriod"/>
            </a:pPr>
            <a:r>
              <a:rPr lang="nl-NL" baseline="0" dirty="0" err="1"/>
              <a:t>IHarmful</a:t>
            </a:r>
            <a:r>
              <a:rPr lang="nl-NL" baseline="0" dirty="0"/>
              <a:t> modelleert iets wat bij aanraking schade toebrengt.</a:t>
            </a:r>
          </a:p>
          <a:p>
            <a:pPr marL="0" indent="0">
              <a:buFont typeface="+mj-lt"/>
              <a:buNone/>
            </a:pPr>
            <a:endParaRPr lang="nl-NL" baseline="0" dirty="0"/>
          </a:p>
          <a:p>
            <a:pPr marL="0" indent="0">
              <a:buFont typeface="+mj-lt"/>
              <a:buNone/>
            </a:pPr>
            <a:r>
              <a:rPr lang="nl-NL" baseline="0" dirty="0"/>
              <a:t>Door de klassen de juiste interfaces te laten realiseren kunnen we makkelijk functionaliteit verdelen en combineren.</a:t>
            </a:r>
          </a:p>
          <a:p>
            <a:pPr marL="0" indent="0">
              <a:buFont typeface="+mj-lt"/>
              <a:buNone/>
            </a:pPr>
            <a:endParaRPr lang="nl-NL" baseline="0" dirty="0"/>
          </a:p>
          <a:p>
            <a:pPr marL="228600" indent="-228600">
              <a:buFont typeface="+mj-lt"/>
              <a:buAutoNum type="arabicPeriod"/>
            </a:pPr>
            <a:r>
              <a:rPr lang="nl-NL" baseline="0" dirty="0"/>
              <a:t>Een </a:t>
            </a:r>
            <a:r>
              <a:rPr lang="nl-NL" baseline="0" dirty="0" err="1"/>
              <a:t>Sword</a:t>
            </a:r>
            <a:r>
              <a:rPr lang="nl-NL" baseline="0" dirty="0"/>
              <a:t> kan in een </a:t>
            </a:r>
            <a:r>
              <a:rPr lang="nl-NL" baseline="0" dirty="0" err="1"/>
              <a:t>inventory</a:t>
            </a:r>
            <a:r>
              <a:rPr lang="nl-NL" baseline="0" dirty="0"/>
              <a:t> zitten (</a:t>
            </a:r>
            <a:r>
              <a:rPr lang="nl-NL" baseline="0" dirty="0" err="1"/>
              <a:t>ICarryable</a:t>
            </a:r>
            <a:r>
              <a:rPr lang="nl-NL" baseline="0" dirty="0"/>
              <a:t>), en is een wapen (</a:t>
            </a:r>
            <a:r>
              <a:rPr lang="nl-NL" baseline="0" dirty="0" err="1"/>
              <a:t>IWeapon</a:t>
            </a:r>
            <a:r>
              <a:rPr lang="nl-NL" baseline="0" dirty="0"/>
              <a:t>).</a:t>
            </a:r>
          </a:p>
          <a:p>
            <a:pPr marL="228600" indent="-228600">
              <a:buFont typeface="+mj-lt"/>
              <a:buAutoNum type="arabicPeriod"/>
            </a:pPr>
            <a:r>
              <a:rPr lang="nl-NL" baseline="0" dirty="0"/>
              <a:t>Een Trap kan in een </a:t>
            </a:r>
            <a:r>
              <a:rPr lang="nl-NL" baseline="0" dirty="0" err="1"/>
              <a:t>inventory</a:t>
            </a:r>
            <a:r>
              <a:rPr lang="nl-NL" baseline="0" dirty="0"/>
              <a:t> zitten maar is ook schadelijk: een vaardige speler zou deze kunnen ontmantelen en oprapen (</a:t>
            </a:r>
            <a:r>
              <a:rPr lang="nl-NL" baseline="0" dirty="0" err="1"/>
              <a:t>ICarryable</a:t>
            </a:r>
            <a:r>
              <a:rPr lang="nl-NL" baseline="0" dirty="0"/>
              <a:t>) of deze niet opmerken en schade oplopen (</a:t>
            </a:r>
            <a:r>
              <a:rPr lang="nl-NL" baseline="0" dirty="0" err="1"/>
              <a:t>IHarmful</a:t>
            </a:r>
            <a:r>
              <a:rPr lang="nl-NL" baseline="0" dirty="0"/>
              <a:t>). Daarnaast bestaat deze uit een </a:t>
            </a:r>
            <a:r>
              <a:rPr lang="nl-NL" baseline="0" dirty="0" err="1"/>
              <a:t>Rope</a:t>
            </a:r>
            <a:r>
              <a:rPr lang="nl-NL" baseline="0" dirty="0"/>
              <a:t> en een willekeurig wapen.</a:t>
            </a:r>
          </a:p>
          <a:p>
            <a:pPr marL="228600" indent="-228600">
              <a:buFont typeface="+mj-lt"/>
              <a:buAutoNum type="arabicPeriod"/>
            </a:pPr>
            <a:r>
              <a:rPr lang="nl-NL" baseline="0" dirty="0"/>
              <a:t>Een </a:t>
            </a:r>
            <a:r>
              <a:rPr lang="nl-NL" baseline="0" dirty="0" err="1"/>
              <a:t>Helmet</a:t>
            </a:r>
            <a:r>
              <a:rPr lang="nl-NL" baseline="0" dirty="0"/>
              <a:t> kan in een </a:t>
            </a:r>
            <a:r>
              <a:rPr lang="nl-NL" baseline="0" dirty="0" err="1"/>
              <a:t>inventory</a:t>
            </a:r>
            <a:r>
              <a:rPr lang="nl-NL" baseline="0" dirty="0"/>
              <a:t> zitten (</a:t>
            </a:r>
            <a:r>
              <a:rPr lang="nl-NL" baseline="0" dirty="0" err="1"/>
              <a:t>ICarryable</a:t>
            </a:r>
            <a:r>
              <a:rPr lang="nl-NL" baseline="0" dirty="0"/>
              <a:t>) en kan aangetrokken worden (</a:t>
            </a:r>
            <a:r>
              <a:rPr lang="nl-NL" baseline="0" dirty="0" err="1"/>
              <a:t>IWearable</a:t>
            </a:r>
            <a:r>
              <a:rPr lang="nl-NL" baseline="0" dirty="0"/>
              <a:t>).</a:t>
            </a:r>
          </a:p>
          <a:p>
            <a:pPr marL="228600" indent="-228600">
              <a:buFont typeface="+mj-lt"/>
              <a:buAutoNum type="arabicPeriod"/>
            </a:pPr>
            <a:r>
              <a:rPr lang="nl-NL" baseline="0" dirty="0"/>
              <a:t>Een </a:t>
            </a:r>
            <a:r>
              <a:rPr lang="nl-NL" baseline="0" dirty="0" err="1"/>
              <a:t>Rope</a:t>
            </a:r>
            <a:r>
              <a:rPr lang="nl-NL" baseline="0" dirty="0"/>
              <a:t> kan alleen meegenomen worden (</a:t>
            </a:r>
            <a:r>
              <a:rPr lang="nl-NL" baseline="0" dirty="0" err="1"/>
              <a:t>ICarryable</a:t>
            </a:r>
            <a:r>
              <a:rPr lang="nl-NL" baseline="0" dirty="0"/>
              <a:t>).</a:t>
            </a:r>
          </a:p>
          <a:p>
            <a:pPr marL="0" indent="0">
              <a:buFont typeface="+mj-lt"/>
              <a:buNone/>
            </a:pPr>
            <a:endParaRPr lang="nl-NL" baseline="0" dirty="0"/>
          </a:p>
          <a:p>
            <a:pPr marL="0" indent="0">
              <a:buFont typeface="+mj-lt"/>
              <a:buNone/>
            </a:pPr>
            <a:r>
              <a:rPr lang="nl-NL" baseline="0" dirty="0"/>
              <a:t>Om nog duidelijker te krijgen welke mogelijkheden interfaces bieden, kun je eens kort overwegen hoe een oplossing voor dit scenario er uit zou zien als je _geen_ gebruik zou maken van interfaces.</a:t>
            </a:r>
          </a:p>
        </p:txBody>
      </p:sp>
      <p:sp>
        <p:nvSpPr>
          <p:cNvPr id="4" name="Slide Number Placeholder 3"/>
          <p:cNvSpPr>
            <a:spLocks noGrp="1"/>
          </p:cNvSpPr>
          <p:nvPr>
            <p:ph type="sldNum" sz="quarter" idx="10"/>
          </p:nvPr>
        </p:nvSpPr>
        <p:spPr/>
        <p:txBody>
          <a:bodyPr/>
          <a:lstStyle/>
          <a:p>
            <a:fld id="{5E411B03-3081-42DB-A3EB-EC40F6DB84C2}" type="slidenum">
              <a:rPr lang="en-US" smtClean="0">
                <a:solidFill>
                  <a:prstClr val="black"/>
                </a:solidFill>
                <a:latin typeface="Calibri"/>
              </a:rPr>
              <a:pPr/>
              <a:t>11</a:t>
            </a:fld>
            <a:endParaRPr lang="en-US">
              <a:solidFill>
                <a:prstClr val="black"/>
              </a:solidFill>
              <a:latin typeface="Calibri"/>
            </a:endParaRPr>
          </a:p>
        </p:txBody>
      </p:sp>
    </p:spTree>
    <p:extLst>
      <p:ext uri="{BB962C8B-B14F-4D97-AF65-F5344CB8AC3E}">
        <p14:creationId xmlns:p14="http://schemas.microsoft.com/office/powerpoint/2010/main" val="1694461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Denk</a:t>
            </a:r>
            <a:r>
              <a:rPr lang="en-GB" dirty="0"/>
              <a:t> </a:t>
            </a:r>
            <a:r>
              <a:rPr lang="en-GB" dirty="0" err="1"/>
              <a:t>bijvoorbeeld</a:t>
            </a:r>
            <a:r>
              <a:rPr lang="en-GB" dirty="0"/>
              <a:t> </a:t>
            </a:r>
            <a:r>
              <a:rPr lang="en-GB" dirty="0" err="1"/>
              <a:t>aan</a:t>
            </a:r>
            <a:r>
              <a:rPr lang="en-GB" dirty="0"/>
              <a:t> de </a:t>
            </a:r>
            <a:r>
              <a:rPr lang="en-GB" dirty="0" err="1"/>
              <a:t>FileExplorer</a:t>
            </a:r>
            <a:r>
              <a:rPr lang="en-GB" dirty="0"/>
              <a:t> </a:t>
            </a:r>
            <a:endParaRPr lang="en-NL" dirty="0"/>
          </a:p>
        </p:txBody>
      </p:sp>
      <p:sp>
        <p:nvSpPr>
          <p:cNvPr id="4" name="Slide Number Placeholder 3"/>
          <p:cNvSpPr>
            <a:spLocks noGrp="1"/>
          </p:cNvSpPr>
          <p:nvPr>
            <p:ph type="sldNum" sz="quarter" idx="5"/>
          </p:nvPr>
        </p:nvSpPr>
        <p:spPr/>
        <p:txBody>
          <a:bodyPr/>
          <a:lstStyle/>
          <a:p>
            <a:fld id="{5E411B03-3081-42DB-A3EB-EC40F6DB84C2}" type="slidenum">
              <a:rPr lang="en-US" smtClean="0"/>
              <a:pPr/>
              <a:t>12</a:t>
            </a:fld>
            <a:endParaRPr lang="en-US"/>
          </a:p>
        </p:txBody>
      </p:sp>
    </p:spTree>
    <p:extLst>
      <p:ext uri="{BB962C8B-B14F-4D97-AF65-F5344CB8AC3E}">
        <p14:creationId xmlns:p14="http://schemas.microsoft.com/office/powerpoint/2010/main" val="2372147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Denk</a:t>
            </a:r>
            <a:r>
              <a:rPr lang="en-GB" dirty="0"/>
              <a:t> </a:t>
            </a:r>
            <a:r>
              <a:rPr lang="en-GB" dirty="0" err="1"/>
              <a:t>aan</a:t>
            </a:r>
            <a:r>
              <a:rPr lang="en-GB" dirty="0"/>
              <a:t> de </a:t>
            </a:r>
            <a:r>
              <a:rPr lang="en-GB" dirty="0" err="1"/>
              <a:t>manieren</a:t>
            </a:r>
            <a:r>
              <a:rPr lang="en-GB" dirty="0"/>
              <a:t> hoe we </a:t>
            </a:r>
            <a:r>
              <a:rPr lang="en-GB" dirty="0" err="1"/>
              <a:t>een</a:t>
            </a:r>
            <a:r>
              <a:rPr lang="en-GB" dirty="0"/>
              <a:t> </a:t>
            </a:r>
            <a:r>
              <a:rPr lang="en-GB" dirty="0" err="1"/>
              <a:t>bestand</a:t>
            </a:r>
            <a:r>
              <a:rPr lang="en-GB" dirty="0"/>
              <a:t> </a:t>
            </a:r>
            <a:r>
              <a:rPr lang="en-GB" dirty="0" err="1"/>
              <a:t>kunnen</a:t>
            </a:r>
            <a:r>
              <a:rPr lang="en-GB" dirty="0"/>
              <a:t> </a:t>
            </a:r>
            <a:r>
              <a:rPr lang="en-GB" dirty="0" err="1"/>
              <a:t>opslaan</a:t>
            </a:r>
            <a:r>
              <a:rPr lang="en-GB" dirty="0"/>
              <a:t>, </a:t>
            </a:r>
            <a:r>
              <a:rPr lang="en-GB" dirty="0" err="1"/>
              <a:t>dat</a:t>
            </a:r>
            <a:r>
              <a:rPr lang="en-GB" dirty="0"/>
              <a:t> </a:t>
            </a:r>
            <a:r>
              <a:rPr lang="en-GB" dirty="0" err="1"/>
              <a:t>kan</a:t>
            </a:r>
            <a:r>
              <a:rPr lang="en-GB" dirty="0"/>
              <a:t> op </a:t>
            </a:r>
            <a:r>
              <a:rPr lang="en-GB" dirty="0" err="1"/>
              <a:t>verschillende</a:t>
            </a:r>
            <a:r>
              <a:rPr lang="en-GB" dirty="0"/>
              <a:t> </a:t>
            </a:r>
            <a:r>
              <a:rPr lang="en-GB" dirty="0" err="1"/>
              <a:t>manieren</a:t>
            </a:r>
            <a:r>
              <a:rPr lang="en-GB" dirty="0"/>
              <a:t>, maar </a:t>
            </a:r>
            <a:r>
              <a:rPr lang="en-GB" dirty="0" err="1"/>
              <a:t>uiteindelijk</a:t>
            </a:r>
            <a:r>
              <a:rPr lang="en-GB" dirty="0"/>
              <a:t> bidet je het in Windows </a:t>
            </a:r>
            <a:r>
              <a:rPr lang="en-GB" dirty="0" err="1"/>
              <a:t>altijd</a:t>
            </a:r>
            <a:r>
              <a:rPr lang="en-GB" dirty="0"/>
              <a:t> via </a:t>
            </a:r>
            <a:r>
              <a:rPr lang="en-GB" dirty="0" err="1"/>
              <a:t>een</a:t>
            </a:r>
            <a:r>
              <a:rPr lang="en-GB" dirty="0"/>
              <a:t> </a:t>
            </a:r>
            <a:r>
              <a:rPr lang="en-GB" dirty="0" err="1"/>
              <a:t>vaste</a:t>
            </a:r>
            <a:r>
              <a:rPr lang="en-GB" dirty="0"/>
              <a:t> interface </a:t>
            </a:r>
            <a:r>
              <a:rPr lang="en-GB" dirty="0" err="1"/>
              <a:t>aan</a:t>
            </a:r>
            <a:r>
              <a:rPr lang="en-GB" dirty="0"/>
              <a:t>.</a:t>
            </a:r>
            <a:br>
              <a:rPr lang="en-GB" dirty="0"/>
            </a:br>
            <a:br>
              <a:rPr lang="en-GB" dirty="0"/>
            </a:br>
            <a:r>
              <a:rPr lang="en-GB" dirty="0" err="1"/>
              <a:t>Dit</a:t>
            </a:r>
            <a:r>
              <a:rPr lang="en-GB" dirty="0"/>
              <a:t> </a:t>
            </a:r>
            <a:r>
              <a:rPr lang="en-GB" dirty="0" err="1"/>
              <a:t>willen</a:t>
            </a:r>
            <a:r>
              <a:rPr lang="en-GB" dirty="0"/>
              <a:t> we </a:t>
            </a:r>
            <a:r>
              <a:rPr lang="en-GB" dirty="0" err="1"/>
              <a:t>ook</a:t>
            </a:r>
            <a:r>
              <a:rPr lang="en-GB" dirty="0"/>
              <a:t> </a:t>
            </a:r>
            <a:r>
              <a:rPr lang="en-GB" dirty="0" err="1"/>
              <a:t>doen</a:t>
            </a:r>
            <a:r>
              <a:rPr lang="en-GB" dirty="0"/>
              <a:t> in </a:t>
            </a:r>
            <a:r>
              <a:rPr lang="en-GB" dirty="0" err="1"/>
              <a:t>onze</a:t>
            </a:r>
            <a:r>
              <a:rPr lang="en-GB" dirty="0"/>
              <a:t> </a:t>
            </a:r>
            <a:r>
              <a:rPr lang="en-GB" dirty="0" err="1"/>
              <a:t>ontwerpoplossingen</a:t>
            </a:r>
            <a:r>
              <a:rPr lang="en-GB" dirty="0"/>
              <a:t> </a:t>
            </a:r>
            <a:r>
              <a:rPr lang="en-GB" dirty="0" err="1"/>
              <a:t>naar</a:t>
            </a:r>
            <a:r>
              <a:rPr lang="en-GB" dirty="0"/>
              <a:t> de data-layer.</a:t>
            </a:r>
            <a:br>
              <a:rPr lang="en-GB" dirty="0"/>
            </a:br>
            <a:r>
              <a:rPr lang="en-GB" dirty="0"/>
              <a:t>Het </a:t>
            </a:r>
            <a:r>
              <a:rPr lang="en-GB" dirty="0" err="1"/>
              <a:t>geeft</a:t>
            </a:r>
            <a:r>
              <a:rPr lang="en-GB" dirty="0"/>
              <a:t> </a:t>
            </a:r>
            <a:r>
              <a:rPr lang="en-GB" dirty="0" err="1"/>
              <a:t>flexibiliteit</a:t>
            </a:r>
            <a:r>
              <a:rPr lang="en-GB" dirty="0"/>
              <a:t> om </a:t>
            </a:r>
            <a:r>
              <a:rPr lang="en-GB" dirty="0" err="1"/>
              <a:t>te</a:t>
            </a:r>
            <a:r>
              <a:rPr lang="en-GB" dirty="0"/>
              <a:t> </a:t>
            </a:r>
            <a:r>
              <a:rPr lang="en-GB" dirty="0" err="1"/>
              <a:t>kiezen</a:t>
            </a:r>
            <a:r>
              <a:rPr lang="en-GB" dirty="0"/>
              <a:t> hoe we het </a:t>
            </a:r>
            <a:r>
              <a:rPr lang="en-GB" dirty="0" err="1"/>
              <a:t>opslaan</a:t>
            </a:r>
            <a:r>
              <a:rPr lang="en-GB" dirty="0"/>
              <a:t>.</a:t>
            </a:r>
            <a:endParaRPr lang="en-NL" dirty="0"/>
          </a:p>
        </p:txBody>
      </p:sp>
      <p:sp>
        <p:nvSpPr>
          <p:cNvPr id="4" name="Slide Number Placeholder 3"/>
          <p:cNvSpPr>
            <a:spLocks noGrp="1"/>
          </p:cNvSpPr>
          <p:nvPr>
            <p:ph type="sldNum" sz="quarter" idx="5"/>
          </p:nvPr>
        </p:nvSpPr>
        <p:spPr/>
        <p:txBody>
          <a:bodyPr/>
          <a:lstStyle/>
          <a:p>
            <a:fld id="{5E411B03-3081-42DB-A3EB-EC40F6DB84C2}" type="slidenum">
              <a:rPr lang="en-US" smtClean="0"/>
              <a:pPr/>
              <a:t>13</a:t>
            </a:fld>
            <a:endParaRPr lang="en-US"/>
          </a:p>
        </p:txBody>
      </p:sp>
    </p:spTree>
    <p:extLst>
      <p:ext uri="{BB962C8B-B14F-4D97-AF65-F5344CB8AC3E}">
        <p14:creationId xmlns:p14="http://schemas.microsoft.com/office/powerpoint/2010/main" val="1679753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De klassen worden</a:t>
            </a:r>
            <a:r>
              <a:rPr lang="nl-NL" baseline="0" dirty="0"/>
              <a:t> nooit geïnstantieerd. Het klinkt niet logisch om een nieuw </a:t>
            </a:r>
            <a:r>
              <a:rPr lang="nl-NL" i="1" baseline="0" dirty="0"/>
              <a:t>dier</a:t>
            </a:r>
            <a:r>
              <a:rPr lang="nl-NL" i="0" baseline="0" dirty="0"/>
              <a:t> aan te maken; het ligt meer voor de hand om een nieuwe </a:t>
            </a:r>
            <a:r>
              <a:rPr lang="nl-NL" i="1" baseline="0" dirty="0"/>
              <a:t>Cat</a:t>
            </a:r>
            <a:r>
              <a:rPr lang="nl-NL" i="0" baseline="0" dirty="0"/>
              <a:t> aan te maken. Hetzelfde is van toepassing op de auto’s. Als iets dus onlogisch of ongewenst is, wil je typisch ook voorkomen dat het plaatsvindt.</a:t>
            </a:r>
            <a:endParaRPr lang="nl-NL" dirty="0"/>
          </a:p>
        </p:txBody>
      </p:sp>
      <p:sp>
        <p:nvSpPr>
          <p:cNvPr id="4" name="Slide Number Placeholder 3"/>
          <p:cNvSpPr>
            <a:spLocks noGrp="1"/>
          </p:cNvSpPr>
          <p:nvPr>
            <p:ph type="sldNum" sz="quarter" idx="10"/>
          </p:nvPr>
        </p:nvSpPr>
        <p:spPr/>
        <p:txBody>
          <a:bodyPr/>
          <a:lstStyle/>
          <a:p>
            <a:fld id="{5E411B03-3081-42DB-A3EB-EC40F6DB84C2}" type="slidenum">
              <a:rPr lang="en-US" smtClean="0"/>
              <a:pPr/>
              <a:t>2</a:t>
            </a:fld>
            <a:endParaRPr lang="en-US"/>
          </a:p>
        </p:txBody>
      </p:sp>
    </p:spTree>
    <p:extLst>
      <p:ext uri="{BB962C8B-B14F-4D97-AF65-F5344CB8AC3E}">
        <p14:creationId xmlns:p14="http://schemas.microsoft.com/office/powerpoint/2010/main" val="2994640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Waarom maak je klassen abstract? Omdat</a:t>
            </a:r>
            <a:r>
              <a:rPr lang="nl-NL" baseline="0" dirty="0"/>
              <a:t> de bedoeling van een klasse duidelijk vast wilt leggen.</a:t>
            </a:r>
          </a:p>
          <a:p>
            <a:r>
              <a:rPr lang="nl-NL" baseline="0" dirty="0"/>
              <a:t>Met abstract leg je vast dat het niet de bedoeling is dat deze klasse wordt geïnstantieerd.</a:t>
            </a:r>
            <a:endParaRPr lang="nl-NL" dirty="0"/>
          </a:p>
        </p:txBody>
      </p:sp>
      <p:sp>
        <p:nvSpPr>
          <p:cNvPr id="4" name="Slide Number Placeholder 3"/>
          <p:cNvSpPr>
            <a:spLocks noGrp="1"/>
          </p:cNvSpPr>
          <p:nvPr>
            <p:ph type="sldNum" sz="quarter" idx="10"/>
          </p:nvPr>
        </p:nvSpPr>
        <p:spPr/>
        <p:txBody>
          <a:bodyPr/>
          <a:lstStyle/>
          <a:p>
            <a:fld id="{5E411B03-3081-42DB-A3EB-EC40F6DB84C2}" type="slidenum">
              <a:rPr lang="en-US" smtClean="0"/>
              <a:pPr/>
              <a:t>3</a:t>
            </a:fld>
            <a:endParaRPr lang="en-US"/>
          </a:p>
        </p:txBody>
      </p:sp>
    </p:spTree>
    <p:extLst>
      <p:ext uri="{BB962C8B-B14F-4D97-AF65-F5344CB8AC3E}">
        <p14:creationId xmlns:p14="http://schemas.microsoft.com/office/powerpoint/2010/main" val="2994640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Reden om de methode wel te definiëren is dat we wel willen dat ieder</a:t>
            </a:r>
            <a:r>
              <a:rPr lang="nl-NL" baseline="0" dirty="0"/>
              <a:t> dier een geluid kan maken.</a:t>
            </a:r>
            <a:endParaRPr lang="nl-NL" dirty="0"/>
          </a:p>
          <a:p>
            <a:endParaRPr lang="nl-NL" dirty="0"/>
          </a:p>
          <a:p>
            <a:r>
              <a:rPr lang="nl-NL" dirty="0"/>
              <a:t>Er valt niets in te vullen voor de virtuele methode </a:t>
            </a:r>
            <a:r>
              <a:rPr lang="nl-NL" dirty="0" err="1"/>
              <a:t>MakeNoise</a:t>
            </a:r>
            <a:r>
              <a:rPr lang="nl-NL" dirty="0"/>
              <a:t>! Waarom dan een </a:t>
            </a:r>
            <a:r>
              <a:rPr lang="nl-NL" dirty="0" err="1"/>
              <a:t>method</a:t>
            </a:r>
            <a:r>
              <a:rPr lang="nl-NL" dirty="0"/>
              <a:t> body?</a:t>
            </a:r>
            <a:endParaRPr lang="nl-NL" baseline="0" dirty="0"/>
          </a:p>
        </p:txBody>
      </p:sp>
      <p:sp>
        <p:nvSpPr>
          <p:cNvPr id="4" name="Slide Number Placeholder 3"/>
          <p:cNvSpPr>
            <a:spLocks noGrp="1"/>
          </p:cNvSpPr>
          <p:nvPr>
            <p:ph type="sldNum" sz="quarter" idx="10"/>
          </p:nvPr>
        </p:nvSpPr>
        <p:spPr/>
        <p:txBody>
          <a:bodyPr/>
          <a:lstStyle/>
          <a:p>
            <a:fld id="{5E411B03-3081-42DB-A3EB-EC40F6DB84C2}" type="slidenum">
              <a:rPr lang="en-US" smtClean="0"/>
              <a:pPr/>
              <a:t>4</a:t>
            </a:fld>
            <a:endParaRPr lang="en-US"/>
          </a:p>
        </p:txBody>
      </p:sp>
    </p:spTree>
    <p:extLst>
      <p:ext uri="{BB962C8B-B14F-4D97-AF65-F5344CB8AC3E}">
        <p14:creationId xmlns:p14="http://schemas.microsoft.com/office/powerpoint/2010/main" val="2994640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baseline="0" dirty="0"/>
          </a:p>
        </p:txBody>
      </p:sp>
      <p:sp>
        <p:nvSpPr>
          <p:cNvPr id="4" name="Slide Number Placeholder 3"/>
          <p:cNvSpPr>
            <a:spLocks noGrp="1"/>
          </p:cNvSpPr>
          <p:nvPr>
            <p:ph type="sldNum" sz="quarter" idx="10"/>
          </p:nvPr>
        </p:nvSpPr>
        <p:spPr/>
        <p:txBody>
          <a:bodyPr/>
          <a:lstStyle/>
          <a:p>
            <a:fld id="{5E411B03-3081-42DB-A3EB-EC40F6DB84C2}" type="slidenum">
              <a:rPr lang="en-US" smtClean="0"/>
              <a:pPr/>
              <a:t>5</a:t>
            </a:fld>
            <a:endParaRPr lang="en-US"/>
          </a:p>
        </p:txBody>
      </p:sp>
    </p:spTree>
    <p:extLst>
      <p:ext uri="{BB962C8B-B14F-4D97-AF65-F5344CB8AC3E}">
        <p14:creationId xmlns:p14="http://schemas.microsoft.com/office/powerpoint/2010/main" val="2994640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Als conventie:</a:t>
            </a:r>
            <a:r>
              <a:rPr lang="nl-NL" baseline="0" dirty="0"/>
              <a:t> eerst de access </a:t>
            </a:r>
            <a:r>
              <a:rPr lang="nl-NL" baseline="0" dirty="0" err="1"/>
              <a:t>modifier</a:t>
            </a:r>
            <a:r>
              <a:rPr lang="nl-NL" baseline="0" dirty="0"/>
              <a:t>, dan de abstract </a:t>
            </a:r>
            <a:r>
              <a:rPr lang="nl-NL" baseline="0" dirty="0" err="1"/>
              <a:t>modifier</a:t>
            </a:r>
            <a:r>
              <a:rPr lang="nl-NL" baseline="0" dirty="0"/>
              <a:t>. Omwisselen is syntactisch correct, overigens (abstract public …).</a:t>
            </a:r>
          </a:p>
          <a:p>
            <a:endParaRPr lang="nl-NL" baseline="0" dirty="0"/>
          </a:p>
          <a:p>
            <a:r>
              <a:rPr lang="nl-NL" baseline="0" dirty="0"/>
              <a:t>Indien je in een niet-abstracte klasse een methode wilt </a:t>
            </a:r>
            <a:r>
              <a:rPr lang="nl-NL" i="1" baseline="0" dirty="0" err="1"/>
              <a:t>overriden</a:t>
            </a:r>
            <a:r>
              <a:rPr lang="nl-NL" i="0" baseline="0" dirty="0"/>
              <a:t> dan gebruik je het </a:t>
            </a:r>
            <a:r>
              <a:rPr lang="nl-NL" i="0" baseline="0" dirty="0" err="1"/>
              <a:t>keyword</a:t>
            </a:r>
            <a:r>
              <a:rPr lang="nl-NL" i="0" baseline="0" dirty="0"/>
              <a:t> </a:t>
            </a:r>
            <a:r>
              <a:rPr lang="nl-NL" i="1" baseline="0" dirty="0"/>
              <a:t>virtual</a:t>
            </a:r>
            <a:r>
              <a:rPr lang="nl-NL" i="0" baseline="0" dirty="0"/>
              <a:t> in plaats van </a:t>
            </a:r>
            <a:r>
              <a:rPr lang="nl-NL" i="1" baseline="0" dirty="0"/>
              <a:t>abstract</a:t>
            </a:r>
            <a:r>
              <a:rPr lang="nl-NL" i="0" baseline="0" dirty="0"/>
              <a:t>.</a:t>
            </a:r>
            <a:endParaRPr lang="nl-NL" dirty="0"/>
          </a:p>
        </p:txBody>
      </p:sp>
      <p:sp>
        <p:nvSpPr>
          <p:cNvPr id="4" name="Slide Number Placeholder 3"/>
          <p:cNvSpPr>
            <a:spLocks noGrp="1"/>
          </p:cNvSpPr>
          <p:nvPr>
            <p:ph type="sldNum" sz="quarter" idx="10"/>
          </p:nvPr>
        </p:nvSpPr>
        <p:spPr/>
        <p:txBody>
          <a:bodyPr/>
          <a:lstStyle/>
          <a:p>
            <a:fld id="{5E411B03-3081-42DB-A3EB-EC40F6DB84C2}" type="slidenum">
              <a:rPr lang="en-US" smtClean="0"/>
              <a:pPr/>
              <a:t>6</a:t>
            </a:fld>
            <a:endParaRPr lang="en-US"/>
          </a:p>
        </p:txBody>
      </p:sp>
    </p:spTree>
    <p:extLst>
      <p:ext uri="{BB962C8B-B14F-4D97-AF65-F5344CB8AC3E}">
        <p14:creationId xmlns:p14="http://schemas.microsoft.com/office/powerpoint/2010/main" val="2994640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aseline="0" dirty="0"/>
              <a:t>Van te voren is niet bekend welke apparaten allemaal aan de USB-interface kunnen hangen. Wat van belang is dit alle apparaten voldoen aan de afgesproken standaard.</a:t>
            </a:r>
          </a:p>
          <a:p>
            <a:endParaRPr lang="nl-NL" baseline="0" dirty="0"/>
          </a:p>
          <a:p>
            <a:r>
              <a:rPr lang="nl-NL" baseline="0" dirty="0"/>
              <a:t>Het apparaat moet aan de juiste hardware-interface voldoen (anders past de connector niet). Daarnaast moet aan het communicatie-protocol worden voldaan (software-interface).</a:t>
            </a:r>
          </a:p>
          <a:p>
            <a:endParaRPr lang="nl-NL" baseline="0" dirty="0"/>
          </a:p>
          <a:p>
            <a:r>
              <a:rPr lang="nl-NL" baseline="0" dirty="0"/>
              <a:t>We definiëren een interface, die toekomstige classes kunnen implementeren</a:t>
            </a:r>
          </a:p>
        </p:txBody>
      </p:sp>
      <p:sp>
        <p:nvSpPr>
          <p:cNvPr id="4" name="Slide Number Placeholder 3"/>
          <p:cNvSpPr>
            <a:spLocks noGrp="1"/>
          </p:cNvSpPr>
          <p:nvPr>
            <p:ph type="sldNum" sz="quarter" idx="10"/>
          </p:nvPr>
        </p:nvSpPr>
        <p:spPr/>
        <p:txBody>
          <a:bodyPr/>
          <a:lstStyle/>
          <a:p>
            <a:fld id="{5E411B03-3081-42DB-A3EB-EC40F6DB84C2}" type="slidenum">
              <a:rPr lang="en-US" smtClean="0">
                <a:solidFill>
                  <a:prstClr val="black"/>
                </a:solidFill>
                <a:latin typeface="Calibri"/>
              </a:rPr>
              <a:pPr/>
              <a:t>7</a:t>
            </a:fld>
            <a:endParaRPr lang="en-US">
              <a:solidFill>
                <a:prstClr val="black"/>
              </a:solidFill>
              <a:latin typeface="Calibri"/>
            </a:endParaRPr>
          </a:p>
        </p:txBody>
      </p:sp>
    </p:spTree>
    <p:extLst>
      <p:ext uri="{BB962C8B-B14F-4D97-AF65-F5344CB8AC3E}">
        <p14:creationId xmlns:p14="http://schemas.microsoft.com/office/powerpoint/2010/main" val="2994640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Voorbeelden interactief uitwerken</a:t>
            </a:r>
            <a:r>
              <a:rPr lang="nl-NL" baseline="0" dirty="0"/>
              <a:t> helpt bij de begripsvorming van dit onderwerp. Denk bijvoorbeeld aan:</a:t>
            </a:r>
          </a:p>
          <a:p>
            <a:pPr marL="171450" indent="-171450">
              <a:buFont typeface="Arial" charset="0"/>
              <a:buChar char="•"/>
            </a:pPr>
            <a:r>
              <a:rPr lang="nl-NL" baseline="0" dirty="0"/>
              <a:t>Het sorteren van een klasse (als brug ook alvast naar </a:t>
            </a:r>
            <a:r>
              <a:rPr lang="nl-NL" baseline="0" dirty="0" err="1"/>
              <a:t>IComparable</a:t>
            </a:r>
            <a:r>
              <a:rPr lang="nl-NL" baseline="0" dirty="0"/>
              <a:t>).</a:t>
            </a:r>
          </a:p>
          <a:p>
            <a:pPr marL="171450" indent="-171450">
              <a:buFont typeface="Arial" charset="0"/>
              <a:buChar char="•"/>
            </a:pPr>
            <a:r>
              <a:rPr lang="nl-NL" baseline="0" dirty="0"/>
              <a:t>Het bepalen van alle kostenposten (niet alleen employees maar ook machines).</a:t>
            </a:r>
          </a:p>
          <a:p>
            <a:pPr marL="171450" indent="-171450">
              <a:buFont typeface="Arial" charset="0"/>
              <a:buChar char="•"/>
            </a:pPr>
            <a:endParaRPr lang="nl-NL" baseline="0" dirty="0"/>
          </a:p>
          <a:p>
            <a:pPr marL="0" indent="0">
              <a:buFont typeface="Arial" charset="0"/>
              <a:buNone/>
            </a:pPr>
            <a:r>
              <a:rPr lang="nl-NL" baseline="0" dirty="0"/>
              <a:t>De kern hierbij is dat de klassen die een interface implementeren, vaak niets overeenkomstigs hebben buiten de interface om.</a:t>
            </a:r>
            <a:endParaRPr lang="nl-NL" dirty="0"/>
          </a:p>
        </p:txBody>
      </p:sp>
      <p:sp>
        <p:nvSpPr>
          <p:cNvPr id="4" name="Slide Number Placeholder 3"/>
          <p:cNvSpPr>
            <a:spLocks noGrp="1"/>
          </p:cNvSpPr>
          <p:nvPr>
            <p:ph type="sldNum" sz="quarter" idx="10"/>
          </p:nvPr>
        </p:nvSpPr>
        <p:spPr/>
        <p:txBody>
          <a:bodyPr/>
          <a:lstStyle/>
          <a:p>
            <a:fld id="{5E411B03-3081-42DB-A3EB-EC40F6DB84C2}" type="slidenum">
              <a:rPr lang="en-US" smtClean="0">
                <a:solidFill>
                  <a:prstClr val="black"/>
                </a:solidFill>
                <a:latin typeface="Calibri"/>
              </a:rPr>
              <a:pPr/>
              <a:t>8</a:t>
            </a:fld>
            <a:endParaRPr lang="en-US">
              <a:solidFill>
                <a:prstClr val="black"/>
              </a:solidFill>
              <a:latin typeface="Calibri"/>
            </a:endParaRPr>
          </a:p>
        </p:txBody>
      </p:sp>
    </p:spTree>
    <p:extLst>
      <p:ext uri="{BB962C8B-B14F-4D97-AF65-F5344CB8AC3E}">
        <p14:creationId xmlns:p14="http://schemas.microsoft.com/office/powerpoint/2010/main" val="2994640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nl-NL" dirty="0"/>
              <a:t>Generalisatie herkend:</a:t>
            </a:r>
            <a:r>
              <a:rPr lang="nl-NL" baseline="0" dirty="0"/>
              <a:t> zijn er, voor de entiteit die je bekijkt, zaken die ook voor andere entiteiten in je probleemgebied van toepassing zijn? Is dit niet het geval, dan wordt het een “normale” klasse, zonder gebruik te maken van </a:t>
            </a:r>
            <a:r>
              <a:rPr lang="nl-NL" baseline="0" dirty="0" err="1"/>
              <a:t>inheritance</a:t>
            </a:r>
            <a:r>
              <a:rPr lang="nl-NL" baseline="0" dirty="0"/>
              <a:t>.</a:t>
            </a:r>
          </a:p>
          <a:p>
            <a:pPr marL="228600" indent="-228600">
              <a:buFont typeface="+mj-lt"/>
              <a:buAutoNum type="arabicPeriod"/>
            </a:pPr>
            <a:r>
              <a:rPr lang="nl-NL" baseline="0" dirty="0"/>
              <a:t>Is er wel een generalisatie herkend, vraag je dan af of je een instantie </a:t>
            </a:r>
            <a:r>
              <a:rPr lang="nl-NL" b="0" i="0" u="sng" baseline="0" dirty="0"/>
              <a:t>aan wilt maken</a:t>
            </a:r>
            <a:r>
              <a:rPr lang="nl-NL" baseline="0" dirty="0"/>
              <a:t> van de base klasse. (Met aanmaken wordt het gebruik van het </a:t>
            </a:r>
            <a:r>
              <a:rPr lang="nl-NL" baseline="0" dirty="0" err="1"/>
              <a:t>keyword</a:t>
            </a:r>
            <a:r>
              <a:rPr lang="nl-NL" baseline="0" dirty="0"/>
              <a:t> “new” bedoeld, bijvoorbeeld </a:t>
            </a:r>
            <a:r>
              <a:rPr lang="nl-NL" baseline="0" dirty="0" err="1"/>
              <a:t>Car</a:t>
            </a:r>
            <a:r>
              <a:rPr lang="nl-NL" baseline="0" dirty="0"/>
              <a:t> c = new </a:t>
            </a:r>
            <a:r>
              <a:rPr lang="nl-NL" baseline="0" dirty="0" err="1"/>
              <a:t>Car</a:t>
            </a:r>
            <a:r>
              <a:rPr lang="nl-NL" baseline="0" dirty="0"/>
              <a:t>();.) Weet je zeker dat je dit wilt, dan gebruik je </a:t>
            </a:r>
            <a:r>
              <a:rPr lang="nl-NL" u="sng" baseline="0" dirty="0" err="1"/>
              <a:t>inheritance</a:t>
            </a:r>
            <a:r>
              <a:rPr lang="nl-NL" baseline="0" dirty="0"/>
              <a:t> door je base klasse geen verdere eigenschappen toe te kennen (dus geen abstract noch interface).</a:t>
            </a:r>
          </a:p>
          <a:p>
            <a:pPr marL="228600" indent="-228600">
              <a:buFont typeface="+mj-lt"/>
              <a:buAutoNum type="arabicPeriod"/>
            </a:pPr>
            <a:r>
              <a:rPr lang="nl-NL" baseline="0" dirty="0"/>
              <a:t>Denk je dat je de base klasse niet wilt instantiëren, vraag je dan af of er code benodigd zal zijn die voor </a:t>
            </a:r>
            <a:r>
              <a:rPr lang="nl-NL" u="sng" baseline="0" dirty="0"/>
              <a:t>alle</a:t>
            </a:r>
            <a:r>
              <a:rPr lang="nl-NL" baseline="0" dirty="0"/>
              <a:t> afgeleide klassen van toepassing is. Denk hierbij ook aan mogelijke uitbreidingen als je al bezig bent met je applicatie. Is dit het geval, dan wordt de base klasse </a:t>
            </a:r>
            <a:r>
              <a:rPr lang="nl-NL" u="sng" baseline="0" dirty="0"/>
              <a:t>abstract</a:t>
            </a:r>
            <a:r>
              <a:rPr lang="nl-NL" baseline="0" dirty="0"/>
              <a:t>. Is dit niet het geval en dwing je dus alleen een structuur af, dan wordt het een </a:t>
            </a:r>
            <a:r>
              <a:rPr lang="nl-NL" u="sng" baseline="0" dirty="0"/>
              <a:t>interface</a:t>
            </a:r>
            <a:r>
              <a:rPr lang="nl-NL" baseline="0" dirty="0"/>
              <a:t>.</a:t>
            </a:r>
            <a:endParaRPr lang="nl-NL" dirty="0"/>
          </a:p>
        </p:txBody>
      </p:sp>
      <p:sp>
        <p:nvSpPr>
          <p:cNvPr id="4" name="Slide Number Placeholder 3"/>
          <p:cNvSpPr>
            <a:spLocks noGrp="1"/>
          </p:cNvSpPr>
          <p:nvPr>
            <p:ph type="sldNum" sz="quarter" idx="10"/>
          </p:nvPr>
        </p:nvSpPr>
        <p:spPr/>
        <p:txBody>
          <a:bodyPr/>
          <a:lstStyle/>
          <a:p>
            <a:fld id="{5E411B03-3081-42DB-A3EB-EC40F6DB84C2}" type="slidenum">
              <a:rPr lang="en-US" smtClean="0">
                <a:solidFill>
                  <a:prstClr val="black"/>
                </a:solidFill>
                <a:latin typeface="Calibri"/>
              </a:rPr>
              <a:pPr/>
              <a:t>9</a:t>
            </a:fld>
            <a:endParaRPr lang="en-US">
              <a:solidFill>
                <a:prstClr val="black"/>
              </a:solidFill>
              <a:latin typeface="Calibri"/>
            </a:endParaRPr>
          </a:p>
        </p:txBody>
      </p:sp>
    </p:spTree>
    <p:extLst>
      <p:ext uri="{BB962C8B-B14F-4D97-AF65-F5344CB8AC3E}">
        <p14:creationId xmlns:p14="http://schemas.microsoft.com/office/powerpoint/2010/main" val="12516702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elpagina">
    <p:spTree>
      <p:nvGrpSpPr>
        <p:cNvPr id="1" name=""/>
        <p:cNvGrpSpPr/>
        <p:nvPr/>
      </p:nvGrpSpPr>
      <p:grpSpPr>
        <a:xfrm>
          <a:off x="0" y="0"/>
          <a:ext cx="0" cy="0"/>
          <a:chOff x="0" y="0"/>
          <a:chExt cx="0" cy="0"/>
        </a:xfrm>
      </p:grpSpPr>
      <p:pic>
        <p:nvPicPr>
          <p:cNvPr id="5" name="Afbeelding 4" descr="ppt-eerstesheet_NL_vindiap.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7208"/>
          </a:xfrm>
          <a:prstGeom prst="rect">
            <a:avLst/>
          </a:prstGeom>
        </p:spPr>
      </p:pic>
      <p:sp>
        <p:nvSpPr>
          <p:cNvPr id="2" name="Titel 1"/>
          <p:cNvSpPr>
            <a:spLocks noGrp="1"/>
          </p:cNvSpPr>
          <p:nvPr>
            <p:ph type="title"/>
          </p:nvPr>
        </p:nvSpPr>
        <p:spPr>
          <a:xfrm>
            <a:off x="611560" y="1988840"/>
            <a:ext cx="8075240" cy="4107904"/>
          </a:xfrm>
        </p:spPr>
        <p:txBody>
          <a:bodyPr/>
          <a:lstStyle>
            <a:lvl1pPr>
              <a:defRPr>
                <a:solidFill>
                  <a:schemeClr val="bg1"/>
                </a:solidFill>
              </a:defRPr>
            </a:lvl1pPr>
          </a:lstStyle>
          <a:p>
            <a:r>
              <a:rPr lang="nl-NL"/>
              <a:t>Klik om de stijl te bewerken</a:t>
            </a:r>
            <a:endParaRPr lang="nl-NL" dirty="0"/>
          </a:p>
        </p:txBody>
      </p:sp>
    </p:spTree>
    <p:extLst>
      <p:ext uri="{BB962C8B-B14F-4D97-AF65-F5344CB8AC3E}">
        <p14:creationId xmlns:p14="http://schemas.microsoft.com/office/powerpoint/2010/main" val="2972703631"/>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en tekstdia">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voettekst 4"/>
          <p:cNvSpPr>
            <a:spLocks noGrp="1"/>
          </p:cNvSpPr>
          <p:nvPr>
            <p:ph type="ftr" sz="quarter" idx="3"/>
          </p:nvPr>
        </p:nvSpPr>
        <p:spPr>
          <a:xfrm>
            <a:off x="1835696" y="6381328"/>
            <a:ext cx="6336704" cy="365125"/>
          </a:xfrm>
          <a:prstGeom prst="rect">
            <a:avLst/>
          </a:prstGeom>
        </p:spPr>
        <p:txBody>
          <a:bodyPr vert="horz" lIns="91440" tIns="45720" rIns="91440" bIns="45720" rtlCol="0" anchor="ctr"/>
          <a:lstStyle>
            <a:lvl1pPr algn="l">
              <a:defRPr sz="1200">
                <a:solidFill>
                  <a:schemeClr val="tx1">
                    <a:tint val="75000"/>
                  </a:schemeClr>
                </a:solidFill>
                <a:latin typeface="Fontys Frutiger"/>
              </a:defRPr>
            </a:lvl1pPr>
          </a:lstStyle>
          <a:p>
            <a:pPr eaLnBrk="0" fontAlgn="base" hangingPunct="0">
              <a:spcBef>
                <a:spcPct val="0"/>
              </a:spcBef>
              <a:spcAft>
                <a:spcPct val="0"/>
              </a:spcAft>
              <a:defRPr/>
            </a:pPr>
            <a:r>
              <a:rPr lang="nl-NL">
                <a:solidFill>
                  <a:prstClr val="black">
                    <a:tint val="75000"/>
                  </a:prstClr>
                </a:solidFill>
                <a:ea typeface="ＭＳ Ｐゴシック"/>
              </a:rPr>
              <a:t>Fontys Hogeschool ICT</a:t>
            </a:r>
          </a:p>
        </p:txBody>
      </p:sp>
      <p:sp>
        <p:nvSpPr>
          <p:cNvPr id="8" name="Tijdelijke aanduiding voor dianummer 5"/>
          <p:cNvSpPr>
            <a:spLocks noGrp="1"/>
          </p:cNvSpPr>
          <p:nvPr>
            <p:ph type="sldNum" sz="quarter" idx="4"/>
          </p:nvPr>
        </p:nvSpPr>
        <p:spPr>
          <a:xfrm>
            <a:off x="8172400" y="6381328"/>
            <a:ext cx="514400" cy="365125"/>
          </a:xfrm>
          <a:prstGeom prst="rect">
            <a:avLst/>
          </a:prstGeom>
        </p:spPr>
        <p:txBody>
          <a:bodyPr vert="horz" lIns="91440" tIns="45720" rIns="91440" bIns="45720" rtlCol="0" anchor="ctr"/>
          <a:lstStyle>
            <a:lvl1pPr algn="r">
              <a:defRPr sz="1200">
                <a:solidFill>
                  <a:schemeClr val="tx1">
                    <a:tint val="75000"/>
                  </a:schemeClr>
                </a:solidFill>
                <a:latin typeface="Fontys Frutiger"/>
              </a:defRPr>
            </a:lvl1pPr>
          </a:lstStyle>
          <a:p>
            <a:pPr eaLnBrk="0" fontAlgn="base" hangingPunct="0">
              <a:spcBef>
                <a:spcPct val="0"/>
              </a:spcBef>
              <a:spcAft>
                <a:spcPct val="0"/>
              </a:spcAft>
              <a:defRPr/>
            </a:pPr>
            <a:fld id="{EE16AF7F-6603-4131-BF62-7496A49FF9DF}" type="slidenum">
              <a:rPr lang="nl-NL" smtClean="0">
                <a:solidFill>
                  <a:prstClr val="black">
                    <a:tint val="75000"/>
                  </a:prstClr>
                </a:solidFill>
                <a:ea typeface="ＭＳ Ｐゴシック"/>
              </a:rPr>
              <a:pPr eaLnBrk="0" fontAlgn="base" hangingPunct="0">
                <a:spcBef>
                  <a:spcPct val="0"/>
                </a:spcBef>
                <a:spcAft>
                  <a:spcPct val="0"/>
                </a:spcAft>
                <a:defRPr/>
              </a:pPr>
              <a:t>‹#›</a:t>
            </a:fld>
            <a:endParaRPr lang="nl-NL">
              <a:solidFill>
                <a:prstClr val="black">
                  <a:tint val="75000"/>
                </a:prstClr>
              </a:solidFill>
              <a:latin typeface="Fontys Joanna Bold" charset="0"/>
              <a:ea typeface="ＭＳ Ｐゴシック"/>
            </a:endParaRPr>
          </a:p>
        </p:txBody>
      </p:sp>
      <p:sp>
        <p:nvSpPr>
          <p:cNvPr id="4" name="Titel 3"/>
          <p:cNvSpPr>
            <a:spLocks noGrp="1"/>
          </p:cNvSpPr>
          <p:nvPr>
            <p:ph type="title"/>
          </p:nvPr>
        </p:nvSpPr>
        <p:spPr/>
        <p:txBody>
          <a:bodyPr/>
          <a:lstStyle/>
          <a:p>
            <a:r>
              <a:rPr lang="nl-NL"/>
              <a:t>Klik om de stijl te bewerken</a:t>
            </a:r>
          </a:p>
        </p:txBody>
      </p:sp>
    </p:spTree>
    <p:extLst>
      <p:ext uri="{BB962C8B-B14F-4D97-AF65-F5344CB8AC3E}">
        <p14:creationId xmlns:p14="http://schemas.microsoft.com/office/powerpoint/2010/main" val="1723522884"/>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ekstdia">
    <p:spTree>
      <p:nvGrpSpPr>
        <p:cNvPr id="1" name=""/>
        <p:cNvGrpSpPr/>
        <p:nvPr/>
      </p:nvGrpSpPr>
      <p:grpSpPr>
        <a:xfrm>
          <a:off x="0" y="0"/>
          <a:ext cx="0" cy="0"/>
          <a:chOff x="0" y="0"/>
          <a:chExt cx="0" cy="0"/>
        </a:xfrm>
      </p:grpSpPr>
      <p:sp>
        <p:nvSpPr>
          <p:cNvPr id="3" name="Tijdelijke aanduiding voor inhoud 2"/>
          <p:cNvSpPr>
            <a:spLocks noGrp="1"/>
          </p:cNvSpPr>
          <p:nvPr>
            <p:ph sz="half" idx="1"/>
          </p:nvPr>
        </p:nvSpPr>
        <p:spPr>
          <a:xfrm>
            <a:off x="533400" y="764704"/>
            <a:ext cx="8143056" cy="4741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8" name="Tijdelijke aanduiding voor voettekst 4"/>
          <p:cNvSpPr>
            <a:spLocks noGrp="1"/>
          </p:cNvSpPr>
          <p:nvPr>
            <p:ph type="ftr" sz="quarter" idx="3"/>
          </p:nvPr>
        </p:nvSpPr>
        <p:spPr>
          <a:xfrm>
            <a:off x="1835696" y="6381328"/>
            <a:ext cx="6336704" cy="365125"/>
          </a:xfrm>
          <a:prstGeom prst="rect">
            <a:avLst/>
          </a:prstGeom>
        </p:spPr>
        <p:txBody>
          <a:bodyPr vert="horz" lIns="91440" tIns="45720" rIns="91440" bIns="45720" rtlCol="0" anchor="ctr"/>
          <a:lstStyle>
            <a:lvl1pPr algn="l">
              <a:defRPr sz="1200">
                <a:solidFill>
                  <a:schemeClr val="tx1">
                    <a:tint val="75000"/>
                  </a:schemeClr>
                </a:solidFill>
                <a:latin typeface="Fontys Frutiger"/>
              </a:defRPr>
            </a:lvl1pPr>
          </a:lstStyle>
          <a:p>
            <a:pPr eaLnBrk="0" fontAlgn="base" hangingPunct="0">
              <a:spcBef>
                <a:spcPct val="0"/>
              </a:spcBef>
              <a:spcAft>
                <a:spcPct val="0"/>
              </a:spcAft>
              <a:defRPr/>
            </a:pPr>
            <a:r>
              <a:rPr lang="nl-NL">
                <a:solidFill>
                  <a:prstClr val="black">
                    <a:tint val="75000"/>
                  </a:prstClr>
                </a:solidFill>
                <a:ea typeface="ＭＳ Ｐゴシック"/>
              </a:rPr>
              <a:t>Fontys Hogeschool ICT</a:t>
            </a:r>
          </a:p>
        </p:txBody>
      </p:sp>
      <p:sp>
        <p:nvSpPr>
          <p:cNvPr id="9" name="Tijdelijke aanduiding voor dianummer 5"/>
          <p:cNvSpPr>
            <a:spLocks noGrp="1"/>
          </p:cNvSpPr>
          <p:nvPr>
            <p:ph type="sldNum" sz="quarter" idx="4"/>
          </p:nvPr>
        </p:nvSpPr>
        <p:spPr>
          <a:xfrm>
            <a:off x="8172400" y="6381328"/>
            <a:ext cx="514400" cy="365125"/>
          </a:xfrm>
          <a:prstGeom prst="rect">
            <a:avLst/>
          </a:prstGeom>
        </p:spPr>
        <p:txBody>
          <a:bodyPr vert="horz" lIns="91440" tIns="45720" rIns="91440" bIns="45720" rtlCol="0" anchor="ctr"/>
          <a:lstStyle>
            <a:lvl1pPr algn="r">
              <a:defRPr sz="1200">
                <a:solidFill>
                  <a:schemeClr val="tx1">
                    <a:tint val="75000"/>
                  </a:schemeClr>
                </a:solidFill>
                <a:latin typeface="Fontys Frutiger"/>
              </a:defRPr>
            </a:lvl1pPr>
          </a:lstStyle>
          <a:p>
            <a:pPr eaLnBrk="0" fontAlgn="base" hangingPunct="0">
              <a:spcBef>
                <a:spcPct val="0"/>
              </a:spcBef>
              <a:spcAft>
                <a:spcPct val="0"/>
              </a:spcAft>
              <a:defRPr/>
            </a:pPr>
            <a:fld id="{EE16AF7F-6603-4131-BF62-7496A49FF9DF}" type="slidenum">
              <a:rPr lang="nl-NL" smtClean="0">
                <a:solidFill>
                  <a:prstClr val="black">
                    <a:tint val="75000"/>
                  </a:prstClr>
                </a:solidFill>
                <a:ea typeface="ＭＳ Ｐゴシック"/>
              </a:rPr>
              <a:pPr eaLnBrk="0" fontAlgn="base" hangingPunct="0">
                <a:spcBef>
                  <a:spcPct val="0"/>
                </a:spcBef>
                <a:spcAft>
                  <a:spcPct val="0"/>
                </a:spcAft>
                <a:defRPr/>
              </a:pPr>
              <a:t>‹#›</a:t>
            </a:fld>
            <a:endParaRPr lang="nl-NL">
              <a:solidFill>
                <a:prstClr val="black">
                  <a:tint val="75000"/>
                </a:prstClr>
              </a:solidFill>
              <a:latin typeface="Fontys Joanna Bold" charset="0"/>
              <a:ea typeface="ＭＳ Ｐゴシック"/>
            </a:endParaRPr>
          </a:p>
        </p:txBody>
      </p:sp>
    </p:spTree>
    <p:extLst>
      <p:ext uri="{BB962C8B-B14F-4D97-AF65-F5344CB8AC3E}">
        <p14:creationId xmlns:p14="http://schemas.microsoft.com/office/powerpoint/2010/main" val="1257981511"/>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85800" y="6400800"/>
            <a:ext cx="1905000" cy="304800"/>
          </a:xfrm>
          <a:prstGeom prst="rect">
            <a:avLst/>
          </a:prstGeom>
        </p:spPr>
        <p:txBody>
          <a:bodyPr/>
          <a:lstStyle>
            <a:lvl1pPr>
              <a:defRPr/>
            </a:lvl1pPr>
          </a:lstStyle>
          <a:p>
            <a:pPr>
              <a:defRPr/>
            </a:pPr>
            <a:fld id="{926613AA-D3CE-4E03-9BE5-E167E3309CEF}" type="datetime1">
              <a:rPr lang="nl-NL">
                <a:solidFill>
                  <a:prstClr val="black"/>
                </a:solidFill>
                <a:latin typeface="Fontys Frutiger"/>
                <a:ea typeface="ＭＳ Ｐゴシック"/>
              </a:rPr>
              <a:pPr>
                <a:defRPr/>
              </a:pPr>
              <a:t>4-10-2019</a:t>
            </a:fld>
            <a:endParaRPr lang="nl-NL">
              <a:solidFill>
                <a:srgbClr val="000000"/>
              </a:solidFill>
              <a:latin typeface="Fontys Joanna Bold" charset="0"/>
              <a:ea typeface="ＭＳ Ｐゴシック"/>
            </a:endParaRPr>
          </a:p>
        </p:txBody>
      </p:sp>
      <p:sp>
        <p:nvSpPr>
          <p:cNvPr id="5" name="Footer Placeholder 4"/>
          <p:cNvSpPr>
            <a:spLocks noGrp="1"/>
          </p:cNvSpPr>
          <p:nvPr>
            <p:ph type="ftr" sz="quarter" idx="11"/>
          </p:nvPr>
        </p:nvSpPr>
        <p:spPr/>
        <p:txBody>
          <a:bodyPr/>
          <a:lstStyle>
            <a:lvl1pPr>
              <a:defRPr/>
            </a:lvl1pPr>
          </a:lstStyle>
          <a:p>
            <a:pPr>
              <a:defRPr/>
            </a:pPr>
            <a:r>
              <a:rPr lang="nl-NL">
                <a:solidFill>
                  <a:prstClr val="black">
                    <a:tint val="75000"/>
                  </a:prstClr>
                </a:solidFill>
                <a:ea typeface="ＭＳ Ｐゴシック"/>
              </a:rPr>
              <a:t>Fontys Hogeschool ICT</a:t>
            </a:r>
            <a:endParaRPr lang="nl-NL">
              <a:solidFill>
                <a:srgbClr val="000000"/>
              </a:solidFill>
              <a:ea typeface="ＭＳ Ｐゴシック"/>
            </a:endParaRPr>
          </a:p>
        </p:txBody>
      </p:sp>
      <p:sp>
        <p:nvSpPr>
          <p:cNvPr id="6" name="Slide Number Placeholder 5"/>
          <p:cNvSpPr>
            <a:spLocks noGrp="1"/>
          </p:cNvSpPr>
          <p:nvPr>
            <p:ph type="sldNum" sz="quarter" idx="12"/>
          </p:nvPr>
        </p:nvSpPr>
        <p:spPr/>
        <p:txBody>
          <a:bodyPr/>
          <a:lstStyle>
            <a:lvl1pPr>
              <a:defRPr/>
            </a:lvl1pPr>
          </a:lstStyle>
          <a:p>
            <a:pPr>
              <a:defRPr/>
            </a:pPr>
            <a:fld id="{300B9B18-91E6-476D-8ED2-C73C27FAADAB}" type="slidenum">
              <a:rPr lang="nl-NL">
                <a:solidFill>
                  <a:prstClr val="black">
                    <a:tint val="75000"/>
                  </a:prstClr>
                </a:solidFill>
                <a:ea typeface="ＭＳ Ｐゴシック"/>
              </a:rPr>
              <a:pPr>
                <a:defRPr/>
              </a:pPr>
              <a:t>‹#›</a:t>
            </a:fld>
            <a:endParaRPr lang="nl-NL">
              <a:solidFill>
                <a:prstClr val="black">
                  <a:tint val="75000"/>
                </a:prstClr>
              </a:solidFill>
              <a:latin typeface="Fontys Joanna Bold" charset="0"/>
              <a:ea typeface="ＭＳ Ｐゴシック"/>
            </a:endParaRPr>
          </a:p>
        </p:txBody>
      </p:sp>
    </p:spTree>
    <p:extLst>
      <p:ext uri="{BB962C8B-B14F-4D97-AF65-F5344CB8AC3E}">
        <p14:creationId xmlns:p14="http://schemas.microsoft.com/office/powerpoint/2010/main" val="17131223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9731" name="Rectangle 3"/>
          <p:cNvSpPr>
            <a:spLocks noGrp="1" noChangeArrowheads="1"/>
          </p:cNvSpPr>
          <p:nvPr>
            <p:ph type="title"/>
          </p:nvPr>
        </p:nvSpPr>
        <p:spPr bwMode="auto">
          <a:xfrm>
            <a:off x="539552" y="548680"/>
            <a:ext cx="8153400" cy="6858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a:t>Titelstijl</a:t>
            </a:r>
            <a:r>
              <a:rPr lang="en-US" dirty="0"/>
              <a:t> van model </a:t>
            </a:r>
            <a:r>
              <a:rPr lang="en-US" dirty="0" err="1"/>
              <a:t>bewerken</a:t>
            </a:r>
            <a:endParaRPr lang="en-US" dirty="0"/>
          </a:p>
        </p:txBody>
      </p:sp>
      <p:sp>
        <p:nvSpPr>
          <p:cNvPr id="5" name="Tijdelijke aanduiding voor voettekst 4"/>
          <p:cNvSpPr>
            <a:spLocks noGrp="1"/>
          </p:cNvSpPr>
          <p:nvPr>
            <p:ph type="ftr" sz="quarter" idx="3"/>
          </p:nvPr>
        </p:nvSpPr>
        <p:spPr>
          <a:xfrm>
            <a:off x="1835696" y="6381328"/>
            <a:ext cx="6336704" cy="365125"/>
          </a:xfrm>
          <a:prstGeom prst="rect">
            <a:avLst/>
          </a:prstGeom>
        </p:spPr>
        <p:txBody>
          <a:bodyPr vert="horz" lIns="91440" tIns="45720" rIns="91440" bIns="45720" rtlCol="0" anchor="ctr"/>
          <a:lstStyle>
            <a:lvl1pPr algn="l">
              <a:defRPr sz="1200" b="0" i="0">
                <a:solidFill>
                  <a:schemeClr val="tx1">
                    <a:tint val="75000"/>
                  </a:schemeClr>
                </a:solidFill>
                <a:latin typeface="Arial"/>
                <a:cs typeface="Arial"/>
              </a:defRPr>
            </a:lvl1pPr>
          </a:lstStyle>
          <a:p>
            <a:pPr eaLnBrk="0" fontAlgn="base" hangingPunct="0">
              <a:spcBef>
                <a:spcPct val="0"/>
              </a:spcBef>
              <a:spcAft>
                <a:spcPct val="0"/>
              </a:spcAft>
              <a:defRPr/>
            </a:pPr>
            <a:r>
              <a:rPr lang="nl-NL">
                <a:solidFill>
                  <a:prstClr val="black">
                    <a:tint val="75000"/>
                  </a:prstClr>
                </a:solidFill>
                <a:ea typeface="ＭＳ Ｐゴシック"/>
              </a:rPr>
              <a:t>Fontys Hogeschool ICT</a:t>
            </a:r>
          </a:p>
        </p:txBody>
      </p:sp>
      <p:sp>
        <p:nvSpPr>
          <p:cNvPr id="6" name="Tijdelijke aanduiding voor dianummer 5"/>
          <p:cNvSpPr>
            <a:spLocks noGrp="1"/>
          </p:cNvSpPr>
          <p:nvPr>
            <p:ph type="sldNum" sz="quarter" idx="4"/>
          </p:nvPr>
        </p:nvSpPr>
        <p:spPr>
          <a:xfrm>
            <a:off x="8172400" y="6381328"/>
            <a:ext cx="514400" cy="365125"/>
          </a:xfrm>
          <a:prstGeom prst="rect">
            <a:avLst/>
          </a:prstGeom>
        </p:spPr>
        <p:txBody>
          <a:bodyPr vert="horz" lIns="91440" tIns="45720" rIns="91440" bIns="45720" rtlCol="0" anchor="ctr"/>
          <a:lstStyle>
            <a:lvl1pPr algn="r">
              <a:defRPr sz="1200" b="0" i="0">
                <a:solidFill>
                  <a:schemeClr val="tx1">
                    <a:tint val="75000"/>
                  </a:schemeClr>
                </a:solidFill>
                <a:latin typeface="Arial"/>
                <a:cs typeface="Arial"/>
              </a:defRPr>
            </a:lvl1pPr>
          </a:lstStyle>
          <a:p>
            <a:pPr eaLnBrk="0" fontAlgn="base" hangingPunct="0">
              <a:spcBef>
                <a:spcPct val="0"/>
              </a:spcBef>
              <a:spcAft>
                <a:spcPct val="0"/>
              </a:spcAft>
              <a:defRPr/>
            </a:pPr>
            <a:fld id="{EE16AF7F-6603-4131-BF62-7496A49FF9DF}" type="slidenum">
              <a:rPr lang="nl-NL" smtClean="0">
                <a:solidFill>
                  <a:prstClr val="black">
                    <a:tint val="75000"/>
                  </a:prstClr>
                </a:solidFill>
                <a:ea typeface="ＭＳ Ｐゴシック"/>
              </a:rPr>
              <a:pPr eaLnBrk="0" fontAlgn="base" hangingPunct="0">
                <a:spcBef>
                  <a:spcPct val="0"/>
                </a:spcBef>
                <a:spcAft>
                  <a:spcPct val="0"/>
                </a:spcAft>
                <a:defRPr/>
              </a:pPr>
              <a:t>‹#›</a:t>
            </a:fld>
            <a:endParaRPr lang="nl-NL">
              <a:solidFill>
                <a:prstClr val="black">
                  <a:tint val="75000"/>
                </a:prstClr>
              </a:solidFill>
              <a:latin typeface="Fontys Joanna Bold" charset="0"/>
              <a:ea typeface="ＭＳ Ｐゴシック"/>
            </a:endParaRPr>
          </a:p>
        </p:txBody>
      </p:sp>
      <p:pic>
        <p:nvPicPr>
          <p:cNvPr id="2" name="Afbeelding 1" descr="ppt-volgsheet_NL.jpg"/>
          <p:cNvPicPr>
            <a:picLocks noChangeAspect="1"/>
          </p:cNvPicPr>
          <p:nvPr/>
        </p:nvPicPr>
        <p:blipFill rotWithShape="1">
          <a:blip r:embed="rId6" cstate="print">
            <a:extLst>
              <a:ext uri="{28A0092B-C50C-407E-A947-70E740481C1C}">
                <a14:useLocalDpi xmlns:a14="http://schemas.microsoft.com/office/drawing/2010/main" val="0"/>
              </a:ext>
            </a:extLst>
          </a:blip>
          <a:srcRect r="77361" b="82405"/>
          <a:stretch/>
        </p:blipFill>
        <p:spPr>
          <a:xfrm>
            <a:off x="0" y="5661248"/>
            <a:ext cx="1835696" cy="1069884"/>
          </a:xfrm>
          <a:prstGeom prst="rect">
            <a:avLst/>
          </a:prstGeom>
        </p:spPr>
      </p:pic>
      <p:sp>
        <p:nvSpPr>
          <p:cNvPr id="329732" name="Rectangle 4"/>
          <p:cNvSpPr>
            <a:spLocks noGrp="1" noChangeArrowheads="1"/>
          </p:cNvSpPr>
          <p:nvPr>
            <p:ph type="body" idx="1"/>
          </p:nvPr>
        </p:nvSpPr>
        <p:spPr bwMode="auto">
          <a:xfrm>
            <a:off x="533400" y="1556792"/>
            <a:ext cx="8153400" cy="432048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a:p>
            <a:pPr lvl="1"/>
            <a:r>
              <a:rPr lang="en-US" dirty="0" err="1"/>
              <a:t>Tweede</a:t>
            </a:r>
            <a:r>
              <a:rPr lang="en-US" dirty="0"/>
              <a:t> </a:t>
            </a:r>
            <a:r>
              <a:rPr lang="en-US" dirty="0" err="1"/>
              <a:t>niveau</a:t>
            </a:r>
            <a:endParaRPr lang="en-US" dirty="0"/>
          </a:p>
          <a:p>
            <a:pPr lvl="2"/>
            <a:r>
              <a:rPr lang="en-US" dirty="0" err="1"/>
              <a:t>Derde</a:t>
            </a:r>
            <a:r>
              <a:rPr lang="en-US" dirty="0"/>
              <a:t> </a:t>
            </a:r>
            <a:r>
              <a:rPr lang="en-US" dirty="0" err="1"/>
              <a:t>niveau</a:t>
            </a:r>
            <a:endParaRPr lang="en-US" dirty="0"/>
          </a:p>
          <a:p>
            <a:pPr lvl="3"/>
            <a:r>
              <a:rPr lang="en-US" dirty="0" err="1"/>
              <a:t>Vierde</a:t>
            </a:r>
            <a:r>
              <a:rPr lang="en-US" dirty="0"/>
              <a:t> </a:t>
            </a:r>
            <a:r>
              <a:rPr lang="en-US" dirty="0" err="1"/>
              <a:t>niveau</a:t>
            </a:r>
            <a:endParaRPr lang="en-US" dirty="0"/>
          </a:p>
          <a:p>
            <a:pPr lvl="4"/>
            <a:r>
              <a:rPr lang="en-US" dirty="0" err="1"/>
              <a:t>Vijfde</a:t>
            </a:r>
            <a:r>
              <a:rPr lang="en-US" dirty="0"/>
              <a:t> </a:t>
            </a:r>
            <a:r>
              <a:rPr lang="en-US" dirty="0" err="1"/>
              <a:t>niveau</a:t>
            </a:r>
            <a:endParaRPr lang="en-US" dirty="0"/>
          </a:p>
        </p:txBody>
      </p:sp>
    </p:spTree>
    <p:extLst>
      <p:ext uri="{BB962C8B-B14F-4D97-AF65-F5344CB8AC3E}">
        <p14:creationId xmlns:p14="http://schemas.microsoft.com/office/powerpoint/2010/main" val="3087738937"/>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Lst>
  <p:hf sldNum="0" hdr="0" dt="0"/>
  <p:txStyles>
    <p:titleStyle>
      <a:lvl1pPr algn="l" rtl="0" eaLnBrk="1" fontAlgn="base" hangingPunct="1">
        <a:spcBef>
          <a:spcPct val="0"/>
        </a:spcBef>
        <a:spcAft>
          <a:spcPct val="0"/>
        </a:spcAft>
        <a:defRPr sz="3200" b="1" i="0">
          <a:solidFill>
            <a:srgbClr val="570076"/>
          </a:solidFill>
          <a:latin typeface="Arial"/>
          <a:ea typeface="+mj-ea"/>
          <a:cs typeface="Arial"/>
        </a:defRPr>
      </a:lvl1pPr>
      <a:lvl2pPr algn="l" rtl="0" eaLnBrk="1" fontAlgn="base" hangingPunct="1">
        <a:spcBef>
          <a:spcPct val="0"/>
        </a:spcBef>
        <a:spcAft>
          <a:spcPct val="0"/>
        </a:spcAft>
        <a:defRPr sz="3200" b="1">
          <a:solidFill>
            <a:srgbClr val="570076"/>
          </a:solidFill>
          <a:latin typeface="Fontys Frutiger" charset="0"/>
          <a:ea typeface="ＭＳ Ｐゴシック" charset="0"/>
        </a:defRPr>
      </a:lvl2pPr>
      <a:lvl3pPr algn="l" rtl="0" eaLnBrk="1" fontAlgn="base" hangingPunct="1">
        <a:spcBef>
          <a:spcPct val="0"/>
        </a:spcBef>
        <a:spcAft>
          <a:spcPct val="0"/>
        </a:spcAft>
        <a:defRPr sz="3200" b="1">
          <a:solidFill>
            <a:srgbClr val="570076"/>
          </a:solidFill>
          <a:latin typeface="Fontys Frutiger" charset="0"/>
          <a:ea typeface="ＭＳ Ｐゴシック" charset="0"/>
        </a:defRPr>
      </a:lvl3pPr>
      <a:lvl4pPr algn="l" rtl="0" eaLnBrk="1" fontAlgn="base" hangingPunct="1">
        <a:spcBef>
          <a:spcPct val="0"/>
        </a:spcBef>
        <a:spcAft>
          <a:spcPct val="0"/>
        </a:spcAft>
        <a:defRPr sz="3200" b="1">
          <a:solidFill>
            <a:srgbClr val="570076"/>
          </a:solidFill>
          <a:latin typeface="Fontys Frutiger" charset="0"/>
          <a:ea typeface="ＭＳ Ｐゴシック" charset="0"/>
        </a:defRPr>
      </a:lvl4pPr>
      <a:lvl5pPr algn="l" rtl="0" eaLnBrk="1" fontAlgn="base" hangingPunct="1">
        <a:spcBef>
          <a:spcPct val="0"/>
        </a:spcBef>
        <a:spcAft>
          <a:spcPct val="0"/>
        </a:spcAft>
        <a:defRPr sz="3200" b="1">
          <a:solidFill>
            <a:srgbClr val="570076"/>
          </a:solidFill>
          <a:latin typeface="Fontys Frutiger" charset="0"/>
          <a:ea typeface="ＭＳ Ｐゴシック" charset="0"/>
        </a:defRPr>
      </a:lvl5pPr>
      <a:lvl6pPr marL="457200" algn="l" rtl="0" eaLnBrk="1" fontAlgn="base" hangingPunct="1">
        <a:spcBef>
          <a:spcPct val="0"/>
        </a:spcBef>
        <a:spcAft>
          <a:spcPct val="0"/>
        </a:spcAft>
        <a:defRPr sz="3200" b="1">
          <a:solidFill>
            <a:srgbClr val="570076"/>
          </a:solidFill>
          <a:latin typeface="Fontys Frutiger" charset="0"/>
          <a:ea typeface="ＭＳ Ｐゴシック" charset="0"/>
        </a:defRPr>
      </a:lvl6pPr>
      <a:lvl7pPr marL="914400" algn="l" rtl="0" eaLnBrk="1" fontAlgn="base" hangingPunct="1">
        <a:spcBef>
          <a:spcPct val="0"/>
        </a:spcBef>
        <a:spcAft>
          <a:spcPct val="0"/>
        </a:spcAft>
        <a:defRPr sz="3200" b="1">
          <a:solidFill>
            <a:srgbClr val="570076"/>
          </a:solidFill>
          <a:latin typeface="Fontys Frutiger" charset="0"/>
          <a:ea typeface="ＭＳ Ｐゴシック" charset="0"/>
        </a:defRPr>
      </a:lvl7pPr>
      <a:lvl8pPr marL="1371600" algn="l" rtl="0" eaLnBrk="1" fontAlgn="base" hangingPunct="1">
        <a:spcBef>
          <a:spcPct val="0"/>
        </a:spcBef>
        <a:spcAft>
          <a:spcPct val="0"/>
        </a:spcAft>
        <a:defRPr sz="3200" b="1">
          <a:solidFill>
            <a:srgbClr val="570076"/>
          </a:solidFill>
          <a:latin typeface="Fontys Frutiger" charset="0"/>
          <a:ea typeface="ＭＳ Ｐゴシック" charset="0"/>
        </a:defRPr>
      </a:lvl8pPr>
      <a:lvl9pPr marL="1828800" algn="l" rtl="0" eaLnBrk="1" fontAlgn="base" hangingPunct="1">
        <a:spcBef>
          <a:spcPct val="0"/>
        </a:spcBef>
        <a:spcAft>
          <a:spcPct val="0"/>
        </a:spcAft>
        <a:defRPr sz="3200" b="1">
          <a:solidFill>
            <a:srgbClr val="570076"/>
          </a:solidFill>
          <a:latin typeface="Fontys Frutiger" charset="0"/>
          <a:ea typeface="ＭＳ Ｐゴシック" charset="0"/>
        </a:defRPr>
      </a:lvl9pPr>
    </p:titleStyle>
    <p:bodyStyle>
      <a:lvl1pPr marL="342900" indent="-342900" algn="l" rtl="0" eaLnBrk="1" fontAlgn="base" hangingPunct="1">
        <a:spcBef>
          <a:spcPct val="20000"/>
        </a:spcBef>
        <a:spcAft>
          <a:spcPct val="0"/>
        </a:spcAft>
        <a:buChar char="•"/>
        <a:defRPr sz="3200" b="0" i="0">
          <a:solidFill>
            <a:srgbClr val="570076"/>
          </a:solidFill>
          <a:latin typeface="Arial"/>
          <a:ea typeface="+mn-ea"/>
          <a:cs typeface="Arial"/>
        </a:defRPr>
      </a:lvl1pPr>
      <a:lvl2pPr marL="742950" indent="-285750" algn="l" rtl="0" eaLnBrk="1" fontAlgn="base" hangingPunct="1">
        <a:spcBef>
          <a:spcPct val="20000"/>
        </a:spcBef>
        <a:spcAft>
          <a:spcPct val="0"/>
        </a:spcAft>
        <a:buChar char="–"/>
        <a:defRPr sz="2800" b="0" i="0">
          <a:solidFill>
            <a:srgbClr val="570076"/>
          </a:solidFill>
          <a:latin typeface="Arial"/>
          <a:ea typeface="+mn-ea"/>
          <a:cs typeface="Arial"/>
        </a:defRPr>
      </a:lvl2pPr>
      <a:lvl3pPr marL="1143000" indent="-228600" algn="l" rtl="0" eaLnBrk="1" fontAlgn="base" hangingPunct="1">
        <a:spcBef>
          <a:spcPct val="20000"/>
        </a:spcBef>
        <a:spcAft>
          <a:spcPct val="0"/>
        </a:spcAft>
        <a:buChar char="•"/>
        <a:defRPr sz="2400" b="0" i="0">
          <a:solidFill>
            <a:srgbClr val="570076"/>
          </a:solidFill>
          <a:latin typeface="Arial"/>
          <a:ea typeface="+mn-ea"/>
          <a:cs typeface="Arial"/>
        </a:defRPr>
      </a:lvl3pPr>
      <a:lvl4pPr marL="1600200" indent="-228600" algn="l" rtl="0" eaLnBrk="1" fontAlgn="base" hangingPunct="1">
        <a:spcBef>
          <a:spcPct val="20000"/>
        </a:spcBef>
        <a:spcAft>
          <a:spcPct val="0"/>
        </a:spcAft>
        <a:buChar char="–"/>
        <a:defRPr sz="2000" b="0" i="0">
          <a:solidFill>
            <a:srgbClr val="570076"/>
          </a:solidFill>
          <a:latin typeface="Arial"/>
          <a:ea typeface="+mn-ea"/>
          <a:cs typeface="Arial"/>
        </a:defRPr>
      </a:lvl4pPr>
      <a:lvl5pPr marL="2057400" indent="-228600" algn="l" rtl="0" eaLnBrk="1" fontAlgn="base" hangingPunct="1">
        <a:spcBef>
          <a:spcPct val="20000"/>
        </a:spcBef>
        <a:spcAft>
          <a:spcPct val="0"/>
        </a:spcAft>
        <a:buChar char="»"/>
        <a:defRPr sz="2000" b="0" i="0">
          <a:solidFill>
            <a:srgbClr val="570076"/>
          </a:solidFill>
          <a:latin typeface="Arial"/>
          <a:ea typeface="+mn-ea"/>
          <a:cs typeface="Arial"/>
        </a:defRPr>
      </a:lvl5pPr>
      <a:lvl6pPr marL="2514600" indent="-228600" algn="l" rtl="0" eaLnBrk="1" fontAlgn="base" hangingPunct="1">
        <a:spcBef>
          <a:spcPct val="20000"/>
        </a:spcBef>
        <a:spcAft>
          <a:spcPct val="0"/>
        </a:spcAft>
        <a:buChar char="»"/>
        <a:defRPr sz="2000">
          <a:solidFill>
            <a:srgbClr val="570076"/>
          </a:solidFill>
          <a:latin typeface="+mn-lt"/>
          <a:ea typeface="+mn-ea"/>
        </a:defRPr>
      </a:lvl6pPr>
      <a:lvl7pPr marL="2971800" indent="-228600" algn="l" rtl="0" eaLnBrk="1" fontAlgn="base" hangingPunct="1">
        <a:spcBef>
          <a:spcPct val="20000"/>
        </a:spcBef>
        <a:spcAft>
          <a:spcPct val="0"/>
        </a:spcAft>
        <a:buChar char="»"/>
        <a:defRPr sz="2000">
          <a:solidFill>
            <a:srgbClr val="570076"/>
          </a:solidFill>
          <a:latin typeface="+mn-lt"/>
          <a:ea typeface="+mn-ea"/>
        </a:defRPr>
      </a:lvl7pPr>
      <a:lvl8pPr marL="3429000" indent="-228600" algn="l" rtl="0" eaLnBrk="1" fontAlgn="base" hangingPunct="1">
        <a:spcBef>
          <a:spcPct val="20000"/>
        </a:spcBef>
        <a:spcAft>
          <a:spcPct val="0"/>
        </a:spcAft>
        <a:buChar char="»"/>
        <a:defRPr sz="2000">
          <a:solidFill>
            <a:srgbClr val="570076"/>
          </a:solidFill>
          <a:latin typeface="+mn-lt"/>
          <a:ea typeface="+mn-ea"/>
        </a:defRPr>
      </a:lvl8pPr>
      <a:lvl9pPr marL="3886200" indent="-228600" algn="l" rtl="0" eaLnBrk="1" fontAlgn="base" hangingPunct="1">
        <a:spcBef>
          <a:spcPct val="20000"/>
        </a:spcBef>
        <a:spcAft>
          <a:spcPct val="0"/>
        </a:spcAft>
        <a:buChar char="»"/>
        <a:defRPr sz="2000">
          <a:solidFill>
            <a:srgbClr val="570076"/>
          </a:solidFill>
          <a:latin typeface="+mn-lt"/>
          <a:ea typeface="+mn-ea"/>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11560" y="2971800"/>
            <a:ext cx="8532440" cy="3124944"/>
          </a:xfrm>
        </p:spPr>
        <p:txBody>
          <a:bodyPr anchor="t"/>
          <a:lstStyle/>
          <a:p>
            <a:r>
              <a:rPr lang="en-US" sz="7200" b="0" dirty="0">
                <a:solidFill>
                  <a:schemeClr val="bg1">
                    <a:lumMod val="95000"/>
                  </a:schemeClr>
                </a:solidFill>
                <a:latin typeface="Helvetica Light"/>
                <a:cs typeface="Helvetica Light"/>
              </a:rPr>
              <a:t>Interfaces </a:t>
            </a:r>
            <a:r>
              <a:rPr lang="en-US" sz="7200" b="0" dirty="0" err="1">
                <a:solidFill>
                  <a:schemeClr val="bg1">
                    <a:lumMod val="95000"/>
                  </a:schemeClr>
                </a:solidFill>
                <a:latin typeface="Helvetica Light"/>
                <a:cs typeface="Helvetica Light"/>
              </a:rPr>
              <a:t>en</a:t>
            </a:r>
            <a:r>
              <a:rPr lang="en-US" sz="7200" b="0" dirty="0">
                <a:solidFill>
                  <a:schemeClr val="bg1">
                    <a:lumMod val="95000"/>
                  </a:schemeClr>
                </a:solidFill>
                <a:latin typeface="Helvetica Light"/>
                <a:cs typeface="Helvetica Light"/>
              </a:rPr>
              <a:t> Repositories</a:t>
            </a:r>
            <a:endParaRPr lang="nl-NL" sz="7200" b="0" dirty="0">
              <a:solidFill>
                <a:schemeClr val="bg1">
                  <a:lumMod val="95000"/>
                </a:schemeClr>
              </a:solidFill>
              <a:latin typeface="Helvetica Light"/>
              <a:cs typeface="Helvetica Light"/>
            </a:endParaRPr>
          </a:p>
        </p:txBody>
      </p:sp>
    </p:spTree>
    <p:extLst>
      <p:ext uri="{BB962C8B-B14F-4D97-AF65-F5344CB8AC3E}">
        <p14:creationId xmlns:p14="http://schemas.microsoft.com/office/powerpoint/2010/main" val="648335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z="6000" b="0" dirty="0">
                <a:latin typeface="Helvetica Light"/>
                <a:cs typeface="Helvetica Light"/>
              </a:rPr>
              <a:t>In het .NET framework</a:t>
            </a:r>
          </a:p>
        </p:txBody>
      </p:sp>
      <p:sp>
        <p:nvSpPr>
          <p:cNvPr id="3" name="Content Placeholder 2"/>
          <p:cNvSpPr>
            <a:spLocks noGrp="1"/>
          </p:cNvSpPr>
          <p:nvPr>
            <p:ph idx="1"/>
          </p:nvPr>
        </p:nvSpPr>
        <p:spPr>
          <a:xfrm>
            <a:off x="533400" y="1556792"/>
            <a:ext cx="8153400" cy="4463008"/>
          </a:xfrm>
        </p:spPr>
        <p:txBody>
          <a:bodyPr/>
          <a:lstStyle/>
          <a:p>
            <a:r>
              <a:rPr lang="nl-NL" dirty="0" err="1">
                <a:latin typeface="Helvetica Light"/>
                <a:cs typeface="Helvetica Light"/>
              </a:rPr>
              <a:t>IComparable</a:t>
            </a:r>
            <a:endParaRPr lang="nl-NL" dirty="0">
              <a:latin typeface="Helvetica Light"/>
              <a:cs typeface="Helvetica Light"/>
            </a:endParaRPr>
          </a:p>
          <a:p>
            <a:pPr lvl="1"/>
            <a:r>
              <a:rPr lang="nl-NL" dirty="0">
                <a:latin typeface="Helvetica Light"/>
                <a:cs typeface="Helvetica Light"/>
              </a:rPr>
              <a:t>Geeft aan dat een klasse </a:t>
            </a:r>
            <a:r>
              <a:rPr lang="nl-NL" dirty="0" err="1">
                <a:latin typeface="Helvetica Light"/>
                <a:cs typeface="Helvetica Light"/>
              </a:rPr>
              <a:t>sorteerbaar</a:t>
            </a:r>
            <a:r>
              <a:rPr lang="nl-NL" dirty="0">
                <a:latin typeface="Helvetica Light"/>
                <a:cs typeface="Helvetica Light"/>
              </a:rPr>
              <a:t> is</a:t>
            </a:r>
          </a:p>
          <a:p>
            <a:r>
              <a:rPr lang="nl-NL" dirty="0" err="1">
                <a:latin typeface="Helvetica Light"/>
                <a:cs typeface="Helvetica Light"/>
              </a:rPr>
              <a:t>IComparer</a:t>
            </a:r>
            <a:endParaRPr lang="nl-NL" dirty="0">
              <a:latin typeface="Helvetica Light"/>
              <a:cs typeface="Helvetica Light"/>
            </a:endParaRPr>
          </a:p>
          <a:p>
            <a:pPr lvl="1"/>
            <a:r>
              <a:rPr lang="nl-NL" dirty="0">
                <a:latin typeface="Helvetica Light"/>
                <a:cs typeface="Helvetica Light"/>
              </a:rPr>
              <a:t>Geeft aan de een klasse kan sorteren</a:t>
            </a:r>
          </a:p>
          <a:p>
            <a:r>
              <a:rPr lang="nl-NL" dirty="0" err="1">
                <a:latin typeface="Helvetica Light"/>
                <a:cs typeface="Helvetica Light"/>
              </a:rPr>
              <a:t>IEnumerable</a:t>
            </a:r>
            <a:endParaRPr lang="nl-NL" dirty="0">
              <a:latin typeface="Helvetica Light"/>
              <a:cs typeface="Helvetica Light"/>
            </a:endParaRPr>
          </a:p>
          <a:p>
            <a:pPr lvl="1"/>
            <a:r>
              <a:rPr lang="nl-NL" dirty="0">
                <a:latin typeface="Helvetica Light"/>
                <a:cs typeface="Helvetica Light"/>
              </a:rPr>
              <a:t>Iets wat in een </a:t>
            </a:r>
            <a:r>
              <a:rPr lang="en-US" dirty="0" err="1">
                <a:solidFill>
                  <a:srgbClr val="0000FF"/>
                </a:solidFill>
                <a:latin typeface="Consolas"/>
              </a:rPr>
              <a:t>foreach</a:t>
            </a:r>
            <a:r>
              <a:rPr lang="nl-NL" dirty="0">
                <a:latin typeface="Helvetica Light"/>
                <a:cs typeface="Helvetica Light"/>
              </a:rPr>
              <a:t> werkt</a:t>
            </a:r>
          </a:p>
          <a:p>
            <a:r>
              <a:rPr lang="nl-NL" dirty="0" err="1">
                <a:latin typeface="Helvetica Light"/>
                <a:cs typeface="Helvetica Light"/>
              </a:rPr>
              <a:t>IReadOnlyCollection</a:t>
            </a:r>
            <a:endParaRPr lang="nl-NL" dirty="0">
              <a:latin typeface="Helvetica Light"/>
              <a:cs typeface="Helvetica Light"/>
            </a:endParaRPr>
          </a:p>
          <a:p>
            <a:pPr lvl="1"/>
            <a:r>
              <a:rPr lang="en-US" dirty="0" err="1">
                <a:latin typeface="Helvetica Light"/>
                <a:cs typeface="Helvetica Light"/>
              </a:rPr>
              <a:t>Een</a:t>
            </a:r>
            <a:r>
              <a:rPr lang="en-US" dirty="0">
                <a:latin typeface="Helvetica Light"/>
                <a:cs typeface="Helvetica Light"/>
              </a:rPr>
              <a:t> </a:t>
            </a:r>
            <a:r>
              <a:rPr lang="en-US" dirty="0" err="1">
                <a:latin typeface="Helvetica Light"/>
                <a:cs typeface="Helvetica Light"/>
              </a:rPr>
              <a:t>lijst</a:t>
            </a:r>
            <a:r>
              <a:rPr lang="en-US" dirty="0">
                <a:latin typeface="Helvetica Light"/>
                <a:cs typeface="Helvetica Light"/>
              </a:rPr>
              <a:t> die </a:t>
            </a:r>
            <a:r>
              <a:rPr lang="en-US" dirty="0" err="1">
                <a:latin typeface="Helvetica Light"/>
                <a:cs typeface="Helvetica Light"/>
              </a:rPr>
              <a:t>niet</a:t>
            </a:r>
            <a:r>
              <a:rPr lang="en-US" dirty="0">
                <a:latin typeface="Helvetica Light"/>
                <a:cs typeface="Helvetica Light"/>
              </a:rPr>
              <a:t> </a:t>
            </a:r>
            <a:r>
              <a:rPr lang="en-US" dirty="0" err="1">
                <a:latin typeface="Helvetica Light"/>
                <a:cs typeface="Helvetica Light"/>
              </a:rPr>
              <a:t>gewijzigd</a:t>
            </a:r>
            <a:r>
              <a:rPr lang="en-US" dirty="0">
                <a:latin typeface="Helvetica Light"/>
                <a:cs typeface="Helvetica Light"/>
              </a:rPr>
              <a:t> </a:t>
            </a:r>
            <a:r>
              <a:rPr lang="en-US" dirty="0" err="1">
                <a:latin typeface="Helvetica Light"/>
                <a:cs typeface="Helvetica Light"/>
              </a:rPr>
              <a:t>kan</a:t>
            </a:r>
            <a:r>
              <a:rPr lang="en-US" dirty="0">
                <a:latin typeface="Helvetica Light"/>
                <a:cs typeface="Helvetica Light"/>
              </a:rPr>
              <a:t> </a:t>
            </a:r>
            <a:r>
              <a:rPr lang="en-US" dirty="0" err="1">
                <a:latin typeface="Helvetica Light"/>
                <a:cs typeface="Helvetica Light"/>
              </a:rPr>
              <a:t>worden</a:t>
            </a:r>
            <a:endParaRPr lang="nl-NL" dirty="0">
              <a:latin typeface="Helvetica Light"/>
              <a:cs typeface="Helvetica Light"/>
            </a:endParaRPr>
          </a:p>
        </p:txBody>
      </p:sp>
      <p:sp>
        <p:nvSpPr>
          <p:cNvPr id="4" name="Footer Placeholder 3"/>
          <p:cNvSpPr>
            <a:spLocks noGrp="1"/>
          </p:cNvSpPr>
          <p:nvPr>
            <p:ph type="ftr" sz="quarter" idx="11"/>
          </p:nvPr>
        </p:nvSpPr>
        <p:spPr/>
        <p:txBody>
          <a:bodyPr/>
          <a:lstStyle/>
          <a:p>
            <a:pPr>
              <a:defRPr/>
            </a:pPr>
            <a:r>
              <a:rPr lang="nl-NL">
                <a:solidFill>
                  <a:prstClr val="black">
                    <a:tint val="75000"/>
                  </a:prstClr>
                </a:solidFill>
                <a:ea typeface="ＭＳ Ｐゴシック"/>
              </a:rPr>
              <a:t>Fontys Hogeschool ICT</a:t>
            </a:r>
            <a:endParaRPr lang="nl-NL">
              <a:solidFill>
                <a:srgbClr val="000000"/>
              </a:solidFill>
              <a:ea typeface="ＭＳ Ｐゴシック"/>
            </a:endParaRPr>
          </a:p>
        </p:txBody>
      </p:sp>
    </p:spTree>
    <p:extLst>
      <p:ext uri="{BB962C8B-B14F-4D97-AF65-F5344CB8AC3E}">
        <p14:creationId xmlns:p14="http://schemas.microsoft.com/office/powerpoint/2010/main" val="1609620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z="6000" b="0" dirty="0">
                <a:latin typeface="Helvetica Light"/>
                <a:cs typeface="Helvetica Light"/>
              </a:rPr>
              <a:t>Een voorbeeld</a:t>
            </a:r>
          </a:p>
        </p:txBody>
      </p:sp>
      <p:sp>
        <p:nvSpPr>
          <p:cNvPr id="4" name="Footer Placeholder 3"/>
          <p:cNvSpPr>
            <a:spLocks noGrp="1"/>
          </p:cNvSpPr>
          <p:nvPr>
            <p:ph type="ftr" sz="quarter" idx="11"/>
          </p:nvPr>
        </p:nvSpPr>
        <p:spPr/>
        <p:txBody>
          <a:bodyPr/>
          <a:lstStyle/>
          <a:p>
            <a:pPr>
              <a:defRPr/>
            </a:pPr>
            <a:r>
              <a:rPr lang="nl-NL">
                <a:solidFill>
                  <a:prstClr val="black">
                    <a:tint val="75000"/>
                  </a:prstClr>
                </a:solidFill>
                <a:ea typeface="ＭＳ Ｐゴシック"/>
              </a:rPr>
              <a:t>Fontys Hogeschool ICT</a:t>
            </a:r>
            <a:endParaRPr lang="nl-NL">
              <a:solidFill>
                <a:srgbClr val="000000"/>
              </a:solidFill>
              <a:ea typeface="ＭＳ Ｐゴシック"/>
            </a:endParaRPr>
          </a:p>
        </p:txBody>
      </p:sp>
      <p:graphicFrame>
        <p:nvGraphicFramePr>
          <p:cNvPr id="6" name="Table 5"/>
          <p:cNvGraphicFramePr>
            <a:graphicFrameLocks noGrp="1"/>
          </p:cNvGraphicFramePr>
          <p:nvPr>
            <p:extLst>
              <p:ext uri="{D42A27DB-BD31-4B8C-83A1-F6EECF244321}">
                <p14:modId xmlns:p14="http://schemas.microsoft.com/office/powerpoint/2010/main" val="1117135249"/>
              </p:ext>
            </p:extLst>
          </p:nvPr>
        </p:nvGraphicFramePr>
        <p:xfrm>
          <a:off x="2698039" y="1371600"/>
          <a:ext cx="1670248" cy="1143552"/>
        </p:xfrm>
        <a:graphic>
          <a:graphicData uri="http://schemas.openxmlformats.org/drawingml/2006/table">
            <a:tbl>
              <a:tblPr>
                <a:tableStyleId>{0505E3EF-67EA-436B-97B2-0124C06EBD24}</a:tableStyleId>
              </a:tblPr>
              <a:tblGrid>
                <a:gridCol w="1670248">
                  <a:extLst>
                    <a:ext uri="{9D8B030D-6E8A-4147-A177-3AD203B41FA5}">
                      <a16:colId xmlns:a16="http://schemas.microsoft.com/office/drawing/2014/main" val="20000"/>
                    </a:ext>
                  </a:extLst>
                </a:gridCol>
              </a:tblGrid>
              <a:tr h="335240">
                <a:tc>
                  <a:txBody>
                    <a:bodyPr/>
                    <a:lstStyle/>
                    <a:p>
                      <a:pPr algn="ctr"/>
                      <a:r>
                        <a:rPr lang="nl-NL" sz="1200" b="1" i="0" dirty="0">
                          <a:latin typeface="Consolas"/>
                          <a:cs typeface="Consolas"/>
                        </a:rPr>
                        <a:t>&lt;&lt;interface&gt;&gt;</a:t>
                      </a:r>
                    </a:p>
                    <a:p>
                      <a:pPr algn="ctr"/>
                      <a:r>
                        <a:rPr lang="nl-NL" sz="1200" b="1" i="0" dirty="0" err="1">
                          <a:latin typeface="Consolas"/>
                          <a:cs typeface="Consolas"/>
                        </a:rPr>
                        <a:t>ICarryable</a:t>
                      </a:r>
                      <a:endParaRPr lang="nl-NL" sz="1200" b="1" i="0" dirty="0">
                        <a:latin typeface="Consolas"/>
                        <a:cs typeface="Consolas"/>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15512">
                <a:tc>
                  <a:txBody>
                    <a:bodyPr/>
                    <a:lstStyle/>
                    <a:p>
                      <a:endParaRPr lang="nl-NL" sz="1200" dirty="0">
                        <a:latin typeface="Consolas"/>
                        <a:cs typeface="Consolas"/>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nl-NL" sz="1200" dirty="0" err="1">
                          <a:latin typeface="Consolas"/>
                          <a:cs typeface="Consolas"/>
                        </a:rPr>
                        <a:t>pickUp</a:t>
                      </a:r>
                      <a:r>
                        <a:rPr lang="nl-NL" sz="1200" dirty="0">
                          <a:latin typeface="Consolas"/>
                          <a:cs typeface="Consolas"/>
                        </a:rPr>
                        <a:t>(p: </a:t>
                      </a:r>
                      <a:r>
                        <a:rPr lang="nl-NL" sz="1200" dirty="0" err="1">
                          <a:latin typeface="Consolas"/>
                          <a:cs typeface="Consolas"/>
                        </a:rPr>
                        <a:t>Player</a:t>
                      </a:r>
                      <a:r>
                        <a:rPr lang="nl-NL" sz="1200" dirty="0">
                          <a:latin typeface="Consolas"/>
                          <a:cs typeface="Consolas"/>
                        </a:rPr>
                        <a:t>)</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537707057"/>
              </p:ext>
            </p:extLst>
          </p:nvPr>
        </p:nvGraphicFramePr>
        <p:xfrm>
          <a:off x="7010400" y="1371600"/>
          <a:ext cx="1682552" cy="1143552"/>
        </p:xfrm>
        <a:graphic>
          <a:graphicData uri="http://schemas.openxmlformats.org/drawingml/2006/table">
            <a:tbl>
              <a:tblPr>
                <a:tableStyleId>{0505E3EF-67EA-436B-97B2-0124C06EBD24}</a:tableStyleId>
              </a:tblPr>
              <a:tblGrid>
                <a:gridCol w="1682552">
                  <a:extLst>
                    <a:ext uri="{9D8B030D-6E8A-4147-A177-3AD203B41FA5}">
                      <a16:colId xmlns:a16="http://schemas.microsoft.com/office/drawing/2014/main" val="20000"/>
                    </a:ext>
                  </a:extLst>
                </a:gridCol>
              </a:tblGrid>
              <a:tr h="335240">
                <a:tc>
                  <a:txBody>
                    <a:bodyPr/>
                    <a:lstStyle/>
                    <a:p>
                      <a:pPr algn="ctr"/>
                      <a:r>
                        <a:rPr lang="nl-NL" sz="1200" b="1" i="0" dirty="0">
                          <a:latin typeface="Consolas"/>
                          <a:cs typeface="Consolas"/>
                        </a:rPr>
                        <a:t>&lt;&lt;interface&gt;&gt;</a:t>
                      </a:r>
                    </a:p>
                    <a:p>
                      <a:pPr algn="ctr"/>
                      <a:r>
                        <a:rPr lang="nl-NL" sz="1200" b="1" i="0" dirty="0" err="1">
                          <a:latin typeface="Consolas"/>
                          <a:cs typeface="Consolas"/>
                        </a:rPr>
                        <a:t>IHarmful</a:t>
                      </a:r>
                      <a:endParaRPr lang="nl-NL" sz="1200" b="1" i="0" dirty="0">
                        <a:latin typeface="Consolas"/>
                        <a:cs typeface="Consolas"/>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15512">
                <a:tc>
                  <a:txBody>
                    <a:bodyPr/>
                    <a:lstStyle/>
                    <a:p>
                      <a:endParaRPr lang="nl-NL" sz="1200" dirty="0">
                        <a:latin typeface="Consolas"/>
                        <a:cs typeface="Consolas"/>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nl-NL" sz="1200" dirty="0" err="1">
                          <a:latin typeface="Consolas"/>
                          <a:cs typeface="Consolas"/>
                        </a:rPr>
                        <a:t>touch</a:t>
                      </a:r>
                      <a:r>
                        <a:rPr lang="nl-NL" sz="1200" dirty="0">
                          <a:latin typeface="Consolas"/>
                          <a:cs typeface="Consolas"/>
                        </a:rPr>
                        <a:t>(p: </a:t>
                      </a:r>
                      <a:r>
                        <a:rPr lang="nl-NL" sz="1200" dirty="0" err="1">
                          <a:latin typeface="Consolas"/>
                          <a:cs typeface="Consolas"/>
                        </a:rPr>
                        <a:t>Player</a:t>
                      </a:r>
                      <a:r>
                        <a:rPr lang="nl-NL" sz="1200" dirty="0">
                          <a:latin typeface="Consolas"/>
                          <a:cs typeface="Consolas"/>
                        </a:rPr>
                        <a:t>)</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384427378"/>
              </p:ext>
            </p:extLst>
          </p:nvPr>
        </p:nvGraphicFramePr>
        <p:xfrm>
          <a:off x="539552" y="4165734"/>
          <a:ext cx="1670248" cy="1107952"/>
        </p:xfrm>
        <a:graphic>
          <a:graphicData uri="http://schemas.openxmlformats.org/drawingml/2006/table">
            <a:tbl>
              <a:tblPr>
                <a:tableStyleId>{0505E3EF-67EA-436B-97B2-0124C06EBD24}</a:tableStyleId>
              </a:tblPr>
              <a:tblGrid>
                <a:gridCol w="1670248">
                  <a:extLst>
                    <a:ext uri="{9D8B030D-6E8A-4147-A177-3AD203B41FA5}">
                      <a16:colId xmlns:a16="http://schemas.microsoft.com/office/drawing/2014/main" val="20000"/>
                    </a:ext>
                  </a:extLst>
                </a:gridCol>
              </a:tblGrid>
              <a:tr h="335240">
                <a:tc>
                  <a:txBody>
                    <a:bodyPr/>
                    <a:lstStyle/>
                    <a:p>
                      <a:pPr algn="ctr"/>
                      <a:r>
                        <a:rPr lang="nl-NL" sz="1200" b="1" i="0" dirty="0" err="1">
                          <a:latin typeface="Consolas"/>
                          <a:cs typeface="Consolas"/>
                        </a:rPr>
                        <a:t>Sword</a:t>
                      </a:r>
                      <a:endParaRPr lang="nl-NL" sz="1200" b="1" i="0" dirty="0">
                        <a:latin typeface="Consolas"/>
                        <a:cs typeface="Consolas"/>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15512">
                <a:tc>
                  <a:txBody>
                    <a:bodyPr/>
                    <a:lstStyle/>
                    <a:p>
                      <a:r>
                        <a:rPr lang="nl-NL" sz="1200" dirty="0" err="1">
                          <a:latin typeface="Consolas"/>
                          <a:cs typeface="Consolas"/>
                        </a:rPr>
                        <a:t>damage</a:t>
                      </a:r>
                      <a:r>
                        <a:rPr lang="nl-NL" sz="1200" dirty="0">
                          <a:latin typeface="Consolas"/>
                          <a:cs typeface="Consolas"/>
                        </a:rPr>
                        <a:t>: Integer</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nl-NL" sz="1200" dirty="0" err="1">
                          <a:latin typeface="Consolas"/>
                          <a:cs typeface="Consolas"/>
                        </a:rPr>
                        <a:t>pickUp</a:t>
                      </a:r>
                      <a:r>
                        <a:rPr lang="nl-NL" sz="1200" dirty="0">
                          <a:latin typeface="Consolas"/>
                          <a:cs typeface="Consolas"/>
                        </a:rPr>
                        <a:t>(p: </a:t>
                      </a:r>
                      <a:r>
                        <a:rPr lang="nl-NL" sz="1200" dirty="0" err="1">
                          <a:latin typeface="Consolas"/>
                          <a:cs typeface="Consolas"/>
                        </a:rPr>
                        <a:t>Player</a:t>
                      </a:r>
                      <a:r>
                        <a:rPr lang="nl-NL" sz="1200" dirty="0">
                          <a:latin typeface="Consolas"/>
                          <a:cs typeface="Consolas"/>
                        </a:rPr>
                        <a:t>)</a:t>
                      </a:r>
                    </a:p>
                    <a:p>
                      <a:r>
                        <a:rPr lang="nl-NL" sz="1200" dirty="0">
                          <a:latin typeface="Consolas"/>
                          <a:cs typeface="Consolas"/>
                        </a:rPr>
                        <a:t>attack(p: </a:t>
                      </a:r>
                      <a:r>
                        <a:rPr lang="nl-NL" sz="1200" dirty="0" err="1">
                          <a:latin typeface="Consolas"/>
                          <a:cs typeface="Consolas"/>
                        </a:rPr>
                        <a:t>Player</a:t>
                      </a:r>
                      <a:r>
                        <a:rPr lang="nl-NL" sz="1200" dirty="0">
                          <a:latin typeface="Consolas"/>
                          <a:cs typeface="Consolas"/>
                        </a:rPr>
                        <a:t>)</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406267562"/>
              </p:ext>
            </p:extLst>
          </p:nvPr>
        </p:nvGraphicFramePr>
        <p:xfrm>
          <a:off x="2695492" y="4165734"/>
          <a:ext cx="1682552" cy="1107952"/>
        </p:xfrm>
        <a:graphic>
          <a:graphicData uri="http://schemas.openxmlformats.org/drawingml/2006/table">
            <a:tbl>
              <a:tblPr>
                <a:tableStyleId>{0505E3EF-67EA-436B-97B2-0124C06EBD24}</a:tableStyleId>
              </a:tblPr>
              <a:tblGrid>
                <a:gridCol w="1682552">
                  <a:extLst>
                    <a:ext uri="{9D8B030D-6E8A-4147-A177-3AD203B41FA5}">
                      <a16:colId xmlns:a16="http://schemas.microsoft.com/office/drawing/2014/main" val="20000"/>
                    </a:ext>
                  </a:extLst>
                </a:gridCol>
              </a:tblGrid>
              <a:tr h="335240">
                <a:tc>
                  <a:txBody>
                    <a:bodyPr/>
                    <a:lstStyle/>
                    <a:p>
                      <a:pPr algn="ctr"/>
                      <a:r>
                        <a:rPr lang="nl-NL" sz="1200" b="1" i="0" dirty="0">
                          <a:latin typeface="Consolas"/>
                          <a:cs typeface="Consolas"/>
                        </a:rPr>
                        <a:t>Trap</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15512">
                <a:tc>
                  <a:txBody>
                    <a:bodyPr/>
                    <a:lstStyle/>
                    <a:p>
                      <a:endParaRPr lang="nl-NL" sz="1200" dirty="0">
                        <a:latin typeface="Consolas"/>
                        <a:cs typeface="Consolas"/>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nl-NL" sz="1200" dirty="0" err="1">
                          <a:latin typeface="Consolas"/>
                          <a:cs typeface="Consolas"/>
                        </a:rPr>
                        <a:t>pickUp</a:t>
                      </a:r>
                      <a:r>
                        <a:rPr lang="nl-NL" sz="1200" dirty="0">
                          <a:latin typeface="Consolas"/>
                          <a:cs typeface="Consolas"/>
                        </a:rPr>
                        <a:t>(p: </a:t>
                      </a:r>
                      <a:r>
                        <a:rPr lang="nl-NL" sz="1200" dirty="0" err="1">
                          <a:latin typeface="Consolas"/>
                          <a:cs typeface="Consolas"/>
                        </a:rPr>
                        <a:t>Player</a:t>
                      </a:r>
                      <a:r>
                        <a:rPr lang="nl-NL" sz="1200" dirty="0">
                          <a:latin typeface="Consolas"/>
                          <a:cs typeface="Consolas"/>
                        </a:rPr>
                        <a:t>)</a:t>
                      </a:r>
                    </a:p>
                    <a:p>
                      <a:r>
                        <a:rPr lang="nl-NL" sz="1200" dirty="0" err="1">
                          <a:latin typeface="Consolas"/>
                          <a:cs typeface="Consolas"/>
                        </a:rPr>
                        <a:t>touch</a:t>
                      </a:r>
                      <a:r>
                        <a:rPr lang="nl-NL" sz="1200" dirty="0">
                          <a:latin typeface="Consolas"/>
                          <a:cs typeface="Consolas"/>
                        </a:rPr>
                        <a:t>(p: </a:t>
                      </a:r>
                      <a:r>
                        <a:rPr lang="nl-NL" sz="1200" dirty="0" err="1">
                          <a:latin typeface="Consolas"/>
                          <a:cs typeface="Consolas"/>
                        </a:rPr>
                        <a:t>Player</a:t>
                      </a:r>
                      <a:r>
                        <a:rPr lang="nl-NL" sz="1200" dirty="0">
                          <a:latin typeface="Consolas"/>
                          <a:cs typeface="Consolas"/>
                        </a:rPr>
                        <a:t>)</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970797811"/>
              </p:ext>
            </p:extLst>
          </p:nvPr>
        </p:nvGraphicFramePr>
        <p:xfrm>
          <a:off x="4849350" y="4165734"/>
          <a:ext cx="1682552" cy="1107952"/>
        </p:xfrm>
        <a:graphic>
          <a:graphicData uri="http://schemas.openxmlformats.org/drawingml/2006/table">
            <a:tbl>
              <a:tblPr>
                <a:tableStyleId>{0505E3EF-67EA-436B-97B2-0124C06EBD24}</a:tableStyleId>
              </a:tblPr>
              <a:tblGrid>
                <a:gridCol w="1682552">
                  <a:extLst>
                    <a:ext uri="{9D8B030D-6E8A-4147-A177-3AD203B41FA5}">
                      <a16:colId xmlns:a16="http://schemas.microsoft.com/office/drawing/2014/main" val="20000"/>
                    </a:ext>
                  </a:extLst>
                </a:gridCol>
              </a:tblGrid>
              <a:tr h="335240">
                <a:tc>
                  <a:txBody>
                    <a:bodyPr/>
                    <a:lstStyle/>
                    <a:p>
                      <a:pPr algn="ctr"/>
                      <a:r>
                        <a:rPr lang="nl-NL" sz="1200" b="1" i="0" dirty="0" err="1">
                          <a:latin typeface="Consolas"/>
                          <a:cs typeface="Consolas"/>
                        </a:rPr>
                        <a:t>Helmet</a:t>
                      </a:r>
                      <a:endParaRPr lang="nl-NL" sz="1200" b="1" i="0" dirty="0">
                        <a:latin typeface="Consolas"/>
                        <a:cs typeface="Consolas"/>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15512">
                <a:tc>
                  <a:txBody>
                    <a:bodyPr/>
                    <a:lstStyle/>
                    <a:p>
                      <a:r>
                        <a:rPr lang="nl-NL" sz="1200" dirty="0" err="1">
                          <a:latin typeface="Consolas"/>
                          <a:cs typeface="Consolas"/>
                        </a:rPr>
                        <a:t>armor</a:t>
                      </a:r>
                      <a:r>
                        <a:rPr lang="nl-NL" sz="1200" dirty="0">
                          <a:latin typeface="Consolas"/>
                          <a:cs typeface="Consolas"/>
                        </a:rPr>
                        <a:t>: Integer</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nl-NL" sz="1200" dirty="0" err="1">
                          <a:latin typeface="Consolas"/>
                          <a:cs typeface="Consolas"/>
                        </a:rPr>
                        <a:t>pickUp</a:t>
                      </a:r>
                      <a:r>
                        <a:rPr lang="nl-NL" sz="1200" dirty="0">
                          <a:latin typeface="Consolas"/>
                          <a:cs typeface="Consolas"/>
                        </a:rPr>
                        <a:t>(p: </a:t>
                      </a:r>
                      <a:r>
                        <a:rPr lang="nl-NL" sz="1200" dirty="0" err="1">
                          <a:latin typeface="Consolas"/>
                          <a:cs typeface="Consolas"/>
                        </a:rPr>
                        <a:t>Player</a:t>
                      </a:r>
                      <a:r>
                        <a:rPr lang="nl-NL" sz="1200" dirty="0">
                          <a:latin typeface="Consolas"/>
                          <a:cs typeface="Consolas"/>
                        </a:rPr>
                        <a:t>)</a:t>
                      </a:r>
                    </a:p>
                    <a:p>
                      <a:r>
                        <a:rPr lang="nl-NL" sz="1200" dirty="0" err="1">
                          <a:latin typeface="Consolas"/>
                          <a:cs typeface="Consolas"/>
                        </a:rPr>
                        <a:t>wearBy</a:t>
                      </a:r>
                      <a:r>
                        <a:rPr lang="nl-NL" sz="1200" dirty="0">
                          <a:latin typeface="Consolas"/>
                          <a:cs typeface="Consolas"/>
                        </a:rPr>
                        <a:t>(p:</a:t>
                      </a:r>
                      <a:r>
                        <a:rPr lang="nl-NL" sz="1200" baseline="0" dirty="0">
                          <a:latin typeface="Consolas"/>
                          <a:cs typeface="Consolas"/>
                        </a:rPr>
                        <a:t> </a:t>
                      </a:r>
                      <a:r>
                        <a:rPr lang="nl-NL" sz="1200" baseline="0" dirty="0" err="1">
                          <a:latin typeface="Consolas"/>
                          <a:cs typeface="Consolas"/>
                        </a:rPr>
                        <a:t>Player</a:t>
                      </a:r>
                      <a:r>
                        <a:rPr lang="nl-NL" sz="1200" baseline="0" dirty="0">
                          <a:latin typeface="Consolas"/>
                          <a:cs typeface="Consolas"/>
                        </a:rPr>
                        <a:t>)</a:t>
                      </a:r>
                      <a:endParaRPr lang="nl-NL" sz="1200" dirty="0">
                        <a:latin typeface="Consolas"/>
                        <a:cs typeface="Consolas"/>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90425544"/>
              </p:ext>
            </p:extLst>
          </p:nvPr>
        </p:nvGraphicFramePr>
        <p:xfrm>
          <a:off x="4849350" y="1371600"/>
          <a:ext cx="1682552" cy="1143552"/>
        </p:xfrm>
        <a:graphic>
          <a:graphicData uri="http://schemas.openxmlformats.org/drawingml/2006/table">
            <a:tbl>
              <a:tblPr>
                <a:tableStyleId>{0505E3EF-67EA-436B-97B2-0124C06EBD24}</a:tableStyleId>
              </a:tblPr>
              <a:tblGrid>
                <a:gridCol w="1682552">
                  <a:extLst>
                    <a:ext uri="{9D8B030D-6E8A-4147-A177-3AD203B41FA5}">
                      <a16:colId xmlns:a16="http://schemas.microsoft.com/office/drawing/2014/main" val="20000"/>
                    </a:ext>
                  </a:extLst>
                </a:gridCol>
              </a:tblGrid>
              <a:tr h="335240">
                <a:tc>
                  <a:txBody>
                    <a:bodyPr/>
                    <a:lstStyle/>
                    <a:p>
                      <a:pPr algn="ctr"/>
                      <a:r>
                        <a:rPr lang="nl-NL" sz="1200" b="1" i="0" dirty="0">
                          <a:latin typeface="Consolas"/>
                          <a:cs typeface="Consolas"/>
                        </a:rPr>
                        <a:t>&lt;&lt;interface&gt;&gt;</a:t>
                      </a:r>
                    </a:p>
                    <a:p>
                      <a:pPr algn="ctr"/>
                      <a:r>
                        <a:rPr lang="nl-NL" sz="1200" b="1" i="0" dirty="0" err="1">
                          <a:latin typeface="Consolas"/>
                          <a:cs typeface="Consolas"/>
                        </a:rPr>
                        <a:t>IWearable</a:t>
                      </a:r>
                      <a:endParaRPr lang="nl-NL" sz="1200" b="1" i="0" dirty="0">
                        <a:latin typeface="Consolas"/>
                        <a:cs typeface="Consolas"/>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15512">
                <a:tc>
                  <a:txBody>
                    <a:bodyPr/>
                    <a:lstStyle/>
                    <a:p>
                      <a:endParaRPr lang="nl-NL" sz="1200" dirty="0">
                        <a:latin typeface="Consolas"/>
                        <a:cs typeface="Consolas"/>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nl-NL" sz="1200" dirty="0" err="1">
                          <a:latin typeface="Consolas"/>
                          <a:cs typeface="Consolas"/>
                        </a:rPr>
                        <a:t>wearBy</a:t>
                      </a:r>
                      <a:r>
                        <a:rPr lang="nl-NL" sz="1200" dirty="0">
                          <a:latin typeface="Consolas"/>
                          <a:cs typeface="Consolas"/>
                        </a:rPr>
                        <a:t>(p: </a:t>
                      </a:r>
                      <a:r>
                        <a:rPr lang="nl-NL" sz="1200" dirty="0" err="1">
                          <a:latin typeface="Consolas"/>
                          <a:cs typeface="Consolas"/>
                        </a:rPr>
                        <a:t>Player</a:t>
                      </a:r>
                      <a:r>
                        <a:rPr lang="nl-NL" sz="1200" dirty="0">
                          <a:latin typeface="Consolas"/>
                          <a:cs typeface="Consolas"/>
                        </a:rPr>
                        <a:t>)</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11038149"/>
              </p:ext>
            </p:extLst>
          </p:nvPr>
        </p:nvGraphicFramePr>
        <p:xfrm>
          <a:off x="7010401" y="4165734"/>
          <a:ext cx="1682552" cy="1021592"/>
        </p:xfrm>
        <a:graphic>
          <a:graphicData uri="http://schemas.openxmlformats.org/drawingml/2006/table">
            <a:tbl>
              <a:tblPr>
                <a:tableStyleId>{0505E3EF-67EA-436B-97B2-0124C06EBD24}</a:tableStyleId>
              </a:tblPr>
              <a:tblGrid>
                <a:gridCol w="1682552">
                  <a:extLst>
                    <a:ext uri="{9D8B030D-6E8A-4147-A177-3AD203B41FA5}">
                      <a16:colId xmlns:a16="http://schemas.microsoft.com/office/drawing/2014/main" val="20000"/>
                    </a:ext>
                  </a:extLst>
                </a:gridCol>
              </a:tblGrid>
              <a:tr h="335240">
                <a:tc>
                  <a:txBody>
                    <a:bodyPr/>
                    <a:lstStyle/>
                    <a:p>
                      <a:pPr algn="ctr"/>
                      <a:r>
                        <a:rPr lang="nl-NL" sz="1200" b="1" i="0" dirty="0" err="1">
                          <a:latin typeface="Consolas"/>
                          <a:cs typeface="Consolas"/>
                        </a:rPr>
                        <a:t>Rope</a:t>
                      </a:r>
                      <a:endParaRPr lang="nl-NL" sz="1200" b="1" i="0" dirty="0">
                        <a:latin typeface="Consolas"/>
                        <a:cs typeface="Consolas"/>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15512">
                <a:tc>
                  <a:txBody>
                    <a:bodyPr/>
                    <a:lstStyle/>
                    <a:p>
                      <a:endParaRPr lang="nl-NL" sz="1200" dirty="0">
                        <a:latin typeface="Consolas"/>
                        <a:cs typeface="Consolas"/>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nl-NL" sz="1200" dirty="0" err="1">
                          <a:latin typeface="Consolas"/>
                          <a:cs typeface="Consolas"/>
                        </a:rPr>
                        <a:t>pickUp</a:t>
                      </a:r>
                      <a:r>
                        <a:rPr lang="nl-NL" sz="1200" dirty="0">
                          <a:latin typeface="Consolas"/>
                          <a:cs typeface="Consolas"/>
                        </a:rPr>
                        <a:t>(p: </a:t>
                      </a:r>
                      <a:r>
                        <a:rPr lang="nl-NL" sz="1200" dirty="0" err="1">
                          <a:latin typeface="Consolas"/>
                          <a:cs typeface="Consolas"/>
                        </a:rPr>
                        <a:t>Player</a:t>
                      </a:r>
                      <a:r>
                        <a:rPr lang="nl-NL" sz="1200" dirty="0">
                          <a:latin typeface="Consolas"/>
                          <a:cs typeface="Consolas"/>
                        </a:rPr>
                        <a:t>)</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14" name="Triangle 13"/>
          <p:cNvSpPr/>
          <p:nvPr/>
        </p:nvSpPr>
        <p:spPr bwMode="auto">
          <a:xfrm>
            <a:off x="3416301" y="2515152"/>
            <a:ext cx="228600" cy="182880"/>
          </a:xfrm>
          <a:prstGeom prst="triangl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
        <p:nvSpPr>
          <p:cNvPr id="15" name="Triangle 14"/>
          <p:cNvSpPr/>
          <p:nvPr/>
        </p:nvSpPr>
        <p:spPr bwMode="auto">
          <a:xfrm>
            <a:off x="5577351" y="2515152"/>
            <a:ext cx="228600" cy="182880"/>
          </a:xfrm>
          <a:prstGeom prst="triangl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
        <p:nvSpPr>
          <p:cNvPr id="16" name="Triangle 15"/>
          <p:cNvSpPr/>
          <p:nvPr/>
        </p:nvSpPr>
        <p:spPr bwMode="auto">
          <a:xfrm>
            <a:off x="7778552" y="2515152"/>
            <a:ext cx="228600" cy="182880"/>
          </a:xfrm>
          <a:prstGeom prst="triangl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cxnSp>
        <p:nvCxnSpPr>
          <p:cNvPr id="18" name="Elbow Connector 17"/>
          <p:cNvCxnSpPr>
            <a:stCxn id="8" idx="0"/>
            <a:endCxn id="14" idx="3"/>
          </p:cNvCxnSpPr>
          <p:nvPr/>
        </p:nvCxnSpPr>
        <p:spPr bwMode="auto">
          <a:xfrm flipV="1">
            <a:off x="1374676" y="2698032"/>
            <a:ext cx="2155925" cy="1467702"/>
          </a:xfrm>
          <a:prstGeom prst="straightConnector1">
            <a:avLst/>
          </a:prstGeom>
          <a:solidFill>
            <a:schemeClr val="accent1"/>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1" name="Elbow Connector 20"/>
          <p:cNvCxnSpPr>
            <a:stCxn id="11" idx="0"/>
            <a:endCxn id="14" idx="3"/>
          </p:cNvCxnSpPr>
          <p:nvPr/>
        </p:nvCxnSpPr>
        <p:spPr bwMode="auto">
          <a:xfrm flipH="1" flipV="1">
            <a:off x="3530601" y="2698032"/>
            <a:ext cx="2160025" cy="1467702"/>
          </a:xfrm>
          <a:prstGeom prst="straightConnector1">
            <a:avLst/>
          </a:prstGeom>
          <a:solidFill>
            <a:schemeClr val="accent1"/>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6" name="Elbow Connector 25"/>
          <p:cNvCxnSpPr>
            <a:stCxn id="11" idx="0"/>
            <a:endCxn id="15" idx="3"/>
          </p:cNvCxnSpPr>
          <p:nvPr/>
        </p:nvCxnSpPr>
        <p:spPr bwMode="auto">
          <a:xfrm flipV="1">
            <a:off x="5690626" y="2698032"/>
            <a:ext cx="1025" cy="1467702"/>
          </a:xfrm>
          <a:prstGeom prst="straightConnector1">
            <a:avLst/>
          </a:prstGeom>
          <a:solidFill>
            <a:schemeClr val="accent1"/>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0" name="Elbow Connector 25"/>
          <p:cNvCxnSpPr>
            <a:stCxn id="13" idx="0"/>
            <a:endCxn id="14" idx="3"/>
          </p:cNvCxnSpPr>
          <p:nvPr/>
        </p:nvCxnSpPr>
        <p:spPr bwMode="auto">
          <a:xfrm flipH="1" flipV="1">
            <a:off x="3530601" y="2698032"/>
            <a:ext cx="4321076" cy="1467702"/>
          </a:xfrm>
          <a:prstGeom prst="straightConnector1">
            <a:avLst/>
          </a:prstGeom>
          <a:solidFill>
            <a:schemeClr val="accent1"/>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3" name="Elbow Connector 25"/>
          <p:cNvCxnSpPr>
            <a:stCxn id="9" idx="0"/>
            <a:endCxn id="14" idx="3"/>
          </p:cNvCxnSpPr>
          <p:nvPr/>
        </p:nvCxnSpPr>
        <p:spPr bwMode="auto">
          <a:xfrm flipH="1" flipV="1">
            <a:off x="3530601" y="2698032"/>
            <a:ext cx="6167" cy="1467702"/>
          </a:xfrm>
          <a:prstGeom prst="straightConnector1">
            <a:avLst/>
          </a:prstGeom>
          <a:solidFill>
            <a:schemeClr val="accent1"/>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7" name="Elbow Connector 25"/>
          <p:cNvCxnSpPr>
            <a:stCxn id="9" idx="0"/>
            <a:endCxn id="16" idx="3"/>
          </p:cNvCxnSpPr>
          <p:nvPr/>
        </p:nvCxnSpPr>
        <p:spPr bwMode="auto">
          <a:xfrm flipV="1">
            <a:off x="3536768" y="2698032"/>
            <a:ext cx="4356084" cy="1467702"/>
          </a:xfrm>
          <a:prstGeom prst="straightConnector1">
            <a:avLst/>
          </a:prstGeom>
          <a:solidFill>
            <a:schemeClr val="accent1"/>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3" name="Elbow Connector 52"/>
          <p:cNvCxnSpPr>
            <a:stCxn id="9" idx="2"/>
            <a:endCxn id="13" idx="2"/>
          </p:cNvCxnSpPr>
          <p:nvPr/>
        </p:nvCxnSpPr>
        <p:spPr bwMode="auto">
          <a:xfrm rot="5400000" flipH="1" flipV="1">
            <a:off x="5651042" y="3073051"/>
            <a:ext cx="86360" cy="4314909"/>
          </a:xfrm>
          <a:prstGeom prst="bentConnector3">
            <a:avLst>
              <a:gd name="adj1" fmla="val -264706"/>
            </a:avLst>
          </a:prstGeom>
          <a:solidFill>
            <a:schemeClr val="accent1"/>
          </a:solidFill>
          <a:ln w="19050" cap="flat" cmpd="sng" algn="ctr">
            <a:solidFill>
              <a:schemeClr val="tx1"/>
            </a:solidFill>
            <a:prstDash val="solid"/>
            <a:round/>
            <a:headEnd type="none" w="med" len="med"/>
            <a:tailEnd type="arrow"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aphicFrame>
        <p:nvGraphicFramePr>
          <p:cNvPr id="59" name="Table 58"/>
          <p:cNvGraphicFramePr>
            <a:graphicFrameLocks noGrp="1"/>
          </p:cNvGraphicFramePr>
          <p:nvPr>
            <p:extLst>
              <p:ext uri="{D42A27DB-BD31-4B8C-83A1-F6EECF244321}">
                <p14:modId xmlns:p14="http://schemas.microsoft.com/office/powerpoint/2010/main" val="1685972631"/>
              </p:ext>
            </p:extLst>
          </p:nvPr>
        </p:nvGraphicFramePr>
        <p:xfrm>
          <a:off x="539552" y="1371600"/>
          <a:ext cx="1670248" cy="1143552"/>
        </p:xfrm>
        <a:graphic>
          <a:graphicData uri="http://schemas.openxmlformats.org/drawingml/2006/table">
            <a:tbl>
              <a:tblPr>
                <a:tableStyleId>{0505E3EF-67EA-436B-97B2-0124C06EBD24}</a:tableStyleId>
              </a:tblPr>
              <a:tblGrid>
                <a:gridCol w="1670248">
                  <a:extLst>
                    <a:ext uri="{9D8B030D-6E8A-4147-A177-3AD203B41FA5}">
                      <a16:colId xmlns:a16="http://schemas.microsoft.com/office/drawing/2014/main" val="20000"/>
                    </a:ext>
                  </a:extLst>
                </a:gridCol>
              </a:tblGrid>
              <a:tr h="335240">
                <a:tc>
                  <a:txBody>
                    <a:bodyPr/>
                    <a:lstStyle/>
                    <a:p>
                      <a:pPr algn="ctr"/>
                      <a:r>
                        <a:rPr lang="nl-NL" sz="1200" b="1" i="0" dirty="0">
                          <a:latin typeface="Consolas"/>
                          <a:cs typeface="Consolas"/>
                        </a:rPr>
                        <a:t>&lt;&lt;interface&gt;&gt;</a:t>
                      </a:r>
                    </a:p>
                    <a:p>
                      <a:pPr algn="ctr"/>
                      <a:r>
                        <a:rPr lang="nl-NL" sz="1200" b="1" i="0" dirty="0" err="1">
                          <a:latin typeface="Consolas"/>
                          <a:cs typeface="Consolas"/>
                        </a:rPr>
                        <a:t>IWeapon</a:t>
                      </a:r>
                      <a:endParaRPr lang="nl-NL" sz="1200" b="1" i="0" dirty="0">
                        <a:latin typeface="Consolas"/>
                        <a:cs typeface="Consolas"/>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15512">
                <a:tc>
                  <a:txBody>
                    <a:bodyPr/>
                    <a:lstStyle/>
                    <a:p>
                      <a:endParaRPr lang="nl-NL" sz="1200" dirty="0">
                        <a:latin typeface="Consolas"/>
                        <a:cs typeface="Consolas"/>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nl-NL" sz="1200" dirty="0">
                          <a:latin typeface="Consolas"/>
                          <a:cs typeface="Consolas"/>
                        </a:rPr>
                        <a:t>attack(p: </a:t>
                      </a:r>
                      <a:r>
                        <a:rPr lang="nl-NL" sz="1200" dirty="0" err="1">
                          <a:latin typeface="Consolas"/>
                          <a:cs typeface="Consolas"/>
                        </a:rPr>
                        <a:t>Player</a:t>
                      </a:r>
                      <a:r>
                        <a:rPr lang="nl-NL" sz="1200" dirty="0">
                          <a:latin typeface="Consolas"/>
                          <a:cs typeface="Consolas"/>
                        </a:rPr>
                        <a:t>)</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61" name="Triangle 60"/>
          <p:cNvSpPr/>
          <p:nvPr/>
        </p:nvSpPr>
        <p:spPr bwMode="auto">
          <a:xfrm>
            <a:off x="1264990" y="2515152"/>
            <a:ext cx="228600" cy="182880"/>
          </a:xfrm>
          <a:prstGeom prst="triangl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cxnSp>
        <p:nvCxnSpPr>
          <p:cNvPr id="62" name="Elbow Connector 17"/>
          <p:cNvCxnSpPr>
            <a:stCxn id="8" idx="0"/>
            <a:endCxn id="61" idx="3"/>
          </p:cNvCxnSpPr>
          <p:nvPr/>
        </p:nvCxnSpPr>
        <p:spPr bwMode="auto">
          <a:xfrm flipV="1">
            <a:off x="1374676" y="2698032"/>
            <a:ext cx="4614" cy="1467702"/>
          </a:xfrm>
          <a:prstGeom prst="straightConnector1">
            <a:avLst/>
          </a:prstGeom>
          <a:solidFill>
            <a:schemeClr val="accent1"/>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1" name="Elbow Connector 17"/>
          <p:cNvCxnSpPr/>
          <p:nvPr/>
        </p:nvCxnSpPr>
        <p:spPr bwMode="auto">
          <a:xfrm flipH="1" flipV="1">
            <a:off x="1927340" y="2515152"/>
            <a:ext cx="1050612" cy="1650582"/>
          </a:xfrm>
          <a:prstGeom prst="straightConnector1">
            <a:avLst/>
          </a:prstGeom>
          <a:solidFill>
            <a:schemeClr val="accent1"/>
          </a:solidFill>
          <a:ln w="19050" cap="flat" cmpd="sng" algn="ctr">
            <a:solidFill>
              <a:schemeClr val="tx1"/>
            </a:solidFill>
            <a:prstDash val="solid"/>
            <a:round/>
            <a:headEnd type="none" w="med" len="med"/>
            <a:tailEnd type="arrow"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95" name="TextBox 94"/>
          <p:cNvSpPr txBox="1"/>
          <p:nvPr/>
        </p:nvSpPr>
        <p:spPr>
          <a:xfrm>
            <a:off x="2209800" y="2606592"/>
            <a:ext cx="269626" cy="276999"/>
          </a:xfrm>
          <a:prstGeom prst="rect">
            <a:avLst/>
          </a:prstGeom>
          <a:noFill/>
        </p:spPr>
        <p:txBody>
          <a:bodyPr wrap="none" rtlCol="0">
            <a:spAutoFit/>
          </a:bodyPr>
          <a:lstStyle/>
          <a:p>
            <a:r>
              <a:rPr lang="en-US" sz="1200">
                <a:latin typeface="Consolas" charset="0"/>
                <a:ea typeface="Consolas" charset="0"/>
                <a:cs typeface="Consolas" charset="0"/>
              </a:rPr>
              <a:t>1</a:t>
            </a:r>
          </a:p>
        </p:txBody>
      </p:sp>
      <p:sp>
        <p:nvSpPr>
          <p:cNvPr id="96" name="TextBox 95"/>
          <p:cNvSpPr txBox="1"/>
          <p:nvPr/>
        </p:nvSpPr>
        <p:spPr>
          <a:xfrm>
            <a:off x="7508926" y="5221236"/>
            <a:ext cx="269626" cy="276999"/>
          </a:xfrm>
          <a:prstGeom prst="rect">
            <a:avLst/>
          </a:prstGeom>
          <a:noFill/>
        </p:spPr>
        <p:txBody>
          <a:bodyPr wrap="none" rtlCol="0">
            <a:spAutoFit/>
          </a:bodyPr>
          <a:lstStyle/>
          <a:p>
            <a:r>
              <a:rPr lang="en-US" sz="1200">
                <a:latin typeface="Consolas" charset="0"/>
                <a:ea typeface="Consolas" charset="0"/>
                <a:cs typeface="Consolas" charset="0"/>
              </a:rPr>
              <a:t>1</a:t>
            </a:r>
          </a:p>
        </p:txBody>
      </p:sp>
    </p:spTree>
    <p:extLst>
      <p:ext uri="{BB962C8B-B14F-4D97-AF65-F5344CB8AC3E}">
        <p14:creationId xmlns:p14="http://schemas.microsoft.com/office/powerpoint/2010/main" val="1110321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4C6D3-85A3-4484-8288-2D9ED5C6EF80}"/>
              </a:ext>
            </a:extLst>
          </p:cNvPr>
          <p:cNvSpPr>
            <a:spLocks noGrp="1"/>
          </p:cNvSpPr>
          <p:nvPr>
            <p:ph type="title"/>
          </p:nvPr>
        </p:nvSpPr>
        <p:spPr/>
        <p:txBody>
          <a:bodyPr/>
          <a:lstStyle/>
          <a:p>
            <a:r>
              <a:rPr lang="en-GB" dirty="0"/>
              <a:t>Repository Pattern</a:t>
            </a:r>
            <a:endParaRPr lang="en-NL" dirty="0"/>
          </a:p>
        </p:txBody>
      </p:sp>
      <p:sp>
        <p:nvSpPr>
          <p:cNvPr id="3" name="Content Placeholder 2">
            <a:extLst>
              <a:ext uri="{FF2B5EF4-FFF2-40B4-BE49-F238E27FC236}">
                <a16:creationId xmlns:a16="http://schemas.microsoft.com/office/drawing/2014/main" id="{6066922D-E557-43E6-A8D8-924AFDE3394C}"/>
              </a:ext>
            </a:extLst>
          </p:cNvPr>
          <p:cNvSpPr>
            <a:spLocks noGrp="1"/>
          </p:cNvSpPr>
          <p:nvPr>
            <p:ph idx="1"/>
          </p:nvPr>
        </p:nvSpPr>
        <p:spPr/>
        <p:txBody>
          <a:bodyPr/>
          <a:lstStyle/>
          <a:p>
            <a:r>
              <a:rPr lang="en-GB" dirty="0"/>
              <a:t>We </a:t>
            </a:r>
            <a:r>
              <a:rPr lang="en-GB" dirty="0" err="1"/>
              <a:t>bieden</a:t>
            </a:r>
            <a:r>
              <a:rPr lang="en-GB" dirty="0"/>
              <a:t> via </a:t>
            </a:r>
            <a:r>
              <a:rPr lang="en-GB" dirty="0" err="1"/>
              <a:t>een</a:t>
            </a:r>
            <a:r>
              <a:rPr lang="en-GB" dirty="0"/>
              <a:t> class </a:t>
            </a:r>
            <a:r>
              <a:rPr lang="en-GB" dirty="0" err="1"/>
              <a:t>toegang</a:t>
            </a:r>
            <a:r>
              <a:rPr lang="en-GB" dirty="0"/>
              <a:t> tot de </a:t>
            </a:r>
            <a:r>
              <a:rPr lang="en-GB" dirty="0" err="1"/>
              <a:t>achterliggende</a:t>
            </a:r>
            <a:r>
              <a:rPr lang="en-GB" dirty="0"/>
              <a:t> data classes.</a:t>
            </a:r>
          </a:p>
          <a:p>
            <a:r>
              <a:rPr lang="en-GB" dirty="0"/>
              <a:t>Doel is </a:t>
            </a:r>
            <a:br>
              <a:rPr lang="en-GB" dirty="0"/>
            </a:br>
            <a:r>
              <a:rPr lang="en-GB" dirty="0" err="1"/>
              <a:t>onafhankelijkheid</a:t>
            </a:r>
            <a:r>
              <a:rPr lang="en-GB" dirty="0"/>
              <a:t> </a:t>
            </a:r>
            <a:r>
              <a:rPr lang="en-GB" dirty="0" err="1"/>
              <a:t>zijn</a:t>
            </a:r>
            <a:r>
              <a:rPr lang="en-GB" dirty="0"/>
              <a:t> van </a:t>
            </a:r>
            <a:r>
              <a:rPr lang="en-GB" dirty="0" err="1"/>
              <a:t>een</a:t>
            </a:r>
            <a:r>
              <a:rPr lang="en-GB" dirty="0"/>
              <a:t> </a:t>
            </a:r>
            <a:r>
              <a:rPr lang="en-GB" dirty="0" err="1"/>
              <a:t>specifieke</a:t>
            </a:r>
            <a:r>
              <a:rPr lang="en-GB" dirty="0"/>
              <a:t> </a:t>
            </a:r>
            <a:r>
              <a:rPr lang="en-GB" dirty="0" err="1"/>
              <a:t>implementatie</a:t>
            </a:r>
            <a:r>
              <a:rPr lang="en-GB" dirty="0"/>
              <a:t> </a:t>
            </a:r>
            <a:br>
              <a:rPr lang="en-GB" dirty="0"/>
            </a:br>
            <a:r>
              <a:rPr lang="en-GB" dirty="0" err="1"/>
              <a:t>en</a:t>
            </a:r>
            <a:r>
              <a:rPr lang="en-GB" dirty="0"/>
              <a:t> </a:t>
            </a:r>
            <a:r>
              <a:rPr lang="en-GB" dirty="0" err="1"/>
              <a:t>eenvoudig</a:t>
            </a:r>
            <a:r>
              <a:rPr lang="en-GB" dirty="0"/>
              <a:t> de </a:t>
            </a:r>
            <a:r>
              <a:rPr lang="en-GB" dirty="0" err="1"/>
              <a:t>manier</a:t>
            </a:r>
            <a:r>
              <a:rPr lang="en-GB" dirty="0"/>
              <a:t> van data </a:t>
            </a:r>
            <a:r>
              <a:rPr lang="en-GB" dirty="0" err="1"/>
              <a:t>opslaan</a:t>
            </a:r>
            <a:r>
              <a:rPr lang="en-GB" dirty="0"/>
              <a:t> </a:t>
            </a:r>
            <a:r>
              <a:rPr lang="en-GB" dirty="0" err="1"/>
              <a:t>kunnen</a:t>
            </a:r>
            <a:r>
              <a:rPr lang="en-GB" dirty="0"/>
              <a:t> </a:t>
            </a:r>
            <a:r>
              <a:rPr lang="en-GB" dirty="0" err="1"/>
              <a:t>aanpassen</a:t>
            </a:r>
            <a:r>
              <a:rPr lang="en-GB" dirty="0"/>
              <a:t>.</a:t>
            </a:r>
          </a:p>
          <a:p>
            <a:pPr marL="0" indent="0">
              <a:buNone/>
            </a:pPr>
            <a:endParaRPr lang="en-GB" dirty="0"/>
          </a:p>
        </p:txBody>
      </p:sp>
      <p:sp>
        <p:nvSpPr>
          <p:cNvPr id="4" name="Footer Placeholder 3">
            <a:extLst>
              <a:ext uri="{FF2B5EF4-FFF2-40B4-BE49-F238E27FC236}">
                <a16:creationId xmlns:a16="http://schemas.microsoft.com/office/drawing/2014/main" id="{837F9E8B-00D5-4CCD-BD96-DC33AF07F668}"/>
              </a:ext>
            </a:extLst>
          </p:cNvPr>
          <p:cNvSpPr>
            <a:spLocks noGrp="1"/>
          </p:cNvSpPr>
          <p:nvPr>
            <p:ph type="ftr" sz="quarter" idx="11"/>
          </p:nvPr>
        </p:nvSpPr>
        <p:spPr/>
        <p:txBody>
          <a:bodyPr/>
          <a:lstStyle/>
          <a:p>
            <a:pPr>
              <a:defRPr/>
            </a:pPr>
            <a:r>
              <a:rPr lang="nl-NL">
                <a:solidFill>
                  <a:prstClr val="black">
                    <a:tint val="75000"/>
                  </a:prstClr>
                </a:solidFill>
                <a:ea typeface="ＭＳ Ｐゴシック"/>
              </a:rPr>
              <a:t>Fontys Hogeschool ICT</a:t>
            </a:r>
            <a:endParaRPr lang="nl-NL">
              <a:solidFill>
                <a:srgbClr val="000000"/>
              </a:solidFill>
              <a:ea typeface="ＭＳ Ｐゴシック"/>
            </a:endParaRPr>
          </a:p>
        </p:txBody>
      </p:sp>
    </p:spTree>
    <p:extLst>
      <p:ext uri="{BB962C8B-B14F-4D97-AF65-F5344CB8AC3E}">
        <p14:creationId xmlns:p14="http://schemas.microsoft.com/office/powerpoint/2010/main" val="3001989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BA37-A969-49A9-BCA6-88AE3FFACC34}"/>
              </a:ext>
            </a:extLst>
          </p:cNvPr>
          <p:cNvSpPr>
            <a:spLocks noGrp="1"/>
          </p:cNvSpPr>
          <p:nvPr>
            <p:ph type="title"/>
          </p:nvPr>
        </p:nvSpPr>
        <p:spPr/>
        <p:txBody>
          <a:bodyPr/>
          <a:lstStyle/>
          <a:p>
            <a:r>
              <a:rPr lang="en-GB" dirty="0"/>
              <a:t>Repository Pattern</a:t>
            </a:r>
            <a:endParaRPr lang="en-NL" dirty="0"/>
          </a:p>
        </p:txBody>
      </p:sp>
      <p:sp>
        <p:nvSpPr>
          <p:cNvPr id="4" name="Footer Placeholder 3">
            <a:extLst>
              <a:ext uri="{FF2B5EF4-FFF2-40B4-BE49-F238E27FC236}">
                <a16:creationId xmlns:a16="http://schemas.microsoft.com/office/drawing/2014/main" id="{EE306FDB-A81B-463C-B8F6-CC21AA0D5626}"/>
              </a:ext>
            </a:extLst>
          </p:cNvPr>
          <p:cNvSpPr>
            <a:spLocks noGrp="1"/>
          </p:cNvSpPr>
          <p:nvPr>
            <p:ph type="ftr" sz="quarter" idx="11"/>
          </p:nvPr>
        </p:nvSpPr>
        <p:spPr/>
        <p:txBody>
          <a:bodyPr/>
          <a:lstStyle/>
          <a:p>
            <a:pPr>
              <a:defRPr/>
            </a:pPr>
            <a:r>
              <a:rPr lang="nl-NL">
                <a:solidFill>
                  <a:prstClr val="black">
                    <a:tint val="75000"/>
                  </a:prstClr>
                </a:solidFill>
                <a:ea typeface="ＭＳ Ｐゴシック"/>
              </a:rPr>
              <a:t>Fontys Hogeschool ICT</a:t>
            </a:r>
            <a:endParaRPr lang="nl-NL">
              <a:solidFill>
                <a:srgbClr val="000000"/>
              </a:solidFill>
              <a:ea typeface="ＭＳ Ｐゴシック"/>
            </a:endParaRPr>
          </a:p>
        </p:txBody>
      </p:sp>
      <p:sp>
        <p:nvSpPr>
          <p:cNvPr id="5" name="TextBox 4">
            <a:extLst>
              <a:ext uri="{FF2B5EF4-FFF2-40B4-BE49-F238E27FC236}">
                <a16:creationId xmlns:a16="http://schemas.microsoft.com/office/drawing/2014/main" id="{3B93FFCA-6FB2-4869-8FAB-D53D5C44D7F9}"/>
              </a:ext>
            </a:extLst>
          </p:cNvPr>
          <p:cNvSpPr txBox="1"/>
          <p:nvPr/>
        </p:nvSpPr>
        <p:spPr>
          <a:xfrm>
            <a:off x="1298848" y="2438400"/>
            <a:ext cx="1073696" cy="1477328"/>
          </a:xfrm>
          <a:prstGeom prst="rect">
            <a:avLst/>
          </a:prstGeom>
          <a:noFill/>
          <a:ln>
            <a:solidFill>
              <a:schemeClr val="accent1"/>
            </a:solidFill>
          </a:ln>
        </p:spPr>
        <p:txBody>
          <a:bodyPr wrap="square" rtlCol="0">
            <a:spAutoFit/>
          </a:bodyPr>
          <a:lstStyle/>
          <a:p>
            <a:r>
              <a:rPr lang="en-GB" dirty="0"/>
              <a:t>File</a:t>
            </a:r>
            <a:br>
              <a:rPr lang="en-GB" dirty="0"/>
            </a:br>
            <a:br>
              <a:rPr lang="en-GB" dirty="0"/>
            </a:br>
            <a:br>
              <a:rPr lang="en-GB" dirty="0"/>
            </a:br>
            <a:br>
              <a:rPr lang="en-GB" dirty="0"/>
            </a:br>
            <a:endParaRPr lang="en-NL" dirty="0"/>
          </a:p>
        </p:txBody>
      </p:sp>
      <p:cxnSp>
        <p:nvCxnSpPr>
          <p:cNvPr id="7" name="Straight Arrow Connector 6">
            <a:extLst>
              <a:ext uri="{FF2B5EF4-FFF2-40B4-BE49-F238E27FC236}">
                <a16:creationId xmlns:a16="http://schemas.microsoft.com/office/drawing/2014/main" id="{2857ADE8-1B8F-46EC-AD3A-6FFD1FFC89D7}"/>
              </a:ext>
            </a:extLst>
          </p:cNvPr>
          <p:cNvCxnSpPr/>
          <p:nvPr/>
        </p:nvCxnSpPr>
        <p:spPr bwMode="auto">
          <a:xfrm>
            <a:off x="2743200" y="3200400"/>
            <a:ext cx="1600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8" name="TextBox 7">
            <a:extLst>
              <a:ext uri="{FF2B5EF4-FFF2-40B4-BE49-F238E27FC236}">
                <a16:creationId xmlns:a16="http://schemas.microsoft.com/office/drawing/2014/main" id="{AA9A23C1-AD78-4322-AF4D-23E98EC83C30}"/>
              </a:ext>
            </a:extLst>
          </p:cNvPr>
          <p:cNvSpPr txBox="1"/>
          <p:nvPr/>
        </p:nvSpPr>
        <p:spPr>
          <a:xfrm>
            <a:off x="5004048" y="2590800"/>
            <a:ext cx="2371611" cy="369332"/>
          </a:xfrm>
          <a:prstGeom prst="rect">
            <a:avLst/>
          </a:prstGeom>
          <a:noFill/>
        </p:spPr>
        <p:txBody>
          <a:bodyPr wrap="none" rtlCol="0">
            <a:spAutoFit/>
          </a:bodyPr>
          <a:lstStyle/>
          <a:p>
            <a:r>
              <a:rPr lang="en-GB" dirty="0" err="1"/>
              <a:t>Manieren</a:t>
            </a:r>
            <a:r>
              <a:rPr lang="en-GB" dirty="0"/>
              <a:t> van </a:t>
            </a:r>
            <a:r>
              <a:rPr lang="en-GB" dirty="0" err="1"/>
              <a:t>opslaan</a:t>
            </a:r>
            <a:r>
              <a:rPr lang="en-GB" dirty="0"/>
              <a:t>?</a:t>
            </a:r>
            <a:endParaRPr lang="en-NL" dirty="0"/>
          </a:p>
        </p:txBody>
      </p:sp>
      <p:sp>
        <p:nvSpPr>
          <p:cNvPr id="9" name="TextBox 8">
            <a:extLst>
              <a:ext uri="{FF2B5EF4-FFF2-40B4-BE49-F238E27FC236}">
                <a16:creationId xmlns:a16="http://schemas.microsoft.com/office/drawing/2014/main" id="{AD57AC2C-0BDF-473E-BC14-EE2CA275EB90}"/>
              </a:ext>
            </a:extLst>
          </p:cNvPr>
          <p:cNvSpPr txBox="1"/>
          <p:nvPr/>
        </p:nvSpPr>
        <p:spPr>
          <a:xfrm>
            <a:off x="5334000" y="3177064"/>
            <a:ext cx="1894559" cy="369332"/>
          </a:xfrm>
          <a:prstGeom prst="rect">
            <a:avLst/>
          </a:prstGeom>
          <a:noFill/>
        </p:spPr>
        <p:txBody>
          <a:bodyPr wrap="none" rtlCol="0">
            <a:noAutofit/>
          </a:bodyPr>
          <a:lstStyle/>
          <a:p>
            <a:r>
              <a:rPr lang="en-GB" dirty="0" err="1"/>
              <a:t>Harde</a:t>
            </a:r>
            <a:r>
              <a:rPr lang="en-GB" dirty="0"/>
              <a:t> </a:t>
            </a:r>
            <a:r>
              <a:rPr lang="en-GB" dirty="0" err="1"/>
              <a:t>schijf</a:t>
            </a:r>
            <a:endParaRPr lang="en-NL" dirty="0"/>
          </a:p>
        </p:txBody>
      </p:sp>
      <p:sp>
        <p:nvSpPr>
          <p:cNvPr id="10" name="TextBox 9">
            <a:extLst>
              <a:ext uri="{FF2B5EF4-FFF2-40B4-BE49-F238E27FC236}">
                <a16:creationId xmlns:a16="http://schemas.microsoft.com/office/drawing/2014/main" id="{D9ECDFCC-3C15-443A-9A2A-B0B54E8C76B3}"/>
              </a:ext>
            </a:extLst>
          </p:cNvPr>
          <p:cNvSpPr txBox="1"/>
          <p:nvPr/>
        </p:nvSpPr>
        <p:spPr>
          <a:xfrm>
            <a:off x="5331041" y="3578896"/>
            <a:ext cx="1894559" cy="369332"/>
          </a:xfrm>
          <a:prstGeom prst="rect">
            <a:avLst/>
          </a:prstGeom>
          <a:noFill/>
        </p:spPr>
        <p:txBody>
          <a:bodyPr wrap="none" rtlCol="0">
            <a:noAutofit/>
          </a:bodyPr>
          <a:lstStyle/>
          <a:p>
            <a:r>
              <a:rPr lang="en-GB" dirty="0"/>
              <a:t>USB </a:t>
            </a:r>
            <a:r>
              <a:rPr lang="en-GB" dirty="0" err="1"/>
              <a:t>schijf</a:t>
            </a:r>
            <a:endParaRPr lang="en-NL" dirty="0"/>
          </a:p>
        </p:txBody>
      </p:sp>
      <p:sp>
        <p:nvSpPr>
          <p:cNvPr id="11" name="TextBox 10">
            <a:extLst>
              <a:ext uri="{FF2B5EF4-FFF2-40B4-BE49-F238E27FC236}">
                <a16:creationId xmlns:a16="http://schemas.microsoft.com/office/drawing/2014/main" id="{50E02BE1-F420-48B1-A1F5-D7682B96C680}"/>
              </a:ext>
            </a:extLst>
          </p:cNvPr>
          <p:cNvSpPr txBox="1"/>
          <p:nvPr/>
        </p:nvSpPr>
        <p:spPr>
          <a:xfrm>
            <a:off x="5331040" y="4271785"/>
            <a:ext cx="1894559" cy="369332"/>
          </a:xfrm>
          <a:prstGeom prst="rect">
            <a:avLst/>
          </a:prstGeom>
          <a:noFill/>
        </p:spPr>
        <p:txBody>
          <a:bodyPr wrap="none" rtlCol="0">
            <a:noAutofit/>
          </a:bodyPr>
          <a:lstStyle/>
          <a:p>
            <a:r>
              <a:rPr lang="en-GB" dirty="0"/>
              <a:t>SQL Database</a:t>
            </a:r>
            <a:endParaRPr lang="en-NL" dirty="0"/>
          </a:p>
        </p:txBody>
      </p:sp>
      <p:sp>
        <p:nvSpPr>
          <p:cNvPr id="12" name="TextBox 11">
            <a:extLst>
              <a:ext uri="{FF2B5EF4-FFF2-40B4-BE49-F238E27FC236}">
                <a16:creationId xmlns:a16="http://schemas.microsoft.com/office/drawing/2014/main" id="{6849592D-79E8-4B58-8826-CD16D1374EC4}"/>
              </a:ext>
            </a:extLst>
          </p:cNvPr>
          <p:cNvSpPr txBox="1"/>
          <p:nvPr/>
        </p:nvSpPr>
        <p:spPr>
          <a:xfrm>
            <a:off x="5331040" y="3913146"/>
            <a:ext cx="1894559" cy="369332"/>
          </a:xfrm>
          <a:prstGeom prst="rect">
            <a:avLst/>
          </a:prstGeom>
          <a:noFill/>
        </p:spPr>
        <p:txBody>
          <a:bodyPr wrap="none" rtlCol="0">
            <a:noAutofit/>
          </a:bodyPr>
          <a:lstStyle/>
          <a:p>
            <a:r>
              <a:rPr lang="en-GB" dirty="0" err="1"/>
              <a:t>Netwerk</a:t>
            </a:r>
            <a:r>
              <a:rPr lang="en-GB" dirty="0"/>
              <a:t> </a:t>
            </a:r>
            <a:r>
              <a:rPr lang="en-GB" dirty="0" err="1"/>
              <a:t>schijf</a:t>
            </a:r>
            <a:endParaRPr lang="en-NL" dirty="0"/>
          </a:p>
        </p:txBody>
      </p:sp>
      <p:sp>
        <p:nvSpPr>
          <p:cNvPr id="13" name="TextBox 12">
            <a:extLst>
              <a:ext uri="{FF2B5EF4-FFF2-40B4-BE49-F238E27FC236}">
                <a16:creationId xmlns:a16="http://schemas.microsoft.com/office/drawing/2014/main" id="{45E4B71E-5B3C-4960-B809-BE2043952169}"/>
              </a:ext>
            </a:extLst>
          </p:cNvPr>
          <p:cNvSpPr txBox="1"/>
          <p:nvPr/>
        </p:nvSpPr>
        <p:spPr>
          <a:xfrm>
            <a:off x="5338438" y="4676636"/>
            <a:ext cx="1894559" cy="369332"/>
          </a:xfrm>
          <a:prstGeom prst="rect">
            <a:avLst/>
          </a:prstGeom>
          <a:noFill/>
        </p:spPr>
        <p:txBody>
          <a:bodyPr wrap="none" rtlCol="0">
            <a:noAutofit/>
          </a:bodyPr>
          <a:lstStyle/>
          <a:p>
            <a:r>
              <a:rPr lang="en-GB" dirty="0"/>
              <a:t>Weet het </a:t>
            </a:r>
            <a:r>
              <a:rPr lang="en-GB" dirty="0" err="1"/>
              <a:t>nog</a:t>
            </a:r>
            <a:r>
              <a:rPr lang="en-GB" dirty="0"/>
              <a:t> </a:t>
            </a:r>
            <a:r>
              <a:rPr lang="en-GB" dirty="0" err="1"/>
              <a:t>niet</a:t>
            </a:r>
            <a:r>
              <a:rPr lang="en-GB" dirty="0"/>
              <a:t> … (dummy)</a:t>
            </a:r>
            <a:endParaRPr lang="en-NL" dirty="0"/>
          </a:p>
        </p:txBody>
      </p:sp>
      <p:pic>
        <p:nvPicPr>
          <p:cNvPr id="14" name="Picture 13">
            <a:extLst>
              <a:ext uri="{FF2B5EF4-FFF2-40B4-BE49-F238E27FC236}">
                <a16:creationId xmlns:a16="http://schemas.microsoft.com/office/drawing/2014/main" id="{86A3BF4C-B026-421B-A050-E9017B2EA850}"/>
              </a:ext>
            </a:extLst>
          </p:cNvPr>
          <p:cNvPicPr>
            <a:picLocks noChangeAspect="1"/>
          </p:cNvPicPr>
          <p:nvPr/>
        </p:nvPicPr>
        <p:blipFill>
          <a:blip r:embed="rId3"/>
          <a:stretch>
            <a:fillRect/>
          </a:stretch>
        </p:blipFill>
        <p:spPr>
          <a:xfrm>
            <a:off x="253841" y="4144418"/>
            <a:ext cx="4750207" cy="1870160"/>
          </a:xfrm>
          <a:prstGeom prst="rect">
            <a:avLst/>
          </a:prstGeom>
        </p:spPr>
      </p:pic>
      <p:sp>
        <p:nvSpPr>
          <p:cNvPr id="15" name="TextBox 14">
            <a:extLst>
              <a:ext uri="{FF2B5EF4-FFF2-40B4-BE49-F238E27FC236}">
                <a16:creationId xmlns:a16="http://schemas.microsoft.com/office/drawing/2014/main" id="{37D49102-9844-48FA-A69C-0A9A704C1C58}"/>
              </a:ext>
            </a:extLst>
          </p:cNvPr>
          <p:cNvSpPr txBox="1"/>
          <p:nvPr/>
        </p:nvSpPr>
        <p:spPr>
          <a:xfrm>
            <a:off x="2743200" y="5638800"/>
            <a:ext cx="2133726" cy="523220"/>
          </a:xfrm>
          <a:prstGeom prst="rect">
            <a:avLst/>
          </a:prstGeom>
          <a:noFill/>
        </p:spPr>
        <p:txBody>
          <a:bodyPr wrap="none" rtlCol="0">
            <a:spAutoFit/>
          </a:bodyPr>
          <a:lstStyle/>
          <a:p>
            <a:r>
              <a:rPr lang="en-GB" sz="2800" b="1" dirty="0" err="1"/>
              <a:t>Één</a:t>
            </a:r>
            <a:r>
              <a:rPr lang="en-GB" sz="2800" b="1" dirty="0"/>
              <a:t> interface</a:t>
            </a:r>
            <a:endParaRPr lang="en-NL" sz="2800" b="1" dirty="0"/>
          </a:p>
        </p:txBody>
      </p:sp>
    </p:spTree>
    <p:extLst>
      <p:ext uri="{BB962C8B-B14F-4D97-AF65-F5344CB8AC3E}">
        <p14:creationId xmlns:p14="http://schemas.microsoft.com/office/powerpoint/2010/main" val="354502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DB9E2-7B36-4F6B-A7AB-1B41EF231E4F}"/>
              </a:ext>
            </a:extLst>
          </p:cNvPr>
          <p:cNvSpPr>
            <a:spLocks noGrp="1"/>
          </p:cNvSpPr>
          <p:nvPr>
            <p:ph type="title"/>
          </p:nvPr>
        </p:nvSpPr>
        <p:spPr/>
        <p:txBody>
          <a:bodyPr/>
          <a:lstStyle/>
          <a:p>
            <a:r>
              <a:rPr lang="en-GB" dirty="0"/>
              <a:t>Repository Pattern</a:t>
            </a:r>
            <a:endParaRPr lang="en-NL" dirty="0"/>
          </a:p>
        </p:txBody>
      </p:sp>
      <p:sp>
        <p:nvSpPr>
          <p:cNvPr id="4" name="Footer Placeholder 3">
            <a:extLst>
              <a:ext uri="{FF2B5EF4-FFF2-40B4-BE49-F238E27FC236}">
                <a16:creationId xmlns:a16="http://schemas.microsoft.com/office/drawing/2014/main" id="{6583A2D1-97E3-4076-AF7C-E3EF2C2CCA45}"/>
              </a:ext>
            </a:extLst>
          </p:cNvPr>
          <p:cNvSpPr>
            <a:spLocks noGrp="1"/>
          </p:cNvSpPr>
          <p:nvPr>
            <p:ph type="ftr" sz="quarter" idx="11"/>
          </p:nvPr>
        </p:nvSpPr>
        <p:spPr/>
        <p:txBody>
          <a:bodyPr/>
          <a:lstStyle/>
          <a:p>
            <a:pPr>
              <a:defRPr/>
            </a:pPr>
            <a:r>
              <a:rPr lang="nl-NL">
                <a:solidFill>
                  <a:prstClr val="black">
                    <a:tint val="75000"/>
                  </a:prstClr>
                </a:solidFill>
                <a:ea typeface="ＭＳ Ｐゴシック"/>
              </a:rPr>
              <a:t>Fontys Hogeschool ICT</a:t>
            </a:r>
            <a:endParaRPr lang="nl-NL">
              <a:solidFill>
                <a:srgbClr val="000000"/>
              </a:solidFill>
              <a:ea typeface="ＭＳ Ｐゴシック"/>
            </a:endParaRPr>
          </a:p>
        </p:txBody>
      </p:sp>
      <p:sp>
        <p:nvSpPr>
          <p:cNvPr id="6" name="Content Placeholder 2">
            <a:extLst>
              <a:ext uri="{FF2B5EF4-FFF2-40B4-BE49-F238E27FC236}">
                <a16:creationId xmlns:a16="http://schemas.microsoft.com/office/drawing/2014/main" id="{41568FE7-914A-4246-B3AB-992D272B97CC}"/>
              </a:ext>
            </a:extLst>
          </p:cNvPr>
          <p:cNvSpPr txBox="1">
            <a:spLocks/>
          </p:cNvSpPr>
          <p:nvPr/>
        </p:nvSpPr>
        <p:spPr bwMode="auto">
          <a:xfrm>
            <a:off x="533400" y="2743200"/>
            <a:ext cx="8153400" cy="313407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b="0" i="0">
                <a:solidFill>
                  <a:srgbClr val="570076"/>
                </a:solidFill>
                <a:latin typeface="Arial"/>
                <a:ea typeface="+mn-ea"/>
                <a:cs typeface="Arial"/>
              </a:defRPr>
            </a:lvl1pPr>
            <a:lvl2pPr marL="742950" indent="-285750" algn="l" rtl="0" eaLnBrk="1" fontAlgn="base" hangingPunct="1">
              <a:spcBef>
                <a:spcPct val="20000"/>
              </a:spcBef>
              <a:spcAft>
                <a:spcPct val="0"/>
              </a:spcAft>
              <a:buChar char="–"/>
              <a:defRPr sz="2800" b="0" i="0">
                <a:solidFill>
                  <a:srgbClr val="570076"/>
                </a:solidFill>
                <a:latin typeface="Arial"/>
                <a:ea typeface="+mn-ea"/>
                <a:cs typeface="Arial"/>
              </a:defRPr>
            </a:lvl2pPr>
            <a:lvl3pPr marL="1143000" indent="-228600" algn="l" rtl="0" eaLnBrk="1" fontAlgn="base" hangingPunct="1">
              <a:spcBef>
                <a:spcPct val="20000"/>
              </a:spcBef>
              <a:spcAft>
                <a:spcPct val="0"/>
              </a:spcAft>
              <a:buChar char="•"/>
              <a:defRPr sz="2400" b="0" i="0">
                <a:solidFill>
                  <a:srgbClr val="570076"/>
                </a:solidFill>
                <a:latin typeface="Arial"/>
                <a:ea typeface="+mn-ea"/>
                <a:cs typeface="Arial"/>
              </a:defRPr>
            </a:lvl3pPr>
            <a:lvl4pPr marL="1600200" indent="-228600" algn="l" rtl="0" eaLnBrk="1" fontAlgn="base" hangingPunct="1">
              <a:spcBef>
                <a:spcPct val="20000"/>
              </a:spcBef>
              <a:spcAft>
                <a:spcPct val="0"/>
              </a:spcAft>
              <a:buChar char="–"/>
              <a:defRPr sz="2000" b="0" i="0">
                <a:solidFill>
                  <a:srgbClr val="570076"/>
                </a:solidFill>
                <a:latin typeface="Arial"/>
                <a:ea typeface="+mn-ea"/>
                <a:cs typeface="Arial"/>
              </a:defRPr>
            </a:lvl4pPr>
            <a:lvl5pPr marL="2057400" indent="-228600" algn="l" rtl="0" eaLnBrk="1" fontAlgn="base" hangingPunct="1">
              <a:spcBef>
                <a:spcPct val="20000"/>
              </a:spcBef>
              <a:spcAft>
                <a:spcPct val="0"/>
              </a:spcAft>
              <a:buChar char="»"/>
              <a:defRPr sz="2000" b="0" i="0">
                <a:solidFill>
                  <a:srgbClr val="570076"/>
                </a:solidFill>
                <a:latin typeface="Arial"/>
                <a:ea typeface="+mn-ea"/>
                <a:cs typeface="Arial"/>
              </a:defRPr>
            </a:lvl5pPr>
            <a:lvl6pPr marL="2514600" indent="-228600" algn="l" rtl="0" eaLnBrk="1" fontAlgn="base" hangingPunct="1">
              <a:spcBef>
                <a:spcPct val="20000"/>
              </a:spcBef>
              <a:spcAft>
                <a:spcPct val="0"/>
              </a:spcAft>
              <a:buChar char="»"/>
              <a:defRPr sz="2000">
                <a:solidFill>
                  <a:srgbClr val="570076"/>
                </a:solidFill>
                <a:latin typeface="+mn-lt"/>
                <a:ea typeface="+mn-ea"/>
              </a:defRPr>
            </a:lvl6pPr>
            <a:lvl7pPr marL="2971800" indent="-228600" algn="l" rtl="0" eaLnBrk="1" fontAlgn="base" hangingPunct="1">
              <a:spcBef>
                <a:spcPct val="20000"/>
              </a:spcBef>
              <a:spcAft>
                <a:spcPct val="0"/>
              </a:spcAft>
              <a:buChar char="»"/>
              <a:defRPr sz="2000">
                <a:solidFill>
                  <a:srgbClr val="570076"/>
                </a:solidFill>
                <a:latin typeface="+mn-lt"/>
                <a:ea typeface="+mn-ea"/>
              </a:defRPr>
            </a:lvl7pPr>
            <a:lvl8pPr marL="3429000" indent="-228600" algn="l" rtl="0" eaLnBrk="1" fontAlgn="base" hangingPunct="1">
              <a:spcBef>
                <a:spcPct val="20000"/>
              </a:spcBef>
              <a:spcAft>
                <a:spcPct val="0"/>
              </a:spcAft>
              <a:buChar char="»"/>
              <a:defRPr sz="2000">
                <a:solidFill>
                  <a:srgbClr val="570076"/>
                </a:solidFill>
                <a:latin typeface="+mn-lt"/>
                <a:ea typeface="+mn-ea"/>
              </a:defRPr>
            </a:lvl8pPr>
            <a:lvl9pPr marL="3886200" indent="-228600" algn="l" rtl="0" eaLnBrk="1" fontAlgn="base" hangingPunct="1">
              <a:spcBef>
                <a:spcPct val="20000"/>
              </a:spcBef>
              <a:spcAft>
                <a:spcPct val="0"/>
              </a:spcAft>
              <a:buChar char="»"/>
              <a:defRPr sz="2000">
                <a:solidFill>
                  <a:srgbClr val="570076"/>
                </a:solidFill>
                <a:latin typeface="+mn-lt"/>
                <a:ea typeface="+mn-ea"/>
              </a:defRPr>
            </a:lvl9pPr>
          </a:lstStyle>
          <a:p>
            <a:r>
              <a:rPr lang="en-GB" kern="0" dirty="0"/>
              <a:t>Hoe </a:t>
            </a:r>
            <a:r>
              <a:rPr lang="en-GB" kern="0" dirty="0" err="1"/>
              <a:t>geven</a:t>
            </a:r>
            <a:r>
              <a:rPr lang="en-GB" kern="0" dirty="0"/>
              <a:t> we nu de “</a:t>
            </a:r>
            <a:r>
              <a:rPr lang="en-GB" kern="0" dirty="0" err="1"/>
              <a:t>echte</a:t>
            </a:r>
            <a:r>
              <a:rPr lang="en-GB" kern="0" dirty="0"/>
              <a:t>” </a:t>
            </a:r>
            <a:r>
              <a:rPr lang="en-GB" kern="0" dirty="0" err="1"/>
              <a:t>implementatie</a:t>
            </a:r>
            <a:r>
              <a:rPr lang="en-GB" kern="0" dirty="0"/>
              <a:t> </a:t>
            </a:r>
            <a:r>
              <a:rPr lang="en-GB" kern="0" dirty="0" err="1"/>
              <a:t>mee</a:t>
            </a:r>
            <a:r>
              <a:rPr lang="en-GB" kern="0" dirty="0"/>
              <a:t> </a:t>
            </a:r>
            <a:r>
              <a:rPr lang="en-GB" kern="0" dirty="0" err="1"/>
              <a:t>aan</a:t>
            </a:r>
            <a:r>
              <a:rPr lang="en-GB" kern="0" dirty="0"/>
              <a:t> de Repository?</a:t>
            </a:r>
          </a:p>
        </p:txBody>
      </p:sp>
      <p:pic>
        <p:nvPicPr>
          <p:cNvPr id="14" name="Picture 13">
            <a:extLst>
              <a:ext uri="{FF2B5EF4-FFF2-40B4-BE49-F238E27FC236}">
                <a16:creationId xmlns:a16="http://schemas.microsoft.com/office/drawing/2014/main" id="{E5D413C6-D55D-4CB2-9CB8-2142EE22F00B}"/>
              </a:ext>
            </a:extLst>
          </p:cNvPr>
          <p:cNvPicPr>
            <a:picLocks noChangeAspect="1"/>
          </p:cNvPicPr>
          <p:nvPr/>
        </p:nvPicPr>
        <p:blipFill>
          <a:blip r:embed="rId2"/>
          <a:stretch>
            <a:fillRect/>
          </a:stretch>
        </p:blipFill>
        <p:spPr>
          <a:xfrm>
            <a:off x="1850492" y="1427697"/>
            <a:ext cx="5229225" cy="1143000"/>
          </a:xfrm>
          <a:prstGeom prst="rect">
            <a:avLst/>
          </a:prstGeom>
        </p:spPr>
      </p:pic>
    </p:spTree>
    <p:extLst>
      <p:ext uri="{BB962C8B-B14F-4D97-AF65-F5344CB8AC3E}">
        <p14:creationId xmlns:p14="http://schemas.microsoft.com/office/powerpoint/2010/main" val="1327873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02CF5-A39D-40BE-97D2-BBA00C4810B4}"/>
              </a:ext>
            </a:extLst>
          </p:cNvPr>
          <p:cNvSpPr>
            <a:spLocks noGrp="1"/>
          </p:cNvSpPr>
          <p:nvPr>
            <p:ph type="title"/>
          </p:nvPr>
        </p:nvSpPr>
        <p:spPr/>
        <p:txBody>
          <a:bodyPr/>
          <a:lstStyle/>
          <a:p>
            <a:r>
              <a:rPr lang="en-GB" dirty="0"/>
              <a:t>Repository Pattern</a:t>
            </a:r>
            <a:endParaRPr lang="en-NL" dirty="0"/>
          </a:p>
        </p:txBody>
      </p:sp>
      <p:sp>
        <p:nvSpPr>
          <p:cNvPr id="3" name="Content Placeholder 2">
            <a:extLst>
              <a:ext uri="{FF2B5EF4-FFF2-40B4-BE49-F238E27FC236}">
                <a16:creationId xmlns:a16="http://schemas.microsoft.com/office/drawing/2014/main" id="{A1ACCA74-1C91-4A72-9395-5C56EEE5C578}"/>
              </a:ext>
            </a:extLst>
          </p:cNvPr>
          <p:cNvSpPr>
            <a:spLocks noGrp="1"/>
          </p:cNvSpPr>
          <p:nvPr>
            <p:ph idx="1"/>
          </p:nvPr>
        </p:nvSpPr>
        <p:spPr/>
        <p:txBody>
          <a:bodyPr/>
          <a:lstStyle/>
          <a:p>
            <a:pPr marL="0" indent="0">
              <a:buNone/>
            </a:pPr>
            <a:r>
              <a:rPr lang="en-GB" dirty="0" err="1"/>
              <a:t>Voorzie</a:t>
            </a:r>
            <a:r>
              <a:rPr lang="en-GB" dirty="0"/>
              <a:t> de repository met </a:t>
            </a:r>
            <a:r>
              <a:rPr lang="en-GB" dirty="0" err="1"/>
              <a:t>een</a:t>
            </a:r>
            <a:r>
              <a:rPr lang="en-GB" dirty="0"/>
              <a:t> class die </a:t>
            </a:r>
            <a:r>
              <a:rPr lang="en-GB" dirty="0" err="1"/>
              <a:t>verantwoordelijk</a:t>
            </a:r>
            <a:r>
              <a:rPr lang="en-GB" dirty="0"/>
              <a:t> is </a:t>
            </a:r>
            <a:r>
              <a:rPr lang="en-GB" dirty="0" err="1"/>
              <a:t>voor</a:t>
            </a:r>
            <a:r>
              <a:rPr lang="en-GB" dirty="0"/>
              <a:t> de </a:t>
            </a:r>
            <a:r>
              <a:rPr lang="en-GB" dirty="0" err="1"/>
              <a:t>opslag</a:t>
            </a:r>
            <a:r>
              <a:rPr lang="en-GB" dirty="0"/>
              <a:t> (de context).</a:t>
            </a:r>
          </a:p>
          <a:p>
            <a:pPr marL="0" indent="0">
              <a:buNone/>
            </a:pPr>
            <a:endParaRPr lang="en-GB" dirty="0"/>
          </a:p>
          <a:p>
            <a:pPr marL="0" indent="0">
              <a:buNone/>
            </a:pPr>
            <a:endParaRPr lang="en-NL" dirty="0"/>
          </a:p>
        </p:txBody>
      </p:sp>
      <p:sp>
        <p:nvSpPr>
          <p:cNvPr id="4" name="Footer Placeholder 3">
            <a:extLst>
              <a:ext uri="{FF2B5EF4-FFF2-40B4-BE49-F238E27FC236}">
                <a16:creationId xmlns:a16="http://schemas.microsoft.com/office/drawing/2014/main" id="{9C16F722-8C73-4D12-B16F-87FA4BFB7686}"/>
              </a:ext>
            </a:extLst>
          </p:cNvPr>
          <p:cNvSpPr>
            <a:spLocks noGrp="1"/>
          </p:cNvSpPr>
          <p:nvPr>
            <p:ph type="ftr" sz="quarter" idx="11"/>
          </p:nvPr>
        </p:nvSpPr>
        <p:spPr/>
        <p:txBody>
          <a:bodyPr/>
          <a:lstStyle/>
          <a:p>
            <a:pPr>
              <a:defRPr/>
            </a:pPr>
            <a:r>
              <a:rPr lang="nl-NL">
                <a:solidFill>
                  <a:prstClr val="black">
                    <a:tint val="75000"/>
                  </a:prstClr>
                </a:solidFill>
                <a:ea typeface="ＭＳ Ｐゴシック"/>
              </a:rPr>
              <a:t>Fontys Hogeschool ICT</a:t>
            </a:r>
            <a:endParaRPr lang="nl-NL">
              <a:solidFill>
                <a:srgbClr val="000000"/>
              </a:solidFill>
              <a:ea typeface="ＭＳ Ｐゴシック"/>
            </a:endParaRPr>
          </a:p>
        </p:txBody>
      </p:sp>
      <p:pic>
        <p:nvPicPr>
          <p:cNvPr id="5" name="Picture 4">
            <a:extLst>
              <a:ext uri="{FF2B5EF4-FFF2-40B4-BE49-F238E27FC236}">
                <a16:creationId xmlns:a16="http://schemas.microsoft.com/office/drawing/2014/main" id="{2D4FC7D8-6D5E-430D-9732-39F96D08E21F}"/>
              </a:ext>
            </a:extLst>
          </p:cNvPr>
          <p:cNvPicPr>
            <a:picLocks noChangeAspect="1"/>
          </p:cNvPicPr>
          <p:nvPr/>
        </p:nvPicPr>
        <p:blipFill>
          <a:blip r:embed="rId2"/>
          <a:stretch>
            <a:fillRect/>
          </a:stretch>
        </p:blipFill>
        <p:spPr>
          <a:xfrm>
            <a:off x="2514600" y="2595785"/>
            <a:ext cx="5029200" cy="3580110"/>
          </a:xfrm>
          <a:prstGeom prst="rect">
            <a:avLst/>
          </a:prstGeom>
        </p:spPr>
      </p:pic>
    </p:spTree>
    <p:extLst>
      <p:ext uri="{BB962C8B-B14F-4D97-AF65-F5344CB8AC3E}">
        <p14:creationId xmlns:p14="http://schemas.microsoft.com/office/powerpoint/2010/main" val="2911097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D31CB-D631-47CE-ADCB-3736277C03A0}"/>
              </a:ext>
            </a:extLst>
          </p:cNvPr>
          <p:cNvSpPr>
            <a:spLocks noGrp="1"/>
          </p:cNvSpPr>
          <p:nvPr>
            <p:ph type="title"/>
          </p:nvPr>
        </p:nvSpPr>
        <p:spPr/>
        <p:txBody>
          <a:bodyPr/>
          <a:lstStyle/>
          <a:p>
            <a:r>
              <a:rPr lang="en-GB" dirty="0"/>
              <a:t>Repository Pattern</a:t>
            </a:r>
            <a:endParaRPr lang="en-NL" dirty="0"/>
          </a:p>
        </p:txBody>
      </p:sp>
      <p:sp>
        <p:nvSpPr>
          <p:cNvPr id="3" name="Content Placeholder 2">
            <a:extLst>
              <a:ext uri="{FF2B5EF4-FFF2-40B4-BE49-F238E27FC236}">
                <a16:creationId xmlns:a16="http://schemas.microsoft.com/office/drawing/2014/main" id="{3A8ABF52-8A5A-4EC9-B734-05548263EF11}"/>
              </a:ext>
            </a:extLst>
          </p:cNvPr>
          <p:cNvSpPr>
            <a:spLocks noGrp="1"/>
          </p:cNvSpPr>
          <p:nvPr>
            <p:ph idx="1"/>
          </p:nvPr>
        </p:nvSpPr>
        <p:spPr/>
        <p:txBody>
          <a:bodyPr/>
          <a:lstStyle/>
          <a:p>
            <a:r>
              <a:rPr lang="en-GB" dirty="0"/>
              <a:t>Via de Controller </a:t>
            </a:r>
            <a:r>
              <a:rPr lang="en-GB" dirty="0" err="1"/>
              <a:t>bepalen</a:t>
            </a:r>
            <a:r>
              <a:rPr lang="en-GB" dirty="0"/>
              <a:t> we </a:t>
            </a:r>
            <a:r>
              <a:rPr lang="en-GB" u="sng" dirty="0"/>
              <a:t>wat </a:t>
            </a:r>
            <a:r>
              <a:rPr lang="en-GB" dirty="0"/>
              <a:t> de context </a:t>
            </a:r>
            <a:r>
              <a:rPr lang="en-GB" dirty="0" err="1"/>
              <a:t>uiteindelijk</a:t>
            </a:r>
            <a:r>
              <a:rPr lang="en-GB" dirty="0"/>
              <a:t> is</a:t>
            </a:r>
          </a:p>
          <a:p>
            <a:pPr marL="800100" lvl="2" indent="0">
              <a:buNone/>
            </a:pPr>
            <a:br>
              <a:rPr lang="en-GB" sz="1800" dirty="0"/>
            </a:br>
            <a:br>
              <a:rPr lang="en-GB" sz="1800" dirty="0"/>
            </a:br>
            <a:r>
              <a:rPr lang="en-GB" sz="1800" dirty="0"/>
              <a:t>{</a:t>
            </a:r>
            <a:br>
              <a:rPr lang="en-GB" sz="1800" dirty="0"/>
            </a:br>
            <a:r>
              <a:rPr lang="en-GB" sz="1800" dirty="0"/>
              <a:t>	</a:t>
            </a:r>
            <a:r>
              <a:rPr lang="en-GB" sz="1800" dirty="0" err="1"/>
              <a:t>IFileContext</a:t>
            </a:r>
            <a:r>
              <a:rPr lang="en-GB" sz="1800" dirty="0"/>
              <a:t> </a:t>
            </a:r>
            <a:r>
              <a:rPr lang="en-GB" sz="1800" dirty="0" err="1"/>
              <a:t>ctx</a:t>
            </a:r>
            <a:r>
              <a:rPr lang="en-GB" sz="1800" dirty="0"/>
              <a:t> = new </a:t>
            </a:r>
            <a:r>
              <a:rPr lang="en-GB" sz="1800" dirty="0" err="1"/>
              <a:t>USBContext</a:t>
            </a:r>
            <a:r>
              <a:rPr lang="en-GB" sz="1800" dirty="0"/>
              <a:t>();</a:t>
            </a:r>
            <a:br>
              <a:rPr lang="en-GB" sz="1800" dirty="0"/>
            </a:br>
            <a:r>
              <a:rPr lang="en-GB" sz="1800" dirty="0"/>
              <a:t>	</a:t>
            </a:r>
            <a:r>
              <a:rPr lang="en-GB" sz="1800" dirty="0" err="1"/>
              <a:t>FileRepository</a:t>
            </a:r>
            <a:r>
              <a:rPr lang="en-GB" sz="1800" dirty="0"/>
              <a:t> rep = new </a:t>
            </a:r>
            <a:r>
              <a:rPr lang="en-GB" sz="1800" dirty="0" err="1"/>
              <a:t>FileRepository</a:t>
            </a:r>
            <a:r>
              <a:rPr lang="en-GB" sz="1800" dirty="0"/>
              <a:t>(</a:t>
            </a:r>
            <a:r>
              <a:rPr lang="en-GB" sz="1800" dirty="0" err="1"/>
              <a:t>ctx</a:t>
            </a:r>
            <a:r>
              <a:rPr lang="en-GB" sz="1800" dirty="0"/>
              <a:t>);</a:t>
            </a:r>
          </a:p>
          <a:p>
            <a:pPr marL="800100" lvl="2" indent="0">
              <a:buNone/>
            </a:pPr>
            <a:r>
              <a:rPr lang="en-GB" sz="1800" dirty="0"/>
              <a:t>	….</a:t>
            </a:r>
            <a:br>
              <a:rPr lang="en-GB" sz="1800" dirty="0"/>
            </a:br>
            <a:r>
              <a:rPr lang="en-GB" sz="1800" dirty="0"/>
              <a:t>}</a:t>
            </a:r>
            <a:br>
              <a:rPr lang="en-GB" sz="1800" dirty="0"/>
            </a:br>
            <a:br>
              <a:rPr lang="en-GB" sz="1800" dirty="0"/>
            </a:br>
            <a:r>
              <a:rPr lang="en-GB" dirty="0"/>
              <a:t>(= Dependency Injection)</a:t>
            </a:r>
            <a:endParaRPr lang="en-NL" sz="1800" dirty="0"/>
          </a:p>
        </p:txBody>
      </p:sp>
      <p:sp>
        <p:nvSpPr>
          <p:cNvPr id="4" name="Footer Placeholder 3">
            <a:extLst>
              <a:ext uri="{FF2B5EF4-FFF2-40B4-BE49-F238E27FC236}">
                <a16:creationId xmlns:a16="http://schemas.microsoft.com/office/drawing/2014/main" id="{A9FC41B7-09E1-4A1B-9DAA-B600A1D00F92}"/>
              </a:ext>
            </a:extLst>
          </p:cNvPr>
          <p:cNvSpPr>
            <a:spLocks noGrp="1"/>
          </p:cNvSpPr>
          <p:nvPr>
            <p:ph type="ftr" sz="quarter" idx="11"/>
          </p:nvPr>
        </p:nvSpPr>
        <p:spPr/>
        <p:txBody>
          <a:bodyPr/>
          <a:lstStyle/>
          <a:p>
            <a:pPr>
              <a:defRPr/>
            </a:pPr>
            <a:r>
              <a:rPr lang="nl-NL">
                <a:solidFill>
                  <a:prstClr val="black">
                    <a:tint val="75000"/>
                  </a:prstClr>
                </a:solidFill>
                <a:ea typeface="ＭＳ Ｐゴシック"/>
              </a:rPr>
              <a:t>Fontys Hogeschool ICT</a:t>
            </a:r>
            <a:endParaRPr lang="nl-NL">
              <a:solidFill>
                <a:srgbClr val="000000"/>
              </a:solidFill>
              <a:ea typeface="ＭＳ Ｐゴシック"/>
            </a:endParaRPr>
          </a:p>
        </p:txBody>
      </p:sp>
    </p:spTree>
    <p:extLst>
      <p:ext uri="{BB962C8B-B14F-4D97-AF65-F5344CB8AC3E}">
        <p14:creationId xmlns:p14="http://schemas.microsoft.com/office/powerpoint/2010/main" val="4288767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z="6000" b="0" dirty="0">
                <a:latin typeface="Helvetica Light"/>
                <a:cs typeface="Helvetica Light"/>
              </a:rPr>
              <a:t>Abstracte klassen</a:t>
            </a:r>
          </a:p>
        </p:txBody>
      </p:sp>
      <p:sp>
        <p:nvSpPr>
          <p:cNvPr id="3" name="Content Placeholder 2"/>
          <p:cNvSpPr>
            <a:spLocks noGrp="1"/>
          </p:cNvSpPr>
          <p:nvPr>
            <p:ph idx="1"/>
          </p:nvPr>
        </p:nvSpPr>
        <p:spPr/>
        <p:txBody>
          <a:bodyPr/>
          <a:lstStyle/>
          <a:p>
            <a:r>
              <a:rPr lang="nl-NL" dirty="0">
                <a:latin typeface="Helvetica Light"/>
                <a:cs typeface="Helvetica Light"/>
              </a:rPr>
              <a:t>Wat valt op bij de </a:t>
            </a:r>
            <a:r>
              <a:rPr lang="nl-NL" dirty="0" err="1">
                <a:latin typeface="Consolas"/>
                <a:cs typeface="Consolas"/>
              </a:rPr>
              <a:t>Animal</a:t>
            </a:r>
            <a:r>
              <a:rPr lang="nl-NL" dirty="0">
                <a:latin typeface="Helvetica Light"/>
                <a:cs typeface="Helvetica Light"/>
              </a:rPr>
              <a:t> en </a:t>
            </a:r>
            <a:r>
              <a:rPr lang="nl-NL" dirty="0" err="1">
                <a:latin typeface="Consolas"/>
                <a:cs typeface="Consolas"/>
              </a:rPr>
              <a:t>Car</a:t>
            </a:r>
            <a:r>
              <a:rPr lang="nl-NL" dirty="0">
                <a:latin typeface="Helvetica Light"/>
                <a:cs typeface="Helvetica Light"/>
              </a:rPr>
              <a:t> klasse?</a:t>
            </a:r>
          </a:p>
        </p:txBody>
      </p:sp>
      <p:sp>
        <p:nvSpPr>
          <p:cNvPr id="4" name="Footer Placeholder 3"/>
          <p:cNvSpPr>
            <a:spLocks noGrp="1"/>
          </p:cNvSpPr>
          <p:nvPr>
            <p:ph type="ftr" sz="quarter" idx="11"/>
          </p:nvPr>
        </p:nvSpPr>
        <p:spPr/>
        <p:txBody>
          <a:bodyPr/>
          <a:lstStyle/>
          <a:p>
            <a:pPr>
              <a:defRPr/>
            </a:pPr>
            <a:r>
              <a:rPr lang="nl-NL"/>
              <a:t>Fontys Hogeschool ICT</a:t>
            </a:r>
            <a:endParaRPr lang="nl-NL">
              <a:solidFill>
                <a:srgbClr val="00000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107968285"/>
              </p:ext>
            </p:extLst>
          </p:nvPr>
        </p:nvGraphicFramePr>
        <p:xfrm>
          <a:off x="1524000" y="2667000"/>
          <a:ext cx="1219200" cy="1112520"/>
        </p:xfrm>
        <a:graphic>
          <a:graphicData uri="http://schemas.openxmlformats.org/drawingml/2006/table">
            <a:tbl>
              <a:tblPr>
                <a:tableStyleId>{0505E3EF-67EA-436B-97B2-0124C06EBD24}</a:tableStyleId>
              </a:tblPr>
              <a:tblGrid>
                <a:gridCol w="1219200">
                  <a:extLst>
                    <a:ext uri="{9D8B030D-6E8A-4147-A177-3AD203B41FA5}">
                      <a16:colId xmlns:a16="http://schemas.microsoft.com/office/drawing/2014/main" val="20000"/>
                    </a:ext>
                  </a:extLst>
                </a:gridCol>
              </a:tblGrid>
              <a:tr h="370840">
                <a:tc>
                  <a:txBody>
                    <a:bodyPr/>
                    <a:lstStyle/>
                    <a:p>
                      <a:pPr algn="ctr"/>
                      <a:r>
                        <a:rPr lang="nl-NL" sz="1600" b="1" dirty="0" err="1">
                          <a:latin typeface="Consolas"/>
                          <a:cs typeface="Consolas"/>
                        </a:rPr>
                        <a:t>Animal</a:t>
                      </a:r>
                      <a:endParaRPr lang="nl-NL" sz="1600" b="1" dirty="0">
                        <a:latin typeface="Consolas"/>
                        <a:cs typeface="Consola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endParaRPr lang="nl-NL" sz="1400" dirty="0">
                        <a:latin typeface="Consolas"/>
                        <a:cs typeface="Consola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endParaRPr lang="nl-NL" sz="1400" dirty="0">
                        <a:latin typeface="Consolas"/>
                        <a:cs typeface="Consola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05341128"/>
              </p:ext>
            </p:extLst>
          </p:nvPr>
        </p:nvGraphicFramePr>
        <p:xfrm>
          <a:off x="583250" y="4460520"/>
          <a:ext cx="1219200" cy="1112520"/>
        </p:xfrm>
        <a:graphic>
          <a:graphicData uri="http://schemas.openxmlformats.org/drawingml/2006/table">
            <a:tbl>
              <a:tblPr>
                <a:tableStyleId>{0505E3EF-67EA-436B-97B2-0124C06EBD24}</a:tableStyleId>
              </a:tblPr>
              <a:tblGrid>
                <a:gridCol w="1219200">
                  <a:extLst>
                    <a:ext uri="{9D8B030D-6E8A-4147-A177-3AD203B41FA5}">
                      <a16:colId xmlns:a16="http://schemas.microsoft.com/office/drawing/2014/main" val="20000"/>
                    </a:ext>
                  </a:extLst>
                </a:gridCol>
              </a:tblGrid>
              <a:tr h="370840">
                <a:tc>
                  <a:txBody>
                    <a:bodyPr/>
                    <a:lstStyle/>
                    <a:p>
                      <a:pPr algn="ctr"/>
                      <a:r>
                        <a:rPr lang="nl-NL" sz="1600" b="1" dirty="0">
                          <a:latin typeface="Consolas"/>
                          <a:cs typeface="Consolas"/>
                        </a:rPr>
                        <a:t>Cat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endParaRPr lang="nl-NL" sz="1400" dirty="0">
                        <a:latin typeface="Consolas"/>
                        <a:cs typeface="Consola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endParaRPr lang="nl-NL" sz="1400" dirty="0">
                        <a:latin typeface="Consolas"/>
                        <a:cs typeface="Consola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545815090"/>
              </p:ext>
            </p:extLst>
          </p:nvPr>
        </p:nvGraphicFramePr>
        <p:xfrm>
          <a:off x="2514600" y="4460520"/>
          <a:ext cx="1219200" cy="1112520"/>
        </p:xfrm>
        <a:graphic>
          <a:graphicData uri="http://schemas.openxmlformats.org/drawingml/2006/table">
            <a:tbl>
              <a:tblPr>
                <a:tableStyleId>{0505E3EF-67EA-436B-97B2-0124C06EBD24}</a:tableStyleId>
              </a:tblPr>
              <a:tblGrid>
                <a:gridCol w="1219200">
                  <a:extLst>
                    <a:ext uri="{9D8B030D-6E8A-4147-A177-3AD203B41FA5}">
                      <a16:colId xmlns:a16="http://schemas.microsoft.com/office/drawing/2014/main" val="20000"/>
                    </a:ext>
                  </a:extLst>
                </a:gridCol>
              </a:tblGrid>
              <a:tr h="370840">
                <a:tc>
                  <a:txBody>
                    <a:bodyPr/>
                    <a:lstStyle/>
                    <a:p>
                      <a:pPr algn="ctr"/>
                      <a:r>
                        <a:rPr lang="nl-NL" sz="1600" b="1" dirty="0">
                          <a:latin typeface="Consolas"/>
                          <a:cs typeface="Consolas"/>
                        </a:rPr>
                        <a:t>Dog</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endParaRPr lang="nl-NL" sz="1400" dirty="0">
                        <a:latin typeface="Consolas"/>
                        <a:cs typeface="Consola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endParaRPr lang="nl-NL" sz="1400" dirty="0">
                        <a:latin typeface="Consolas"/>
                        <a:cs typeface="Consola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5" name="Triangle 4"/>
          <p:cNvSpPr/>
          <p:nvPr/>
        </p:nvSpPr>
        <p:spPr bwMode="auto">
          <a:xfrm>
            <a:off x="2019300" y="3791422"/>
            <a:ext cx="228600" cy="182880"/>
          </a:xfrm>
          <a:prstGeom prst="triangle">
            <a:avLst/>
          </a:prstGeom>
          <a:no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cxnSp>
        <p:nvCxnSpPr>
          <p:cNvPr id="12" name="Elbow Connector 11"/>
          <p:cNvCxnSpPr>
            <a:stCxn id="5" idx="3"/>
            <a:endCxn id="10" idx="0"/>
          </p:cNvCxnSpPr>
          <p:nvPr/>
        </p:nvCxnSpPr>
        <p:spPr bwMode="auto">
          <a:xfrm rot="5400000">
            <a:off x="1420116" y="3747036"/>
            <a:ext cx="486218" cy="940750"/>
          </a:xfrm>
          <a:prstGeom prst="bentConnector3">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 name="Elbow Connector 13"/>
          <p:cNvCxnSpPr>
            <a:stCxn id="5" idx="3"/>
            <a:endCxn id="11" idx="0"/>
          </p:cNvCxnSpPr>
          <p:nvPr/>
        </p:nvCxnSpPr>
        <p:spPr bwMode="auto">
          <a:xfrm rot="16200000" flipH="1">
            <a:off x="2385791" y="3722111"/>
            <a:ext cx="486218" cy="990600"/>
          </a:xfrm>
          <a:prstGeom prst="bentConnector3">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aphicFrame>
        <p:nvGraphicFramePr>
          <p:cNvPr id="16" name="Table 15"/>
          <p:cNvGraphicFramePr>
            <a:graphicFrameLocks noGrp="1"/>
          </p:cNvGraphicFramePr>
          <p:nvPr>
            <p:extLst>
              <p:ext uri="{D42A27DB-BD31-4B8C-83A1-F6EECF244321}">
                <p14:modId xmlns:p14="http://schemas.microsoft.com/office/powerpoint/2010/main" val="15084043"/>
              </p:ext>
            </p:extLst>
          </p:nvPr>
        </p:nvGraphicFramePr>
        <p:xfrm>
          <a:off x="5955771" y="2667000"/>
          <a:ext cx="1219200" cy="1112520"/>
        </p:xfrm>
        <a:graphic>
          <a:graphicData uri="http://schemas.openxmlformats.org/drawingml/2006/table">
            <a:tbl>
              <a:tblPr>
                <a:tableStyleId>{0505E3EF-67EA-436B-97B2-0124C06EBD24}</a:tableStyleId>
              </a:tblPr>
              <a:tblGrid>
                <a:gridCol w="1219200">
                  <a:extLst>
                    <a:ext uri="{9D8B030D-6E8A-4147-A177-3AD203B41FA5}">
                      <a16:colId xmlns:a16="http://schemas.microsoft.com/office/drawing/2014/main" val="20000"/>
                    </a:ext>
                  </a:extLst>
                </a:gridCol>
              </a:tblGrid>
              <a:tr h="370840">
                <a:tc>
                  <a:txBody>
                    <a:bodyPr/>
                    <a:lstStyle/>
                    <a:p>
                      <a:pPr algn="ctr"/>
                      <a:r>
                        <a:rPr lang="nl-NL" sz="1600" b="1" dirty="0" err="1">
                          <a:latin typeface="Consolas"/>
                          <a:cs typeface="Consolas"/>
                        </a:rPr>
                        <a:t>Car</a:t>
                      </a:r>
                      <a:endParaRPr lang="nl-NL" sz="1600" b="1" dirty="0">
                        <a:latin typeface="Consolas"/>
                        <a:cs typeface="Consola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endParaRPr lang="nl-NL" sz="1400" dirty="0">
                        <a:latin typeface="Consolas"/>
                        <a:cs typeface="Consola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endParaRPr lang="nl-NL" sz="1400" dirty="0">
                        <a:latin typeface="Consolas"/>
                        <a:cs typeface="Consola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240153533"/>
              </p:ext>
            </p:extLst>
          </p:nvPr>
        </p:nvGraphicFramePr>
        <p:xfrm>
          <a:off x="4443943" y="4460520"/>
          <a:ext cx="1219200" cy="1112520"/>
        </p:xfrm>
        <a:graphic>
          <a:graphicData uri="http://schemas.openxmlformats.org/drawingml/2006/table">
            <a:tbl>
              <a:tblPr>
                <a:tableStyleId>{0505E3EF-67EA-436B-97B2-0124C06EBD24}</a:tableStyleId>
              </a:tblPr>
              <a:tblGrid>
                <a:gridCol w="1219200">
                  <a:extLst>
                    <a:ext uri="{9D8B030D-6E8A-4147-A177-3AD203B41FA5}">
                      <a16:colId xmlns:a16="http://schemas.microsoft.com/office/drawing/2014/main" val="20000"/>
                    </a:ext>
                  </a:extLst>
                </a:gridCol>
              </a:tblGrid>
              <a:tr h="370840">
                <a:tc>
                  <a:txBody>
                    <a:bodyPr/>
                    <a:lstStyle/>
                    <a:p>
                      <a:pPr algn="ctr"/>
                      <a:r>
                        <a:rPr lang="nl-NL" sz="1600" b="1" dirty="0">
                          <a:latin typeface="Consolas"/>
                          <a:cs typeface="Consolas"/>
                        </a:rPr>
                        <a:t>Limousine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endParaRPr lang="nl-NL" sz="1400" dirty="0">
                        <a:latin typeface="Consolas"/>
                        <a:cs typeface="Consola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endParaRPr lang="nl-NL" sz="1400" dirty="0">
                        <a:latin typeface="Consolas"/>
                        <a:cs typeface="Consola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401182420"/>
              </p:ext>
            </p:extLst>
          </p:nvPr>
        </p:nvGraphicFramePr>
        <p:xfrm>
          <a:off x="5957373" y="4460520"/>
          <a:ext cx="1219200" cy="1112520"/>
        </p:xfrm>
        <a:graphic>
          <a:graphicData uri="http://schemas.openxmlformats.org/drawingml/2006/table">
            <a:tbl>
              <a:tblPr>
                <a:tableStyleId>{0505E3EF-67EA-436B-97B2-0124C06EBD24}</a:tableStyleId>
              </a:tblPr>
              <a:tblGrid>
                <a:gridCol w="1219200">
                  <a:extLst>
                    <a:ext uri="{9D8B030D-6E8A-4147-A177-3AD203B41FA5}">
                      <a16:colId xmlns:a16="http://schemas.microsoft.com/office/drawing/2014/main" val="20000"/>
                    </a:ext>
                  </a:extLst>
                </a:gridCol>
              </a:tblGrid>
              <a:tr h="370840">
                <a:tc>
                  <a:txBody>
                    <a:bodyPr/>
                    <a:lstStyle/>
                    <a:p>
                      <a:pPr algn="ctr"/>
                      <a:r>
                        <a:rPr lang="nl-NL" sz="1600" b="1" dirty="0">
                          <a:latin typeface="Consolas"/>
                          <a:cs typeface="Consolas"/>
                        </a:rPr>
                        <a:t>Sedan</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endParaRPr lang="nl-NL" sz="1400" dirty="0">
                        <a:latin typeface="Consolas"/>
                        <a:cs typeface="Consola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endParaRPr lang="nl-NL" sz="1400" dirty="0">
                        <a:latin typeface="Consolas"/>
                        <a:cs typeface="Consola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19" name="Triangle 18"/>
          <p:cNvSpPr/>
          <p:nvPr/>
        </p:nvSpPr>
        <p:spPr bwMode="auto">
          <a:xfrm>
            <a:off x="6451071" y="3791422"/>
            <a:ext cx="228600" cy="182880"/>
          </a:xfrm>
          <a:prstGeom prst="triangle">
            <a:avLst/>
          </a:prstGeom>
          <a:no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cxnSp>
        <p:nvCxnSpPr>
          <p:cNvPr id="20" name="Elbow Connector 19"/>
          <p:cNvCxnSpPr>
            <a:stCxn id="19" idx="3"/>
            <a:endCxn id="17" idx="0"/>
          </p:cNvCxnSpPr>
          <p:nvPr/>
        </p:nvCxnSpPr>
        <p:spPr bwMode="auto">
          <a:xfrm rot="5400000">
            <a:off x="5566348" y="3461497"/>
            <a:ext cx="486218" cy="1511828"/>
          </a:xfrm>
          <a:prstGeom prst="bentConnector3">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1" name="Elbow Connector 20"/>
          <p:cNvCxnSpPr>
            <a:stCxn id="19" idx="3"/>
            <a:endCxn id="18" idx="0"/>
          </p:cNvCxnSpPr>
          <p:nvPr/>
        </p:nvCxnSpPr>
        <p:spPr bwMode="auto">
          <a:xfrm rot="16200000" flipH="1">
            <a:off x="6323063" y="4216610"/>
            <a:ext cx="486218" cy="1602"/>
          </a:xfrm>
          <a:prstGeom prst="bentConnector3">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aphicFrame>
        <p:nvGraphicFramePr>
          <p:cNvPr id="22" name="Table 21"/>
          <p:cNvGraphicFramePr>
            <a:graphicFrameLocks noGrp="1"/>
          </p:cNvGraphicFramePr>
          <p:nvPr>
            <p:extLst>
              <p:ext uri="{D42A27DB-BD31-4B8C-83A1-F6EECF244321}">
                <p14:modId xmlns:p14="http://schemas.microsoft.com/office/powerpoint/2010/main" val="1876414886"/>
              </p:ext>
            </p:extLst>
          </p:nvPr>
        </p:nvGraphicFramePr>
        <p:xfrm>
          <a:off x="7467600" y="4460520"/>
          <a:ext cx="1219200" cy="1112520"/>
        </p:xfrm>
        <a:graphic>
          <a:graphicData uri="http://schemas.openxmlformats.org/drawingml/2006/table">
            <a:tbl>
              <a:tblPr>
                <a:tableStyleId>{0505E3EF-67EA-436B-97B2-0124C06EBD24}</a:tableStyleId>
              </a:tblPr>
              <a:tblGrid>
                <a:gridCol w="1219200">
                  <a:extLst>
                    <a:ext uri="{9D8B030D-6E8A-4147-A177-3AD203B41FA5}">
                      <a16:colId xmlns:a16="http://schemas.microsoft.com/office/drawing/2014/main" val="20000"/>
                    </a:ext>
                  </a:extLst>
                </a:gridCol>
              </a:tblGrid>
              <a:tr h="370840">
                <a:tc>
                  <a:txBody>
                    <a:bodyPr/>
                    <a:lstStyle/>
                    <a:p>
                      <a:pPr algn="ctr"/>
                      <a:r>
                        <a:rPr lang="nl-NL" sz="1600" b="1" dirty="0">
                          <a:latin typeface="Consolas"/>
                          <a:cs typeface="Consolas"/>
                        </a:rPr>
                        <a:t>Truck</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endParaRPr lang="nl-NL" sz="1400" dirty="0">
                        <a:latin typeface="Consolas"/>
                        <a:cs typeface="Consola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endParaRPr lang="nl-NL" sz="1400" dirty="0">
                        <a:latin typeface="Consolas"/>
                        <a:cs typeface="Consola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cxnSp>
        <p:nvCxnSpPr>
          <p:cNvPr id="25" name="Elbow Connector 24"/>
          <p:cNvCxnSpPr>
            <a:stCxn id="19" idx="3"/>
            <a:endCxn id="22" idx="0"/>
          </p:cNvCxnSpPr>
          <p:nvPr/>
        </p:nvCxnSpPr>
        <p:spPr bwMode="auto">
          <a:xfrm rot="16200000" flipH="1">
            <a:off x="7078176" y="3461496"/>
            <a:ext cx="486218" cy="1511829"/>
          </a:xfrm>
          <a:prstGeom prst="bentConnector3">
            <a:avLst>
              <a:gd name="adj1" fmla="val 50000"/>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039562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z="6000" b="0" dirty="0">
                <a:latin typeface="Helvetica Light"/>
                <a:cs typeface="Helvetica Light"/>
              </a:rPr>
              <a:t>Abstracte klassen</a:t>
            </a:r>
          </a:p>
        </p:txBody>
      </p:sp>
      <p:sp>
        <p:nvSpPr>
          <p:cNvPr id="3" name="Content Placeholder 2"/>
          <p:cNvSpPr>
            <a:spLocks noGrp="1"/>
          </p:cNvSpPr>
          <p:nvPr>
            <p:ph idx="1"/>
          </p:nvPr>
        </p:nvSpPr>
        <p:spPr/>
        <p:txBody>
          <a:bodyPr/>
          <a:lstStyle/>
          <a:p>
            <a:r>
              <a:rPr lang="nl-NL" dirty="0">
                <a:latin typeface="Helvetica Light"/>
                <a:cs typeface="Helvetica Light"/>
              </a:rPr>
              <a:t>Worden niet geïnstantieerd</a:t>
            </a:r>
          </a:p>
        </p:txBody>
      </p:sp>
      <p:sp>
        <p:nvSpPr>
          <p:cNvPr id="4" name="Footer Placeholder 3"/>
          <p:cNvSpPr>
            <a:spLocks noGrp="1"/>
          </p:cNvSpPr>
          <p:nvPr>
            <p:ph type="ftr" sz="quarter" idx="11"/>
          </p:nvPr>
        </p:nvSpPr>
        <p:spPr/>
        <p:txBody>
          <a:bodyPr/>
          <a:lstStyle/>
          <a:p>
            <a:pPr>
              <a:defRPr/>
            </a:pPr>
            <a:r>
              <a:rPr lang="nl-NL"/>
              <a:t>Fontys Hogeschool ICT</a:t>
            </a:r>
            <a:endParaRPr lang="nl-NL">
              <a:solidFill>
                <a:srgbClr val="00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88732166"/>
              </p:ext>
            </p:extLst>
          </p:nvPr>
        </p:nvGraphicFramePr>
        <p:xfrm>
          <a:off x="990600" y="2667000"/>
          <a:ext cx="2286000" cy="1112520"/>
        </p:xfrm>
        <a:graphic>
          <a:graphicData uri="http://schemas.openxmlformats.org/drawingml/2006/table">
            <a:tbl>
              <a:tblPr>
                <a:tableStyleId>{0505E3EF-67EA-436B-97B2-0124C06EBD24}</a:tableStyleId>
              </a:tblPr>
              <a:tblGrid>
                <a:gridCol w="2286000">
                  <a:extLst>
                    <a:ext uri="{9D8B030D-6E8A-4147-A177-3AD203B41FA5}">
                      <a16:colId xmlns:a16="http://schemas.microsoft.com/office/drawing/2014/main" val="20000"/>
                    </a:ext>
                  </a:extLst>
                </a:gridCol>
              </a:tblGrid>
              <a:tr h="370840">
                <a:tc>
                  <a:txBody>
                    <a:bodyPr/>
                    <a:lstStyle/>
                    <a:p>
                      <a:pPr algn="ctr"/>
                      <a:r>
                        <a:rPr lang="nl-NL" sz="1600" b="1" i="1" dirty="0" err="1">
                          <a:latin typeface="Consolas"/>
                          <a:cs typeface="Consolas"/>
                        </a:rPr>
                        <a:t>Animal</a:t>
                      </a:r>
                      <a:r>
                        <a:rPr lang="nl-NL" sz="1600" b="1" i="1" dirty="0">
                          <a:latin typeface="Consolas"/>
                          <a:cs typeface="Consolas"/>
                        </a:rPr>
                        <a:t> {abstract}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endParaRPr lang="nl-NL" sz="1400" dirty="0">
                        <a:latin typeface="Consolas"/>
                        <a:cs typeface="Consola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endParaRPr lang="nl-NL" sz="1400" dirty="0">
                        <a:latin typeface="Consolas"/>
                        <a:cs typeface="Consola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678941213"/>
              </p:ext>
            </p:extLst>
          </p:nvPr>
        </p:nvGraphicFramePr>
        <p:xfrm>
          <a:off x="583250" y="4460520"/>
          <a:ext cx="1219200" cy="1112520"/>
        </p:xfrm>
        <a:graphic>
          <a:graphicData uri="http://schemas.openxmlformats.org/drawingml/2006/table">
            <a:tbl>
              <a:tblPr>
                <a:tableStyleId>{0505E3EF-67EA-436B-97B2-0124C06EBD24}</a:tableStyleId>
              </a:tblPr>
              <a:tblGrid>
                <a:gridCol w="1219200">
                  <a:extLst>
                    <a:ext uri="{9D8B030D-6E8A-4147-A177-3AD203B41FA5}">
                      <a16:colId xmlns:a16="http://schemas.microsoft.com/office/drawing/2014/main" val="20000"/>
                    </a:ext>
                  </a:extLst>
                </a:gridCol>
              </a:tblGrid>
              <a:tr h="370840">
                <a:tc>
                  <a:txBody>
                    <a:bodyPr/>
                    <a:lstStyle/>
                    <a:p>
                      <a:pPr algn="ctr"/>
                      <a:r>
                        <a:rPr lang="nl-NL" sz="1600" b="1" dirty="0">
                          <a:latin typeface="Consolas"/>
                          <a:cs typeface="Consolas"/>
                        </a:rPr>
                        <a:t>Cat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endParaRPr lang="nl-NL" sz="1400" dirty="0">
                        <a:latin typeface="Consolas"/>
                        <a:cs typeface="Consola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endParaRPr lang="nl-NL" sz="1400" dirty="0">
                        <a:latin typeface="Consolas"/>
                        <a:cs typeface="Consola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9845311"/>
              </p:ext>
            </p:extLst>
          </p:nvPr>
        </p:nvGraphicFramePr>
        <p:xfrm>
          <a:off x="2514600" y="4460520"/>
          <a:ext cx="1219200" cy="1112520"/>
        </p:xfrm>
        <a:graphic>
          <a:graphicData uri="http://schemas.openxmlformats.org/drawingml/2006/table">
            <a:tbl>
              <a:tblPr>
                <a:tableStyleId>{0505E3EF-67EA-436B-97B2-0124C06EBD24}</a:tableStyleId>
              </a:tblPr>
              <a:tblGrid>
                <a:gridCol w="1219200">
                  <a:extLst>
                    <a:ext uri="{9D8B030D-6E8A-4147-A177-3AD203B41FA5}">
                      <a16:colId xmlns:a16="http://schemas.microsoft.com/office/drawing/2014/main" val="20000"/>
                    </a:ext>
                  </a:extLst>
                </a:gridCol>
              </a:tblGrid>
              <a:tr h="370840">
                <a:tc>
                  <a:txBody>
                    <a:bodyPr/>
                    <a:lstStyle/>
                    <a:p>
                      <a:pPr algn="ctr"/>
                      <a:r>
                        <a:rPr lang="nl-NL" sz="1600" b="1" dirty="0">
                          <a:latin typeface="Consolas"/>
                          <a:cs typeface="Consolas"/>
                        </a:rPr>
                        <a:t>Dog</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endParaRPr lang="nl-NL" sz="1400" dirty="0">
                        <a:latin typeface="Consolas"/>
                        <a:cs typeface="Consola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endParaRPr lang="nl-NL" sz="1400" dirty="0">
                        <a:latin typeface="Consolas"/>
                        <a:cs typeface="Consola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10" name="Triangle 9"/>
          <p:cNvSpPr/>
          <p:nvPr/>
        </p:nvSpPr>
        <p:spPr bwMode="auto">
          <a:xfrm>
            <a:off x="2019300" y="3791422"/>
            <a:ext cx="228600" cy="182880"/>
          </a:xfrm>
          <a:prstGeom prst="triangle">
            <a:avLst/>
          </a:prstGeom>
          <a:no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cxnSp>
        <p:nvCxnSpPr>
          <p:cNvPr id="13" name="Elbow Connector 12"/>
          <p:cNvCxnSpPr>
            <a:stCxn id="10" idx="3"/>
            <a:endCxn id="17" idx="0"/>
          </p:cNvCxnSpPr>
          <p:nvPr/>
        </p:nvCxnSpPr>
        <p:spPr bwMode="auto">
          <a:xfrm rot="5400000">
            <a:off x="1420116" y="3747036"/>
            <a:ext cx="486218" cy="940750"/>
          </a:xfrm>
          <a:prstGeom prst="bentConnector3">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 name="Elbow Connector 13"/>
          <p:cNvCxnSpPr>
            <a:stCxn id="10" idx="3"/>
            <a:endCxn id="18" idx="0"/>
          </p:cNvCxnSpPr>
          <p:nvPr/>
        </p:nvCxnSpPr>
        <p:spPr bwMode="auto">
          <a:xfrm rot="16200000" flipH="1">
            <a:off x="2385791" y="3722111"/>
            <a:ext cx="486218" cy="990600"/>
          </a:xfrm>
          <a:prstGeom prst="bentConnector3">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aphicFrame>
        <p:nvGraphicFramePr>
          <p:cNvPr id="15" name="Table 14"/>
          <p:cNvGraphicFramePr>
            <a:graphicFrameLocks noGrp="1"/>
          </p:cNvGraphicFramePr>
          <p:nvPr>
            <p:extLst>
              <p:ext uri="{D42A27DB-BD31-4B8C-83A1-F6EECF244321}">
                <p14:modId xmlns:p14="http://schemas.microsoft.com/office/powerpoint/2010/main" val="1043240057"/>
              </p:ext>
            </p:extLst>
          </p:nvPr>
        </p:nvGraphicFramePr>
        <p:xfrm>
          <a:off x="5422371" y="2667000"/>
          <a:ext cx="2286000" cy="1112520"/>
        </p:xfrm>
        <a:graphic>
          <a:graphicData uri="http://schemas.openxmlformats.org/drawingml/2006/table">
            <a:tbl>
              <a:tblPr>
                <a:tableStyleId>{0505E3EF-67EA-436B-97B2-0124C06EBD24}</a:tableStyleId>
              </a:tblPr>
              <a:tblGrid>
                <a:gridCol w="2286000">
                  <a:extLst>
                    <a:ext uri="{9D8B030D-6E8A-4147-A177-3AD203B41FA5}">
                      <a16:colId xmlns:a16="http://schemas.microsoft.com/office/drawing/2014/main" val="20000"/>
                    </a:ext>
                  </a:extLst>
                </a:gridCol>
              </a:tblGrid>
              <a:tr h="370840">
                <a:tc>
                  <a:txBody>
                    <a:bodyPr/>
                    <a:lstStyle/>
                    <a:p>
                      <a:pPr algn="ctr"/>
                      <a:r>
                        <a:rPr lang="nl-NL" sz="1600" b="1" i="1" dirty="0" err="1">
                          <a:latin typeface="Consolas"/>
                          <a:cs typeface="Consolas"/>
                        </a:rPr>
                        <a:t>Car</a:t>
                      </a:r>
                      <a:r>
                        <a:rPr lang="nl-NL" sz="1600" b="1" i="1" dirty="0">
                          <a:latin typeface="Consolas"/>
                          <a:cs typeface="Consolas"/>
                        </a:rPr>
                        <a:t> {abstract}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endParaRPr lang="nl-NL" sz="1400" dirty="0">
                        <a:latin typeface="Consolas"/>
                        <a:cs typeface="Consola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endParaRPr lang="nl-NL" sz="1400" dirty="0">
                        <a:latin typeface="Consolas"/>
                        <a:cs typeface="Consola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419585897"/>
              </p:ext>
            </p:extLst>
          </p:nvPr>
        </p:nvGraphicFramePr>
        <p:xfrm>
          <a:off x="4443943" y="4460520"/>
          <a:ext cx="1219200" cy="1112520"/>
        </p:xfrm>
        <a:graphic>
          <a:graphicData uri="http://schemas.openxmlformats.org/drawingml/2006/table">
            <a:tbl>
              <a:tblPr>
                <a:tableStyleId>{0505E3EF-67EA-436B-97B2-0124C06EBD24}</a:tableStyleId>
              </a:tblPr>
              <a:tblGrid>
                <a:gridCol w="1219200">
                  <a:extLst>
                    <a:ext uri="{9D8B030D-6E8A-4147-A177-3AD203B41FA5}">
                      <a16:colId xmlns:a16="http://schemas.microsoft.com/office/drawing/2014/main" val="20000"/>
                    </a:ext>
                  </a:extLst>
                </a:gridCol>
              </a:tblGrid>
              <a:tr h="370840">
                <a:tc>
                  <a:txBody>
                    <a:bodyPr/>
                    <a:lstStyle/>
                    <a:p>
                      <a:pPr algn="ctr"/>
                      <a:r>
                        <a:rPr lang="nl-NL" sz="1600" b="1" dirty="0">
                          <a:latin typeface="Consolas"/>
                          <a:cs typeface="Consolas"/>
                        </a:rPr>
                        <a:t>Limousine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endParaRPr lang="nl-NL" sz="1400" dirty="0">
                        <a:latin typeface="Consolas"/>
                        <a:cs typeface="Consola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endParaRPr lang="nl-NL" sz="1400" dirty="0">
                        <a:latin typeface="Consolas"/>
                        <a:cs typeface="Consola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791357778"/>
              </p:ext>
            </p:extLst>
          </p:nvPr>
        </p:nvGraphicFramePr>
        <p:xfrm>
          <a:off x="5957373" y="4460520"/>
          <a:ext cx="1219200" cy="1112520"/>
        </p:xfrm>
        <a:graphic>
          <a:graphicData uri="http://schemas.openxmlformats.org/drawingml/2006/table">
            <a:tbl>
              <a:tblPr>
                <a:tableStyleId>{0505E3EF-67EA-436B-97B2-0124C06EBD24}</a:tableStyleId>
              </a:tblPr>
              <a:tblGrid>
                <a:gridCol w="1219200">
                  <a:extLst>
                    <a:ext uri="{9D8B030D-6E8A-4147-A177-3AD203B41FA5}">
                      <a16:colId xmlns:a16="http://schemas.microsoft.com/office/drawing/2014/main" val="20000"/>
                    </a:ext>
                  </a:extLst>
                </a:gridCol>
              </a:tblGrid>
              <a:tr h="370840">
                <a:tc>
                  <a:txBody>
                    <a:bodyPr/>
                    <a:lstStyle/>
                    <a:p>
                      <a:pPr algn="ctr"/>
                      <a:r>
                        <a:rPr lang="nl-NL" sz="1600" b="1" dirty="0">
                          <a:latin typeface="Consolas"/>
                          <a:cs typeface="Consolas"/>
                        </a:rPr>
                        <a:t>Sedan</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endParaRPr lang="nl-NL" sz="1400" dirty="0">
                        <a:latin typeface="Consolas"/>
                        <a:cs typeface="Consola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endParaRPr lang="nl-NL" sz="1400" dirty="0">
                        <a:latin typeface="Consolas"/>
                        <a:cs typeface="Consola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18" name="Triangle 17"/>
          <p:cNvSpPr/>
          <p:nvPr/>
        </p:nvSpPr>
        <p:spPr bwMode="auto">
          <a:xfrm>
            <a:off x="6451071" y="3791422"/>
            <a:ext cx="228600" cy="182880"/>
          </a:xfrm>
          <a:prstGeom prst="triangle">
            <a:avLst/>
          </a:prstGeom>
          <a:no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cxnSp>
        <p:nvCxnSpPr>
          <p:cNvPr id="19" name="Elbow Connector 18"/>
          <p:cNvCxnSpPr/>
          <p:nvPr/>
        </p:nvCxnSpPr>
        <p:spPr bwMode="auto">
          <a:xfrm rot="5400000">
            <a:off x="5566348" y="3461497"/>
            <a:ext cx="486218" cy="1511828"/>
          </a:xfrm>
          <a:prstGeom prst="bentConnector3">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0" name="Elbow Connector 19"/>
          <p:cNvCxnSpPr/>
          <p:nvPr/>
        </p:nvCxnSpPr>
        <p:spPr bwMode="auto">
          <a:xfrm rot="16200000" flipH="1">
            <a:off x="6323063" y="4216610"/>
            <a:ext cx="486218" cy="1602"/>
          </a:xfrm>
          <a:prstGeom prst="bentConnector3">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aphicFrame>
        <p:nvGraphicFramePr>
          <p:cNvPr id="21" name="Table 20"/>
          <p:cNvGraphicFramePr>
            <a:graphicFrameLocks noGrp="1"/>
          </p:cNvGraphicFramePr>
          <p:nvPr>
            <p:extLst>
              <p:ext uri="{D42A27DB-BD31-4B8C-83A1-F6EECF244321}">
                <p14:modId xmlns:p14="http://schemas.microsoft.com/office/powerpoint/2010/main" val="1776927553"/>
              </p:ext>
            </p:extLst>
          </p:nvPr>
        </p:nvGraphicFramePr>
        <p:xfrm>
          <a:off x="7467600" y="4460520"/>
          <a:ext cx="1219200" cy="1112520"/>
        </p:xfrm>
        <a:graphic>
          <a:graphicData uri="http://schemas.openxmlformats.org/drawingml/2006/table">
            <a:tbl>
              <a:tblPr>
                <a:tableStyleId>{0505E3EF-67EA-436B-97B2-0124C06EBD24}</a:tableStyleId>
              </a:tblPr>
              <a:tblGrid>
                <a:gridCol w="1219200">
                  <a:extLst>
                    <a:ext uri="{9D8B030D-6E8A-4147-A177-3AD203B41FA5}">
                      <a16:colId xmlns:a16="http://schemas.microsoft.com/office/drawing/2014/main" val="20000"/>
                    </a:ext>
                  </a:extLst>
                </a:gridCol>
              </a:tblGrid>
              <a:tr h="370840">
                <a:tc>
                  <a:txBody>
                    <a:bodyPr/>
                    <a:lstStyle/>
                    <a:p>
                      <a:pPr algn="ctr"/>
                      <a:r>
                        <a:rPr lang="nl-NL" sz="1600" b="1" dirty="0">
                          <a:latin typeface="Consolas"/>
                          <a:cs typeface="Consolas"/>
                        </a:rPr>
                        <a:t>Truck</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endParaRPr lang="nl-NL" sz="1400" dirty="0">
                        <a:latin typeface="Consolas"/>
                        <a:cs typeface="Consola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endParaRPr lang="nl-NL" sz="1400" dirty="0">
                        <a:latin typeface="Consolas"/>
                        <a:cs typeface="Consola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cxnSp>
        <p:nvCxnSpPr>
          <p:cNvPr id="22" name="Elbow Connector 21"/>
          <p:cNvCxnSpPr/>
          <p:nvPr/>
        </p:nvCxnSpPr>
        <p:spPr bwMode="auto">
          <a:xfrm rot="16200000" flipH="1">
            <a:off x="7078176" y="3461496"/>
            <a:ext cx="486218" cy="1511829"/>
          </a:xfrm>
          <a:prstGeom prst="bentConnector3">
            <a:avLst>
              <a:gd name="adj1" fmla="val 50000"/>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463305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bwMode="auto">
          <a:xfrm>
            <a:off x="856331" y="3801320"/>
            <a:ext cx="2286000" cy="232145"/>
          </a:xfrm>
          <a:prstGeom prst="rect">
            <a:avLst/>
          </a:prstGeom>
          <a:solidFill>
            <a:schemeClr val="accent2">
              <a:alpha val="34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2400" b="0" i="0" u="none" strike="noStrike" cap="none" normalizeH="0" baseline="0">
              <a:ln>
                <a:noFill/>
              </a:ln>
              <a:solidFill>
                <a:srgbClr val="000000"/>
              </a:solidFill>
              <a:effectLst/>
              <a:latin typeface="Times" charset="0"/>
              <a:ea typeface="ＭＳ Ｐゴシック"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620516212"/>
              </p:ext>
            </p:extLst>
          </p:nvPr>
        </p:nvGraphicFramePr>
        <p:xfrm>
          <a:off x="856332" y="2930648"/>
          <a:ext cx="2286000" cy="1107952"/>
        </p:xfrm>
        <a:graphic>
          <a:graphicData uri="http://schemas.openxmlformats.org/drawingml/2006/table">
            <a:tbl>
              <a:tblPr>
                <a:tableStyleId>{0505E3EF-67EA-436B-97B2-0124C06EBD24}</a:tableStyleId>
              </a:tblPr>
              <a:tblGrid>
                <a:gridCol w="2286000">
                  <a:extLst>
                    <a:ext uri="{9D8B030D-6E8A-4147-A177-3AD203B41FA5}">
                      <a16:colId xmlns:a16="http://schemas.microsoft.com/office/drawing/2014/main" val="20000"/>
                    </a:ext>
                  </a:extLst>
                </a:gridCol>
              </a:tblGrid>
              <a:tr h="335240">
                <a:tc>
                  <a:txBody>
                    <a:bodyPr/>
                    <a:lstStyle/>
                    <a:p>
                      <a:pPr algn="ctr"/>
                      <a:r>
                        <a:rPr lang="nl-NL" sz="1200" b="1" i="0" dirty="0" err="1">
                          <a:latin typeface="Consolas"/>
                          <a:cs typeface="Consolas"/>
                        </a:rPr>
                        <a:t>Animal</a:t>
                      </a:r>
                      <a:endParaRPr lang="nl-NL" sz="1200" b="1" i="0" dirty="0">
                        <a:latin typeface="Consolas"/>
                        <a:cs typeface="Consolas"/>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15512">
                <a:tc>
                  <a:txBody>
                    <a:bodyPr/>
                    <a:lstStyle/>
                    <a:p>
                      <a:r>
                        <a:rPr lang="nl-NL" sz="1200" dirty="0">
                          <a:latin typeface="Consolas"/>
                          <a:cs typeface="Consolas"/>
                        </a:rPr>
                        <a:t>name: String</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nl-NL" sz="1200" dirty="0" err="1">
                          <a:latin typeface="Consolas"/>
                          <a:cs typeface="Consolas"/>
                        </a:rPr>
                        <a:t>Animal</a:t>
                      </a:r>
                      <a:r>
                        <a:rPr lang="nl-NL" sz="1200" dirty="0">
                          <a:latin typeface="Consolas"/>
                          <a:cs typeface="Consolas"/>
                        </a:rPr>
                        <a:t>(name: String)</a:t>
                      </a:r>
                    </a:p>
                    <a:p>
                      <a:r>
                        <a:rPr lang="nl-NL" sz="1200" dirty="0" err="1">
                          <a:latin typeface="Consolas"/>
                          <a:cs typeface="Consolas"/>
                        </a:rPr>
                        <a:t>makeNoise</a:t>
                      </a:r>
                      <a:r>
                        <a:rPr lang="nl-NL" sz="1200" dirty="0">
                          <a:latin typeface="Consolas"/>
                          <a:cs typeface="Consolas"/>
                        </a:rPr>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10" name="Rectangle 9"/>
          <p:cNvSpPr/>
          <p:nvPr/>
        </p:nvSpPr>
        <p:spPr bwMode="auto">
          <a:xfrm>
            <a:off x="144182" y="5562600"/>
            <a:ext cx="1828800" cy="217887"/>
          </a:xfrm>
          <a:prstGeom prst="rect">
            <a:avLst/>
          </a:prstGeom>
          <a:solidFill>
            <a:schemeClr val="accent3">
              <a:alpha val="34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2400" b="0" i="0" u="none" strike="noStrike" cap="none" normalizeH="0" baseline="0">
              <a:ln>
                <a:noFill/>
              </a:ln>
              <a:solidFill>
                <a:srgbClr val="000000"/>
              </a:solidFill>
              <a:effectLst/>
              <a:latin typeface="Times" charset="0"/>
              <a:ea typeface="ＭＳ Ｐゴシック" charset="0"/>
            </a:endParaRPr>
          </a:p>
        </p:txBody>
      </p:sp>
      <p:sp>
        <p:nvSpPr>
          <p:cNvPr id="13" name="Rectangle 12"/>
          <p:cNvSpPr/>
          <p:nvPr/>
        </p:nvSpPr>
        <p:spPr bwMode="auto">
          <a:xfrm>
            <a:off x="2075532" y="5562600"/>
            <a:ext cx="1828800" cy="217887"/>
          </a:xfrm>
          <a:prstGeom prst="rect">
            <a:avLst/>
          </a:prstGeom>
          <a:solidFill>
            <a:schemeClr val="accent3">
              <a:alpha val="34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2400" b="0" i="0" u="none" strike="noStrike" cap="none" normalizeH="0" baseline="0">
              <a:ln>
                <a:noFill/>
              </a:ln>
              <a:solidFill>
                <a:srgbClr val="000000"/>
              </a:solidFill>
              <a:effectLst/>
              <a:latin typeface="Times" charset="0"/>
              <a:ea typeface="ＭＳ Ｐゴシック" charset="0"/>
            </a:endParaRPr>
          </a:p>
        </p:txBody>
      </p:sp>
      <p:sp>
        <p:nvSpPr>
          <p:cNvPr id="14" name="Rectangle 13"/>
          <p:cNvSpPr/>
          <p:nvPr/>
        </p:nvSpPr>
        <p:spPr bwMode="auto">
          <a:xfrm>
            <a:off x="4724400" y="5257800"/>
            <a:ext cx="3810000" cy="838200"/>
          </a:xfrm>
          <a:prstGeom prst="rect">
            <a:avLst/>
          </a:prstGeom>
          <a:solidFill>
            <a:schemeClr val="accent2">
              <a:alpha val="34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2400" b="0" i="0" u="none" strike="noStrike" cap="none" normalizeH="0" baseline="0">
              <a:ln>
                <a:noFill/>
              </a:ln>
              <a:solidFill>
                <a:srgbClr val="000000"/>
              </a:solidFill>
              <a:effectLst/>
              <a:latin typeface="Times" charset="0"/>
              <a:ea typeface="ＭＳ Ｐゴシック"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1047188785"/>
              </p:ext>
            </p:extLst>
          </p:nvPr>
        </p:nvGraphicFramePr>
        <p:xfrm>
          <a:off x="144182" y="4724168"/>
          <a:ext cx="1828800" cy="1056320"/>
        </p:xfrm>
        <a:graphic>
          <a:graphicData uri="http://schemas.openxmlformats.org/drawingml/2006/table">
            <a:tbl>
              <a:tblPr>
                <a:tableStyleId>{0505E3EF-67EA-436B-97B2-0124C06EBD24}</a:tableStyleId>
              </a:tblPr>
              <a:tblGrid>
                <a:gridCol w="1828800">
                  <a:extLst>
                    <a:ext uri="{9D8B030D-6E8A-4147-A177-3AD203B41FA5}">
                      <a16:colId xmlns:a16="http://schemas.microsoft.com/office/drawing/2014/main" val="20000"/>
                    </a:ext>
                  </a:extLst>
                </a:gridCol>
              </a:tblGrid>
              <a:tr h="294320">
                <a:tc>
                  <a:txBody>
                    <a:bodyPr/>
                    <a:lstStyle/>
                    <a:p>
                      <a:pPr algn="ctr"/>
                      <a:r>
                        <a:rPr lang="nl-NL" sz="1200" b="1" dirty="0">
                          <a:latin typeface="Consolas"/>
                          <a:cs typeface="Consolas"/>
                        </a:rPr>
                        <a:t>Cat</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04800">
                <a:tc>
                  <a:txBody>
                    <a:bodyPr/>
                    <a:lstStyle/>
                    <a:p>
                      <a:endParaRPr lang="nl-NL" sz="1200" dirty="0">
                        <a:latin typeface="Consolas"/>
                        <a:cs typeface="Consola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nl-NL" sz="1200" dirty="0">
                          <a:latin typeface="Consolas"/>
                          <a:cs typeface="Consolas"/>
                        </a:rPr>
                        <a:t>Cat(name: String)</a:t>
                      </a:r>
                    </a:p>
                    <a:p>
                      <a:r>
                        <a:rPr lang="nl-NL" sz="1200" dirty="0" err="1">
                          <a:latin typeface="Consolas"/>
                          <a:cs typeface="Consolas"/>
                        </a:rPr>
                        <a:t>makeNoise</a:t>
                      </a:r>
                      <a:r>
                        <a:rPr lang="nl-NL" sz="1200" dirty="0">
                          <a:latin typeface="Consolas"/>
                          <a:cs typeface="Consolas"/>
                        </a:rPr>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473422330"/>
              </p:ext>
            </p:extLst>
          </p:nvPr>
        </p:nvGraphicFramePr>
        <p:xfrm>
          <a:off x="2075532" y="4724168"/>
          <a:ext cx="1828800" cy="1056320"/>
        </p:xfrm>
        <a:graphic>
          <a:graphicData uri="http://schemas.openxmlformats.org/drawingml/2006/table">
            <a:tbl>
              <a:tblPr>
                <a:tableStyleId>{0505E3EF-67EA-436B-97B2-0124C06EBD24}</a:tableStyleId>
              </a:tblPr>
              <a:tblGrid>
                <a:gridCol w="1828800">
                  <a:extLst>
                    <a:ext uri="{9D8B030D-6E8A-4147-A177-3AD203B41FA5}">
                      <a16:colId xmlns:a16="http://schemas.microsoft.com/office/drawing/2014/main" val="20000"/>
                    </a:ext>
                  </a:extLst>
                </a:gridCol>
              </a:tblGrid>
              <a:tr h="294320">
                <a:tc>
                  <a:txBody>
                    <a:bodyPr/>
                    <a:lstStyle/>
                    <a:p>
                      <a:pPr algn="ctr"/>
                      <a:r>
                        <a:rPr lang="nl-NL" sz="1200" b="1" dirty="0">
                          <a:latin typeface="Consolas"/>
                          <a:cs typeface="Consolas"/>
                        </a:rPr>
                        <a:t>Dog</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04800">
                <a:tc>
                  <a:txBody>
                    <a:bodyPr/>
                    <a:lstStyle/>
                    <a:p>
                      <a:endParaRPr lang="nl-NL" sz="1200" dirty="0">
                        <a:latin typeface="Consolas"/>
                        <a:cs typeface="Consola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nl-NL" sz="1200" dirty="0">
                          <a:latin typeface="Consolas"/>
                          <a:cs typeface="Consolas"/>
                        </a:rPr>
                        <a:t>Dog(name: String)</a:t>
                      </a:r>
                    </a:p>
                    <a:p>
                      <a:r>
                        <a:rPr lang="nl-NL" sz="1200" dirty="0" err="1">
                          <a:latin typeface="Consolas"/>
                          <a:cs typeface="Consolas"/>
                        </a:rPr>
                        <a:t>makeNoise</a:t>
                      </a:r>
                      <a:r>
                        <a:rPr lang="nl-NL" sz="1200" dirty="0">
                          <a:latin typeface="Consolas"/>
                          <a:cs typeface="Consolas"/>
                        </a:rPr>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16" name="Triangle 15"/>
          <p:cNvSpPr/>
          <p:nvPr/>
        </p:nvSpPr>
        <p:spPr bwMode="auto">
          <a:xfrm>
            <a:off x="1885032" y="4055070"/>
            <a:ext cx="228600" cy="182880"/>
          </a:xfrm>
          <a:prstGeom prst="triangle">
            <a:avLst/>
          </a:prstGeom>
          <a:no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cxnSp>
        <p:nvCxnSpPr>
          <p:cNvPr id="17" name="Elbow Connector 16"/>
          <p:cNvCxnSpPr/>
          <p:nvPr/>
        </p:nvCxnSpPr>
        <p:spPr bwMode="auto">
          <a:xfrm rot="5400000">
            <a:off x="1285848" y="4010684"/>
            <a:ext cx="486218" cy="940750"/>
          </a:xfrm>
          <a:prstGeom prst="bentConnector3">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8" name="Elbow Connector 17"/>
          <p:cNvCxnSpPr/>
          <p:nvPr/>
        </p:nvCxnSpPr>
        <p:spPr bwMode="auto">
          <a:xfrm rot="16200000" flipH="1">
            <a:off x="2251523" y="3985759"/>
            <a:ext cx="486218" cy="990600"/>
          </a:xfrm>
          <a:prstGeom prst="bentConnector3">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 name="Title 1"/>
          <p:cNvSpPr>
            <a:spLocks noGrp="1"/>
          </p:cNvSpPr>
          <p:nvPr>
            <p:ph type="title"/>
          </p:nvPr>
        </p:nvSpPr>
        <p:spPr/>
        <p:txBody>
          <a:bodyPr/>
          <a:lstStyle/>
          <a:p>
            <a:r>
              <a:rPr lang="nl-NL" sz="6000" b="0" dirty="0">
                <a:latin typeface="Helvetica Light"/>
                <a:cs typeface="Helvetica Light"/>
              </a:rPr>
              <a:t>Abstracte methode</a:t>
            </a:r>
          </a:p>
        </p:txBody>
      </p:sp>
      <p:sp>
        <p:nvSpPr>
          <p:cNvPr id="3" name="Content Placeholder 2"/>
          <p:cNvSpPr>
            <a:spLocks noGrp="1"/>
          </p:cNvSpPr>
          <p:nvPr>
            <p:ph idx="1"/>
          </p:nvPr>
        </p:nvSpPr>
        <p:spPr/>
        <p:txBody>
          <a:bodyPr/>
          <a:lstStyle/>
          <a:p>
            <a:r>
              <a:rPr lang="nl-NL" dirty="0">
                <a:latin typeface="Helvetica Light"/>
                <a:cs typeface="Helvetica Light"/>
              </a:rPr>
              <a:t>Probleem bij </a:t>
            </a:r>
            <a:r>
              <a:rPr lang="nl-NL" dirty="0" err="1">
                <a:solidFill>
                  <a:schemeClr val="accent5"/>
                </a:solidFill>
                <a:latin typeface="Helvetica Light"/>
                <a:cs typeface="Helvetica Light"/>
              </a:rPr>
              <a:t>inheritance</a:t>
            </a:r>
            <a:endParaRPr lang="nl-NL" dirty="0">
              <a:solidFill>
                <a:schemeClr val="accent5"/>
              </a:solidFill>
              <a:latin typeface="Helvetica Light"/>
              <a:cs typeface="Helvetica Light"/>
            </a:endParaRPr>
          </a:p>
          <a:p>
            <a:endParaRPr lang="nl-NL" dirty="0">
              <a:latin typeface="Helvetica Light"/>
              <a:cs typeface="Helvetica Light"/>
            </a:endParaRPr>
          </a:p>
        </p:txBody>
      </p:sp>
      <p:sp>
        <p:nvSpPr>
          <p:cNvPr id="4" name="Footer Placeholder 3"/>
          <p:cNvSpPr>
            <a:spLocks noGrp="1"/>
          </p:cNvSpPr>
          <p:nvPr>
            <p:ph type="ftr" sz="quarter" idx="11"/>
          </p:nvPr>
        </p:nvSpPr>
        <p:spPr/>
        <p:txBody>
          <a:bodyPr/>
          <a:lstStyle/>
          <a:p>
            <a:pPr>
              <a:defRPr/>
            </a:pPr>
            <a:r>
              <a:rPr lang="nl-NL"/>
              <a:t>Fontys Hogeschool ICT</a:t>
            </a:r>
            <a:endParaRPr lang="nl-NL">
              <a:solidFill>
                <a:srgbClr val="000000"/>
              </a:solidFill>
            </a:endParaRPr>
          </a:p>
        </p:txBody>
      </p:sp>
      <p:sp>
        <p:nvSpPr>
          <p:cNvPr id="7" name="Rectangle 6"/>
          <p:cNvSpPr/>
          <p:nvPr/>
        </p:nvSpPr>
        <p:spPr>
          <a:xfrm>
            <a:off x="3733800" y="2362200"/>
            <a:ext cx="5715000" cy="4278094"/>
          </a:xfrm>
          <a:prstGeom prst="rect">
            <a:avLst/>
          </a:prstGeom>
        </p:spPr>
        <p:txBody>
          <a:bodyPr wrap="square">
            <a:spAutoFit/>
          </a:bodyPr>
          <a:lstStyle/>
          <a:p>
            <a:r>
              <a:rPr lang="nl-NL" sz="1700" dirty="0">
                <a:solidFill>
                  <a:srgbClr val="0000FF"/>
                </a:solidFill>
                <a:latin typeface="Consolas"/>
              </a:rPr>
              <a:t>public class</a:t>
            </a:r>
            <a:r>
              <a:rPr lang="nl-NL" sz="1700" dirty="0">
                <a:solidFill>
                  <a:prstClr val="black"/>
                </a:solidFill>
                <a:latin typeface="Consolas"/>
              </a:rPr>
              <a:t> </a:t>
            </a:r>
            <a:r>
              <a:rPr lang="nl-NL" sz="1700" dirty="0">
                <a:solidFill>
                  <a:srgbClr val="2B91AF"/>
                </a:solidFill>
                <a:latin typeface="Consolas"/>
              </a:rPr>
              <a:t>Animal</a:t>
            </a:r>
            <a:endParaRPr lang="nl-NL" sz="1700" dirty="0">
              <a:solidFill>
                <a:prstClr val="black"/>
              </a:solidFill>
              <a:latin typeface="Consolas"/>
            </a:endParaRPr>
          </a:p>
          <a:p>
            <a:r>
              <a:rPr lang="nl-NL" sz="1700" dirty="0">
                <a:solidFill>
                  <a:prstClr val="black"/>
                </a:solidFill>
                <a:latin typeface="Consolas"/>
              </a:rPr>
              <a:t>{</a:t>
            </a:r>
          </a:p>
          <a:p>
            <a:r>
              <a:rPr lang="en-US" sz="1700" dirty="0">
                <a:solidFill>
                  <a:prstClr val="black"/>
                </a:solidFill>
                <a:latin typeface="Consolas"/>
              </a:rPr>
              <a:t>    </a:t>
            </a:r>
            <a:r>
              <a:rPr lang="en-US" sz="1700" dirty="0">
                <a:solidFill>
                  <a:srgbClr val="0000FF"/>
                </a:solidFill>
                <a:latin typeface="Consolas"/>
              </a:rPr>
              <a:t>private string</a:t>
            </a:r>
            <a:r>
              <a:rPr lang="en-US" sz="1700" dirty="0">
                <a:solidFill>
                  <a:prstClr val="black"/>
                </a:solidFill>
                <a:latin typeface="Consolas"/>
              </a:rPr>
              <a:t> name; </a:t>
            </a:r>
          </a:p>
          <a:p>
            <a:endParaRPr lang="nl-NL" sz="1700" dirty="0">
              <a:solidFill>
                <a:prstClr val="black"/>
              </a:solidFill>
              <a:latin typeface="Consolas"/>
            </a:endParaRPr>
          </a:p>
          <a:p>
            <a:r>
              <a:rPr lang="nl-NL" sz="1700" dirty="0">
                <a:solidFill>
                  <a:prstClr val="black"/>
                </a:solidFill>
                <a:latin typeface="Consolas"/>
              </a:rPr>
              <a:t>    </a:t>
            </a:r>
            <a:r>
              <a:rPr lang="nl-NL" sz="1700" dirty="0">
                <a:solidFill>
                  <a:srgbClr val="0000FF"/>
                </a:solidFill>
                <a:latin typeface="Consolas"/>
              </a:rPr>
              <a:t>public</a:t>
            </a:r>
            <a:r>
              <a:rPr lang="nl-NL" sz="1700" dirty="0">
                <a:solidFill>
                  <a:prstClr val="black"/>
                </a:solidFill>
                <a:latin typeface="Consolas"/>
              </a:rPr>
              <a:t> Animal(</a:t>
            </a:r>
            <a:r>
              <a:rPr lang="nl-NL" sz="1700" dirty="0">
                <a:solidFill>
                  <a:srgbClr val="0000FF"/>
                </a:solidFill>
                <a:latin typeface="Consolas"/>
              </a:rPr>
              <a:t>string</a:t>
            </a:r>
            <a:r>
              <a:rPr lang="nl-NL" sz="1700" dirty="0">
                <a:solidFill>
                  <a:prstClr val="black"/>
                </a:solidFill>
                <a:latin typeface="Consolas"/>
              </a:rPr>
              <a:t> name)</a:t>
            </a:r>
          </a:p>
          <a:p>
            <a:r>
              <a:rPr lang="nl-NL" sz="1700" dirty="0">
                <a:solidFill>
                  <a:prstClr val="black"/>
                </a:solidFill>
                <a:latin typeface="Consolas"/>
              </a:rPr>
              <a:t>    {</a:t>
            </a:r>
          </a:p>
          <a:p>
            <a:r>
              <a:rPr lang="nl-NL" sz="1700" dirty="0">
                <a:solidFill>
                  <a:prstClr val="black"/>
                </a:solidFill>
                <a:latin typeface="Consolas"/>
              </a:rPr>
              <a:t>        </a:t>
            </a:r>
            <a:r>
              <a:rPr lang="nl-NL" sz="1700" dirty="0" err="1">
                <a:solidFill>
                  <a:srgbClr val="0000FF"/>
                </a:solidFill>
                <a:latin typeface="Consolas"/>
              </a:rPr>
              <a:t>this</a:t>
            </a:r>
            <a:r>
              <a:rPr lang="nl-NL" sz="1700" dirty="0" err="1">
                <a:solidFill>
                  <a:prstClr val="black"/>
                </a:solidFill>
                <a:latin typeface="Consolas"/>
              </a:rPr>
              <a:t>.name</a:t>
            </a:r>
            <a:r>
              <a:rPr lang="nl-NL" sz="1700" dirty="0">
                <a:solidFill>
                  <a:prstClr val="black"/>
                </a:solidFill>
                <a:latin typeface="Consolas"/>
              </a:rPr>
              <a:t> = name;</a:t>
            </a:r>
          </a:p>
          <a:p>
            <a:r>
              <a:rPr lang="nl-NL" sz="1700" dirty="0">
                <a:solidFill>
                  <a:prstClr val="black"/>
                </a:solidFill>
                <a:latin typeface="Consolas"/>
              </a:rPr>
              <a:t>    }</a:t>
            </a:r>
          </a:p>
          <a:p>
            <a:endParaRPr lang="nl-NL" sz="1700" dirty="0">
              <a:solidFill>
                <a:prstClr val="black"/>
              </a:solidFill>
              <a:latin typeface="Consolas"/>
            </a:endParaRPr>
          </a:p>
          <a:p>
            <a:r>
              <a:rPr lang="nl-NL" sz="1700" dirty="0">
                <a:solidFill>
                  <a:prstClr val="black"/>
                </a:solidFill>
                <a:latin typeface="Consolas"/>
              </a:rPr>
              <a:t>    </a:t>
            </a:r>
            <a:r>
              <a:rPr lang="nl-NL" sz="1700" dirty="0">
                <a:solidFill>
                  <a:srgbClr val="0000FF"/>
                </a:solidFill>
                <a:latin typeface="Consolas"/>
              </a:rPr>
              <a:t>public</a:t>
            </a:r>
            <a:r>
              <a:rPr lang="nl-NL" sz="1700" dirty="0">
                <a:solidFill>
                  <a:prstClr val="black"/>
                </a:solidFill>
                <a:latin typeface="Consolas"/>
              </a:rPr>
              <a:t> </a:t>
            </a:r>
            <a:r>
              <a:rPr lang="nl-NL" sz="1700" dirty="0">
                <a:solidFill>
                  <a:srgbClr val="0000FF"/>
                </a:solidFill>
                <a:latin typeface="Consolas"/>
              </a:rPr>
              <a:t>virtual</a:t>
            </a:r>
            <a:r>
              <a:rPr lang="nl-NL" sz="1700" dirty="0">
                <a:solidFill>
                  <a:prstClr val="black"/>
                </a:solidFill>
                <a:latin typeface="Consolas"/>
              </a:rPr>
              <a:t> </a:t>
            </a:r>
            <a:r>
              <a:rPr lang="nl-NL" sz="1700" dirty="0" err="1">
                <a:solidFill>
                  <a:srgbClr val="0000FF"/>
                </a:solidFill>
                <a:latin typeface="Consolas"/>
              </a:rPr>
              <a:t>void</a:t>
            </a:r>
            <a:r>
              <a:rPr lang="nl-NL" sz="1700" dirty="0">
                <a:solidFill>
                  <a:prstClr val="black"/>
                </a:solidFill>
                <a:latin typeface="Consolas"/>
              </a:rPr>
              <a:t> </a:t>
            </a:r>
            <a:r>
              <a:rPr lang="nl-NL" sz="1700" dirty="0" err="1">
                <a:solidFill>
                  <a:prstClr val="black"/>
                </a:solidFill>
                <a:latin typeface="Consolas"/>
              </a:rPr>
              <a:t>MakeNoise</a:t>
            </a:r>
            <a:r>
              <a:rPr lang="nl-NL" sz="1700" dirty="0">
                <a:solidFill>
                  <a:prstClr val="black"/>
                </a:solidFill>
                <a:latin typeface="Consolas"/>
              </a:rPr>
              <a:t>()</a:t>
            </a:r>
          </a:p>
          <a:p>
            <a:r>
              <a:rPr lang="nl-NL" sz="1700" dirty="0">
                <a:solidFill>
                  <a:prstClr val="black"/>
                </a:solidFill>
                <a:latin typeface="Consolas"/>
              </a:rPr>
              <a:t>    {</a:t>
            </a:r>
          </a:p>
          <a:p>
            <a:r>
              <a:rPr lang="en-US" sz="1700" dirty="0">
                <a:solidFill>
                  <a:prstClr val="black"/>
                </a:solidFill>
                <a:latin typeface="Consolas"/>
              </a:rPr>
              <a:t>        </a:t>
            </a:r>
            <a:r>
              <a:rPr lang="en-US" sz="1700" dirty="0">
                <a:solidFill>
                  <a:srgbClr val="008000"/>
                </a:solidFill>
                <a:latin typeface="Consolas"/>
              </a:rPr>
              <a:t>// Empty. Don’t know what to do</a:t>
            </a:r>
          </a:p>
          <a:p>
            <a:r>
              <a:rPr lang="en-US" sz="1700" dirty="0">
                <a:solidFill>
                  <a:srgbClr val="008000"/>
                </a:solidFill>
                <a:latin typeface="Consolas"/>
              </a:rPr>
              <a:t>        // here. Cat and dog implement</a:t>
            </a:r>
          </a:p>
          <a:p>
            <a:r>
              <a:rPr lang="en-US" sz="1700" dirty="0">
                <a:solidFill>
                  <a:srgbClr val="008000"/>
                </a:solidFill>
                <a:latin typeface="Consolas"/>
              </a:rPr>
              <a:t>        // this method.</a:t>
            </a:r>
            <a:endParaRPr lang="en-US" sz="1700" dirty="0">
              <a:solidFill>
                <a:prstClr val="black"/>
              </a:solidFill>
              <a:latin typeface="Consolas"/>
            </a:endParaRPr>
          </a:p>
          <a:p>
            <a:r>
              <a:rPr lang="nl-NL" sz="1700" dirty="0">
                <a:solidFill>
                  <a:prstClr val="black"/>
                </a:solidFill>
                <a:latin typeface="Consolas"/>
              </a:rPr>
              <a:t>    }</a:t>
            </a:r>
          </a:p>
          <a:p>
            <a:r>
              <a:rPr lang="nl-NL" sz="1700" dirty="0">
                <a:solidFill>
                  <a:prstClr val="black"/>
                </a:solidFill>
                <a:latin typeface="Consolas"/>
              </a:rPr>
              <a:t>}</a:t>
            </a:r>
          </a:p>
        </p:txBody>
      </p:sp>
    </p:spTree>
    <p:extLst>
      <p:ext uri="{BB962C8B-B14F-4D97-AF65-F5344CB8AC3E}">
        <p14:creationId xmlns:p14="http://schemas.microsoft.com/office/powerpoint/2010/main" val="59760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1000"/>
                                        <p:tgtEl>
                                          <p:spTgt spid="1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ssolve">
                                      <p:cBhvr>
                                        <p:cTn id="10" dur="1000"/>
                                        <p:tgtEl>
                                          <p:spTgt spid="1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10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Rectangle 9"/>
          <p:cNvSpPr/>
          <p:nvPr/>
        </p:nvSpPr>
        <p:spPr bwMode="auto">
          <a:xfrm>
            <a:off x="4928529" y="5605272"/>
            <a:ext cx="1828799" cy="247650"/>
          </a:xfrm>
          <a:prstGeom prst="rect">
            <a:avLst/>
          </a:prstGeom>
          <a:solidFill>
            <a:schemeClr val="accent3">
              <a:alpha val="34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2400" b="0" i="0" u="none" strike="noStrike" cap="none" normalizeH="0" baseline="0">
              <a:ln>
                <a:noFill/>
              </a:ln>
              <a:solidFill>
                <a:srgbClr val="000000"/>
              </a:solidFill>
              <a:effectLst/>
              <a:latin typeface="Times" charset="0"/>
              <a:ea typeface="ＭＳ Ｐゴシック" charset="0"/>
            </a:endParaRPr>
          </a:p>
        </p:txBody>
      </p:sp>
      <p:sp>
        <p:nvSpPr>
          <p:cNvPr id="13" name="Rectangle 12"/>
          <p:cNvSpPr/>
          <p:nvPr/>
        </p:nvSpPr>
        <p:spPr bwMode="auto">
          <a:xfrm>
            <a:off x="6859880" y="5605272"/>
            <a:ext cx="1828800" cy="247650"/>
          </a:xfrm>
          <a:prstGeom prst="rect">
            <a:avLst/>
          </a:prstGeom>
          <a:solidFill>
            <a:schemeClr val="accent3">
              <a:alpha val="34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2400" b="0" i="0" u="none" strike="noStrike" cap="none" normalizeH="0" baseline="0">
              <a:ln>
                <a:noFill/>
              </a:ln>
              <a:solidFill>
                <a:srgbClr val="000000"/>
              </a:solidFill>
              <a:effectLst/>
              <a:latin typeface="Times" charset="0"/>
              <a:ea typeface="ＭＳ Ｐゴシック" charset="0"/>
            </a:endParaRPr>
          </a:p>
        </p:txBody>
      </p:sp>
      <p:sp>
        <p:nvSpPr>
          <p:cNvPr id="5" name="Rectangle 4"/>
          <p:cNvSpPr/>
          <p:nvPr/>
        </p:nvSpPr>
        <p:spPr bwMode="auto">
          <a:xfrm>
            <a:off x="5640679" y="3555050"/>
            <a:ext cx="2286000" cy="196554"/>
          </a:xfrm>
          <a:prstGeom prst="rect">
            <a:avLst/>
          </a:prstGeom>
          <a:solidFill>
            <a:schemeClr val="accent3">
              <a:alpha val="34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2400" b="0" i="0" u="none" strike="noStrike" cap="none" normalizeH="0" baseline="0">
              <a:ln>
                <a:noFill/>
              </a:ln>
              <a:solidFill>
                <a:srgbClr val="000000"/>
              </a:solidFill>
              <a:effectLst/>
              <a:latin typeface="Times" charset="0"/>
              <a:ea typeface="ＭＳ Ｐゴシック" charset="0"/>
            </a:endParaRPr>
          </a:p>
        </p:txBody>
      </p:sp>
      <p:graphicFrame>
        <p:nvGraphicFramePr>
          <p:cNvPr id="9" name="Table 8"/>
          <p:cNvGraphicFramePr>
            <a:graphicFrameLocks noGrp="1"/>
          </p:cNvGraphicFramePr>
          <p:nvPr>
            <p:extLst>
              <p:ext uri="{D42A27DB-BD31-4B8C-83A1-F6EECF244321}">
                <p14:modId xmlns:p14="http://schemas.microsoft.com/office/powerpoint/2010/main" val="472517874"/>
              </p:ext>
            </p:extLst>
          </p:nvPr>
        </p:nvGraphicFramePr>
        <p:xfrm>
          <a:off x="5640679" y="2534830"/>
          <a:ext cx="2286000" cy="1615400"/>
        </p:xfrm>
        <a:graphic>
          <a:graphicData uri="http://schemas.openxmlformats.org/drawingml/2006/table">
            <a:tbl>
              <a:tblPr>
                <a:tableStyleId>{0505E3EF-67EA-436B-97B2-0124C06EBD24}</a:tableStyleId>
              </a:tblPr>
              <a:tblGrid>
                <a:gridCol w="2286000">
                  <a:extLst>
                    <a:ext uri="{9D8B030D-6E8A-4147-A177-3AD203B41FA5}">
                      <a16:colId xmlns:a16="http://schemas.microsoft.com/office/drawing/2014/main" val="20000"/>
                    </a:ext>
                  </a:extLst>
                </a:gridCol>
              </a:tblGrid>
              <a:tr h="335240">
                <a:tc>
                  <a:txBody>
                    <a:bodyPr/>
                    <a:lstStyle/>
                    <a:p>
                      <a:pPr algn="ctr"/>
                      <a:r>
                        <a:rPr lang="nl-NL" sz="1200" b="1" i="1" dirty="0" err="1">
                          <a:latin typeface="Consolas"/>
                          <a:cs typeface="Consolas"/>
                        </a:rPr>
                        <a:t>Animal</a:t>
                      </a:r>
                      <a:r>
                        <a:rPr lang="nl-NL" sz="1200" b="1" i="1" dirty="0">
                          <a:latin typeface="Consolas"/>
                          <a:cs typeface="Consolas"/>
                        </a:rPr>
                        <a:t> {abstract}</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15512">
                <a:tc>
                  <a:txBody>
                    <a:bodyPr/>
                    <a:lstStyle/>
                    <a:p>
                      <a:r>
                        <a:rPr lang="nl-NL" sz="1200" dirty="0">
                          <a:latin typeface="Consolas"/>
                          <a:cs typeface="Consolas"/>
                        </a:rPr>
                        <a:t>name: String</a:t>
                      </a:r>
                    </a:p>
                    <a:p>
                      <a:r>
                        <a:rPr lang="nl-NL" sz="1200" dirty="0" err="1">
                          <a:latin typeface="Consolas"/>
                          <a:cs typeface="Consolas"/>
                        </a:rPr>
                        <a:t>isAsleep</a:t>
                      </a:r>
                      <a:r>
                        <a:rPr lang="nl-NL" sz="1200" dirty="0">
                          <a:latin typeface="Consolas"/>
                          <a:cs typeface="Consolas"/>
                        </a:rPr>
                        <a:t>: </a:t>
                      </a:r>
                      <a:r>
                        <a:rPr lang="nl-NL" sz="1200" dirty="0" err="1">
                          <a:latin typeface="Consolas"/>
                          <a:cs typeface="Consolas"/>
                        </a:rPr>
                        <a:t>Boolean</a:t>
                      </a:r>
                      <a:endParaRPr lang="nl-NL" sz="1200" dirty="0">
                        <a:latin typeface="Consolas"/>
                        <a:cs typeface="Consola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nl-NL" sz="1200" dirty="0" err="1">
                          <a:latin typeface="Consolas"/>
                          <a:cs typeface="Consolas"/>
                        </a:rPr>
                        <a:t>Animal</a:t>
                      </a:r>
                      <a:r>
                        <a:rPr lang="nl-NL" sz="1200" dirty="0">
                          <a:latin typeface="Consolas"/>
                          <a:cs typeface="Consolas"/>
                        </a:rPr>
                        <a:t>(name: String)</a:t>
                      </a:r>
                    </a:p>
                    <a:p>
                      <a:r>
                        <a:rPr lang="nl-NL" sz="1200" i="1" dirty="0" err="1">
                          <a:latin typeface="Consolas"/>
                          <a:cs typeface="Consolas"/>
                        </a:rPr>
                        <a:t>makeNoise</a:t>
                      </a:r>
                      <a:r>
                        <a:rPr lang="nl-NL" sz="1200" i="1" dirty="0">
                          <a:latin typeface="Consolas"/>
                          <a:cs typeface="Consolas"/>
                        </a:rPr>
                        <a:t>() {abstract}</a:t>
                      </a:r>
                    </a:p>
                    <a:p>
                      <a:r>
                        <a:rPr lang="nl-NL" sz="1200" dirty="0" err="1">
                          <a:latin typeface="Consolas"/>
                          <a:cs typeface="Consolas"/>
                        </a:rPr>
                        <a:t>goToSleep</a:t>
                      </a:r>
                      <a:r>
                        <a:rPr lang="nl-NL" sz="1200" dirty="0">
                          <a:latin typeface="Consolas"/>
                          <a:cs typeface="Consolas"/>
                        </a:rPr>
                        <a:t>()</a:t>
                      </a:r>
                    </a:p>
                    <a:p>
                      <a:r>
                        <a:rPr lang="nl-NL" sz="1200" dirty="0" err="1">
                          <a:latin typeface="Consolas"/>
                          <a:cs typeface="Consolas"/>
                        </a:rPr>
                        <a:t>wakeUp</a:t>
                      </a:r>
                      <a:r>
                        <a:rPr lang="nl-NL" sz="1200" dirty="0">
                          <a:latin typeface="Consolas"/>
                          <a:cs typeface="Consolas"/>
                        </a:rPr>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475648537"/>
              </p:ext>
            </p:extLst>
          </p:nvPr>
        </p:nvGraphicFramePr>
        <p:xfrm>
          <a:off x="4928529" y="4798850"/>
          <a:ext cx="1828800" cy="1056320"/>
        </p:xfrm>
        <a:graphic>
          <a:graphicData uri="http://schemas.openxmlformats.org/drawingml/2006/table">
            <a:tbl>
              <a:tblPr>
                <a:tableStyleId>{0505E3EF-67EA-436B-97B2-0124C06EBD24}</a:tableStyleId>
              </a:tblPr>
              <a:tblGrid>
                <a:gridCol w="1828800">
                  <a:extLst>
                    <a:ext uri="{9D8B030D-6E8A-4147-A177-3AD203B41FA5}">
                      <a16:colId xmlns:a16="http://schemas.microsoft.com/office/drawing/2014/main" val="20000"/>
                    </a:ext>
                  </a:extLst>
                </a:gridCol>
              </a:tblGrid>
              <a:tr h="294320">
                <a:tc>
                  <a:txBody>
                    <a:bodyPr/>
                    <a:lstStyle/>
                    <a:p>
                      <a:pPr algn="ctr"/>
                      <a:r>
                        <a:rPr lang="nl-NL" sz="1200" b="1" dirty="0">
                          <a:latin typeface="Consolas"/>
                          <a:cs typeface="Consolas"/>
                        </a:rPr>
                        <a:t>Cat</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04800">
                <a:tc>
                  <a:txBody>
                    <a:bodyPr/>
                    <a:lstStyle/>
                    <a:p>
                      <a:endParaRPr lang="nl-NL" sz="1200" dirty="0">
                        <a:latin typeface="Consolas"/>
                        <a:cs typeface="Consola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nl-NL" sz="1200" dirty="0">
                          <a:latin typeface="Consolas"/>
                          <a:cs typeface="Consolas"/>
                        </a:rPr>
                        <a:t>Cat(name: String)</a:t>
                      </a:r>
                    </a:p>
                    <a:p>
                      <a:r>
                        <a:rPr lang="nl-NL" sz="1200" dirty="0" err="1">
                          <a:latin typeface="Consolas"/>
                          <a:cs typeface="Consolas"/>
                        </a:rPr>
                        <a:t>makeNoise</a:t>
                      </a:r>
                      <a:r>
                        <a:rPr lang="nl-NL" sz="1200" dirty="0">
                          <a:latin typeface="Consolas"/>
                          <a:cs typeface="Consolas"/>
                        </a:rPr>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083805803"/>
              </p:ext>
            </p:extLst>
          </p:nvPr>
        </p:nvGraphicFramePr>
        <p:xfrm>
          <a:off x="6859879" y="4798850"/>
          <a:ext cx="1828800" cy="1056320"/>
        </p:xfrm>
        <a:graphic>
          <a:graphicData uri="http://schemas.openxmlformats.org/drawingml/2006/table">
            <a:tbl>
              <a:tblPr>
                <a:tableStyleId>{0505E3EF-67EA-436B-97B2-0124C06EBD24}</a:tableStyleId>
              </a:tblPr>
              <a:tblGrid>
                <a:gridCol w="1828800">
                  <a:extLst>
                    <a:ext uri="{9D8B030D-6E8A-4147-A177-3AD203B41FA5}">
                      <a16:colId xmlns:a16="http://schemas.microsoft.com/office/drawing/2014/main" val="20000"/>
                    </a:ext>
                  </a:extLst>
                </a:gridCol>
              </a:tblGrid>
              <a:tr h="294320">
                <a:tc>
                  <a:txBody>
                    <a:bodyPr/>
                    <a:lstStyle/>
                    <a:p>
                      <a:pPr algn="ctr"/>
                      <a:r>
                        <a:rPr lang="nl-NL" sz="1200" b="1" dirty="0">
                          <a:latin typeface="Consolas"/>
                          <a:cs typeface="Consolas"/>
                        </a:rPr>
                        <a:t>Dog</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04800">
                <a:tc>
                  <a:txBody>
                    <a:bodyPr/>
                    <a:lstStyle/>
                    <a:p>
                      <a:endParaRPr lang="nl-NL" sz="1200" dirty="0">
                        <a:latin typeface="Consolas"/>
                        <a:cs typeface="Consola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nl-NL" sz="1200" dirty="0">
                          <a:latin typeface="Consolas"/>
                          <a:cs typeface="Consolas"/>
                        </a:rPr>
                        <a:t>Dog(name: String)</a:t>
                      </a:r>
                    </a:p>
                    <a:p>
                      <a:r>
                        <a:rPr lang="nl-NL" sz="1200" dirty="0" err="1">
                          <a:latin typeface="Consolas"/>
                          <a:cs typeface="Consolas"/>
                        </a:rPr>
                        <a:t>makeNoise</a:t>
                      </a:r>
                      <a:r>
                        <a:rPr lang="nl-NL" sz="1200" dirty="0">
                          <a:latin typeface="Consolas"/>
                          <a:cs typeface="Consolas"/>
                        </a:rPr>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nl-NL" sz="6000" b="0" dirty="0">
                <a:latin typeface="Helvetica Light"/>
                <a:cs typeface="Helvetica Light"/>
              </a:rPr>
              <a:t>Abstracte methode</a:t>
            </a:r>
          </a:p>
        </p:txBody>
      </p:sp>
      <p:sp>
        <p:nvSpPr>
          <p:cNvPr id="3" name="Content Placeholder 2"/>
          <p:cNvSpPr>
            <a:spLocks noGrp="1"/>
          </p:cNvSpPr>
          <p:nvPr>
            <p:ph idx="1"/>
          </p:nvPr>
        </p:nvSpPr>
        <p:spPr>
          <a:xfrm>
            <a:off x="533400" y="1556792"/>
            <a:ext cx="5181600" cy="4320480"/>
          </a:xfrm>
        </p:spPr>
        <p:txBody>
          <a:bodyPr/>
          <a:lstStyle/>
          <a:p>
            <a:r>
              <a:rPr lang="nl-NL" dirty="0">
                <a:latin typeface="Helvetica Light"/>
                <a:cs typeface="Helvetica Light"/>
              </a:rPr>
              <a:t>Alleen in </a:t>
            </a:r>
            <a:r>
              <a:rPr lang="nl-NL" dirty="0">
                <a:solidFill>
                  <a:srgbClr val="4BACC6"/>
                </a:solidFill>
                <a:latin typeface="Helvetica Light"/>
                <a:cs typeface="Helvetica Light"/>
              </a:rPr>
              <a:t>abstracte klasse</a:t>
            </a:r>
          </a:p>
          <a:p>
            <a:r>
              <a:rPr lang="nl-NL" dirty="0">
                <a:latin typeface="Helvetica Light"/>
                <a:cs typeface="Helvetica Light"/>
              </a:rPr>
              <a:t>Is alleen een </a:t>
            </a:r>
            <a:r>
              <a:rPr lang="nl-NL" dirty="0">
                <a:solidFill>
                  <a:schemeClr val="accent2"/>
                </a:solidFill>
                <a:latin typeface="Helvetica Light"/>
                <a:cs typeface="Helvetica Light"/>
              </a:rPr>
              <a:t>declaratie</a:t>
            </a:r>
          </a:p>
          <a:p>
            <a:r>
              <a:rPr lang="nl-NL" dirty="0">
                <a:latin typeface="Helvetica Light"/>
                <a:cs typeface="Helvetica Light"/>
              </a:rPr>
              <a:t>Implementatie staat in </a:t>
            </a:r>
            <a:r>
              <a:rPr lang="nl-NL" dirty="0">
                <a:solidFill>
                  <a:schemeClr val="accent3"/>
                </a:solidFill>
                <a:latin typeface="Helvetica Light"/>
                <a:cs typeface="Helvetica Light"/>
              </a:rPr>
              <a:t>concrete subklassen</a:t>
            </a:r>
          </a:p>
        </p:txBody>
      </p:sp>
      <p:sp>
        <p:nvSpPr>
          <p:cNvPr id="4" name="Footer Placeholder 3"/>
          <p:cNvSpPr>
            <a:spLocks noGrp="1"/>
          </p:cNvSpPr>
          <p:nvPr>
            <p:ph type="ftr" sz="quarter" idx="11"/>
          </p:nvPr>
        </p:nvSpPr>
        <p:spPr/>
        <p:txBody>
          <a:bodyPr/>
          <a:lstStyle/>
          <a:p>
            <a:pPr>
              <a:defRPr/>
            </a:pPr>
            <a:r>
              <a:rPr lang="nl-NL"/>
              <a:t>Fontys Hogeschool ICT</a:t>
            </a:r>
            <a:endParaRPr lang="nl-NL">
              <a:solidFill>
                <a:srgbClr val="000000"/>
              </a:solidFill>
            </a:endParaRPr>
          </a:p>
        </p:txBody>
      </p:sp>
      <p:cxnSp>
        <p:nvCxnSpPr>
          <p:cNvPr id="19" name="Elbow Connector 18"/>
          <p:cNvCxnSpPr/>
          <p:nvPr/>
        </p:nvCxnSpPr>
        <p:spPr bwMode="auto">
          <a:xfrm rot="5400000">
            <a:off x="6070195" y="4085366"/>
            <a:ext cx="486218" cy="940750"/>
          </a:xfrm>
          <a:prstGeom prst="bentConnector3">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0" name="Elbow Connector 19"/>
          <p:cNvCxnSpPr/>
          <p:nvPr/>
        </p:nvCxnSpPr>
        <p:spPr bwMode="auto">
          <a:xfrm rot="16200000" flipH="1">
            <a:off x="7035870" y="4060441"/>
            <a:ext cx="486218" cy="990600"/>
          </a:xfrm>
          <a:prstGeom prst="bentConnector3">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8" name="Triangle 17"/>
          <p:cNvSpPr/>
          <p:nvPr/>
        </p:nvSpPr>
        <p:spPr bwMode="auto">
          <a:xfrm>
            <a:off x="6669379" y="4163690"/>
            <a:ext cx="228600" cy="182880"/>
          </a:xfrm>
          <a:prstGeom prst="triangl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Tree>
    <p:extLst>
      <p:ext uri="{BB962C8B-B14F-4D97-AF65-F5344CB8AC3E}">
        <p14:creationId xmlns:p14="http://schemas.microsoft.com/office/powerpoint/2010/main" val="973916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1000"/>
                                        <p:tgtEl>
                                          <p:spTgt spid="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10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z="6000" b="0" dirty="0">
                <a:latin typeface="Helvetica Light"/>
                <a:cs typeface="Helvetica Light"/>
              </a:rPr>
              <a:t>Abstracte code</a:t>
            </a:r>
          </a:p>
        </p:txBody>
      </p:sp>
      <p:sp>
        <p:nvSpPr>
          <p:cNvPr id="4" name="Footer Placeholder 3"/>
          <p:cNvSpPr>
            <a:spLocks noGrp="1"/>
          </p:cNvSpPr>
          <p:nvPr>
            <p:ph type="ftr" sz="quarter" idx="11"/>
          </p:nvPr>
        </p:nvSpPr>
        <p:spPr/>
        <p:txBody>
          <a:bodyPr/>
          <a:lstStyle/>
          <a:p>
            <a:pPr>
              <a:defRPr/>
            </a:pPr>
            <a:r>
              <a:rPr lang="nl-NL"/>
              <a:t>Fontys Hogeschool ICT</a:t>
            </a:r>
            <a:endParaRPr lang="nl-NL">
              <a:solidFill>
                <a:srgbClr val="000000"/>
              </a:solidFill>
            </a:endParaRPr>
          </a:p>
        </p:txBody>
      </p:sp>
      <p:sp>
        <p:nvSpPr>
          <p:cNvPr id="12" name="Rectangle 11"/>
          <p:cNvSpPr/>
          <p:nvPr/>
        </p:nvSpPr>
        <p:spPr>
          <a:xfrm>
            <a:off x="457200" y="1524000"/>
            <a:ext cx="5715000" cy="3493264"/>
          </a:xfrm>
          <a:prstGeom prst="rect">
            <a:avLst/>
          </a:prstGeom>
        </p:spPr>
        <p:txBody>
          <a:bodyPr wrap="square">
            <a:spAutoFit/>
          </a:bodyPr>
          <a:lstStyle/>
          <a:p>
            <a:r>
              <a:rPr lang="nl-NL" sz="1700" dirty="0">
                <a:solidFill>
                  <a:srgbClr val="0000FF"/>
                </a:solidFill>
                <a:latin typeface="Consolas"/>
              </a:rPr>
              <a:t>public abstract class</a:t>
            </a:r>
            <a:r>
              <a:rPr lang="nl-NL" sz="1700" dirty="0">
                <a:solidFill>
                  <a:prstClr val="black"/>
                </a:solidFill>
                <a:latin typeface="Consolas"/>
              </a:rPr>
              <a:t> </a:t>
            </a:r>
            <a:r>
              <a:rPr lang="nl-NL" sz="1700" dirty="0">
                <a:solidFill>
                  <a:srgbClr val="2B91AF"/>
                </a:solidFill>
                <a:latin typeface="Consolas"/>
              </a:rPr>
              <a:t>Animal</a:t>
            </a:r>
            <a:endParaRPr lang="nl-NL" sz="1700" dirty="0">
              <a:solidFill>
                <a:prstClr val="black"/>
              </a:solidFill>
              <a:latin typeface="Consolas"/>
            </a:endParaRPr>
          </a:p>
          <a:p>
            <a:r>
              <a:rPr lang="nl-NL" sz="1700" dirty="0">
                <a:solidFill>
                  <a:prstClr val="black"/>
                </a:solidFill>
                <a:latin typeface="Consolas"/>
              </a:rPr>
              <a:t>{</a:t>
            </a:r>
          </a:p>
          <a:p>
            <a:r>
              <a:rPr lang="nl-NL" sz="1700" dirty="0">
                <a:solidFill>
                  <a:srgbClr val="0000FF"/>
                </a:solidFill>
                <a:latin typeface="Consolas"/>
              </a:rPr>
              <a:t>    public abstract</a:t>
            </a:r>
            <a:r>
              <a:rPr lang="nl-NL" sz="1700" dirty="0">
                <a:solidFill>
                  <a:prstClr val="black"/>
                </a:solidFill>
                <a:latin typeface="Consolas"/>
              </a:rPr>
              <a:t> </a:t>
            </a:r>
            <a:r>
              <a:rPr lang="nl-NL" sz="1700" dirty="0" err="1">
                <a:solidFill>
                  <a:srgbClr val="0000FF"/>
                </a:solidFill>
                <a:latin typeface="Consolas"/>
              </a:rPr>
              <a:t>void</a:t>
            </a:r>
            <a:r>
              <a:rPr lang="nl-NL" sz="1700" dirty="0">
                <a:solidFill>
                  <a:prstClr val="black"/>
                </a:solidFill>
                <a:latin typeface="Consolas"/>
              </a:rPr>
              <a:t> </a:t>
            </a:r>
            <a:r>
              <a:rPr lang="nl-NL" sz="1700" dirty="0" err="1">
                <a:solidFill>
                  <a:prstClr val="black"/>
                </a:solidFill>
                <a:latin typeface="Consolas"/>
              </a:rPr>
              <a:t>MakeNoise</a:t>
            </a:r>
            <a:r>
              <a:rPr lang="nl-NL" sz="1700" dirty="0">
                <a:solidFill>
                  <a:prstClr val="black"/>
                </a:solidFill>
                <a:latin typeface="Consolas"/>
              </a:rPr>
              <a:t>()</a:t>
            </a:r>
            <a:r>
              <a:rPr lang="en-US" sz="1700" dirty="0">
                <a:solidFill>
                  <a:prstClr val="black"/>
                </a:solidFill>
                <a:latin typeface="Consolas"/>
              </a:rPr>
              <a:t>;</a:t>
            </a:r>
            <a:endParaRPr lang="nl-NL" sz="1700" dirty="0">
              <a:solidFill>
                <a:prstClr val="black"/>
              </a:solidFill>
              <a:latin typeface="Consolas"/>
            </a:endParaRPr>
          </a:p>
          <a:p>
            <a:r>
              <a:rPr lang="nl-NL" sz="1700" dirty="0">
                <a:solidFill>
                  <a:prstClr val="black"/>
                </a:solidFill>
                <a:latin typeface="Consolas"/>
              </a:rPr>
              <a:t>}</a:t>
            </a:r>
          </a:p>
          <a:p>
            <a:endParaRPr lang="nl-NL" sz="1700" dirty="0">
              <a:solidFill>
                <a:prstClr val="black"/>
              </a:solidFill>
              <a:latin typeface="Consolas"/>
            </a:endParaRPr>
          </a:p>
          <a:p>
            <a:r>
              <a:rPr lang="nl-NL" sz="1700" dirty="0">
                <a:solidFill>
                  <a:srgbClr val="0000FF"/>
                </a:solidFill>
                <a:latin typeface="Consolas"/>
              </a:rPr>
              <a:t>public class</a:t>
            </a:r>
            <a:r>
              <a:rPr lang="nl-NL" sz="1700" dirty="0">
                <a:solidFill>
                  <a:prstClr val="black"/>
                </a:solidFill>
                <a:latin typeface="Consolas"/>
              </a:rPr>
              <a:t> </a:t>
            </a:r>
            <a:r>
              <a:rPr lang="nl-NL" sz="1700" dirty="0">
                <a:solidFill>
                  <a:srgbClr val="2B91AF"/>
                </a:solidFill>
                <a:latin typeface="Consolas"/>
              </a:rPr>
              <a:t>Dog</a:t>
            </a:r>
            <a:r>
              <a:rPr lang="en-US" sz="1700" dirty="0">
                <a:solidFill>
                  <a:prstClr val="black"/>
                </a:solidFill>
                <a:latin typeface="Consolas"/>
              </a:rPr>
              <a:t> </a:t>
            </a:r>
            <a:r>
              <a:rPr lang="nl-NL" sz="1700" dirty="0">
                <a:solidFill>
                  <a:prstClr val="black"/>
                </a:solidFill>
                <a:latin typeface="Consolas"/>
              </a:rPr>
              <a:t>:</a:t>
            </a:r>
            <a:r>
              <a:rPr lang="en-US" sz="1700" dirty="0">
                <a:solidFill>
                  <a:prstClr val="black"/>
                </a:solidFill>
                <a:latin typeface="Consolas"/>
              </a:rPr>
              <a:t> </a:t>
            </a:r>
            <a:r>
              <a:rPr lang="nl-NL" sz="1700" dirty="0" err="1">
                <a:solidFill>
                  <a:srgbClr val="2B91AF"/>
                </a:solidFill>
                <a:latin typeface="Consolas"/>
              </a:rPr>
              <a:t>Animal</a:t>
            </a:r>
            <a:endParaRPr lang="nl-NL" sz="1700" dirty="0">
              <a:solidFill>
                <a:prstClr val="black"/>
              </a:solidFill>
              <a:latin typeface="Consolas"/>
            </a:endParaRPr>
          </a:p>
          <a:p>
            <a:r>
              <a:rPr lang="nl-NL" sz="1700" dirty="0">
                <a:solidFill>
                  <a:prstClr val="black"/>
                </a:solidFill>
                <a:latin typeface="Consolas"/>
              </a:rPr>
              <a:t>{</a:t>
            </a:r>
          </a:p>
          <a:p>
            <a:r>
              <a:rPr lang="nl-NL" sz="1700" dirty="0">
                <a:solidFill>
                  <a:srgbClr val="0000FF"/>
                </a:solidFill>
                <a:latin typeface="Consolas"/>
              </a:rPr>
              <a:t>    public </a:t>
            </a:r>
            <a:r>
              <a:rPr lang="nl-NL" sz="1700" dirty="0" err="1">
                <a:solidFill>
                  <a:srgbClr val="0000FF"/>
                </a:solidFill>
                <a:latin typeface="Consolas"/>
              </a:rPr>
              <a:t>override</a:t>
            </a:r>
            <a:r>
              <a:rPr lang="nl-NL" sz="1700" dirty="0">
                <a:solidFill>
                  <a:prstClr val="black"/>
                </a:solidFill>
                <a:latin typeface="Consolas"/>
              </a:rPr>
              <a:t> </a:t>
            </a:r>
            <a:r>
              <a:rPr lang="nl-NL" sz="1700" dirty="0" err="1">
                <a:solidFill>
                  <a:srgbClr val="0000FF"/>
                </a:solidFill>
                <a:latin typeface="Consolas"/>
              </a:rPr>
              <a:t>void</a:t>
            </a:r>
            <a:r>
              <a:rPr lang="nl-NL" sz="1700" dirty="0">
                <a:solidFill>
                  <a:prstClr val="black"/>
                </a:solidFill>
                <a:latin typeface="Consolas"/>
              </a:rPr>
              <a:t> </a:t>
            </a:r>
            <a:r>
              <a:rPr lang="nl-NL" sz="1700" dirty="0" err="1">
                <a:solidFill>
                  <a:prstClr val="black"/>
                </a:solidFill>
                <a:latin typeface="Consolas"/>
              </a:rPr>
              <a:t>MakeNoise</a:t>
            </a:r>
            <a:r>
              <a:rPr lang="nl-NL" sz="1700" dirty="0">
                <a:solidFill>
                  <a:prstClr val="black"/>
                </a:solidFill>
                <a:latin typeface="Consolas"/>
              </a:rPr>
              <a:t>()</a:t>
            </a:r>
            <a:endParaRPr lang="en-US" sz="1700" dirty="0">
              <a:solidFill>
                <a:prstClr val="black"/>
              </a:solidFill>
              <a:latin typeface="Consolas"/>
            </a:endParaRPr>
          </a:p>
          <a:p>
            <a:r>
              <a:rPr lang="en-US" sz="1700" dirty="0">
                <a:solidFill>
                  <a:prstClr val="black"/>
                </a:solidFill>
                <a:latin typeface="Consolas"/>
              </a:rPr>
              <a:t>    {</a:t>
            </a:r>
          </a:p>
          <a:p>
            <a:r>
              <a:rPr lang="en-US" sz="1700" dirty="0">
                <a:solidFill>
                  <a:prstClr val="black"/>
                </a:solidFill>
                <a:latin typeface="Consolas"/>
              </a:rPr>
              <a:t>        </a:t>
            </a:r>
            <a:r>
              <a:rPr lang="en-US" sz="1700" dirty="0">
                <a:solidFill>
                  <a:srgbClr val="008000"/>
                </a:solidFill>
                <a:latin typeface="Consolas"/>
              </a:rPr>
              <a:t>// Code</a:t>
            </a:r>
            <a:endParaRPr lang="en-US" sz="1700" dirty="0">
              <a:solidFill>
                <a:prstClr val="black"/>
              </a:solidFill>
              <a:latin typeface="Consolas"/>
            </a:endParaRPr>
          </a:p>
          <a:p>
            <a:r>
              <a:rPr lang="en-US" sz="1700" dirty="0">
                <a:solidFill>
                  <a:prstClr val="black"/>
                </a:solidFill>
                <a:latin typeface="Consolas"/>
              </a:rPr>
              <a:t>    }</a:t>
            </a:r>
            <a:endParaRPr lang="nl-NL" sz="1700" dirty="0">
              <a:solidFill>
                <a:prstClr val="black"/>
              </a:solidFill>
              <a:latin typeface="Consolas"/>
            </a:endParaRPr>
          </a:p>
          <a:p>
            <a:r>
              <a:rPr lang="nl-NL" sz="1700" dirty="0">
                <a:solidFill>
                  <a:prstClr val="black"/>
                </a:solidFill>
                <a:latin typeface="Consolas"/>
              </a:rPr>
              <a:t>}</a:t>
            </a:r>
          </a:p>
          <a:p>
            <a:endParaRPr lang="nl-NL" sz="1700" dirty="0">
              <a:solidFill>
                <a:prstClr val="black"/>
              </a:solidFill>
              <a:latin typeface="Consolas"/>
            </a:endParaRPr>
          </a:p>
        </p:txBody>
      </p:sp>
    </p:spTree>
    <p:extLst>
      <p:ext uri="{BB962C8B-B14F-4D97-AF65-F5344CB8AC3E}">
        <p14:creationId xmlns:p14="http://schemas.microsoft.com/office/powerpoint/2010/main" val="2764439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819400" y="19910"/>
            <a:ext cx="6858000" cy="6858000"/>
          </a:xfrm>
          <a:prstGeom prst="rect">
            <a:avLst/>
          </a:prstGeom>
        </p:spPr>
      </p:pic>
      <p:sp>
        <p:nvSpPr>
          <p:cNvPr id="2" name="Title 1"/>
          <p:cNvSpPr>
            <a:spLocks noGrp="1"/>
          </p:cNvSpPr>
          <p:nvPr>
            <p:ph type="title"/>
          </p:nvPr>
        </p:nvSpPr>
        <p:spPr/>
        <p:txBody>
          <a:bodyPr/>
          <a:lstStyle/>
          <a:p>
            <a:r>
              <a:rPr lang="nl-NL" sz="6000" b="0" dirty="0">
                <a:latin typeface="Helvetica Light"/>
                <a:cs typeface="Helvetica Light"/>
              </a:rPr>
              <a:t>Interfaces</a:t>
            </a:r>
          </a:p>
        </p:txBody>
      </p:sp>
      <p:sp>
        <p:nvSpPr>
          <p:cNvPr id="4" name="Footer Placeholder 3"/>
          <p:cNvSpPr>
            <a:spLocks noGrp="1"/>
          </p:cNvSpPr>
          <p:nvPr>
            <p:ph type="ftr" sz="quarter" idx="11"/>
          </p:nvPr>
        </p:nvSpPr>
        <p:spPr/>
        <p:txBody>
          <a:bodyPr/>
          <a:lstStyle/>
          <a:p>
            <a:pPr>
              <a:defRPr/>
            </a:pPr>
            <a:r>
              <a:rPr lang="nl-NL">
                <a:solidFill>
                  <a:prstClr val="black">
                    <a:tint val="75000"/>
                  </a:prstClr>
                </a:solidFill>
                <a:ea typeface="ＭＳ Ｐゴシック"/>
              </a:rPr>
              <a:t>Fontys Hogeschool ICT</a:t>
            </a:r>
            <a:endParaRPr lang="nl-NL">
              <a:solidFill>
                <a:srgbClr val="000000"/>
              </a:solidFill>
              <a:ea typeface="ＭＳ Ｐゴシック"/>
            </a:endParaRPr>
          </a:p>
        </p:txBody>
      </p:sp>
      <p:sp>
        <p:nvSpPr>
          <p:cNvPr id="6" name="Content Placeholder 2"/>
          <p:cNvSpPr>
            <a:spLocks noGrp="1"/>
          </p:cNvSpPr>
          <p:nvPr>
            <p:ph idx="1"/>
          </p:nvPr>
        </p:nvSpPr>
        <p:spPr>
          <a:xfrm>
            <a:off x="533400" y="1556792"/>
            <a:ext cx="8153400" cy="4320480"/>
          </a:xfrm>
        </p:spPr>
        <p:txBody>
          <a:bodyPr/>
          <a:lstStyle/>
          <a:p>
            <a:r>
              <a:rPr lang="nl-NL" dirty="0">
                <a:latin typeface="Helvetica Light"/>
                <a:cs typeface="Helvetica Light"/>
              </a:rPr>
              <a:t>USB</a:t>
            </a:r>
          </a:p>
          <a:p>
            <a:r>
              <a:rPr lang="nl-NL" dirty="0">
                <a:latin typeface="Helvetica Light"/>
                <a:cs typeface="Helvetica Light"/>
              </a:rPr>
              <a:t>HDMI</a:t>
            </a:r>
          </a:p>
          <a:p>
            <a:r>
              <a:rPr lang="nl-NL" dirty="0" err="1">
                <a:latin typeface="Helvetica Light"/>
                <a:cs typeface="Helvetica Light"/>
              </a:rPr>
              <a:t>FireWire</a:t>
            </a:r>
            <a:endParaRPr lang="nl-NL" dirty="0">
              <a:latin typeface="Helvetica Light"/>
              <a:cs typeface="Helvetica Light"/>
            </a:endParaRPr>
          </a:p>
        </p:txBody>
      </p:sp>
    </p:spTree>
    <p:extLst>
      <p:ext uri="{BB962C8B-B14F-4D97-AF65-F5344CB8AC3E}">
        <p14:creationId xmlns:p14="http://schemas.microsoft.com/office/powerpoint/2010/main" val="1577003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z="6000" b="0" dirty="0">
                <a:latin typeface="Helvetica Light"/>
                <a:cs typeface="Helvetica Light"/>
              </a:rPr>
              <a:t>Interfaces</a:t>
            </a:r>
          </a:p>
        </p:txBody>
      </p:sp>
      <p:sp>
        <p:nvSpPr>
          <p:cNvPr id="3" name="Content Placeholder 2"/>
          <p:cNvSpPr>
            <a:spLocks noGrp="1"/>
          </p:cNvSpPr>
          <p:nvPr>
            <p:ph idx="1"/>
          </p:nvPr>
        </p:nvSpPr>
        <p:spPr/>
        <p:txBody>
          <a:bodyPr/>
          <a:lstStyle/>
          <a:p>
            <a:r>
              <a:rPr lang="nl-NL" dirty="0">
                <a:latin typeface="Helvetica Light"/>
                <a:cs typeface="Helvetica Light"/>
              </a:rPr>
              <a:t>Legt </a:t>
            </a:r>
            <a:r>
              <a:rPr lang="nl-NL" dirty="0">
                <a:solidFill>
                  <a:schemeClr val="accent6"/>
                </a:solidFill>
                <a:latin typeface="Helvetica Light"/>
                <a:cs typeface="Helvetica Light"/>
              </a:rPr>
              <a:t>afspraken</a:t>
            </a:r>
            <a:r>
              <a:rPr lang="nl-NL" dirty="0">
                <a:latin typeface="Helvetica Light"/>
                <a:cs typeface="Helvetica Light"/>
              </a:rPr>
              <a:t> vast voor klassen</a:t>
            </a:r>
          </a:p>
          <a:p>
            <a:r>
              <a:rPr lang="nl-NL" dirty="0">
                <a:latin typeface="Helvetica Light"/>
                <a:cs typeface="Helvetica Light"/>
              </a:rPr>
              <a:t>Functies, parameters en return waarden</a:t>
            </a:r>
          </a:p>
          <a:p>
            <a:pPr lvl="1"/>
            <a:r>
              <a:rPr lang="nl-NL" dirty="0">
                <a:solidFill>
                  <a:schemeClr val="bg1">
                    <a:lumMod val="65000"/>
                  </a:schemeClr>
                </a:solidFill>
                <a:latin typeface="Helvetica Light"/>
                <a:cs typeface="Helvetica Light"/>
              </a:rPr>
              <a:t>C# kent ook </a:t>
            </a:r>
            <a:r>
              <a:rPr lang="nl-NL" dirty="0" err="1">
                <a:solidFill>
                  <a:schemeClr val="bg1">
                    <a:lumMod val="65000"/>
                  </a:schemeClr>
                </a:solidFill>
                <a:latin typeface="Helvetica Light"/>
                <a:cs typeface="Helvetica Light"/>
              </a:rPr>
              <a:t>properties</a:t>
            </a:r>
            <a:r>
              <a:rPr lang="nl-NL" dirty="0">
                <a:solidFill>
                  <a:schemeClr val="bg1">
                    <a:lumMod val="65000"/>
                  </a:schemeClr>
                </a:solidFill>
                <a:latin typeface="Helvetica Light"/>
                <a:cs typeface="Helvetica Light"/>
              </a:rPr>
              <a:t> in interfaces (liever niet)</a:t>
            </a:r>
          </a:p>
          <a:p>
            <a:r>
              <a:rPr lang="nl-NL" dirty="0">
                <a:latin typeface="Helvetica Light"/>
                <a:cs typeface="Helvetica Light"/>
              </a:rPr>
              <a:t>Wordt </a:t>
            </a:r>
            <a:r>
              <a:rPr lang="nl-NL" dirty="0">
                <a:solidFill>
                  <a:schemeClr val="accent2"/>
                </a:solidFill>
                <a:latin typeface="Helvetica Light"/>
                <a:cs typeface="Helvetica Light"/>
              </a:rPr>
              <a:t>geïmplementeerd</a:t>
            </a:r>
            <a:r>
              <a:rPr lang="nl-NL" dirty="0">
                <a:latin typeface="Helvetica Light"/>
                <a:cs typeface="Helvetica Light"/>
              </a:rPr>
              <a:t> door een klasse</a:t>
            </a:r>
          </a:p>
        </p:txBody>
      </p:sp>
      <p:sp>
        <p:nvSpPr>
          <p:cNvPr id="4" name="Footer Placeholder 3"/>
          <p:cNvSpPr>
            <a:spLocks noGrp="1"/>
          </p:cNvSpPr>
          <p:nvPr>
            <p:ph type="ftr" sz="quarter" idx="11"/>
          </p:nvPr>
        </p:nvSpPr>
        <p:spPr/>
        <p:txBody>
          <a:bodyPr/>
          <a:lstStyle/>
          <a:p>
            <a:pPr>
              <a:defRPr/>
            </a:pPr>
            <a:r>
              <a:rPr lang="nl-NL">
                <a:solidFill>
                  <a:prstClr val="black">
                    <a:tint val="75000"/>
                  </a:prstClr>
                </a:solidFill>
                <a:ea typeface="ＭＳ Ｐゴシック"/>
              </a:rPr>
              <a:t>Fontys Hogeschool ICT</a:t>
            </a:r>
            <a:endParaRPr lang="nl-NL">
              <a:solidFill>
                <a:srgbClr val="000000"/>
              </a:solidFill>
              <a:ea typeface="ＭＳ Ｐゴシック"/>
            </a:endParaRPr>
          </a:p>
        </p:txBody>
      </p:sp>
    </p:spTree>
    <p:extLst>
      <p:ext uri="{BB962C8B-B14F-4D97-AF65-F5344CB8AC3E}">
        <p14:creationId xmlns:p14="http://schemas.microsoft.com/office/powerpoint/2010/main" val="2855571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5" name="Straight Arrow Connector 14"/>
          <p:cNvCxnSpPr>
            <a:stCxn id="7" idx="1"/>
            <a:endCxn id="13" idx="3"/>
          </p:cNvCxnSpPr>
          <p:nvPr/>
        </p:nvCxnSpPr>
        <p:spPr bwMode="auto">
          <a:xfrm flipH="1">
            <a:off x="2146656" y="2477979"/>
            <a:ext cx="1165344" cy="0"/>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 name="Straight Arrow Connector 16"/>
          <p:cNvCxnSpPr>
            <a:stCxn id="7" idx="2"/>
            <a:endCxn id="9" idx="0"/>
          </p:cNvCxnSpPr>
          <p:nvPr/>
        </p:nvCxnSpPr>
        <p:spPr bwMode="auto">
          <a:xfrm>
            <a:off x="4572000" y="3017979"/>
            <a:ext cx="0" cy="365720"/>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 name="Elbow Connector 18"/>
          <p:cNvCxnSpPr>
            <a:stCxn id="9" idx="3"/>
            <a:endCxn id="12" idx="2"/>
          </p:cNvCxnSpPr>
          <p:nvPr/>
        </p:nvCxnSpPr>
        <p:spPr bwMode="auto">
          <a:xfrm flipV="1">
            <a:off x="5832000" y="2822358"/>
            <a:ext cx="2057400" cy="1101341"/>
          </a:xfrm>
          <a:prstGeom prst="bentConnector2">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1" name="Straight Arrow Connector 20"/>
          <p:cNvCxnSpPr>
            <a:stCxn id="9" idx="2"/>
            <a:endCxn id="10" idx="0"/>
          </p:cNvCxnSpPr>
          <p:nvPr/>
        </p:nvCxnSpPr>
        <p:spPr bwMode="auto">
          <a:xfrm>
            <a:off x="4572000" y="4463699"/>
            <a:ext cx="0" cy="365720"/>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3" name="Straight Arrow Connector 22"/>
          <p:cNvCxnSpPr>
            <a:stCxn id="10" idx="3"/>
            <a:endCxn id="8" idx="1"/>
          </p:cNvCxnSpPr>
          <p:nvPr/>
        </p:nvCxnSpPr>
        <p:spPr bwMode="auto">
          <a:xfrm>
            <a:off x="5832000" y="5369419"/>
            <a:ext cx="1253848" cy="0"/>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5" name="Straight Arrow Connector 24"/>
          <p:cNvCxnSpPr>
            <a:stCxn id="10" idx="1"/>
            <a:endCxn id="11" idx="3"/>
          </p:cNvCxnSpPr>
          <p:nvPr/>
        </p:nvCxnSpPr>
        <p:spPr bwMode="auto">
          <a:xfrm flipH="1">
            <a:off x="2146656" y="5369419"/>
            <a:ext cx="1165344" cy="0"/>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6" name="Straight Arrow Connector 25"/>
          <p:cNvCxnSpPr>
            <a:endCxn id="7" idx="0"/>
          </p:cNvCxnSpPr>
          <p:nvPr/>
        </p:nvCxnSpPr>
        <p:spPr bwMode="auto">
          <a:xfrm>
            <a:off x="4572000" y="1572259"/>
            <a:ext cx="0" cy="365720"/>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 name="Title 1"/>
          <p:cNvSpPr>
            <a:spLocks noGrp="1"/>
          </p:cNvSpPr>
          <p:nvPr>
            <p:ph type="title"/>
          </p:nvPr>
        </p:nvSpPr>
        <p:spPr/>
        <p:txBody>
          <a:bodyPr/>
          <a:lstStyle/>
          <a:p>
            <a:r>
              <a:rPr lang="nl-NL" sz="6000" b="0" dirty="0">
                <a:latin typeface="Helvetica Light"/>
                <a:cs typeface="Helvetica Light"/>
              </a:rPr>
              <a:t>Wat te gebruiken?</a:t>
            </a:r>
          </a:p>
        </p:txBody>
      </p:sp>
      <p:sp>
        <p:nvSpPr>
          <p:cNvPr id="4" name="Footer Placeholder 3"/>
          <p:cNvSpPr>
            <a:spLocks noGrp="1"/>
          </p:cNvSpPr>
          <p:nvPr>
            <p:ph type="ftr" sz="quarter" idx="11"/>
          </p:nvPr>
        </p:nvSpPr>
        <p:spPr/>
        <p:txBody>
          <a:bodyPr/>
          <a:lstStyle/>
          <a:p>
            <a:pPr>
              <a:defRPr/>
            </a:pPr>
            <a:r>
              <a:rPr lang="nl-NL">
                <a:solidFill>
                  <a:prstClr val="black">
                    <a:tint val="75000"/>
                  </a:prstClr>
                </a:solidFill>
                <a:ea typeface="ＭＳ Ｐゴシック"/>
              </a:rPr>
              <a:t>Fontys Hogeschool ICT</a:t>
            </a:r>
            <a:endParaRPr lang="nl-NL">
              <a:solidFill>
                <a:srgbClr val="000000"/>
              </a:solidFill>
              <a:ea typeface="ＭＳ Ｐゴシック"/>
            </a:endParaRPr>
          </a:p>
        </p:txBody>
      </p:sp>
      <p:sp>
        <p:nvSpPr>
          <p:cNvPr id="7" name="Diamond 6"/>
          <p:cNvSpPr/>
          <p:nvPr/>
        </p:nvSpPr>
        <p:spPr bwMode="auto">
          <a:xfrm>
            <a:off x="3312000" y="1937979"/>
            <a:ext cx="2520000" cy="1080000"/>
          </a:xfrm>
          <a:prstGeom prst="diamond">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a:ln>
                  <a:noFill/>
                </a:ln>
                <a:solidFill>
                  <a:srgbClr val="000000"/>
                </a:solidFill>
                <a:effectLst/>
                <a:latin typeface="Helvetica" charset="0"/>
                <a:ea typeface="Helvetica" charset="0"/>
                <a:cs typeface="Helvetica" charset="0"/>
              </a:rPr>
              <a:t>Generalisatie</a:t>
            </a:r>
            <a:r>
              <a:rPr kumimoji="0" lang="en-US" sz="1200" b="0" i="0" u="none" strike="noStrike" cap="none" normalizeH="0" baseline="0" dirty="0">
                <a:ln>
                  <a:noFill/>
                </a:ln>
                <a:solidFill>
                  <a:srgbClr val="000000"/>
                </a:solidFill>
                <a:effectLst/>
                <a:latin typeface="Helvetica" charset="0"/>
                <a:ea typeface="Helvetica" charset="0"/>
                <a:cs typeface="Helvetica" charset="0"/>
              </a:rPr>
              <a:t> </a:t>
            </a:r>
            <a:r>
              <a:rPr kumimoji="0" lang="en-US" sz="1200" b="0" i="0" u="none" strike="noStrike" cap="none" normalizeH="0" baseline="0" dirty="0" err="1">
                <a:ln>
                  <a:noFill/>
                </a:ln>
                <a:solidFill>
                  <a:srgbClr val="000000"/>
                </a:solidFill>
                <a:effectLst/>
                <a:latin typeface="Helvetica" charset="0"/>
                <a:ea typeface="Helvetica" charset="0"/>
                <a:cs typeface="Helvetica" charset="0"/>
              </a:rPr>
              <a:t>herkend</a:t>
            </a:r>
            <a:r>
              <a:rPr kumimoji="0" lang="en-US" sz="1200" b="0" i="0" u="none" strike="noStrike" cap="none" normalizeH="0" baseline="0" dirty="0">
                <a:ln>
                  <a:noFill/>
                </a:ln>
                <a:solidFill>
                  <a:srgbClr val="000000"/>
                </a:solidFill>
                <a:effectLst/>
                <a:latin typeface="Helvetica" charset="0"/>
                <a:ea typeface="Helvetica" charset="0"/>
                <a:cs typeface="Helvetica" charset="0"/>
              </a:rPr>
              <a:t>?</a:t>
            </a:r>
          </a:p>
        </p:txBody>
      </p:sp>
      <p:sp>
        <p:nvSpPr>
          <p:cNvPr id="8" name="Rectangle 7"/>
          <p:cNvSpPr/>
          <p:nvPr/>
        </p:nvSpPr>
        <p:spPr bwMode="auto">
          <a:xfrm>
            <a:off x="7085848" y="5025040"/>
            <a:ext cx="1607104" cy="688758"/>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Helvetica" charset="0"/>
                <a:ea typeface="Helvetica" charset="0"/>
                <a:cs typeface="Helvetica" charset="0"/>
              </a:rPr>
              <a:t>Interface</a:t>
            </a:r>
            <a:endParaRPr kumimoji="0" lang="en-US" sz="1200" b="0" i="0" u="none" strike="noStrike" cap="none" normalizeH="0" baseline="0" dirty="0">
              <a:ln>
                <a:noFill/>
              </a:ln>
              <a:solidFill>
                <a:srgbClr val="000000"/>
              </a:solidFill>
              <a:effectLst/>
              <a:latin typeface="Helvetica" charset="0"/>
              <a:ea typeface="Helvetica" charset="0"/>
              <a:cs typeface="Helvetica" charset="0"/>
            </a:endParaRPr>
          </a:p>
        </p:txBody>
      </p:sp>
      <p:sp>
        <p:nvSpPr>
          <p:cNvPr id="9" name="Diamond 8"/>
          <p:cNvSpPr/>
          <p:nvPr/>
        </p:nvSpPr>
        <p:spPr bwMode="auto">
          <a:xfrm>
            <a:off x="3312000" y="3383699"/>
            <a:ext cx="2520000" cy="1080000"/>
          </a:xfrm>
          <a:prstGeom prst="diamond">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a:solidFill>
                  <a:srgbClr val="000000"/>
                </a:solidFill>
                <a:latin typeface="Helvetica" charset="0"/>
                <a:ea typeface="Helvetica" charset="0"/>
                <a:cs typeface="Helvetica" charset="0"/>
              </a:rPr>
              <a:t>Is het </a:t>
            </a:r>
            <a:r>
              <a:rPr lang="en-US" sz="1200" dirty="0" err="1">
                <a:solidFill>
                  <a:srgbClr val="000000"/>
                </a:solidFill>
                <a:latin typeface="Helvetica" charset="0"/>
                <a:ea typeface="Helvetica" charset="0"/>
                <a:cs typeface="Helvetica" charset="0"/>
              </a:rPr>
              <a:t>nodig</a:t>
            </a:r>
            <a:r>
              <a:rPr lang="en-US" sz="1200" dirty="0">
                <a:solidFill>
                  <a:srgbClr val="000000"/>
                </a:solidFill>
                <a:latin typeface="Helvetica" charset="0"/>
                <a:ea typeface="Helvetica" charset="0"/>
                <a:cs typeface="Helvetica" charset="0"/>
              </a:rPr>
              <a:t> de base </a:t>
            </a:r>
            <a:r>
              <a:rPr lang="en-US" sz="1200" dirty="0" err="1">
                <a:solidFill>
                  <a:srgbClr val="000000"/>
                </a:solidFill>
                <a:latin typeface="Helvetica" charset="0"/>
                <a:ea typeface="Helvetica" charset="0"/>
                <a:cs typeface="Helvetica" charset="0"/>
              </a:rPr>
              <a:t>klasse</a:t>
            </a:r>
            <a:r>
              <a:rPr lang="en-US" sz="1200" dirty="0">
                <a:solidFill>
                  <a:srgbClr val="000000"/>
                </a:solidFill>
                <a:latin typeface="Helvetica" charset="0"/>
                <a:ea typeface="Helvetica" charset="0"/>
                <a:cs typeface="Helvetica" charset="0"/>
              </a:rPr>
              <a:t> </a:t>
            </a:r>
            <a:r>
              <a:rPr lang="en-US" sz="1200" dirty="0" err="1">
                <a:solidFill>
                  <a:srgbClr val="000000"/>
                </a:solidFill>
                <a:latin typeface="Helvetica" charset="0"/>
                <a:ea typeface="Helvetica" charset="0"/>
                <a:cs typeface="Helvetica" charset="0"/>
              </a:rPr>
              <a:t>te</a:t>
            </a:r>
            <a:r>
              <a:rPr lang="en-US" sz="1200" dirty="0">
                <a:solidFill>
                  <a:srgbClr val="000000"/>
                </a:solidFill>
                <a:latin typeface="Helvetica" charset="0"/>
                <a:ea typeface="Helvetica" charset="0"/>
                <a:cs typeface="Helvetica" charset="0"/>
              </a:rPr>
              <a:t> </a:t>
            </a:r>
            <a:r>
              <a:rPr lang="en-US" sz="1200" dirty="0" err="1">
                <a:solidFill>
                  <a:srgbClr val="000000"/>
                </a:solidFill>
                <a:latin typeface="Helvetica" charset="0"/>
                <a:ea typeface="Helvetica" charset="0"/>
                <a:cs typeface="Helvetica" charset="0"/>
              </a:rPr>
              <a:t>instantiëren</a:t>
            </a:r>
            <a:r>
              <a:rPr lang="en-US" sz="1200" dirty="0">
                <a:solidFill>
                  <a:srgbClr val="000000"/>
                </a:solidFill>
                <a:latin typeface="Helvetica" charset="0"/>
                <a:ea typeface="Helvetica" charset="0"/>
                <a:cs typeface="Helvetica" charset="0"/>
              </a:rPr>
              <a:t>?</a:t>
            </a:r>
            <a:endParaRPr kumimoji="0" lang="en-US" sz="1200" b="0" i="0" u="none" strike="noStrike" cap="none" normalizeH="0" baseline="0" dirty="0">
              <a:ln>
                <a:noFill/>
              </a:ln>
              <a:solidFill>
                <a:srgbClr val="000000"/>
              </a:solidFill>
              <a:effectLst/>
              <a:latin typeface="Helvetica" charset="0"/>
              <a:ea typeface="Helvetica" charset="0"/>
              <a:cs typeface="Helvetica" charset="0"/>
            </a:endParaRPr>
          </a:p>
        </p:txBody>
      </p:sp>
      <p:sp>
        <p:nvSpPr>
          <p:cNvPr id="10" name="Diamond 9"/>
          <p:cNvSpPr/>
          <p:nvPr/>
        </p:nvSpPr>
        <p:spPr bwMode="auto">
          <a:xfrm>
            <a:off x="3312000" y="4829419"/>
            <a:ext cx="2520000" cy="1080000"/>
          </a:xfrm>
          <a:prstGeom prst="diamond">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dirty="0">
                <a:ln>
                  <a:noFill/>
                </a:ln>
                <a:solidFill>
                  <a:srgbClr val="000000"/>
                </a:solidFill>
                <a:effectLst/>
                <a:latin typeface="Helvetica" charset="0"/>
                <a:ea typeface="Helvetica" charset="0"/>
                <a:cs typeface="Helvetica" charset="0"/>
              </a:rPr>
              <a:t>Is </a:t>
            </a:r>
            <a:r>
              <a:rPr kumimoji="0" lang="en-US" sz="1200" b="0" i="0" u="none" strike="noStrike" cap="none" normalizeH="0" dirty="0" err="1">
                <a:ln>
                  <a:noFill/>
                </a:ln>
                <a:solidFill>
                  <a:srgbClr val="000000"/>
                </a:solidFill>
                <a:effectLst/>
                <a:latin typeface="Helvetica" charset="0"/>
                <a:ea typeface="Helvetica" charset="0"/>
                <a:cs typeface="Helvetica" charset="0"/>
              </a:rPr>
              <a:t>er</a:t>
            </a:r>
            <a:r>
              <a:rPr kumimoji="0" lang="en-US" sz="1200" b="0" i="0" u="none" strike="noStrike" cap="none" normalizeH="0" dirty="0">
                <a:ln>
                  <a:noFill/>
                </a:ln>
                <a:solidFill>
                  <a:srgbClr val="000000"/>
                </a:solidFill>
                <a:effectLst/>
                <a:latin typeface="Helvetica" charset="0"/>
                <a:ea typeface="Helvetica" charset="0"/>
                <a:cs typeface="Helvetica" charset="0"/>
              </a:rPr>
              <a:t> code relevant </a:t>
            </a:r>
            <a:r>
              <a:rPr kumimoji="0" lang="en-US" sz="1200" b="0" i="0" u="none" strike="noStrike" cap="none" normalizeH="0" dirty="0" err="1">
                <a:ln>
                  <a:noFill/>
                </a:ln>
                <a:solidFill>
                  <a:srgbClr val="000000"/>
                </a:solidFill>
                <a:effectLst/>
                <a:latin typeface="Helvetica" charset="0"/>
                <a:ea typeface="Helvetica" charset="0"/>
                <a:cs typeface="Helvetica" charset="0"/>
              </a:rPr>
              <a:t>voor</a:t>
            </a:r>
            <a:r>
              <a:rPr kumimoji="0" lang="en-US" sz="1200" b="0" i="0" u="none" strike="noStrike" cap="none" normalizeH="0" dirty="0">
                <a:ln>
                  <a:noFill/>
                </a:ln>
                <a:solidFill>
                  <a:srgbClr val="000000"/>
                </a:solidFill>
                <a:effectLst/>
                <a:latin typeface="Helvetica" charset="0"/>
                <a:ea typeface="Helvetica" charset="0"/>
                <a:cs typeface="Helvetica" charset="0"/>
              </a:rPr>
              <a:t> </a:t>
            </a:r>
            <a:r>
              <a:rPr kumimoji="0" lang="en-US" sz="1200" b="0" i="0" u="none" strike="noStrike" cap="none" normalizeH="0" dirty="0" err="1">
                <a:ln>
                  <a:noFill/>
                </a:ln>
                <a:solidFill>
                  <a:srgbClr val="000000"/>
                </a:solidFill>
                <a:effectLst/>
                <a:latin typeface="Helvetica" charset="0"/>
                <a:ea typeface="Helvetica" charset="0"/>
                <a:cs typeface="Helvetica" charset="0"/>
              </a:rPr>
              <a:t>alle</a:t>
            </a:r>
            <a:r>
              <a:rPr kumimoji="0" lang="en-US" sz="1200" b="0" i="0" u="none" strike="noStrike" cap="none" normalizeH="0" dirty="0">
                <a:ln>
                  <a:noFill/>
                </a:ln>
                <a:solidFill>
                  <a:srgbClr val="000000"/>
                </a:solidFill>
                <a:effectLst/>
                <a:latin typeface="Helvetica" charset="0"/>
                <a:ea typeface="Helvetica" charset="0"/>
                <a:cs typeface="Helvetica" charset="0"/>
              </a:rPr>
              <a:t> </a:t>
            </a:r>
            <a:r>
              <a:rPr kumimoji="0" lang="en-US" sz="1200" b="0" i="0" u="none" strike="noStrike" cap="none" normalizeH="0" dirty="0" err="1">
                <a:ln>
                  <a:noFill/>
                </a:ln>
                <a:solidFill>
                  <a:srgbClr val="000000"/>
                </a:solidFill>
                <a:effectLst/>
                <a:latin typeface="Helvetica" charset="0"/>
                <a:ea typeface="Helvetica" charset="0"/>
                <a:cs typeface="Helvetica" charset="0"/>
              </a:rPr>
              <a:t>afgeleide</a:t>
            </a:r>
            <a:r>
              <a:rPr kumimoji="0" lang="en-US" sz="1200" b="0" i="0" u="none" strike="noStrike" cap="none" normalizeH="0" dirty="0">
                <a:ln>
                  <a:noFill/>
                </a:ln>
                <a:solidFill>
                  <a:srgbClr val="000000"/>
                </a:solidFill>
                <a:effectLst/>
                <a:latin typeface="Helvetica" charset="0"/>
                <a:ea typeface="Helvetica" charset="0"/>
                <a:cs typeface="Helvetica" charset="0"/>
              </a:rPr>
              <a:t> </a:t>
            </a:r>
            <a:r>
              <a:rPr kumimoji="0" lang="en-US" sz="1200" b="0" i="0" u="none" strike="noStrike" cap="none" normalizeH="0" dirty="0" err="1">
                <a:ln>
                  <a:noFill/>
                </a:ln>
                <a:solidFill>
                  <a:srgbClr val="000000"/>
                </a:solidFill>
                <a:effectLst/>
                <a:latin typeface="Helvetica" charset="0"/>
                <a:ea typeface="Helvetica" charset="0"/>
                <a:cs typeface="Helvetica" charset="0"/>
              </a:rPr>
              <a:t>klassen</a:t>
            </a:r>
            <a:r>
              <a:rPr kumimoji="0" lang="en-US" sz="1200" b="0" i="0" u="none" strike="noStrike" cap="none" normalizeH="0" dirty="0">
                <a:ln>
                  <a:noFill/>
                </a:ln>
                <a:solidFill>
                  <a:srgbClr val="000000"/>
                </a:solidFill>
                <a:effectLst/>
                <a:latin typeface="Helvetica" charset="0"/>
                <a:ea typeface="Helvetica" charset="0"/>
                <a:cs typeface="Helvetica" charset="0"/>
              </a:rPr>
              <a:t>?</a:t>
            </a:r>
            <a:endParaRPr kumimoji="0" lang="en-US" sz="1200" b="0" i="0" u="none" strike="noStrike" cap="none" normalizeH="0" baseline="0" dirty="0">
              <a:ln>
                <a:noFill/>
              </a:ln>
              <a:solidFill>
                <a:srgbClr val="000000"/>
              </a:solidFill>
              <a:effectLst/>
              <a:latin typeface="Helvetica" charset="0"/>
              <a:ea typeface="Helvetica" charset="0"/>
              <a:cs typeface="Helvetica" charset="0"/>
            </a:endParaRPr>
          </a:p>
        </p:txBody>
      </p:sp>
      <p:sp>
        <p:nvSpPr>
          <p:cNvPr id="11" name="Rectangle 10"/>
          <p:cNvSpPr/>
          <p:nvPr/>
        </p:nvSpPr>
        <p:spPr bwMode="auto">
          <a:xfrm>
            <a:off x="539552" y="5025040"/>
            <a:ext cx="1607104" cy="688758"/>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a:ln>
                  <a:noFill/>
                </a:ln>
                <a:solidFill>
                  <a:srgbClr val="000000"/>
                </a:solidFill>
                <a:effectLst/>
                <a:latin typeface="Helvetica" charset="0"/>
                <a:ea typeface="Helvetica" charset="0"/>
                <a:cs typeface="Helvetica" charset="0"/>
              </a:rPr>
              <a:t>Abstracte</a:t>
            </a:r>
            <a:r>
              <a:rPr kumimoji="0" lang="en-US" sz="1200" b="0" i="0" u="none" strike="noStrike" cap="none" normalizeH="0" baseline="0" dirty="0">
                <a:ln>
                  <a:noFill/>
                </a:ln>
                <a:solidFill>
                  <a:srgbClr val="000000"/>
                </a:solidFill>
                <a:effectLst/>
                <a:latin typeface="Helvetica" charset="0"/>
                <a:ea typeface="Helvetica" charset="0"/>
                <a:cs typeface="Helvetica" charset="0"/>
              </a:rPr>
              <a:t> </a:t>
            </a:r>
            <a:r>
              <a:rPr kumimoji="0" lang="en-US" sz="1200" b="0" i="0" u="none" strike="noStrike" cap="none" normalizeH="0" baseline="0" dirty="0" err="1">
                <a:ln>
                  <a:noFill/>
                </a:ln>
                <a:solidFill>
                  <a:srgbClr val="000000"/>
                </a:solidFill>
                <a:effectLst/>
                <a:latin typeface="Helvetica" charset="0"/>
                <a:ea typeface="Helvetica" charset="0"/>
                <a:cs typeface="Helvetica" charset="0"/>
              </a:rPr>
              <a:t>klasse</a:t>
            </a:r>
            <a:endParaRPr kumimoji="0" lang="en-US" sz="1200" b="0" i="0" u="none" strike="noStrike" cap="none" normalizeH="0" baseline="0" dirty="0">
              <a:ln>
                <a:noFill/>
              </a:ln>
              <a:solidFill>
                <a:srgbClr val="000000"/>
              </a:solidFill>
              <a:effectLst/>
              <a:latin typeface="Helvetica" charset="0"/>
              <a:ea typeface="Helvetica" charset="0"/>
              <a:cs typeface="Helvetica" charset="0"/>
            </a:endParaRPr>
          </a:p>
        </p:txBody>
      </p:sp>
      <p:sp>
        <p:nvSpPr>
          <p:cNvPr id="12" name="Rectangle 11"/>
          <p:cNvSpPr/>
          <p:nvPr/>
        </p:nvSpPr>
        <p:spPr bwMode="auto">
          <a:xfrm>
            <a:off x="7085848" y="2133600"/>
            <a:ext cx="1607104" cy="688758"/>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Helvetica" charset="0"/>
                <a:ea typeface="Helvetica" charset="0"/>
                <a:cs typeface="Helvetica" charset="0"/>
              </a:rPr>
              <a:t>Inheritance</a:t>
            </a:r>
          </a:p>
        </p:txBody>
      </p:sp>
      <p:sp>
        <p:nvSpPr>
          <p:cNvPr id="13" name="Rectangle 12"/>
          <p:cNvSpPr/>
          <p:nvPr/>
        </p:nvSpPr>
        <p:spPr bwMode="auto">
          <a:xfrm>
            <a:off x="539552" y="2133600"/>
            <a:ext cx="1607104" cy="688758"/>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Helvetica" charset="0"/>
                <a:ea typeface="Helvetica" charset="0"/>
                <a:cs typeface="Helvetica" charset="0"/>
              </a:rPr>
              <a:t>“</a:t>
            </a:r>
            <a:r>
              <a:rPr kumimoji="0" lang="en-US" sz="1200" b="0" i="0" u="none" strike="noStrike" cap="none" normalizeH="0" baseline="0" dirty="0" err="1">
                <a:ln>
                  <a:noFill/>
                </a:ln>
                <a:solidFill>
                  <a:srgbClr val="000000"/>
                </a:solidFill>
                <a:effectLst/>
                <a:latin typeface="Helvetica" charset="0"/>
                <a:ea typeface="Helvetica" charset="0"/>
                <a:cs typeface="Helvetica" charset="0"/>
              </a:rPr>
              <a:t>Normale</a:t>
            </a:r>
            <a:r>
              <a:rPr kumimoji="0" lang="en-US" sz="1200" b="0" i="0" u="none" strike="noStrike" cap="none" normalizeH="0" baseline="0" dirty="0">
                <a:ln>
                  <a:noFill/>
                </a:ln>
                <a:solidFill>
                  <a:srgbClr val="000000"/>
                </a:solidFill>
                <a:effectLst/>
                <a:latin typeface="Helvetica" charset="0"/>
                <a:ea typeface="Helvetica" charset="0"/>
                <a:cs typeface="Helvetica" charset="0"/>
              </a:rPr>
              <a:t>” </a:t>
            </a:r>
            <a:r>
              <a:rPr kumimoji="0" lang="en-US" sz="1200" b="0" i="0" u="none" strike="noStrike" cap="none" normalizeH="0" baseline="0" dirty="0" err="1">
                <a:ln>
                  <a:noFill/>
                </a:ln>
                <a:solidFill>
                  <a:srgbClr val="000000"/>
                </a:solidFill>
                <a:effectLst/>
                <a:latin typeface="Helvetica" charset="0"/>
                <a:ea typeface="Helvetica" charset="0"/>
                <a:cs typeface="Helvetica" charset="0"/>
              </a:rPr>
              <a:t>klasse</a:t>
            </a:r>
            <a:endParaRPr kumimoji="0" lang="en-US" sz="1200" b="0" i="0" u="none" strike="noStrike" cap="none" normalizeH="0" baseline="0" dirty="0">
              <a:ln>
                <a:noFill/>
              </a:ln>
              <a:solidFill>
                <a:srgbClr val="000000"/>
              </a:solidFill>
              <a:effectLst/>
              <a:latin typeface="Helvetica" charset="0"/>
              <a:ea typeface="Helvetica" charset="0"/>
              <a:cs typeface="Helvetica" charset="0"/>
            </a:endParaRPr>
          </a:p>
        </p:txBody>
      </p:sp>
      <p:sp>
        <p:nvSpPr>
          <p:cNvPr id="28" name="TextBox 27"/>
          <p:cNvSpPr txBox="1"/>
          <p:nvPr/>
        </p:nvSpPr>
        <p:spPr>
          <a:xfrm>
            <a:off x="2199355" y="2200980"/>
            <a:ext cx="439544" cy="276999"/>
          </a:xfrm>
          <a:prstGeom prst="rect">
            <a:avLst/>
          </a:prstGeom>
          <a:noFill/>
        </p:spPr>
        <p:txBody>
          <a:bodyPr wrap="none" rtlCol="0">
            <a:spAutoFit/>
          </a:bodyPr>
          <a:lstStyle/>
          <a:p>
            <a:r>
              <a:rPr lang="en-US" sz="1200" dirty="0">
                <a:latin typeface="Helvetica Light" charset="0"/>
                <a:ea typeface="Helvetica Light" charset="0"/>
                <a:cs typeface="Helvetica Light" charset="0"/>
              </a:rPr>
              <a:t>nee</a:t>
            </a:r>
          </a:p>
        </p:txBody>
      </p:sp>
      <p:sp>
        <p:nvSpPr>
          <p:cNvPr id="29" name="TextBox 28"/>
          <p:cNvSpPr txBox="1"/>
          <p:nvPr/>
        </p:nvSpPr>
        <p:spPr>
          <a:xfrm>
            <a:off x="2199355" y="5092419"/>
            <a:ext cx="303288" cy="276999"/>
          </a:xfrm>
          <a:prstGeom prst="rect">
            <a:avLst/>
          </a:prstGeom>
          <a:noFill/>
        </p:spPr>
        <p:txBody>
          <a:bodyPr wrap="none" rtlCol="0">
            <a:spAutoFit/>
          </a:bodyPr>
          <a:lstStyle/>
          <a:p>
            <a:r>
              <a:rPr lang="en-US" sz="1200" dirty="0">
                <a:latin typeface="Helvetica Light" charset="0"/>
                <a:ea typeface="Helvetica Light" charset="0"/>
                <a:cs typeface="Helvetica Light" charset="0"/>
              </a:rPr>
              <a:t>ja</a:t>
            </a:r>
          </a:p>
        </p:txBody>
      </p:sp>
      <p:sp>
        <p:nvSpPr>
          <p:cNvPr id="30" name="TextBox 29"/>
          <p:cNvSpPr txBox="1"/>
          <p:nvPr/>
        </p:nvSpPr>
        <p:spPr>
          <a:xfrm>
            <a:off x="4576976" y="3062339"/>
            <a:ext cx="303288" cy="276999"/>
          </a:xfrm>
          <a:prstGeom prst="rect">
            <a:avLst/>
          </a:prstGeom>
          <a:noFill/>
        </p:spPr>
        <p:txBody>
          <a:bodyPr wrap="none" rtlCol="0">
            <a:spAutoFit/>
          </a:bodyPr>
          <a:lstStyle/>
          <a:p>
            <a:r>
              <a:rPr lang="en-US" sz="1200" dirty="0">
                <a:latin typeface="Helvetica Light" charset="0"/>
                <a:ea typeface="Helvetica Light" charset="0"/>
                <a:cs typeface="Helvetica Light" charset="0"/>
              </a:rPr>
              <a:t>ja</a:t>
            </a:r>
          </a:p>
        </p:txBody>
      </p:sp>
      <p:sp>
        <p:nvSpPr>
          <p:cNvPr id="31" name="TextBox 30"/>
          <p:cNvSpPr txBox="1"/>
          <p:nvPr/>
        </p:nvSpPr>
        <p:spPr>
          <a:xfrm>
            <a:off x="4576976" y="4508059"/>
            <a:ext cx="439544" cy="276999"/>
          </a:xfrm>
          <a:prstGeom prst="rect">
            <a:avLst/>
          </a:prstGeom>
          <a:noFill/>
        </p:spPr>
        <p:txBody>
          <a:bodyPr wrap="none" rtlCol="0">
            <a:spAutoFit/>
          </a:bodyPr>
          <a:lstStyle/>
          <a:p>
            <a:r>
              <a:rPr lang="en-US" sz="1200" dirty="0">
                <a:latin typeface="Helvetica Light" charset="0"/>
                <a:ea typeface="Helvetica Light" charset="0"/>
                <a:cs typeface="Helvetica Light" charset="0"/>
              </a:rPr>
              <a:t>nee</a:t>
            </a:r>
          </a:p>
        </p:txBody>
      </p:sp>
      <p:sp>
        <p:nvSpPr>
          <p:cNvPr id="32" name="TextBox 31"/>
          <p:cNvSpPr txBox="1"/>
          <p:nvPr/>
        </p:nvSpPr>
        <p:spPr>
          <a:xfrm>
            <a:off x="7586112" y="2822358"/>
            <a:ext cx="303288" cy="276999"/>
          </a:xfrm>
          <a:prstGeom prst="rect">
            <a:avLst/>
          </a:prstGeom>
          <a:noFill/>
        </p:spPr>
        <p:txBody>
          <a:bodyPr wrap="none" rtlCol="0">
            <a:spAutoFit/>
          </a:bodyPr>
          <a:lstStyle/>
          <a:p>
            <a:r>
              <a:rPr lang="en-US" sz="1200" dirty="0">
                <a:latin typeface="Helvetica Light" charset="0"/>
                <a:ea typeface="Helvetica Light" charset="0"/>
                <a:cs typeface="Helvetica Light" charset="0"/>
              </a:rPr>
              <a:t>ja</a:t>
            </a:r>
          </a:p>
        </p:txBody>
      </p:sp>
      <p:sp>
        <p:nvSpPr>
          <p:cNvPr id="33" name="TextBox 32"/>
          <p:cNvSpPr txBox="1"/>
          <p:nvPr/>
        </p:nvSpPr>
        <p:spPr>
          <a:xfrm>
            <a:off x="6583200" y="5092419"/>
            <a:ext cx="439544" cy="276999"/>
          </a:xfrm>
          <a:prstGeom prst="rect">
            <a:avLst/>
          </a:prstGeom>
          <a:noFill/>
        </p:spPr>
        <p:txBody>
          <a:bodyPr wrap="none" rtlCol="0">
            <a:spAutoFit/>
          </a:bodyPr>
          <a:lstStyle/>
          <a:p>
            <a:r>
              <a:rPr lang="en-US" sz="1200" dirty="0">
                <a:latin typeface="Helvetica Light" charset="0"/>
                <a:ea typeface="Helvetica Light" charset="0"/>
                <a:cs typeface="Helvetica Light" charset="0"/>
              </a:rPr>
              <a:t>nee</a:t>
            </a:r>
          </a:p>
        </p:txBody>
      </p:sp>
    </p:spTree>
    <p:extLst>
      <p:ext uri="{BB962C8B-B14F-4D97-AF65-F5344CB8AC3E}">
        <p14:creationId xmlns:p14="http://schemas.microsoft.com/office/powerpoint/2010/main" val="1778676982"/>
      </p:ext>
    </p:extLst>
  </p:cSld>
  <p:clrMapOvr>
    <a:masterClrMapping/>
  </p:clrMapOvr>
</p:sld>
</file>

<file path=ppt/theme/theme1.xml><?xml version="1.0" encoding="utf-8"?>
<a:theme xmlns:a="http://schemas.openxmlformats.org/drawingml/2006/main" name="Blank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lank Presentation">
      <a:majorFont>
        <a:latin typeface="Fontys Frutiger"/>
        <a:ea typeface="ＭＳ Ｐゴシック"/>
        <a:cs typeface=""/>
      </a:majorFont>
      <a:minorFont>
        <a:latin typeface="Fontys Frutiger"/>
        <a:ea typeface="ＭＳ Ｐゴシック"/>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ＭＳ Ｐゴシック"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Categorie xmlns="5BC79F9A-DC5D-46E9-B173-57B38F825C23">Sheets</Categorie>
    <aangemaakt xmlns="5BC79F9A-DC5D-46E9-B173-57B38F825C23">2011-02-01T23:00:00+00:00</aangemaakt>
    <Week xmlns="5BC79F9A-DC5D-46E9-B173-57B38F825C23">Week5</Week>
    <vak xmlns="5BC79F9A-DC5D-46E9-B173-57B38F825C23">SE21 Software Engineering</vak>
    <Profiel xmlns="5BC79F9A-DC5D-46E9-B173-57B38F825C23">
      <Value>S-profiel</Value>
      <Value>T-profiel</Value>
    </Profi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4F8C0B09FE6C94699034D9E55527F18" ma:contentTypeVersion="23" ma:contentTypeDescription="Create a new document." ma:contentTypeScope="" ma:versionID="79496b71107f8b790313714b3c74dfe1">
  <xsd:schema xmlns:xsd="http://www.w3.org/2001/XMLSchema" xmlns:xs="http://www.w3.org/2001/XMLSchema" xmlns:p="http://schemas.microsoft.com/office/2006/metadata/properties" xmlns:ns2="5BC79F9A-DC5D-46E9-B173-57B38F825C23" targetNamespace="http://schemas.microsoft.com/office/2006/metadata/properties" ma:root="true" ma:fieldsID="1dac834833688102ae4bad0f5007d4c6" ns2:_="">
    <xsd:import namespace="5BC79F9A-DC5D-46E9-B173-57B38F825C23"/>
    <xsd:element name="properties">
      <xsd:complexType>
        <xsd:sequence>
          <xsd:element name="documentManagement">
            <xsd:complexType>
              <xsd:all>
                <xsd:element ref="ns2:vak"/>
                <xsd:element ref="ns2:Categorie" minOccurs="0"/>
                <xsd:element ref="ns2:aangemaakt" minOccurs="0"/>
                <xsd:element ref="ns2:Profiel" minOccurs="0"/>
                <xsd:element ref="ns2:Week"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C79F9A-DC5D-46E9-B173-57B38F825C23" elementFormDefault="qualified">
    <xsd:import namespace="http://schemas.microsoft.com/office/2006/documentManagement/types"/>
    <xsd:import namespace="http://schemas.microsoft.com/office/infopath/2007/PartnerControls"/>
    <xsd:element name="vak" ma:index="8" ma:displayName="vak" ma:format="Dropdown" ma:internalName="vak">
      <xsd:simpleType>
        <xsd:union memberTypes="dms:Text">
          <xsd:simpleType>
            <xsd:restriction base="dms:Choice">
              <xsd:enumeration value="DBS21 Databases"/>
              <xsd:enumeration value="DBS21v Databases versneld"/>
              <xsd:enumeration value="IN21 Infrastructuur"/>
              <xsd:enumeration value="PTS21 Proftaak"/>
              <xsd:enumeration value="SE21 Software Engineering"/>
              <xsd:enumeration value="SE21v Software Engineering versneld"/>
              <xsd:enumeration value="PTS21H Proftaak Herkansing"/>
              <xsd:enumeration value="KickOff periode"/>
              <xsd:enumeration value="PPO21 Propedeuse Professionele Ontwikkeling"/>
              <xsd:enumeration value="PPO21v Propedeuse Professionele Ontwikkeling versneld"/>
              <xsd:enumeration value="TAV2 Toelating Academische Voorbereiding"/>
              <xsd:enumeration value="PPO Workshop"/>
            </xsd:restriction>
          </xsd:simpleType>
        </xsd:union>
      </xsd:simpleType>
    </xsd:element>
    <xsd:element name="Categorie" ma:index="9" nillable="true" ma:displayName="Categorie" ma:default="Sheets" ma:format="Dropdown" ma:internalName="Categorie">
      <xsd:simpleType>
        <xsd:restriction base="dms:Choice">
          <xsd:enumeration value="Sheets"/>
          <xsd:enumeration value="Handleiding"/>
          <xsd:enumeration value="Opdrachten"/>
          <xsd:enumeration value="Beoordeling"/>
          <xsd:enumeration value="Bronnen"/>
          <xsd:enumeration value="Tools"/>
          <xsd:enumeration value="Overige"/>
          <xsd:enumeration value="Docent"/>
          <xsd:enumeration value="Project Managemet"/>
          <xsd:enumeration value="Persoonlijk Leiderschap (SWOT)"/>
        </xsd:restriction>
      </xsd:simpleType>
    </xsd:element>
    <xsd:element name="aangemaakt" ma:index="10" nillable="true" ma:displayName="aangemaakt" ma:format="DateOnly" ma:internalName="aangemaakt" ma:readOnly="false">
      <xsd:simpleType>
        <xsd:restriction base="dms:DateTime"/>
      </xsd:simpleType>
    </xsd:element>
    <xsd:element name="Profiel" ma:index="11" nillable="true" ma:displayName="Profiel" ma:internalName="Profiel" ma:readOnly="false">
      <xsd:complexType>
        <xsd:complexContent>
          <xsd:extension base="dms:MultiChoice">
            <xsd:sequence>
              <xsd:element name="Value" maxOccurs="unbounded" minOccurs="0" nillable="true">
                <xsd:simpleType>
                  <xsd:restriction base="dms:Choice">
                    <xsd:enumeration value="B-profiel"/>
                    <xsd:enumeration value="S-profiel"/>
                    <xsd:enumeration value="T-profiel"/>
                    <xsd:enumeration value="I-profiel"/>
                  </xsd:restriction>
                </xsd:simpleType>
              </xsd:element>
            </xsd:sequence>
          </xsd:extension>
        </xsd:complexContent>
      </xsd:complexType>
    </xsd:element>
    <xsd:element name="Week" ma:index="12" nillable="true" ma:displayName="Week" ma:default="NVT" ma:format="Dropdown" ma:internalName="Week" ma:readOnly="false">
      <xsd:simpleType>
        <xsd:restriction base="dms:Choice">
          <xsd:enumeration value="NVT"/>
          <xsd:enumeration value="Week0"/>
          <xsd:enumeration value="Week1"/>
          <xsd:enumeration value="Week2"/>
          <xsd:enumeration value="Week3"/>
          <xsd:enumeration value="Week4"/>
          <xsd:enumeration value="Week5"/>
          <xsd:enumeration value="Week6"/>
          <xsd:enumeration value="Week7"/>
          <xsd:enumeration value="Week8"/>
          <xsd:enumeration value="Week9"/>
          <xsd:enumeration value="Week10"/>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8E7E90-2B99-487E-B3DC-6471039D9606}">
  <ds:schemaRefs>
    <ds:schemaRef ds:uri="http://schemas.microsoft.com/office/2006/metadata/properties"/>
    <ds:schemaRef ds:uri="5BC79F9A-DC5D-46E9-B173-57B38F825C23"/>
  </ds:schemaRefs>
</ds:datastoreItem>
</file>

<file path=customXml/itemProps2.xml><?xml version="1.0" encoding="utf-8"?>
<ds:datastoreItem xmlns:ds="http://schemas.openxmlformats.org/officeDocument/2006/customXml" ds:itemID="{2F45B19D-3448-40FC-8962-989CE09B3CDF}">
  <ds:schemaRefs>
    <ds:schemaRef ds:uri="http://schemas.microsoft.com/sharepoint/v3/contenttype/forms"/>
  </ds:schemaRefs>
</ds:datastoreItem>
</file>

<file path=customXml/itemProps3.xml><?xml version="1.0" encoding="utf-8"?>
<ds:datastoreItem xmlns:ds="http://schemas.openxmlformats.org/officeDocument/2006/customXml" ds:itemID="{C290703B-32DD-4C04-9277-A29DA1C387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C79F9A-DC5D-46E9-B173-57B38F825C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Concourse</Template>
  <TotalTime>0</TotalTime>
  <Words>1600</Words>
  <Application>Microsoft Office PowerPoint</Application>
  <PresentationFormat>On-screen Show (4:3)</PresentationFormat>
  <Paragraphs>229</Paragraphs>
  <Slides>16</Slides>
  <Notes>13</Notes>
  <HiddenSlides>6</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Fontys Frutiger</vt:lpstr>
      <vt:lpstr>Fontys Joanna Bold</vt:lpstr>
      <vt:lpstr>Helvetica Light</vt:lpstr>
      <vt:lpstr>Arial</vt:lpstr>
      <vt:lpstr>Calibri</vt:lpstr>
      <vt:lpstr>Consolas</vt:lpstr>
      <vt:lpstr>Helvetica</vt:lpstr>
      <vt:lpstr>Times</vt:lpstr>
      <vt:lpstr>Blank Presentation</vt:lpstr>
      <vt:lpstr>Interfaces en Repositories</vt:lpstr>
      <vt:lpstr>Abstracte klassen</vt:lpstr>
      <vt:lpstr>Abstracte klassen</vt:lpstr>
      <vt:lpstr>Abstracte methode</vt:lpstr>
      <vt:lpstr>Abstracte methode</vt:lpstr>
      <vt:lpstr>Abstracte code</vt:lpstr>
      <vt:lpstr>Interfaces</vt:lpstr>
      <vt:lpstr>Interfaces</vt:lpstr>
      <vt:lpstr>Wat te gebruiken?</vt:lpstr>
      <vt:lpstr>In het .NET framework</vt:lpstr>
      <vt:lpstr>Een voorbeeld</vt:lpstr>
      <vt:lpstr>Repository Pattern</vt:lpstr>
      <vt:lpstr>Repository Pattern</vt:lpstr>
      <vt:lpstr>Repository Pattern</vt:lpstr>
      <vt:lpstr>Repository Pattern</vt:lpstr>
      <vt:lpstr>Repository Pattern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2.1</dc:title>
  <dc:creator>Patrick de Beer</dc:creator>
  <cp:lastModifiedBy>Beer,Patrick P.J.F. de</cp:lastModifiedBy>
  <cp:revision>1399</cp:revision>
  <dcterms:created xsi:type="dcterms:W3CDTF">2006-08-16T00:00:00Z</dcterms:created>
  <dcterms:modified xsi:type="dcterms:W3CDTF">2019-10-04T14:59:35Z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0x01010054F8C0B09FE6C94699034D9E55527F18</vt:lpwstr>
  </property>
  <property fmtid="{D5CDD505-2E9C-101B-9397-08002B2CF9AE}" pid="3" name="Order">
    <vt:r8>36500</vt:r8>
  </property>
  <property fmtid="{D5CDD505-2E9C-101B-9397-08002B2CF9AE}" pid="4" name="aangemaakt">
    <vt:lpwstr>2011-02-02T14:43:33+00:00</vt:lpwstr>
  </property>
  <property fmtid="{D5CDD505-2E9C-101B-9397-08002B2CF9AE}" pid="5" name="Categorie">
    <vt:lpwstr>Week 1</vt:lpwstr>
  </property>
  <property fmtid="{D5CDD505-2E9C-101B-9397-08002B2CF9AE}" pid="6" name="Onderwerp">
    <vt:lpwstr>Sheets</vt:lpwstr>
  </property>
  <property fmtid="{D5CDD505-2E9C-101B-9397-08002B2CF9AE}" pid="7" name="vak">
    <vt:lpwstr>Oriëntatie ICT &amp; Software Engineering</vt:lpwstr>
  </property>
</Properties>
</file>