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
  </p:notesMasterIdLst>
  <p:sldIdLst>
    <p:sldId id="256" r:id="rId2"/>
    <p:sldId id="257" r:id="rId3"/>
    <p:sldId id="259" r:id="rId4"/>
    <p:sldId id="266" r:id="rId5"/>
    <p:sldId id="267" r:id="rId6"/>
  </p:sldIdLst>
  <p:sldSz cx="9144000" cy="5143500" type="screen16x9"/>
  <p:notesSz cx="6858000" cy="9144000"/>
  <p:embeddedFontLst>
    <p:embeddedFont>
      <p:font typeface="Titillium Web" panose="020B0604020202020204" charset="0"/>
      <p:regular r:id="rId8"/>
      <p:bold r:id="rId9"/>
      <p:italic r:id="rId10"/>
      <p:boldItalic r:id="rId11"/>
    </p:embeddedFont>
    <p:embeddedFont>
      <p:font typeface="Titillium Web Light" panose="020B060402020202020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22C995-D07A-4B5F-AA03-894BF8689AA9}">
  <a:tblStyle styleId="{F122C995-D07A-4B5F-AA03-894BF8689A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25" autoAdjust="0"/>
  </p:normalViewPr>
  <p:slideViewPr>
    <p:cSldViewPr snapToGrid="0">
      <p:cViewPr>
        <p:scale>
          <a:sx n="70" d="100"/>
          <a:sy n="70" d="100"/>
        </p:scale>
        <p:origin x="11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Building Artificial Intelligence for video games that can successfully compete with professional players has become a measuring stick for the advancement of AI, with Google’s DeepMind recently beating pro </a:t>
            </a:r>
            <a:r>
              <a:rPr lang="en-US" sz="1100" b="0" i="0" u="none" strike="noStrike" cap="none" dirty="0" err="1">
                <a:solidFill>
                  <a:srgbClr val="000000"/>
                </a:solidFill>
                <a:effectLst/>
                <a:latin typeface="Arial"/>
                <a:ea typeface="Arial"/>
                <a:cs typeface="Arial"/>
                <a:sym typeface="Arial"/>
              </a:rPr>
              <a:t>Starcraft</a:t>
            </a:r>
            <a:r>
              <a:rPr lang="en-US" sz="1100" b="0" i="0" u="none" strike="noStrike" cap="none" dirty="0">
                <a:solidFill>
                  <a:srgbClr val="000000"/>
                </a:solidFill>
                <a:effectLst/>
                <a:latin typeface="Arial"/>
                <a:ea typeface="Arial"/>
                <a:cs typeface="Arial"/>
                <a:sym typeface="Arial"/>
              </a:rPr>
              <a:t> II players in constrained conditions, and </a:t>
            </a:r>
            <a:r>
              <a:rPr lang="en-US" sz="1100" b="0" i="0" u="none" strike="noStrike" cap="none" dirty="0" err="1">
                <a:solidFill>
                  <a:srgbClr val="000000"/>
                </a:solidFill>
                <a:effectLst/>
                <a:latin typeface="Arial"/>
                <a:ea typeface="Arial"/>
                <a:cs typeface="Arial"/>
                <a:sym typeface="Arial"/>
              </a:rPr>
              <a:t>OpenAI</a:t>
            </a:r>
            <a:r>
              <a:rPr lang="en-US" sz="1100" b="0" i="0" u="none" strike="noStrike" cap="none" dirty="0">
                <a:solidFill>
                  <a:srgbClr val="000000"/>
                </a:solidFill>
                <a:effectLst/>
                <a:latin typeface="Arial"/>
                <a:ea typeface="Arial"/>
                <a:cs typeface="Arial"/>
                <a:sym typeface="Arial"/>
              </a:rPr>
              <a:t> recently defeating a professional DOTA 2 team (a top down 5 on 5 battleground game where each player controls their own character).  In this project, I explore the use of Bayesian Search Theory as a potential tool to direct AI search for enemy units across a map in </a:t>
            </a:r>
            <a:r>
              <a:rPr lang="en-US" sz="1100" b="0" i="0" u="none" strike="noStrike" cap="none" dirty="0" err="1">
                <a:solidFill>
                  <a:srgbClr val="000000"/>
                </a:solidFill>
                <a:effectLst/>
                <a:latin typeface="Arial"/>
                <a:ea typeface="Arial"/>
                <a:cs typeface="Arial"/>
                <a:sym typeface="Arial"/>
              </a:rPr>
              <a:t>Starcraft</a:t>
            </a:r>
            <a:r>
              <a:rPr lang="en-US" sz="1100" b="0" i="0" u="none" strike="noStrike" cap="none" dirty="0">
                <a:solidFill>
                  <a:srgbClr val="000000"/>
                </a:solidFill>
                <a:effectLst/>
                <a:latin typeface="Arial"/>
                <a:ea typeface="Arial"/>
                <a:cs typeface="Arial"/>
                <a:sym typeface="Arial"/>
              </a:rPr>
              <a:t> 2.</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Bayesian search theory was first known to be developed and used in WWII by the US Navy to search for German submarines and, in at least one case, a hydrogen bomb lost at sea. In more recent events, Bayesian search theory has been used to try and locate airplanes lost at sea.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my project, I used game replay data from </a:t>
            </a:r>
            <a:r>
              <a:rPr lang="en-US" dirty="0" err="1"/>
              <a:t>Starcraft</a:t>
            </a:r>
            <a:r>
              <a:rPr lang="en-US" dirty="0"/>
              <a:t> 2.  </a:t>
            </a:r>
            <a:r>
              <a:rPr lang="en-US" dirty="0" err="1"/>
              <a:t>Starcraft</a:t>
            </a:r>
            <a:r>
              <a:rPr lang="en-US" dirty="0"/>
              <a:t> 2 is a real time strategy game where opponents gather resources to make buildings and armies, battling it out until a players units are all destroyed.  Using a snapshot of a game at a particular time, I looked at the </a:t>
            </a:r>
            <a:r>
              <a:rPr lang="en-US" dirty="0" err="1"/>
              <a:t>minimap</a:t>
            </a:r>
            <a:r>
              <a:rPr lang="en-US" dirty="0"/>
              <a:t> which shows all the unit locations for both players.  In the left most image, you can see our hero is in the bottom left corner denoted by red squares, and our opponent is in the top right corner in blue.  As you can see, circled in blue is the enemy’s army advancing across the map.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second image, we can only see our </a:t>
            </a:r>
            <a:r>
              <a:rPr lang="en-US" dirty="0" err="1"/>
              <a:t>heros</a:t>
            </a:r>
            <a:r>
              <a:rPr lang="en-US" dirty="0"/>
              <a:t> in-game perspective, where the enemy’s army is hidden by the “fog of war” which just means we don’t have any units looking in that area.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I Used Bayesian search theory to create a prior distribution of probabilities across the grid, using assumptions to determine the probability that the army  exists in each location.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Based on the parts of the map already explored by our hero by this point in the game, we used a beta function to assign probabilities of the location of the enemy army across the map, based on proximity to the known location of the enemy base which would have a higher likelihood of the army being there.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Then, the algorithm samples data in the grid with the highest probability, mimicking an in-game “scanner sweep” where a player is able to view a portion of the map for a few seconds.  Based on whether the army was found or not, an updated posterior distribution of probabilities is created; factoring in a chance of failure to find the object even if the right grid is searched.  In this scenario, I use a chance of failure to account for possible army movement between searches, whereas in real life situations, failure of search in the correct grid could be due to any number of factors, for example, the difficulty of finding an object in the ocean. </a:t>
            </a:r>
          </a:p>
          <a:p>
            <a:pPr marL="0" lvl="0" indent="0" algn="l" rtl="0">
              <a:spcBef>
                <a:spcPts val="0"/>
              </a:spcBef>
              <a:spcAft>
                <a:spcPts val="0"/>
              </a:spcAft>
              <a:buNone/>
            </a:pPr>
            <a:r>
              <a:rPr lang="en-US" dirty="0"/>
              <a:t>Then, after the search sample is collected, an updated posterior probability density map is generated, basically changing the searched area from a high probability area to a very low one, and updating the rest of the areas in a normalized manner. The algorithm iteratively searches again in the new highest probability area.  This is repeated until the army is found.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Conclusions and lessons learned.  </a:t>
            </a:r>
          </a:p>
          <a:p>
            <a:pPr marL="0" lvl="0" indent="0" algn="l" rtl="0">
              <a:spcBef>
                <a:spcPts val="0"/>
              </a:spcBef>
              <a:spcAft>
                <a:spcPts val="0"/>
              </a:spcAft>
              <a:buNone/>
            </a:pPr>
            <a:r>
              <a:rPr lang="en-US" dirty="0"/>
              <a:t>First off, we were definitely working under some assumptions and constraints that are important to consider – this was just a model of a search, it was not working in real time and therefore didn’t have to deal with actual time lag and moving army issues and integration with the rest of an AI. Also, in game mechanics don’t actually allow unlimited searches, and there are other in game search mechanisms like dispatching a unit that are more complicated.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potential steps for this model would be add more information to inform the prior distribution, which was actually where my model struggled as the search would get stuck in other far distant spots from the base.  It would also be a big improvement to  train the prior distribution on historical replays and games, allowing the prior probabilistic map to cater to map selection, in game behavior, even to specific opponents.   The goal would be to incorporate this in a real time AI that has to deal with moving armies and in-game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specific example is very interesting when taken to scale and brings to mind not just current such as with helping find downed planes, but some of the darker sides of where AI can be used, such as directing automated drones on search and destroy missions.  I think as data scientists and engineers it is important to always consider the great potential for good and for misuse of what we create, and to realize we are the ones who are going to be driving these models and what they are built for in the future.  Thank you</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6113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itnext.io/how-to-locate-and-select-units-in-pysc2-2bb1c81f2ad3" TargetMode="External"/><Relationship Id="rId3" Type="http://schemas.openxmlformats.org/officeDocument/2006/relationships/hyperlink" Target="https://stats.stackexchange.com/questions/323269/simple-real-world-examples-for-teaching-bayesian-statistics" TargetMode="External"/><Relationship Id="rId7" Type="http://schemas.openxmlformats.org/officeDocument/2006/relationships/hyperlink" Target="https://github.com/GraylinKim/sc2read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ubsubroutine.wordpress.com/2014/05/18/a-bayesian-search-for-hannibals-marauding-army-during-the-second-punic-war/" TargetMode="External"/><Relationship Id="rId5" Type="http://schemas.openxmlformats.org/officeDocument/2006/relationships/hyperlink" Target="https://stats.stackexchange.com/questions/119952/how-to-apply-bayes-theorem-to-the-search-for-a-fisherman-lost-at-sea" TargetMode="External"/><Relationship Id="rId10" Type="http://schemas.openxmlformats.org/officeDocument/2006/relationships/hyperlink" Target="https://matplotlib.org/tutorials/introductory/pyplot.html" TargetMode="External"/><Relationship Id="rId4" Type="http://schemas.openxmlformats.org/officeDocument/2006/relationships/hyperlink" Target="https://www.r-bloggers.com/bayesian-search-models/" TargetMode="External"/><Relationship Id="rId9" Type="http://schemas.openxmlformats.org/officeDocument/2006/relationships/hyperlink" Target="https://github.com/deepmind/pysc2/blob/master/docs/environment.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799" y="743850"/>
            <a:ext cx="8174665"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latin typeface="Trebuchet MS" panose="020B0603020202020204" pitchFamily="34" charset="0"/>
                <a:cs typeface="Calibri" panose="020F0502020204030204" pitchFamily="34" charset="0"/>
              </a:rPr>
              <a:t>Bayesian Search Theory to Determine Opposing Army Location in Gaming</a:t>
            </a:r>
            <a:endParaRPr sz="3600" dirty="0">
              <a:latin typeface="Trebuchet MS" panose="020B0603020202020204" pitchFamily="34" charset="0"/>
              <a:cs typeface="Calibri" panose="020F0502020204030204" pitchFamily="34" charset="0"/>
            </a:endParaRPr>
          </a:p>
        </p:txBody>
      </p:sp>
      <p:sp>
        <p:nvSpPr>
          <p:cNvPr id="3" name="Google Shape;54;p11">
            <a:extLst>
              <a:ext uri="{FF2B5EF4-FFF2-40B4-BE49-F238E27FC236}">
                <a16:creationId xmlns:a16="http://schemas.microsoft.com/office/drawing/2014/main" id="{D64ABD8B-B77B-4519-BD54-746BCCAB8A4D}"/>
              </a:ext>
            </a:extLst>
          </p:cNvPr>
          <p:cNvSpPr txBox="1">
            <a:spLocks/>
          </p:cNvSpPr>
          <p:nvPr/>
        </p:nvSpPr>
        <p:spPr>
          <a:xfrm>
            <a:off x="685798" y="2028642"/>
            <a:ext cx="6551429" cy="108621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9pPr>
          </a:lstStyle>
          <a:p>
            <a:r>
              <a:rPr lang="en-US" sz="2000" i="1" dirty="0">
                <a:latin typeface="Trebuchet MS" panose="020B0603020202020204" pitchFamily="34" charset="0"/>
                <a:cs typeface="Calibri" panose="020F0502020204030204" pitchFamily="34" charset="0"/>
              </a:rPr>
              <a:t>Patrick Hackett, </a:t>
            </a:r>
          </a:p>
          <a:p>
            <a:r>
              <a:rPr lang="en-US" sz="2000" i="1" dirty="0">
                <a:latin typeface="Trebuchet MS" panose="020B0603020202020204" pitchFamily="34" charset="0"/>
                <a:cs typeface="Calibri" panose="020F0502020204030204" pitchFamily="34" charset="0"/>
              </a:rPr>
              <a:t>Bayesian Statistics ISYE 6420 Spring 2019</a:t>
            </a:r>
          </a:p>
        </p:txBody>
      </p:sp>
      <p:pic>
        <p:nvPicPr>
          <p:cNvPr id="4" name="Picture 3">
            <a:extLst>
              <a:ext uri="{FF2B5EF4-FFF2-40B4-BE49-F238E27FC236}">
                <a16:creationId xmlns:a16="http://schemas.microsoft.com/office/drawing/2014/main" id="{D37A8D1D-07CE-4938-A3F1-6FFD8E3F40F7}"/>
              </a:ext>
            </a:extLst>
          </p:cNvPr>
          <p:cNvPicPr>
            <a:picLocks noChangeAspect="1"/>
          </p:cNvPicPr>
          <p:nvPr/>
        </p:nvPicPr>
        <p:blipFill>
          <a:blip r:embed="rId3"/>
          <a:stretch>
            <a:fillRect/>
          </a:stretch>
        </p:blipFill>
        <p:spPr>
          <a:xfrm>
            <a:off x="685798" y="2916959"/>
            <a:ext cx="3417455" cy="1922318"/>
          </a:xfrm>
          <a:prstGeom prst="rect">
            <a:avLst/>
          </a:prstGeom>
        </p:spPr>
      </p:pic>
      <p:pic>
        <p:nvPicPr>
          <p:cNvPr id="8" name="Picture 7">
            <a:extLst>
              <a:ext uri="{FF2B5EF4-FFF2-40B4-BE49-F238E27FC236}">
                <a16:creationId xmlns:a16="http://schemas.microsoft.com/office/drawing/2014/main" id="{278169F1-6BD1-4E91-9CDF-BBF7361899BE}"/>
              </a:ext>
            </a:extLst>
          </p:cNvPr>
          <p:cNvPicPr>
            <a:picLocks noChangeAspect="1"/>
          </p:cNvPicPr>
          <p:nvPr/>
        </p:nvPicPr>
        <p:blipFill>
          <a:blip r:embed="rId4"/>
          <a:stretch>
            <a:fillRect/>
          </a:stretch>
        </p:blipFill>
        <p:spPr>
          <a:xfrm>
            <a:off x="4572000" y="2916959"/>
            <a:ext cx="4103251" cy="1922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219455" y="343135"/>
            <a:ext cx="8465127"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Trebuchet MS" panose="020B0603020202020204" pitchFamily="34" charset="0"/>
              </a:rPr>
              <a:t>Bayesian Search using a Simulated In-Game Mini-map</a:t>
            </a:r>
            <a:endParaRPr dirty="0">
              <a:latin typeface="Trebuchet MS" panose="020B0603020202020204" pitchFamily="34" charset="0"/>
            </a:endParaRPr>
          </a:p>
        </p:txBody>
      </p:sp>
      <p:sp>
        <p:nvSpPr>
          <p:cNvPr id="21" name="Google Shape;76;p14">
            <a:extLst>
              <a:ext uri="{FF2B5EF4-FFF2-40B4-BE49-F238E27FC236}">
                <a16:creationId xmlns:a16="http://schemas.microsoft.com/office/drawing/2014/main" id="{B5DF6651-7781-40DB-BB09-C1FB99E8075F}"/>
              </a:ext>
            </a:extLst>
          </p:cNvPr>
          <p:cNvSpPr txBox="1">
            <a:spLocks/>
          </p:cNvSpPr>
          <p:nvPr/>
        </p:nvSpPr>
        <p:spPr>
          <a:xfrm>
            <a:off x="78738" y="1316736"/>
            <a:ext cx="3048509" cy="19933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7DFFB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1pPr>
            <a:lvl2pPr marL="914400" marR="0" lvl="1"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2pPr>
            <a:lvl3pPr marL="1371600" marR="0" lvl="2"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3pPr>
            <a:lvl4pPr marL="1828800" marR="0" lvl="3"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4pPr>
            <a:lvl5pPr marL="2286000" marR="0" lvl="4"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5pPr>
            <a:lvl6pPr marL="2743200" marR="0" lvl="5"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6pPr>
            <a:lvl7pPr marL="3200400" marR="0" lvl="6"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7pPr>
            <a:lvl8pPr marL="3657600" marR="0" lvl="7"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8pPr>
            <a:lvl9pPr marL="4114800" marR="0" lvl="8"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9pPr>
          </a:lstStyle>
          <a:p>
            <a:pPr marL="0" indent="0">
              <a:spcBef>
                <a:spcPts val="0"/>
              </a:spcBef>
              <a:buFont typeface="Titillium Web Light"/>
              <a:buNone/>
            </a:pPr>
            <a:r>
              <a:rPr lang="en-US" sz="1800" b="1" dirty="0"/>
              <a:t>Location of units</a:t>
            </a:r>
          </a:p>
          <a:p>
            <a:pPr marL="0" indent="0">
              <a:spcBef>
                <a:spcPts val="0"/>
              </a:spcBef>
              <a:buFont typeface="Titillium Web Light"/>
              <a:buNone/>
            </a:pPr>
            <a:r>
              <a:rPr lang="en-US" sz="1800" dirty="0"/>
              <a:t>Hero: Bottom Left in Red</a:t>
            </a:r>
          </a:p>
          <a:p>
            <a:pPr marL="0" indent="0">
              <a:spcBef>
                <a:spcPts val="0"/>
              </a:spcBef>
              <a:buFont typeface="Titillium Web Light"/>
              <a:buNone/>
            </a:pPr>
            <a:r>
              <a:rPr lang="en-US" sz="1800" dirty="0"/>
              <a:t>Enemy Base: Top Right in Blue</a:t>
            </a:r>
          </a:p>
          <a:p>
            <a:pPr marL="0" indent="0">
              <a:spcBef>
                <a:spcPts val="0"/>
              </a:spcBef>
              <a:buFont typeface="Titillium Web Light"/>
              <a:buNone/>
            </a:pPr>
            <a:r>
              <a:rPr lang="en-US" sz="1800" dirty="0"/>
              <a:t>Enemy Army: Circled in Blue</a:t>
            </a:r>
          </a:p>
        </p:txBody>
      </p:sp>
      <p:sp>
        <p:nvSpPr>
          <p:cNvPr id="22" name="Google Shape;76;p14">
            <a:extLst>
              <a:ext uri="{FF2B5EF4-FFF2-40B4-BE49-F238E27FC236}">
                <a16:creationId xmlns:a16="http://schemas.microsoft.com/office/drawing/2014/main" id="{B6452135-4FF2-4220-A944-2110DE2F5FDB}"/>
              </a:ext>
            </a:extLst>
          </p:cNvPr>
          <p:cNvSpPr txBox="1">
            <a:spLocks/>
          </p:cNvSpPr>
          <p:nvPr/>
        </p:nvSpPr>
        <p:spPr>
          <a:xfrm>
            <a:off x="3136391" y="1581912"/>
            <a:ext cx="2892200" cy="19933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7DFFB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1pPr>
            <a:lvl2pPr marL="914400" marR="0" lvl="1"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2pPr>
            <a:lvl3pPr marL="1371600" marR="0" lvl="2"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3pPr>
            <a:lvl4pPr marL="1828800" marR="0" lvl="3"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4pPr>
            <a:lvl5pPr marL="2286000" marR="0" lvl="4"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5pPr>
            <a:lvl6pPr marL="2743200" marR="0" lvl="5"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6pPr>
            <a:lvl7pPr marL="3200400" marR="0" lvl="6"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7pPr>
            <a:lvl8pPr marL="3657600" marR="0" lvl="7"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8pPr>
            <a:lvl9pPr marL="4114800" marR="0" lvl="8"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9pPr>
          </a:lstStyle>
          <a:p>
            <a:pPr marL="0" indent="0">
              <a:spcBef>
                <a:spcPts val="0"/>
              </a:spcBef>
              <a:buFont typeface="Titillium Web Light"/>
              <a:buNone/>
            </a:pPr>
            <a:r>
              <a:rPr lang="en-US" sz="1800" b="1" dirty="0"/>
              <a:t>Hero’s </a:t>
            </a:r>
            <a:r>
              <a:rPr lang="en-US" sz="1800" b="1" dirty="0" err="1"/>
              <a:t>PoV</a:t>
            </a:r>
            <a:r>
              <a:rPr lang="en-US" sz="1800" b="1" dirty="0"/>
              <a:t> (Fog of War)</a:t>
            </a:r>
          </a:p>
          <a:p>
            <a:pPr marL="0" indent="0">
              <a:spcBef>
                <a:spcPts val="0"/>
              </a:spcBef>
              <a:buFont typeface="Titillium Web Light"/>
              <a:buNone/>
            </a:pPr>
            <a:r>
              <a:rPr lang="en-US" sz="1800" dirty="0"/>
              <a:t>Hero in Green</a:t>
            </a:r>
          </a:p>
          <a:p>
            <a:pPr marL="0" indent="0">
              <a:spcBef>
                <a:spcPts val="0"/>
              </a:spcBef>
              <a:buFont typeface="Titillium Web Light"/>
              <a:buNone/>
            </a:pPr>
            <a:r>
              <a:rPr lang="en-US" sz="1800" dirty="0"/>
              <a:t>Enemy’s Buildings in Blue</a:t>
            </a:r>
          </a:p>
        </p:txBody>
      </p:sp>
      <p:sp>
        <p:nvSpPr>
          <p:cNvPr id="24" name="Google Shape;76;p14">
            <a:extLst>
              <a:ext uri="{FF2B5EF4-FFF2-40B4-BE49-F238E27FC236}">
                <a16:creationId xmlns:a16="http://schemas.microsoft.com/office/drawing/2014/main" id="{E7B97E26-1C1F-41FA-957B-8D9CDBE0B88B}"/>
              </a:ext>
            </a:extLst>
          </p:cNvPr>
          <p:cNvSpPr txBox="1">
            <a:spLocks/>
          </p:cNvSpPr>
          <p:nvPr/>
        </p:nvSpPr>
        <p:spPr>
          <a:xfrm>
            <a:off x="6338846" y="1276924"/>
            <a:ext cx="2892200" cy="136001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7DFFB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1pPr>
            <a:lvl2pPr marL="914400" marR="0" lvl="1"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2pPr>
            <a:lvl3pPr marL="1371600" marR="0" lvl="2"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3pPr>
            <a:lvl4pPr marL="1828800" marR="0" lvl="3"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4pPr>
            <a:lvl5pPr marL="2286000" marR="0" lvl="4"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5pPr>
            <a:lvl6pPr marL="2743200" marR="0" lvl="5"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6pPr>
            <a:lvl7pPr marL="3200400" marR="0" lvl="6"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7pPr>
            <a:lvl8pPr marL="3657600" marR="0" lvl="7"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8pPr>
            <a:lvl9pPr marL="4114800" marR="0" lvl="8" indent="-355600" algn="l" rtl="0">
              <a:lnSpc>
                <a:spcPct val="100000"/>
              </a:lnSpc>
              <a:spcBef>
                <a:spcPts val="0"/>
              </a:spcBef>
              <a:spcAft>
                <a:spcPts val="0"/>
              </a:spcAft>
              <a:buClr>
                <a:schemeClr val="lt1"/>
              </a:buClr>
              <a:buSzPts val="2000"/>
              <a:buFont typeface="Titillium Web Light"/>
              <a:buChar char="■"/>
              <a:defRPr sz="2000" b="0" i="0" u="none" strike="noStrike" cap="none">
                <a:solidFill>
                  <a:schemeClr val="lt1"/>
                </a:solidFill>
                <a:latin typeface="Titillium Web Light"/>
                <a:ea typeface="Titillium Web Light"/>
                <a:cs typeface="Titillium Web Light"/>
                <a:sym typeface="Titillium Web Light"/>
              </a:defRPr>
            </a:lvl9pPr>
          </a:lstStyle>
          <a:p>
            <a:pPr marL="0" indent="0">
              <a:spcBef>
                <a:spcPts val="0"/>
              </a:spcBef>
              <a:buFont typeface="Titillium Web Light"/>
              <a:buNone/>
            </a:pPr>
            <a:r>
              <a:rPr lang="en-US" sz="1800" b="1" dirty="0"/>
              <a:t>Prior PDF of Army Location</a:t>
            </a:r>
          </a:p>
          <a:p>
            <a:pPr marL="0" indent="0">
              <a:spcBef>
                <a:spcPts val="0"/>
              </a:spcBef>
              <a:buFont typeface="Titillium Web Light"/>
              <a:buNone/>
            </a:pPr>
            <a:r>
              <a:rPr lang="en-US" sz="1800" dirty="0"/>
              <a:t>Highest probability: In opponent base or between two bases</a:t>
            </a:r>
          </a:p>
          <a:p>
            <a:pPr marL="0" indent="0">
              <a:spcBef>
                <a:spcPts val="0"/>
              </a:spcBef>
              <a:buFont typeface="Titillium Web Light"/>
              <a:buNone/>
            </a:pPr>
            <a:endParaRPr lang="en-US" sz="1800" dirty="0"/>
          </a:p>
        </p:txBody>
      </p:sp>
      <p:grpSp>
        <p:nvGrpSpPr>
          <p:cNvPr id="27" name="Group 26">
            <a:extLst>
              <a:ext uri="{FF2B5EF4-FFF2-40B4-BE49-F238E27FC236}">
                <a16:creationId xmlns:a16="http://schemas.microsoft.com/office/drawing/2014/main" id="{B6A591FD-10F2-4E11-863F-D8BE178C0DD2}"/>
              </a:ext>
            </a:extLst>
          </p:cNvPr>
          <p:cNvGrpSpPr/>
          <p:nvPr/>
        </p:nvGrpSpPr>
        <p:grpSpPr>
          <a:xfrm>
            <a:off x="-1" y="2423789"/>
            <a:ext cx="2825497" cy="2698983"/>
            <a:chOff x="-1" y="2423789"/>
            <a:chExt cx="2825497" cy="2698983"/>
          </a:xfrm>
        </p:grpSpPr>
        <p:pic>
          <p:nvPicPr>
            <p:cNvPr id="13" name="Picture 12">
              <a:extLst>
                <a:ext uri="{FF2B5EF4-FFF2-40B4-BE49-F238E27FC236}">
                  <a16:creationId xmlns:a16="http://schemas.microsoft.com/office/drawing/2014/main" id="{4A61264A-EE66-4AB7-AFDA-9E7289C18262}"/>
                </a:ext>
              </a:extLst>
            </p:cNvPr>
            <p:cNvPicPr>
              <a:picLocks noChangeAspect="1"/>
            </p:cNvPicPr>
            <p:nvPr/>
          </p:nvPicPr>
          <p:blipFill>
            <a:blip r:embed="rId3"/>
            <a:stretch>
              <a:fillRect/>
            </a:stretch>
          </p:blipFill>
          <p:spPr>
            <a:xfrm>
              <a:off x="-1" y="2423789"/>
              <a:ext cx="2825497" cy="2698983"/>
            </a:xfrm>
            <a:prstGeom prst="rect">
              <a:avLst/>
            </a:prstGeom>
          </p:spPr>
        </p:pic>
        <p:sp>
          <p:nvSpPr>
            <p:cNvPr id="16" name="Oval 15">
              <a:extLst>
                <a:ext uri="{FF2B5EF4-FFF2-40B4-BE49-F238E27FC236}">
                  <a16:creationId xmlns:a16="http://schemas.microsoft.com/office/drawing/2014/main" id="{1B6BF5EC-6E7B-4BC7-BB91-ABA40E6BBC49}"/>
                </a:ext>
              </a:extLst>
            </p:cNvPr>
            <p:cNvSpPr/>
            <p:nvPr/>
          </p:nvSpPr>
          <p:spPr>
            <a:xfrm>
              <a:off x="1014984" y="3200400"/>
              <a:ext cx="630936" cy="566928"/>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2A885D75-773F-46A8-8B09-77DCB20972B4}"/>
              </a:ext>
            </a:extLst>
          </p:cNvPr>
          <p:cNvPicPr>
            <a:picLocks noChangeAspect="1"/>
          </p:cNvPicPr>
          <p:nvPr/>
        </p:nvPicPr>
        <p:blipFill>
          <a:blip r:embed="rId4"/>
          <a:stretch>
            <a:fillRect/>
          </a:stretch>
        </p:blipFill>
        <p:spPr>
          <a:xfrm>
            <a:off x="3078581" y="2423160"/>
            <a:ext cx="2965607" cy="2714375"/>
          </a:xfrm>
          <a:prstGeom prst="rect">
            <a:avLst/>
          </a:prstGeom>
        </p:spPr>
      </p:pic>
      <p:pic>
        <p:nvPicPr>
          <p:cNvPr id="26" name="Picture 25">
            <a:extLst>
              <a:ext uri="{FF2B5EF4-FFF2-40B4-BE49-F238E27FC236}">
                <a16:creationId xmlns:a16="http://schemas.microsoft.com/office/drawing/2014/main" id="{C6AE4AA8-E1E2-4159-BB7C-6BA7BA5E2DBE}"/>
              </a:ext>
            </a:extLst>
          </p:cNvPr>
          <p:cNvPicPr>
            <a:picLocks noChangeAspect="1"/>
          </p:cNvPicPr>
          <p:nvPr/>
        </p:nvPicPr>
        <p:blipFill>
          <a:blip r:embed="rId5"/>
          <a:stretch>
            <a:fillRect/>
          </a:stretch>
        </p:blipFill>
        <p:spPr>
          <a:xfrm>
            <a:off x="6327011" y="2409764"/>
            <a:ext cx="2794307" cy="2713008"/>
          </a:xfrm>
          <a:prstGeom prst="rect">
            <a:avLst/>
          </a:prstGeom>
        </p:spPr>
      </p:pic>
      <p:sp>
        <p:nvSpPr>
          <p:cNvPr id="2" name="TextBox 1">
            <a:extLst>
              <a:ext uri="{FF2B5EF4-FFF2-40B4-BE49-F238E27FC236}">
                <a16:creationId xmlns:a16="http://schemas.microsoft.com/office/drawing/2014/main" id="{7A00E016-E214-48F8-A29B-C9A08A5CCB45}"/>
              </a:ext>
            </a:extLst>
          </p:cNvPr>
          <p:cNvSpPr txBox="1"/>
          <p:nvPr/>
        </p:nvSpPr>
        <p:spPr>
          <a:xfrm>
            <a:off x="2514600" y="4835723"/>
            <a:ext cx="314510" cy="307777"/>
          </a:xfrm>
          <a:prstGeom prst="rect">
            <a:avLst/>
          </a:prstGeom>
          <a:noFill/>
        </p:spPr>
        <p:txBody>
          <a:bodyPr wrap="none" rtlCol="0">
            <a:spAutoFit/>
          </a:bodyPr>
          <a:lstStyle/>
          <a:p>
            <a:r>
              <a:rPr lang="en-US" b="1" dirty="0">
                <a:solidFill>
                  <a:schemeClr val="bg1"/>
                </a:solidFill>
              </a:rPr>
              <a:t>A</a:t>
            </a:r>
          </a:p>
        </p:txBody>
      </p:sp>
      <p:sp>
        <p:nvSpPr>
          <p:cNvPr id="12" name="TextBox 11">
            <a:extLst>
              <a:ext uri="{FF2B5EF4-FFF2-40B4-BE49-F238E27FC236}">
                <a16:creationId xmlns:a16="http://schemas.microsoft.com/office/drawing/2014/main" id="{7C472D23-D2E0-4098-BA6F-54D2CEF680A7}"/>
              </a:ext>
            </a:extLst>
          </p:cNvPr>
          <p:cNvSpPr txBox="1"/>
          <p:nvPr/>
        </p:nvSpPr>
        <p:spPr>
          <a:xfrm>
            <a:off x="5730240" y="4835723"/>
            <a:ext cx="314510" cy="307777"/>
          </a:xfrm>
          <a:prstGeom prst="rect">
            <a:avLst/>
          </a:prstGeom>
          <a:noFill/>
        </p:spPr>
        <p:txBody>
          <a:bodyPr wrap="none" rtlCol="0">
            <a:spAutoFit/>
          </a:bodyPr>
          <a:lstStyle/>
          <a:p>
            <a:r>
              <a:rPr lang="en-US" b="1" dirty="0">
                <a:solidFill>
                  <a:schemeClr val="bg1"/>
                </a:solidFill>
              </a:rPr>
              <a:t>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471488" y="200675"/>
            <a:ext cx="8458200" cy="9826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Trebuchet MS" panose="020B0603020202020204" pitchFamily="34" charset="0"/>
              </a:rPr>
              <a:t>Bayesian Search Algorithm</a:t>
            </a:r>
            <a:endParaRPr dirty="0">
              <a:latin typeface="Trebuchet MS" panose="020B0603020202020204" pitchFamily="34" charset="0"/>
            </a:endParaRPr>
          </a:p>
        </p:txBody>
      </p:sp>
      <p:sp>
        <p:nvSpPr>
          <p:cNvPr id="76" name="Google Shape;76;p14"/>
          <p:cNvSpPr txBox="1">
            <a:spLocks noGrp="1"/>
          </p:cNvSpPr>
          <p:nvPr>
            <p:ph type="subTitle" idx="1"/>
          </p:nvPr>
        </p:nvSpPr>
        <p:spPr>
          <a:xfrm>
            <a:off x="343472" y="1292683"/>
            <a:ext cx="8800528" cy="2218613"/>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endParaRPr lang="en-US" dirty="0"/>
          </a:p>
          <a:p>
            <a:pPr marL="342900" lvl="0" indent="-342900" algn="l" rtl="0">
              <a:spcBef>
                <a:spcPts val="0"/>
              </a:spcBef>
              <a:spcAft>
                <a:spcPts val="0"/>
              </a:spcAft>
              <a:buFont typeface="Arial" panose="020B0604020202020204" pitchFamily="34" charset="0"/>
              <a:buChar char="•"/>
            </a:pPr>
            <a:r>
              <a:rPr lang="en-US" dirty="0"/>
              <a:t>Prior: Beta (a, b, scale, size)</a:t>
            </a:r>
          </a:p>
          <a:p>
            <a:pPr marL="0" lvl="0" indent="0" algn="l" rtl="0">
              <a:spcBef>
                <a:spcPts val="0"/>
              </a:spcBef>
              <a:spcAft>
                <a:spcPts val="0"/>
              </a:spcAft>
            </a:pPr>
            <a:endParaRPr lang="en-US" dirty="0"/>
          </a:p>
          <a:p>
            <a:pPr marL="0" lvl="0" indent="0" algn="l" rtl="0">
              <a:spcBef>
                <a:spcPts val="0"/>
              </a:spcBef>
              <a:spcAft>
                <a:spcPts val="0"/>
              </a:spcAft>
            </a:pPr>
            <a:endParaRPr lang="en-US" dirty="0"/>
          </a:p>
          <a:p>
            <a:pPr marL="342900" lvl="0" indent="-342900" algn="l" rtl="0">
              <a:spcBef>
                <a:spcPts val="0"/>
              </a:spcBef>
              <a:spcAft>
                <a:spcPts val="0"/>
              </a:spcAft>
              <a:buFont typeface="Arial" panose="020B0604020202020204" pitchFamily="34" charset="0"/>
              <a:buChar char="•"/>
            </a:pPr>
            <a:r>
              <a:rPr lang="en-US" dirty="0"/>
              <a:t>Sampling data: Whether army is present in search area * P (failure)</a:t>
            </a:r>
          </a:p>
          <a:p>
            <a:pPr marL="0" lvl="0" indent="0" algn="l" rtl="0">
              <a:spcBef>
                <a:spcPts val="0"/>
              </a:spcBef>
              <a:spcAft>
                <a:spcPts val="0"/>
              </a:spcAft>
            </a:pPr>
            <a:endParaRPr lang="en-US" dirty="0"/>
          </a:p>
          <a:p>
            <a:pPr marL="0" lvl="0" indent="0" algn="l" rtl="0">
              <a:spcBef>
                <a:spcPts val="0"/>
              </a:spcBef>
              <a:spcAft>
                <a:spcPts val="0"/>
              </a:spcAft>
            </a:pPr>
            <a:endParaRPr lang="en-US" dirty="0"/>
          </a:p>
          <a:p>
            <a:pPr marL="342900" lvl="0" indent="-342900">
              <a:buFont typeface="Arial" panose="020B0604020202020204" pitchFamily="34" charset="0"/>
              <a:buChar char="•"/>
            </a:pPr>
            <a:r>
              <a:rPr lang="en-US" dirty="0"/>
              <a:t>Updated posterior: P (Army is present | prob. of success when present) α P (prob of success when present) * P (Army is present)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4" name="Rectangle 3">
            <a:extLst>
              <a:ext uri="{FF2B5EF4-FFF2-40B4-BE49-F238E27FC236}">
                <a16:creationId xmlns:a16="http://schemas.microsoft.com/office/drawing/2014/main" id="{745ECA1F-7077-4ECF-AA24-546823C05F17}"/>
              </a:ext>
            </a:extLst>
          </p:cNvPr>
          <p:cNvSpPr/>
          <p:nvPr/>
        </p:nvSpPr>
        <p:spPr>
          <a:xfrm>
            <a:off x="3685032" y="941832"/>
            <a:ext cx="1591056" cy="1170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94;p17">
            <a:extLst>
              <a:ext uri="{FF2B5EF4-FFF2-40B4-BE49-F238E27FC236}">
                <a16:creationId xmlns:a16="http://schemas.microsoft.com/office/drawing/2014/main" id="{CCB9A630-44BE-49EC-996F-3D89601505FF}"/>
              </a:ext>
            </a:extLst>
          </p:cNvPr>
          <p:cNvSpPr txBox="1">
            <a:spLocks/>
          </p:cNvSpPr>
          <p:nvPr/>
        </p:nvSpPr>
        <p:spPr>
          <a:xfrm>
            <a:off x="321754" y="383962"/>
            <a:ext cx="6764845"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en-US" sz="4400" dirty="0">
                <a:latin typeface="Trebuchet MS" panose="020B0603020202020204" pitchFamily="34" charset="0"/>
              </a:rPr>
              <a:t>Conclusions and Lessons Learned</a:t>
            </a:r>
          </a:p>
        </p:txBody>
      </p:sp>
      <p:sp>
        <p:nvSpPr>
          <p:cNvPr id="8" name="Google Shape;82;p15">
            <a:extLst>
              <a:ext uri="{FF2B5EF4-FFF2-40B4-BE49-F238E27FC236}">
                <a16:creationId xmlns:a16="http://schemas.microsoft.com/office/drawing/2014/main" id="{A318C785-8F78-4B0A-930B-3D7A9E822D4B}"/>
              </a:ext>
            </a:extLst>
          </p:cNvPr>
          <p:cNvSpPr txBox="1">
            <a:spLocks noGrp="1"/>
          </p:cNvSpPr>
          <p:nvPr>
            <p:ph type="body" idx="1"/>
          </p:nvPr>
        </p:nvSpPr>
        <p:spPr>
          <a:xfrm>
            <a:off x="201168" y="1620772"/>
            <a:ext cx="7717536"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a:t>Assumptions and constraints</a:t>
            </a:r>
          </a:p>
          <a:p>
            <a:pPr marL="457200" lvl="0" indent="-381000" algn="l" rtl="0">
              <a:spcBef>
                <a:spcPts val="600"/>
              </a:spcBef>
              <a:spcAft>
                <a:spcPts val="0"/>
              </a:spcAft>
              <a:buSzPts val="2400"/>
              <a:buChar char="▰"/>
            </a:pPr>
            <a:r>
              <a:rPr lang="en-US" dirty="0"/>
              <a:t>Comparison to a greedy grid search</a:t>
            </a:r>
          </a:p>
          <a:p>
            <a:r>
              <a:rPr lang="en-US" dirty="0"/>
              <a:t>Rate of discovery at different in-game snapshots greatly differed</a:t>
            </a:r>
          </a:p>
          <a:p>
            <a:r>
              <a:rPr lang="en-US" dirty="0"/>
              <a:t>Other potential models to be incorporated</a:t>
            </a:r>
          </a:p>
          <a:p>
            <a:r>
              <a:rPr lang="en-US" dirty="0"/>
              <a:t>Next steps for this model, and implications for AI</a:t>
            </a:r>
          </a:p>
          <a:p>
            <a:pPr marL="76200" indent="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471488" y="118379"/>
            <a:ext cx="8458200" cy="9826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Trebuchet MS" panose="020B0603020202020204" pitchFamily="34" charset="0"/>
              </a:rPr>
              <a:t>References</a:t>
            </a:r>
            <a:endParaRPr dirty="0">
              <a:latin typeface="Trebuchet MS" panose="020B0603020202020204" pitchFamily="34" charset="0"/>
            </a:endParaRPr>
          </a:p>
        </p:txBody>
      </p:sp>
      <p:sp>
        <p:nvSpPr>
          <p:cNvPr id="76" name="Google Shape;76;p14"/>
          <p:cNvSpPr txBox="1">
            <a:spLocks noGrp="1"/>
          </p:cNvSpPr>
          <p:nvPr>
            <p:ph type="subTitle" idx="1"/>
          </p:nvPr>
        </p:nvSpPr>
        <p:spPr>
          <a:xfrm>
            <a:off x="233744" y="808051"/>
            <a:ext cx="8910256" cy="3434765"/>
          </a:xfrm>
          <a:prstGeom prst="rect">
            <a:avLst/>
          </a:prstGeom>
        </p:spPr>
        <p:txBody>
          <a:bodyPr spcFirstLastPara="1" wrap="square" lIns="0" tIns="0" rIns="0" bIns="0" anchor="t" anchorCtr="0">
            <a:noAutofit/>
          </a:bodyPr>
          <a:lstStyle/>
          <a:p>
            <a:pPr>
              <a:lnSpc>
                <a:spcPct val="200000"/>
              </a:lnSpc>
            </a:pPr>
            <a:r>
              <a:rPr lang="en-US" sz="1200" dirty="0">
                <a:solidFill>
                  <a:schemeClr val="bg1"/>
                </a:solidFill>
              </a:rPr>
              <a:t> </a:t>
            </a:r>
          </a:p>
          <a:p>
            <a:pPr>
              <a:lnSpc>
                <a:spcPct val="200000"/>
              </a:lnSpc>
              <a:buFont typeface="Arial" panose="020B0604020202020204" pitchFamily="34" charset="0"/>
              <a:buChar char="•"/>
            </a:pPr>
            <a:r>
              <a:rPr lang="en-US" sz="1200" i="1" dirty="0">
                <a:solidFill>
                  <a:schemeClr val="bg1"/>
                </a:solidFill>
                <a:hlinkClick r:id="rId3">
                  <a:extLst>
                    <a:ext uri="{A12FA001-AC4F-418D-AE19-62706E023703}">
                      <ahyp:hlinkClr xmlns:ahyp="http://schemas.microsoft.com/office/drawing/2018/hyperlinkcolor" val="tx"/>
                    </a:ext>
                  </a:extLst>
                </a:hlinkClick>
              </a:rPr>
              <a:t>https://stats.stackexchange.com/questions/323269/simple-real-world-examples-for-teaching-bayesian-statistics</a:t>
            </a:r>
            <a:endParaRPr lang="en-US" sz="1200" dirty="0">
              <a:solidFill>
                <a:schemeClr val="bg1"/>
              </a:solidFill>
              <a:hlinkClick r:id="rId4">
                <a:extLst>
                  <a:ext uri="{A12FA001-AC4F-418D-AE19-62706E023703}">
                    <ahyp:hlinkClr xmlns:ahyp="http://schemas.microsoft.com/office/drawing/2018/hyperlinkcolor" val="tx"/>
                  </a:ext>
                </a:extLst>
              </a:hlinkClick>
            </a:endParaRPr>
          </a:p>
          <a:p>
            <a:pPr>
              <a:lnSpc>
                <a:spcPct val="200000"/>
              </a:lnSpc>
              <a:buFont typeface="Arial" panose="020B0604020202020204" pitchFamily="34" charset="0"/>
              <a:buChar char="•"/>
            </a:pPr>
            <a:r>
              <a:rPr lang="en-US" sz="1200" dirty="0">
                <a:solidFill>
                  <a:schemeClr val="bg1"/>
                </a:solidFill>
              </a:rPr>
              <a:t>StarCraft II: A New Challenge for Reinforcement Learning - DeepMind</a:t>
            </a:r>
            <a:endParaRPr lang="en-US" sz="1200" dirty="0">
              <a:solidFill>
                <a:schemeClr val="bg1"/>
              </a:solidFill>
              <a:hlinkClick r:id="rId4">
                <a:extLst>
                  <a:ext uri="{A12FA001-AC4F-418D-AE19-62706E023703}">
                    <ahyp:hlinkClr xmlns:ahyp="http://schemas.microsoft.com/office/drawing/2018/hyperlinkcolor" val="tx"/>
                  </a:ext>
                </a:extLst>
              </a:hlinkClick>
            </a:endParaRPr>
          </a:p>
          <a:p>
            <a:pPr>
              <a:lnSpc>
                <a:spcPct val="200000"/>
              </a:lnSpc>
              <a:buFont typeface="Arial" panose="020B0604020202020204" pitchFamily="34" charset="0"/>
              <a:buChar char="•"/>
            </a:pPr>
            <a:r>
              <a:rPr lang="en-US" sz="1200" dirty="0">
                <a:solidFill>
                  <a:schemeClr val="bg1"/>
                </a:solidFill>
                <a:hlinkClick r:id="rId4">
                  <a:extLst>
                    <a:ext uri="{A12FA001-AC4F-418D-AE19-62706E023703}">
                      <ahyp:hlinkClr xmlns:ahyp="http://schemas.microsoft.com/office/drawing/2018/hyperlinkcolor" val="tx"/>
                    </a:ext>
                  </a:extLst>
                </a:hlinkClick>
              </a:rPr>
              <a:t>https://www.r-bloggers.com/bayesian-search-models/</a:t>
            </a:r>
            <a:endParaRPr lang="en-US" sz="1200" dirty="0">
              <a:solidFill>
                <a:schemeClr val="bg1"/>
              </a:solidFill>
            </a:endParaRPr>
          </a:p>
          <a:p>
            <a:pPr>
              <a:lnSpc>
                <a:spcPct val="200000"/>
              </a:lnSpc>
              <a:buFont typeface="Arial" panose="020B0604020202020204" pitchFamily="34" charset="0"/>
              <a:buChar char="•"/>
            </a:pPr>
            <a:r>
              <a:rPr lang="en-US" sz="1200" dirty="0">
                <a:solidFill>
                  <a:schemeClr val="bg1"/>
                </a:solidFill>
                <a:hlinkClick r:id="rId5">
                  <a:extLst>
                    <a:ext uri="{A12FA001-AC4F-418D-AE19-62706E023703}">
                      <ahyp:hlinkClr xmlns:ahyp="http://schemas.microsoft.com/office/drawing/2018/hyperlinkcolor" val="tx"/>
                    </a:ext>
                  </a:extLst>
                </a:hlinkClick>
              </a:rPr>
              <a:t>https://stats.stackexchange.com/questions/119952/how-to-apply-bayes-theorem-to-the-search-for-a-fisherman-lost-at-sea</a:t>
            </a:r>
            <a:endParaRPr lang="en-US" sz="1200" dirty="0">
              <a:solidFill>
                <a:schemeClr val="bg1"/>
              </a:solidFill>
            </a:endParaRPr>
          </a:p>
          <a:p>
            <a:pPr>
              <a:lnSpc>
                <a:spcPct val="200000"/>
              </a:lnSpc>
              <a:buFont typeface="Arial" panose="020B0604020202020204" pitchFamily="34" charset="0"/>
              <a:buChar char="•"/>
            </a:pPr>
            <a:r>
              <a:rPr lang="en-US" sz="1200" dirty="0">
                <a:solidFill>
                  <a:schemeClr val="bg1"/>
                </a:solidFill>
                <a:hlinkClick r:id="rId6">
                  <a:extLst>
                    <a:ext uri="{A12FA001-AC4F-418D-AE19-62706E023703}">
                      <ahyp:hlinkClr xmlns:ahyp="http://schemas.microsoft.com/office/drawing/2018/hyperlinkcolor" val="tx"/>
                    </a:ext>
                  </a:extLst>
                </a:hlinkClick>
              </a:rPr>
              <a:t>https://subsubroutine.wordpress.com/2014/05/18/a-bayesian-search-for-hannibals-marauding-army-during-the-second-punic-war/</a:t>
            </a:r>
            <a:endParaRPr lang="en-US" sz="1200" dirty="0">
              <a:solidFill>
                <a:schemeClr val="bg1"/>
              </a:solidFill>
            </a:endParaRPr>
          </a:p>
          <a:p>
            <a:pPr>
              <a:lnSpc>
                <a:spcPct val="200000"/>
              </a:lnSpc>
              <a:buFont typeface="Arial" panose="020B0604020202020204" pitchFamily="34" charset="0"/>
              <a:buChar char="•"/>
            </a:pPr>
            <a:r>
              <a:rPr lang="en-US" sz="1200" dirty="0">
                <a:solidFill>
                  <a:schemeClr val="bg1"/>
                </a:solidFill>
                <a:hlinkClick r:id="rId7">
                  <a:extLst>
                    <a:ext uri="{A12FA001-AC4F-418D-AE19-62706E023703}">
                      <ahyp:hlinkClr xmlns:ahyp="http://schemas.microsoft.com/office/drawing/2018/hyperlinkcolor" val="tx"/>
                    </a:ext>
                  </a:extLst>
                </a:hlinkClick>
              </a:rPr>
              <a:t>https://github.com/GraylinKim/sc2reader</a:t>
            </a:r>
            <a:endParaRPr lang="en-US" sz="1200" dirty="0">
              <a:solidFill>
                <a:schemeClr val="bg1"/>
              </a:solidFill>
            </a:endParaRPr>
          </a:p>
          <a:p>
            <a:pPr>
              <a:lnSpc>
                <a:spcPct val="200000"/>
              </a:lnSpc>
              <a:buFont typeface="Arial" panose="020B0604020202020204" pitchFamily="34" charset="0"/>
              <a:buChar char="•"/>
            </a:pPr>
            <a:r>
              <a:rPr lang="en-US" sz="1200" dirty="0">
                <a:solidFill>
                  <a:schemeClr val="bg1"/>
                </a:solidFill>
                <a:hlinkClick r:id="rId8">
                  <a:extLst>
                    <a:ext uri="{A12FA001-AC4F-418D-AE19-62706E023703}">
                      <ahyp:hlinkClr xmlns:ahyp="http://schemas.microsoft.com/office/drawing/2018/hyperlinkcolor" val="tx"/>
                    </a:ext>
                  </a:extLst>
                </a:hlinkClick>
              </a:rPr>
              <a:t>https://itnext.io/how-to-locate-and-select-units-in-pysc2-2bb1c81f2ad3</a:t>
            </a:r>
            <a:endParaRPr lang="en-US" sz="1200" dirty="0">
              <a:solidFill>
                <a:schemeClr val="bg1"/>
              </a:solidFill>
            </a:endParaRPr>
          </a:p>
          <a:p>
            <a:pPr>
              <a:lnSpc>
                <a:spcPct val="200000"/>
              </a:lnSpc>
              <a:buFont typeface="Arial" panose="020B0604020202020204" pitchFamily="34" charset="0"/>
              <a:buChar char="•"/>
            </a:pPr>
            <a:r>
              <a:rPr lang="en-US" sz="1200" dirty="0">
                <a:solidFill>
                  <a:schemeClr val="bg1"/>
                </a:solidFill>
                <a:hlinkClick r:id="rId9">
                  <a:extLst>
                    <a:ext uri="{A12FA001-AC4F-418D-AE19-62706E023703}">
                      <ahyp:hlinkClr xmlns:ahyp="http://schemas.microsoft.com/office/drawing/2018/hyperlinkcolor" val="tx"/>
                    </a:ext>
                  </a:extLst>
                </a:hlinkClick>
              </a:rPr>
              <a:t>https://github.com/deepmind/pysc2/blob/master/docs/environment.md</a:t>
            </a:r>
            <a:r>
              <a:rPr lang="en-US" sz="1200" dirty="0">
                <a:solidFill>
                  <a:schemeClr val="bg1"/>
                </a:solidFill>
              </a:rPr>
              <a:t> </a:t>
            </a:r>
          </a:p>
          <a:p>
            <a:pPr>
              <a:lnSpc>
                <a:spcPct val="200000"/>
              </a:lnSpc>
              <a:buFont typeface="Arial" panose="020B0604020202020204" pitchFamily="34" charset="0"/>
              <a:buChar char="•"/>
            </a:pPr>
            <a:r>
              <a:rPr lang="en-US" sz="1200" dirty="0">
                <a:solidFill>
                  <a:schemeClr val="bg1"/>
                </a:solidFill>
                <a:hlinkClick r:id="rId10">
                  <a:extLst>
                    <a:ext uri="{A12FA001-AC4F-418D-AE19-62706E023703}">
                      <ahyp:hlinkClr xmlns:ahyp="http://schemas.microsoft.com/office/drawing/2018/hyperlinkcolor" val="tx"/>
                    </a:ext>
                  </a:extLst>
                </a:hlinkClick>
              </a:rPr>
              <a:t>https://matplotlib.org/tutorials/introductory/pyplot.html</a:t>
            </a:r>
            <a:r>
              <a:rPr lang="en-US" sz="1200" dirty="0">
                <a:solidFill>
                  <a:schemeClr val="bg1"/>
                </a:solidFill>
              </a:rPr>
              <a:t>  </a:t>
            </a:r>
          </a:p>
          <a:p>
            <a:r>
              <a:rPr lang="en-US" sz="1200" dirty="0">
                <a:solidFill>
                  <a:schemeClr val="bg1"/>
                </a:solidFill>
              </a:rPr>
              <a:t> </a:t>
            </a:r>
          </a:p>
        </p:txBody>
      </p:sp>
    </p:spTree>
    <p:extLst>
      <p:ext uri="{BB962C8B-B14F-4D97-AF65-F5344CB8AC3E}">
        <p14:creationId xmlns:p14="http://schemas.microsoft.com/office/powerpoint/2010/main" val="1052729232"/>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3375</TotalTime>
  <Words>1071</Words>
  <Application>Microsoft Office PowerPoint</Application>
  <PresentationFormat>On-screen Show (16:9)</PresentationFormat>
  <Paragraphs>62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Titillium Web Light</vt:lpstr>
      <vt:lpstr>Titillium Web</vt:lpstr>
      <vt:lpstr>Trebuchet MS</vt:lpstr>
      <vt:lpstr>Arial</vt:lpstr>
      <vt:lpstr>Ninacor template</vt:lpstr>
      <vt:lpstr>Bayesian Search Theory to Determine Opposing Army Location in Gaming</vt:lpstr>
      <vt:lpstr>Bayesian Search using a Simulated In-Game Mini-map</vt:lpstr>
      <vt:lpstr>Bayesian Search Algorithm</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Bayesian Search to Determine Opposing Army Location in Gaming</dc:title>
  <cp:lastModifiedBy>Patrick Hackett</cp:lastModifiedBy>
  <cp:revision>32</cp:revision>
  <dcterms:modified xsi:type="dcterms:W3CDTF">2019-04-23T21:57:27Z</dcterms:modified>
</cp:coreProperties>
</file>