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7" r:id="rId21"/>
    <p:sldId id="288" r:id="rId22"/>
    <p:sldId id="27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Número de Fornecedores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[tabelas.xls.xlsx]tabela1!$B$1</c:f>
              <c:strCache>
                <c:ptCount val="1"/>
                <c:pt idx="0">
                  <c:v>Nº de Fornecedores (Petrobrás)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[tabelas.xls.xlsx]tabela1!$A$2:$A$15</c:f>
              <c:numCache>
                <c:formatCode>General</c:formatCode>
                <c:ptCount val="1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</c:numCache>
            </c:numRef>
          </c:cat>
          <c:val>
            <c:numRef>
              <c:f>[tabelas.xls.xlsx]tabela1!$B$2:$B$15</c:f>
              <c:numCache>
                <c:formatCode>0</c:formatCode>
                <c:ptCount val="14"/>
                <c:pt idx="0">
                  <c:v>4508</c:v>
                </c:pt>
                <c:pt idx="1">
                  <c:v>4058</c:v>
                </c:pt>
                <c:pt idx="2">
                  <c:v>3548</c:v>
                </c:pt>
                <c:pt idx="3">
                  <c:v>3797</c:v>
                </c:pt>
                <c:pt idx="4">
                  <c:v>3882</c:v>
                </c:pt>
                <c:pt idx="5">
                  <c:v>3248</c:v>
                </c:pt>
                <c:pt idx="6">
                  <c:v>2491</c:v>
                </c:pt>
                <c:pt idx="7">
                  <c:v>2338</c:v>
                </c:pt>
                <c:pt idx="8">
                  <c:v>1660</c:v>
                </c:pt>
                <c:pt idx="9">
                  <c:v>1141</c:v>
                </c:pt>
                <c:pt idx="10">
                  <c:v>1241</c:v>
                </c:pt>
                <c:pt idx="11">
                  <c:v>1297</c:v>
                </c:pt>
                <c:pt idx="12">
                  <c:v>1042</c:v>
                </c:pt>
                <c:pt idx="13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7B-4EF3-9E90-3EF3C3E64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253016"/>
        <c:axId val="387257608"/>
      </c:lineChart>
      <c:lineChart>
        <c:grouping val="standard"/>
        <c:varyColors val="0"/>
        <c:ser>
          <c:idx val="1"/>
          <c:order val="1"/>
          <c:tx>
            <c:strRef>
              <c:f>[tabelas.xls.xlsx]tabela1!$E$1</c:f>
              <c:strCache>
                <c:ptCount val="1"/>
                <c:pt idx="0">
                  <c:v>Nº de Fornecedores (Cenpes)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[tabelas.xls.xlsx]tabela1!$A$2:$A$15</c:f>
              <c:numCache>
                <c:formatCode>General</c:formatCode>
                <c:ptCount val="1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</c:numCache>
            </c:numRef>
          </c:cat>
          <c:val>
            <c:numRef>
              <c:f>[tabelas.xls.xlsx]tabela1!$E$2:$E$15</c:f>
              <c:numCache>
                <c:formatCode>General</c:formatCode>
                <c:ptCount val="14"/>
                <c:pt idx="0">
                  <c:v>161</c:v>
                </c:pt>
                <c:pt idx="1">
                  <c:v>118</c:v>
                </c:pt>
                <c:pt idx="2">
                  <c:v>85</c:v>
                </c:pt>
                <c:pt idx="3">
                  <c:v>93</c:v>
                </c:pt>
                <c:pt idx="4">
                  <c:v>89</c:v>
                </c:pt>
                <c:pt idx="5">
                  <c:v>83</c:v>
                </c:pt>
                <c:pt idx="6">
                  <c:v>57</c:v>
                </c:pt>
                <c:pt idx="7">
                  <c:v>36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7B-4EF3-9E90-3EF3C3E64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867512"/>
        <c:axId val="387864560"/>
      </c:lineChart>
      <c:catAx>
        <c:axId val="38725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7257608"/>
        <c:crosses val="autoZero"/>
        <c:auto val="1"/>
        <c:lblAlgn val="ctr"/>
        <c:lblOffset val="100"/>
        <c:noMultiLvlLbl val="0"/>
      </c:catAx>
      <c:valAx>
        <c:axId val="38725760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7253016"/>
        <c:crosses val="autoZero"/>
        <c:crossBetween val="between"/>
      </c:valAx>
      <c:valAx>
        <c:axId val="3878645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7867512"/>
        <c:crosses val="max"/>
        <c:crossBetween val="between"/>
      </c:valAx>
      <c:catAx>
        <c:axId val="387867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7864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Valores Contratados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0065426604283163E-2"/>
          <c:y val="9.1750154607297463E-2"/>
          <c:w val="0.87986914679143369"/>
          <c:h val="0.6082413724258493"/>
        </c:manualLayout>
      </c:layout>
      <c:lineChart>
        <c:grouping val="standard"/>
        <c:varyColors val="0"/>
        <c:ser>
          <c:idx val="0"/>
          <c:order val="0"/>
          <c:tx>
            <c:strRef>
              <c:f>[tabelas.xls.xlsx]tabela1!$C$1</c:f>
              <c:strCache>
                <c:ptCount val="1"/>
                <c:pt idx="0">
                  <c:v>Valor Corrente Petrobrás (R$)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[tabelas.xls.xlsx]tabela1!$A$2:$A$15</c:f>
              <c:numCache>
                <c:formatCode>General</c:formatCode>
                <c:ptCount val="1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</c:numCache>
            </c:numRef>
          </c:cat>
          <c:val>
            <c:numRef>
              <c:f>[tabelas.xls.xlsx]tabela1!$I$2:$I$15</c:f>
              <c:numCache>
                <c:formatCode>General</c:formatCode>
                <c:ptCount val="14"/>
                <c:pt idx="0">
                  <c:v>72.070372528649997</c:v>
                </c:pt>
                <c:pt idx="1">
                  <c:v>86.670602163529992</c:v>
                </c:pt>
                <c:pt idx="2">
                  <c:v>49.975468754040001</c:v>
                </c:pt>
                <c:pt idx="3">
                  <c:v>103.22780185749001</c:v>
                </c:pt>
                <c:pt idx="4">
                  <c:v>83.909608181460001</c:v>
                </c:pt>
                <c:pt idx="5">
                  <c:v>98.250182200119994</c:v>
                </c:pt>
                <c:pt idx="6">
                  <c:v>91.908973265070003</c:v>
                </c:pt>
                <c:pt idx="7">
                  <c:v>79.579622065350009</c:v>
                </c:pt>
                <c:pt idx="8">
                  <c:v>128.24854025785001</c:v>
                </c:pt>
                <c:pt idx="9">
                  <c:v>95.617408717850012</c:v>
                </c:pt>
                <c:pt idx="10">
                  <c:v>57.458811868129999</c:v>
                </c:pt>
                <c:pt idx="11">
                  <c:v>72.378593109199997</c:v>
                </c:pt>
                <c:pt idx="12">
                  <c:v>41.128481693179999</c:v>
                </c:pt>
                <c:pt idx="13">
                  <c:v>13.55332128193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C6-4F18-A4F9-B64DA8074C8B}"/>
            </c:ext>
          </c:extLst>
        </c:ser>
        <c:ser>
          <c:idx val="2"/>
          <c:order val="2"/>
          <c:tx>
            <c:strRef>
              <c:f>[tabelas.xls.xlsx]tabela1!$D$1</c:f>
              <c:strCache>
                <c:ptCount val="1"/>
                <c:pt idx="0">
                  <c:v>Valor Real Petrobrás (R$) (IPCA-jan2020=100)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[tabelas.xls.xlsx]tabela1!$A$2:$A$15</c:f>
              <c:numCache>
                <c:formatCode>General</c:formatCode>
                <c:ptCount val="1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</c:numCache>
            </c:numRef>
          </c:cat>
          <c:val>
            <c:numRef>
              <c:f>[tabelas.xls.xlsx]tabela1!$J$2:$J$15</c:f>
              <c:numCache>
                <c:formatCode>General</c:formatCode>
                <c:ptCount val="14"/>
                <c:pt idx="0">
                  <c:v>146.28922450151001</c:v>
                </c:pt>
                <c:pt idx="1">
                  <c:v>168.25022913397001</c:v>
                </c:pt>
                <c:pt idx="2">
                  <c:v>91.662898513350001</c:v>
                </c:pt>
                <c:pt idx="3">
                  <c:v>181.02333626482002</c:v>
                </c:pt>
                <c:pt idx="4">
                  <c:v>138.82652269126999</c:v>
                </c:pt>
                <c:pt idx="5">
                  <c:v>153.03684607744</c:v>
                </c:pt>
                <c:pt idx="6">
                  <c:v>134.85989537322001</c:v>
                </c:pt>
                <c:pt idx="7">
                  <c:v>110.59214535398</c:v>
                </c:pt>
                <c:pt idx="8">
                  <c:v>166.35366466388001</c:v>
                </c:pt>
                <c:pt idx="9">
                  <c:v>112.03314232171</c:v>
                </c:pt>
                <c:pt idx="10">
                  <c:v>63.90209513648</c:v>
                </c:pt>
                <c:pt idx="11">
                  <c:v>78.260513449199991</c:v>
                </c:pt>
                <c:pt idx="12">
                  <c:v>42.852493559350002</c:v>
                </c:pt>
                <c:pt idx="13">
                  <c:v>13.55332128193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6-4F18-A4F9-B64DA8074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253016"/>
        <c:axId val="387257608"/>
      </c:lineChart>
      <c:lineChart>
        <c:grouping val="standard"/>
        <c:varyColors val="0"/>
        <c:ser>
          <c:idx val="1"/>
          <c:order val="1"/>
          <c:tx>
            <c:strRef>
              <c:f>[tabelas.xls.xlsx]tabela1!$F$1</c:f>
              <c:strCache>
                <c:ptCount val="1"/>
                <c:pt idx="0">
                  <c:v>Valor Corrente CENPES (R$)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[tabelas.xls.xlsx]tabela1!$A$2:$A$15</c:f>
              <c:numCache>
                <c:formatCode>General</c:formatCode>
                <c:ptCount val="1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</c:numCache>
            </c:numRef>
          </c:cat>
          <c:val>
            <c:numRef>
              <c:f>[tabelas.xls.xlsx]tabela1!$K$2:$K$15</c:f>
              <c:numCache>
                <c:formatCode>General</c:formatCode>
                <c:ptCount val="14"/>
                <c:pt idx="0">
                  <c:v>375.51017194999997</c:v>
                </c:pt>
                <c:pt idx="1">
                  <c:v>173.65256321000001</c:v>
                </c:pt>
                <c:pt idx="2">
                  <c:v>159.07339876</c:v>
                </c:pt>
                <c:pt idx="3">
                  <c:v>418.55200451000002</c:v>
                </c:pt>
                <c:pt idx="4">
                  <c:v>291.99273352</c:v>
                </c:pt>
                <c:pt idx="5">
                  <c:v>318.55749744000002</c:v>
                </c:pt>
                <c:pt idx="6">
                  <c:v>194.18155218000001</c:v>
                </c:pt>
                <c:pt idx="7">
                  <c:v>123.12898276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6-4F18-A4F9-B64DA8074C8B}"/>
            </c:ext>
          </c:extLst>
        </c:ser>
        <c:ser>
          <c:idx val="3"/>
          <c:order val="3"/>
          <c:tx>
            <c:strRef>
              <c:f>[tabelas.xls.xlsx]tabela1!$G$1</c:f>
              <c:strCache>
                <c:ptCount val="1"/>
                <c:pt idx="0">
                  <c:v>Valor Real CENPES (R$) (IPCA-jan2020=100)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[tabelas.xls.xlsx]tabela1!$A$2:$A$15</c:f>
              <c:numCache>
                <c:formatCode>General</c:formatCode>
                <c:ptCount val="1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</c:numCache>
            </c:numRef>
          </c:cat>
          <c:val>
            <c:numRef>
              <c:f>[tabelas.xls.xlsx]tabela1!$L$2:$L$15</c:f>
              <c:numCache>
                <c:formatCode>General</c:formatCode>
                <c:ptCount val="14"/>
                <c:pt idx="0">
                  <c:v>762.21462328999996</c:v>
                </c:pt>
                <c:pt idx="1">
                  <c:v>337.10488700999997</c:v>
                </c:pt>
                <c:pt idx="2">
                  <c:v>291.76572367</c:v>
                </c:pt>
                <c:pt idx="3">
                  <c:v>733.98521419000008</c:v>
                </c:pt>
                <c:pt idx="4">
                  <c:v>483.09528222</c:v>
                </c:pt>
                <c:pt idx="5">
                  <c:v>496.19281725999997</c:v>
                </c:pt>
                <c:pt idx="6">
                  <c:v>284.92651892999999</c:v>
                </c:pt>
                <c:pt idx="7">
                  <c:v>171.11288046999999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6-4F18-A4F9-B64DA8074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867512"/>
        <c:axId val="387864560"/>
      </c:lineChart>
      <c:catAx>
        <c:axId val="38725301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7257608"/>
        <c:crosses val="autoZero"/>
        <c:auto val="1"/>
        <c:lblAlgn val="ctr"/>
        <c:lblOffset val="100"/>
        <c:noMultiLvlLbl val="0"/>
      </c:catAx>
      <c:valAx>
        <c:axId val="387257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R$ bi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7253016"/>
        <c:crosses val="autoZero"/>
        <c:crossBetween val="between"/>
      </c:valAx>
      <c:valAx>
        <c:axId val="3878645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R$ mi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7867512"/>
        <c:crosses val="max"/>
        <c:crossBetween val="between"/>
      </c:valAx>
      <c:catAx>
        <c:axId val="387867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7864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891384900416864E-2"/>
          <c:y val="0.79282407880833083"/>
          <c:w val="0.79931507642427047"/>
          <c:h val="0.1793982245725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F616A-62D3-42CB-82FB-05CC879B7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F3AD6-314B-4BCC-B765-0A08DDF39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096FA-FA17-4664-8BAD-5287C0D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E8720-6B34-4907-9DF3-CFB02A00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FA21E-7BEA-400B-A95F-3F4FF337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F8AD5-29EF-45ED-8319-AE096855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949E7-C918-4579-95BC-99239A58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FD148-8FAF-424A-B895-ED4E5899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A0EBE-C7C2-4ECE-AD2E-1FAC9EB9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A0C1B-1AEC-45DE-80C2-99B4154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31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21ADF1-4F27-4426-8582-41C6F321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7C390-3330-4A6D-8768-75F17321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C14B7-C54B-4727-95EC-0CF1DFD3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B0628-CDAD-47A0-AB85-6DBAAFB6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320E7-1783-49F7-B0B3-00A79ACB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A731-F5F7-4DF4-9373-D9D55780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1429F-DD07-4959-9DDD-6188F9D6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BAB01-5076-4AA3-9963-87BC2A2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457B-7E39-42A2-B96C-110CB5A4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9558E-0378-48DA-971D-F00D4BF8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279A7-614A-4D55-B359-15C05F62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1599F-5BFF-428C-9A25-15091AF0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8963A4-76D1-49BA-909A-902DCE3E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A609-45CC-41B0-9531-6E221833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20B29-327E-4297-B304-02BFEE03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7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3FC21-8D4B-456E-A9A9-C3099DAE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29AB0-7693-456B-B205-CBE3A4B5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1D01C-BC77-4E9E-8700-92A2D633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50CB5-6B7F-40B6-A9D6-5BA2281B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26988-E27D-4037-809F-B5732D41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6BAAC-A58F-4D6B-9570-7A4D1CF1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D0018-B7CC-4AD4-82F3-2BC495F2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A6292-F191-40AE-8C32-9EEF114F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DCE8DC-FC9C-4998-AECB-899B14E5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625A7-D219-4C39-8C41-77AD39B9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E41362-D577-4EAD-BEE0-BE1991141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72D508-D1B7-4C75-AAA3-61192545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E58DF0-86E6-40D6-A506-3A16550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08B365-3FC4-4004-83EB-D5F22824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99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752C-D37A-40B0-BD99-05DD13A2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6660CF-B805-4168-B3D2-F71EE4F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B8C07B-C12E-4637-B698-4AC73323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FE81BC-C45D-4A19-AC24-7FB637B7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8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314DD-3744-4D5E-ADE8-187A8798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A54D7C-092C-4179-9ACB-FAA3241A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4AAF03-FE77-4800-9FE1-258266E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5F2B-7BA3-4C62-A3FE-17C9DFE6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7A504-0E46-4820-8F6B-E3BC2C40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EEA60-495C-41DB-9A68-A4C9E10E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2E81E0-F8D1-4413-B7B6-FD0C816B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737C5E-D8FD-41C3-8A74-889770B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F833A-EFC9-4A87-A2C9-02B85AA3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01F58-2124-46EB-BF64-E67092ED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74A5EF-5BE7-4EB0-A961-0E11DD4F1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073EB9-DDC5-4D8F-ABF2-568CD347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249B8-5131-4599-8A26-3A925541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CF723-CF15-4A6A-8A06-232428F3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E66B04-7407-4E89-B504-2D71CC0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6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ECD9AB-C4C8-498A-BE9F-1476AFCC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36659-5652-4ACD-AFC6-20AE6CC9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037BD-C9BF-470C-B4D4-B05308F88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94FCF-879E-4634-AC29-B297C02B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460F7-FA9D-4D0B-B94D-B13C8DF5F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Excel_Chart.xls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Chart1.xls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194C-AE94-4726-A0E1-152F2708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pt-BR" sz="4600"/>
              <a:t>Impacto do Poder de Compra da Petrobrás sobre seus Fornecedores</a:t>
            </a:r>
          </a:p>
        </p:txBody>
      </p:sp>
    </p:spTree>
    <p:extLst>
      <p:ext uri="{BB962C8B-B14F-4D97-AF65-F5344CB8AC3E}">
        <p14:creationId xmlns:p14="http://schemas.microsoft.com/office/powerpoint/2010/main" val="122366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Estimativas de Crescimento de Produtividade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C8F44D50-D4AF-49CE-9995-FE2B60AE4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97354"/>
              </p:ext>
            </p:extLst>
          </p:nvPr>
        </p:nvGraphicFramePr>
        <p:xfrm>
          <a:off x="1083936" y="1675227"/>
          <a:ext cx="10024130" cy="43942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1611">
                  <a:extLst>
                    <a:ext uri="{9D8B030D-6E8A-4147-A177-3AD203B41FA5}">
                      <a16:colId xmlns:a16="http://schemas.microsoft.com/office/drawing/2014/main" val="4096011331"/>
                    </a:ext>
                  </a:extLst>
                </a:gridCol>
                <a:gridCol w="2604712">
                  <a:extLst>
                    <a:ext uri="{9D8B030D-6E8A-4147-A177-3AD203B41FA5}">
                      <a16:colId xmlns:a16="http://schemas.microsoft.com/office/drawing/2014/main" val="1241063255"/>
                    </a:ext>
                  </a:extLst>
                </a:gridCol>
                <a:gridCol w="2604712">
                  <a:extLst>
                    <a:ext uri="{9D8B030D-6E8A-4147-A177-3AD203B41FA5}">
                      <a16:colId xmlns:a16="http://schemas.microsoft.com/office/drawing/2014/main" val="3974039275"/>
                    </a:ext>
                  </a:extLst>
                </a:gridCol>
                <a:gridCol w="2993095">
                  <a:extLst>
                    <a:ext uri="{9D8B030D-6E8A-4147-A177-3AD203B41FA5}">
                      <a16:colId xmlns:a16="http://schemas.microsoft.com/office/drawing/2014/main" val="2138378724"/>
                    </a:ext>
                  </a:extLst>
                </a:gridCol>
              </a:tblGrid>
              <a:tr h="39611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cap="all" spc="150" err="1">
                          <a:solidFill>
                            <a:schemeClr val="lt1"/>
                          </a:solidFill>
                          <a:effectLst/>
                          <a:latin typeface="Arial, Helvetica, Helv"/>
                        </a:rPr>
                        <a:t>Periodo</a:t>
                      </a:r>
                      <a:endParaRPr lang="pt-BR" sz="1100" b="0" i="0" u="none" strike="noStrike" cap="all" spc="150">
                        <a:solidFill>
                          <a:schemeClr val="lt1"/>
                        </a:solidFill>
                        <a:effectLst/>
                        <a:latin typeface="Arial, Helvetica, Helv"/>
                      </a:endParaRPr>
                    </a:p>
                  </a:txBody>
                  <a:tcPr marL="97939" marR="97939" marT="97939" marB="979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Arial, Helvetica, Helv"/>
                        </a:rPr>
                        <a:t>Não fornecedores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Arial, Helvetica, Helv"/>
                        </a:rPr>
                        <a:t>Fornecedores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Arial, Helvetica, Helv"/>
                        </a:rPr>
                        <a:t>Fornecedores (CENPES)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91002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2007-2009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4.07%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4.54%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1.35%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630528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2008-2010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4.27%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4.56%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0.96%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41278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2009-2011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4.17%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3.87%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2.55%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53034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2010-2012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4.56%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3.79%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7.23%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776914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2011-2013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4.31%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3.24%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17.18%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545156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2012-2014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3.96%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2.84%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76633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2013-2015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2.83%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1.83%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080448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2014-2016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1.17%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(     0.20%)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07030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2015-2017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0.50%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(     2.14%)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185884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2016-2018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0.16%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(     2.57%)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97939" marR="97939" marT="97939" marB="97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4896"/>
                  </a:ext>
                </a:extLst>
              </a:tr>
              <a:tr h="3634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2017-2019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(     2.83%)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(     1.90%)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97939" marR="97939" marT="97939" marB="979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1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4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Estatísticas Gerais e Anuais para o Setor de Máquinas e Equipamentos de Extração Mineral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5EF643C2-F19D-40E4-A44B-3E84DCA91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70866"/>
              </p:ext>
            </p:extLst>
          </p:nvPr>
        </p:nvGraphicFramePr>
        <p:xfrm>
          <a:off x="933065" y="2427541"/>
          <a:ext cx="10270774" cy="3997656"/>
        </p:xfrm>
        <a:graphic>
          <a:graphicData uri="http://schemas.openxmlformats.org/drawingml/2006/table">
            <a:tbl>
              <a:tblPr firstRow="1" bandRow="1"/>
              <a:tblGrid>
                <a:gridCol w="6531223">
                  <a:extLst>
                    <a:ext uri="{9D8B030D-6E8A-4147-A177-3AD203B41FA5}">
                      <a16:colId xmlns:a16="http://schemas.microsoft.com/office/drawing/2014/main" val="1704251616"/>
                    </a:ext>
                  </a:extLst>
                </a:gridCol>
                <a:gridCol w="1422240">
                  <a:extLst>
                    <a:ext uri="{9D8B030D-6E8A-4147-A177-3AD203B41FA5}">
                      <a16:colId xmlns:a16="http://schemas.microsoft.com/office/drawing/2014/main" val="184481384"/>
                    </a:ext>
                  </a:extLst>
                </a:gridCol>
                <a:gridCol w="1296265">
                  <a:extLst>
                    <a:ext uri="{9D8B030D-6E8A-4147-A177-3AD203B41FA5}">
                      <a16:colId xmlns:a16="http://schemas.microsoft.com/office/drawing/2014/main" val="3265361867"/>
                    </a:ext>
                  </a:extLst>
                </a:gridCol>
                <a:gridCol w="1021046">
                  <a:extLst>
                    <a:ext uri="{9D8B030D-6E8A-4147-A177-3AD203B41FA5}">
                      <a16:colId xmlns:a16="http://schemas.microsoft.com/office/drawing/2014/main" val="3142872868"/>
                    </a:ext>
                  </a:extLst>
                </a:gridCol>
              </a:tblGrid>
              <a:tr h="2875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Variável de Análise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Não-Fornecedora</a:t>
                      </a:r>
                    </a:p>
                  </a:txBody>
                  <a:tcPr marL="4402" marR="4402" marT="440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(Petrobrás)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(Cenpes)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50959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Número de CNPJs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4271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246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45939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(Total) (R$)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R$0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R$47,190,000,000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R$46,913,577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13988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(Média) (R$)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R$50,091,444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R$3,608,737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55122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(Total) (R$) (IPCA Jan2020=100)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R$0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R$73,940,000,000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R$82,195,363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340250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(Média) (R$) (IPCA Jan2020=100)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R$78,492,734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R$6,322,720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13749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Número de Filiais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1 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3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3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80046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Idade CNPJ (Média)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25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33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34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88872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Nº de CNPJs financiados para Inovação - BNDES+FINEP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85 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8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-  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36544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Financiamento à Inovação - BNDES+FINEP (Médio)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R$21,889,766.00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R$23,135,269.00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740608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Financiamento à Inovação - BNDES+FINEP (Total)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R$2,495,400,000.00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R$208,220,000.00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80317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Direitos de Propriedade Industrial/Intelectual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5 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3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4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67024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Exportadores (% de CNPJs)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47%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74%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86%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36491"/>
                  </a:ext>
                </a:extLst>
              </a:tr>
              <a:tr h="178671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Importadores (% 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de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</a:t>
                      </a:r>
                      <a:r>
                        <a:rPr lang="pt-BR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48%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84%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100%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42447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Multinacionais (% de CNPJs)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10%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41%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43%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54537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Massa Salarial (Total)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R$13,920,000,000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R$2,317,500,000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R$54,311,346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403001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Renda (Média)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R$3,688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R$6,831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R$9,767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47729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Pessoal Ocupado (Médio)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124 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325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416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65989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Pessoal Ocupado (Total)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3,134,923 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306,502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5,407 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2418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Ensino Superior (% do total de Pessoas Ocupadas)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17.3%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35.0%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42.1%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75230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Engenheiros (% do total de Pessoas Ocupadas)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1.6%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6.3%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10.7%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12771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Científicos (% do total de Pessoas Ocupadas)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0.5%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1.2%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1.8%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66942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Pesquisadores (% do total de Pessoas Ocupadas)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0.1%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0.2%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0.4%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17909"/>
                  </a:ext>
                </a:extLst>
              </a:tr>
              <a:tr h="16051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Rotatividade (Média)</a:t>
                      </a:r>
                    </a:p>
                  </a:txBody>
                  <a:tcPr marL="4402" marR="4402" marT="440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22.7%</a:t>
                      </a:r>
                    </a:p>
                  </a:txBody>
                  <a:tcPr marL="4402" marR="4402" marT="44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20.2%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21.1%</a:t>
                      </a:r>
                    </a:p>
                  </a:txBody>
                  <a:tcPr marL="4402" marR="4402" marT="44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0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78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Estatísticas Gerais e Anuais para o Setor de Máquinas e Equipamentos de Extração para Prospeção de Petróleo e Gás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EA46012E-5EEB-4F06-BC05-902F86459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982098"/>
              </p:ext>
            </p:extLst>
          </p:nvPr>
        </p:nvGraphicFramePr>
        <p:xfrm>
          <a:off x="866345" y="1675227"/>
          <a:ext cx="10459312" cy="4394217"/>
        </p:xfrm>
        <a:graphic>
          <a:graphicData uri="http://schemas.openxmlformats.org/drawingml/2006/table">
            <a:tbl>
              <a:tblPr firstRow="1" bandRow="1"/>
              <a:tblGrid>
                <a:gridCol w="6664481">
                  <a:extLst>
                    <a:ext uri="{9D8B030D-6E8A-4147-A177-3AD203B41FA5}">
                      <a16:colId xmlns:a16="http://schemas.microsoft.com/office/drawing/2014/main" val="1263762097"/>
                    </a:ext>
                  </a:extLst>
                </a:gridCol>
                <a:gridCol w="1451837">
                  <a:extLst>
                    <a:ext uri="{9D8B030D-6E8A-4147-A177-3AD203B41FA5}">
                      <a16:colId xmlns:a16="http://schemas.microsoft.com/office/drawing/2014/main" val="1852078421"/>
                    </a:ext>
                  </a:extLst>
                </a:gridCol>
                <a:gridCol w="1316638">
                  <a:extLst>
                    <a:ext uri="{9D8B030D-6E8A-4147-A177-3AD203B41FA5}">
                      <a16:colId xmlns:a16="http://schemas.microsoft.com/office/drawing/2014/main" val="1028698177"/>
                    </a:ext>
                  </a:extLst>
                </a:gridCol>
                <a:gridCol w="1026356">
                  <a:extLst>
                    <a:ext uri="{9D8B030D-6E8A-4147-A177-3AD203B41FA5}">
                      <a16:colId xmlns:a16="http://schemas.microsoft.com/office/drawing/2014/main" val="3567491462"/>
                    </a:ext>
                  </a:extLst>
                </a:gridCol>
              </a:tblGrid>
              <a:tr h="3175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Variável de Análise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Não-Fornecedora</a:t>
                      </a:r>
                    </a:p>
                  </a:txBody>
                  <a:tcPr marL="4860" marR="4860" marT="486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(Petrobrás)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(Cenpes)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37885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Número de CNPJs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28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25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03770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(Total) (R$)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R$0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R$38,700,000,000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R$25,604,709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21775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(Média) (R$)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R$265,070,000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R$4,267,452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41522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(Total) (R$) (IPCA Jan2020=100)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R$0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R$60,510,000,000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R$39,475,832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18670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(Média) (R$) (IPCA Jan2020=100)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R$414,440,000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R$6,579,305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97444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Número de Filiais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2 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3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4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165602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Idade CNPJ (Média)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34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41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18242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Nº de CNPJs financiados para Inovação - BNDES+FINEP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1 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4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-  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68930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Financiamento à Inovação - BNDES+FINEP (Médio)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R$33,664,751.00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R$17,039,747.00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771780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Financiamento à Inovação - BNDES+FINEP (Total)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R$33,664,751.00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R$85,198,733.00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052163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Direitos de Propriedade Industrial/Intelectual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8 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7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5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390678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Exportadores (% de CNPJs)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54%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76%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100%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61852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Importadores (% de CNPJs)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68%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92%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100%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99077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Multinacionais (% de CNPJs)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32%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52%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67%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74429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Massa Salarial (Total)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R$205,110,000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R$660,950,000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R$45,829,971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806028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Renda (Média)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R$5,400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R$8,264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R$9,801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80296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Pessoal Ocupado (Médio)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354 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375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764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19492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Pessoal Ocupado (Total)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31,487 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54,686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4,585 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61825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Ensino Superior (% do total de Pessoas Ocupadas)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21.0%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34.4%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38.3%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85188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Engenheiros (% do total de Pessoas Ocupadas)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4.2%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8.4%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10.1%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757701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Científicos (% do total de Pessoas Ocupadas)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0.5%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1.1%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2.0%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85593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Pesquisadores (% do total de Pessoas Ocupadas)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0.1%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0.3%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0.5%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5161"/>
                  </a:ext>
                </a:extLst>
              </a:tr>
              <a:tr h="17724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Rotatividade (Média)</a:t>
                      </a:r>
                    </a:p>
                  </a:txBody>
                  <a:tcPr marL="4860" marR="4860" marT="486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24.6%</a:t>
                      </a:r>
                    </a:p>
                  </a:txBody>
                  <a:tcPr marL="4860" marR="4860" marT="48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19.2%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25.0%</a:t>
                      </a:r>
                    </a:p>
                  </a:txBody>
                  <a:tcPr marL="4860" marR="4860" marT="486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9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91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Classificação e Comparação entre Fornecedores por Intensidade Tecnológica do Setor de Atuação</a:t>
            </a:r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D2F6EA2B-2987-490B-B36D-8D2C5449B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38068"/>
              </p:ext>
            </p:extLst>
          </p:nvPr>
        </p:nvGraphicFramePr>
        <p:xfrm>
          <a:off x="201930" y="1980089"/>
          <a:ext cx="589407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464248" imgH="3574888" progId="Excel.Chart.8">
                  <p:embed/>
                </p:oleObj>
              </mc:Choice>
              <mc:Fallback>
                <p:oleObj name="Chart" r:id="rId2" imgW="6464248" imgH="3574888" progId="Excel.Chart.8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ACF9C794-4098-44F4-846E-1ECFDF034D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" y="1980089"/>
                        <a:ext cx="5894070" cy="3575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061E113F-10F5-4C7C-9086-5E32BC2D4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142470"/>
              </p:ext>
            </p:extLst>
          </p:nvPr>
        </p:nvGraphicFramePr>
        <p:xfrm>
          <a:off x="6196272" y="1980089"/>
          <a:ext cx="589407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6121296" imgH="3117688" progId="Excel.Chart.8">
                  <p:embed/>
                </p:oleObj>
              </mc:Choice>
              <mc:Fallback>
                <p:oleObj name="Chart" r:id="rId4" imgW="6121296" imgH="3117688" progId="Excel.Chart.8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74ED3751-0818-47BE-A516-B78181D315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43"/>
                      <a:stretch>
                        <a:fillRect/>
                      </a:stretch>
                    </p:blipFill>
                    <p:spPr bwMode="auto">
                      <a:xfrm>
                        <a:off x="6196272" y="1980089"/>
                        <a:ext cx="5894070" cy="357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73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1752"/>
            <a:ext cx="1208546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Descritivas por Intensidade Tecnológica do Setor de Atuação das Empresas (Não Fornecedores)</a:t>
            </a:r>
            <a:r>
              <a:rPr lang="pt-BR" sz="3200" dirty="0"/>
              <a:t>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0005961-67A5-4758-AB12-1B4FF64E0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616289"/>
              </p:ext>
            </p:extLst>
          </p:nvPr>
        </p:nvGraphicFramePr>
        <p:xfrm>
          <a:off x="106537" y="1530350"/>
          <a:ext cx="11978926" cy="4916506"/>
        </p:xfrm>
        <a:graphic>
          <a:graphicData uri="http://schemas.openxmlformats.org/drawingml/2006/table">
            <a:tbl>
              <a:tblPr firstRow="1" firstCol="1" bandRow="1"/>
              <a:tblGrid>
                <a:gridCol w="2573109">
                  <a:extLst>
                    <a:ext uri="{9D8B030D-6E8A-4147-A177-3AD203B41FA5}">
                      <a16:colId xmlns:a16="http://schemas.microsoft.com/office/drawing/2014/main" val="2677707363"/>
                    </a:ext>
                  </a:extLst>
                </a:gridCol>
                <a:gridCol w="1246370">
                  <a:extLst>
                    <a:ext uri="{9D8B030D-6E8A-4147-A177-3AD203B41FA5}">
                      <a16:colId xmlns:a16="http://schemas.microsoft.com/office/drawing/2014/main" val="985545533"/>
                    </a:ext>
                  </a:extLst>
                </a:gridCol>
                <a:gridCol w="1406396">
                  <a:extLst>
                    <a:ext uri="{9D8B030D-6E8A-4147-A177-3AD203B41FA5}">
                      <a16:colId xmlns:a16="http://schemas.microsoft.com/office/drawing/2014/main" val="3895404732"/>
                    </a:ext>
                  </a:extLst>
                </a:gridCol>
                <a:gridCol w="1161652">
                  <a:extLst>
                    <a:ext uri="{9D8B030D-6E8A-4147-A177-3AD203B41FA5}">
                      <a16:colId xmlns:a16="http://schemas.microsoft.com/office/drawing/2014/main" val="3105864816"/>
                    </a:ext>
                  </a:extLst>
                </a:gridCol>
                <a:gridCol w="1232251">
                  <a:extLst>
                    <a:ext uri="{9D8B030D-6E8A-4147-A177-3AD203B41FA5}">
                      <a16:colId xmlns:a16="http://schemas.microsoft.com/office/drawing/2014/main" val="4085889949"/>
                    </a:ext>
                  </a:extLst>
                </a:gridCol>
                <a:gridCol w="1169496">
                  <a:extLst>
                    <a:ext uri="{9D8B030D-6E8A-4147-A177-3AD203B41FA5}">
                      <a16:colId xmlns:a16="http://schemas.microsoft.com/office/drawing/2014/main" val="2566630200"/>
                    </a:ext>
                  </a:extLst>
                </a:gridCol>
                <a:gridCol w="1105173">
                  <a:extLst>
                    <a:ext uri="{9D8B030D-6E8A-4147-A177-3AD203B41FA5}">
                      <a16:colId xmlns:a16="http://schemas.microsoft.com/office/drawing/2014/main" val="842583981"/>
                    </a:ext>
                  </a:extLst>
                </a:gridCol>
                <a:gridCol w="1161652">
                  <a:extLst>
                    <a:ext uri="{9D8B030D-6E8A-4147-A177-3AD203B41FA5}">
                      <a16:colId xmlns:a16="http://schemas.microsoft.com/office/drawing/2014/main" val="784062468"/>
                    </a:ext>
                  </a:extLst>
                </a:gridCol>
                <a:gridCol w="922827">
                  <a:extLst>
                    <a:ext uri="{9D8B030D-6E8A-4147-A177-3AD203B41FA5}">
                      <a16:colId xmlns:a16="http://schemas.microsoft.com/office/drawing/2014/main" val="2340441508"/>
                    </a:ext>
                  </a:extLst>
                </a:gridCol>
              </a:tblGrid>
              <a:tr h="157156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Não fornecedores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94369"/>
                  </a:ext>
                </a:extLst>
              </a:tr>
              <a:tr h="362088"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Variável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Demais Setores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Infraestrutura e Transporte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Baixa Tecnologia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Média Baixa Tecnologia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Média Alta Tecnologia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Alta Tecnologia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Serviços Tecnológicos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Universidades e Instituições de Ensino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69461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Número de Empresas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318.153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94.640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48.531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21.969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13.007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7.570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21.349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26.536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8104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Número de Filiais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81720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Idade Empresa (Média)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89564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Fornecedora (CENPES)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744664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Valor Total dos Contratos (Média)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087889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Valor Total dos Contratos (Total)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95744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Valor dos Contratos (CENPES - Média)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68982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Valor dos Contratos (CENPES - Total)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349898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Financiamento à Inovação (FINEP+BNDES) (Média)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R$ 28.294.120,30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R$ 15.012.643,68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R$ 33.780.074,67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R$ 24.819.386,61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R$ 49.459.465,23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R$ 25.821.143,32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R$ 21.912.263,33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R$ 4.615.443,45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216423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Financiamento à Inovação (FINEP+BNDES) (Total)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R$ 29.114.649.786,00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R$ 133.522.452.873,00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R$ 7.769.417.174,80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R$ 4.169.656.951,20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R$ 19.338.650.905,00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R$ 9.528.001.884,60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R$ 14.681.216.433,00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R$ 3.540.045.126,80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30116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Direitos de Propriedade Intelectual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358444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Exportadoras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7978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830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9229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4788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5632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2843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550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65596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Importadoras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16055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2798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8877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5599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5996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3238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1656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441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590731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Multinacionais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3342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706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712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711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1466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791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1209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794147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Pessoal Ocupado (Médio)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215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392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186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964615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Massa Salarial (Total)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R$ 1.459.591.100.000,00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R$ 12.390.441.000.000,00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R$ 119.914.765.922,00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R$ 101.365.282.313,00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R$ 83.496.855.909,00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R$ 31.949.229.223,00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R$ 150.590.236.990,00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R$ 95.660.140.682,00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81908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Renda (Média)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R$ 2.245,59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R$ 2.027,68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R$ 1.830,94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R$ 1.723,49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R$ 3.458,27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R$ 3.444,02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R$ 3.284,47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R$ 2.104,69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87158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Empregados Ensino Superior (% do total de Pessoas Ocupadas)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59%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02199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Escolaridade (Média)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346393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Empregados Científicos (% do total de Pessoas Ocupadas)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27149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Empregados Engenheiros (% do total de Pessoas Ocupadas)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546858"/>
                  </a:ext>
                </a:extLst>
              </a:tr>
              <a:tr h="24139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Empregados Pesquisadores (% do total de Pessoas Ocupadas)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588580"/>
                  </a:ext>
                </a:extLst>
              </a:tr>
              <a:tr h="150870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Rotatividade (Média)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26%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41%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27%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24%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33%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21%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04" marR="440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49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89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Descritivas por Intensidade Tecnológica do Setor de Atuação das Empresas (Fornecedores)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C5738E3-048A-437A-BFAA-1CDD16815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318160"/>
              </p:ext>
            </p:extLst>
          </p:nvPr>
        </p:nvGraphicFramePr>
        <p:xfrm>
          <a:off x="77478" y="1644650"/>
          <a:ext cx="12114522" cy="4404360"/>
        </p:xfrm>
        <a:graphic>
          <a:graphicData uri="http://schemas.openxmlformats.org/drawingml/2006/table">
            <a:tbl>
              <a:tblPr firstRow="1" firstCol="1" bandRow="1"/>
              <a:tblGrid>
                <a:gridCol w="2718793">
                  <a:extLst>
                    <a:ext uri="{9D8B030D-6E8A-4147-A177-3AD203B41FA5}">
                      <a16:colId xmlns:a16="http://schemas.microsoft.com/office/drawing/2014/main" val="965384868"/>
                    </a:ext>
                  </a:extLst>
                </a:gridCol>
                <a:gridCol w="1095679">
                  <a:extLst>
                    <a:ext uri="{9D8B030D-6E8A-4147-A177-3AD203B41FA5}">
                      <a16:colId xmlns:a16="http://schemas.microsoft.com/office/drawing/2014/main" val="3451311286"/>
                    </a:ext>
                  </a:extLst>
                </a:gridCol>
                <a:gridCol w="1397968">
                  <a:extLst>
                    <a:ext uri="{9D8B030D-6E8A-4147-A177-3AD203B41FA5}">
                      <a16:colId xmlns:a16="http://schemas.microsoft.com/office/drawing/2014/main" val="2765451589"/>
                    </a:ext>
                  </a:extLst>
                </a:gridCol>
                <a:gridCol w="953982">
                  <a:extLst>
                    <a:ext uri="{9D8B030D-6E8A-4147-A177-3AD203B41FA5}">
                      <a16:colId xmlns:a16="http://schemas.microsoft.com/office/drawing/2014/main" val="3308362162"/>
                    </a:ext>
                  </a:extLst>
                </a:gridCol>
                <a:gridCol w="1111780">
                  <a:extLst>
                    <a:ext uri="{9D8B030D-6E8A-4147-A177-3AD203B41FA5}">
                      <a16:colId xmlns:a16="http://schemas.microsoft.com/office/drawing/2014/main" val="2491260814"/>
                    </a:ext>
                  </a:extLst>
                </a:gridCol>
                <a:gridCol w="1054540">
                  <a:extLst>
                    <a:ext uri="{9D8B030D-6E8A-4147-A177-3AD203B41FA5}">
                      <a16:colId xmlns:a16="http://schemas.microsoft.com/office/drawing/2014/main" val="2374984733"/>
                    </a:ext>
                  </a:extLst>
                </a:gridCol>
                <a:gridCol w="1005310">
                  <a:extLst>
                    <a:ext uri="{9D8B030D-6E8A-4147-A177-3AD203B41FA5}">
                      <a16:colId xmlns:a16="http://schemas.microsoft.com/office/drawing/2014/main" val="239566256"/>
                    </a:ext>
                  </a:extLst>
                </a:gridCol>
                <a:gridCol w="1087573">
                  <a:extLst>
                    <a:ext uri="{9D8B030D-6E8A-4147-A177-3AD203B41FA5}">
                      <a16:colId xmlns:a16="http://schemas.microsoft.com/office/drawing/2014/main" val="3777598967"/>
                    </a:ext>
                  </a:extLst>
                </a:gridCol>
                <a:gridCol w="1688897">
                  <a:extLst>
                    <a:ext uri="{9D8B030D-6E8A-4147-A177-3AD203B41FA5}">
                      <a16:colId xmlns:a16="http://schemas.microsoft.com/office/drawing/2014/main" val="2038214471"/>
                    </a:ext>
                  </a:extLst>
                </a:gridCol>
              </a:tblGrid>
              <a:tr h="133023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Fornecedores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60896"/>
                  </a:ext>
                </a:extLst>
              </a:tr>
              <a:tr h="228800"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Variável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Demais Setores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Infraestrutura e Transporte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Baixa Tecnologia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Média Baixa Tecnologia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Média Alta Tecnologia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Alta Tecnologia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Serviços Tecnológicos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Universidades e Instituições de Ensino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848617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Número de Empresas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2.925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1.569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284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500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972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49757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Número de Filiais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918680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Idade Empresa (Média)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32936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Fornecedora (CENPES)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46788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Valor Total dos Contratos (Média)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43,815,555.00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86,154,635.00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7,027,126.00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216,550,000.00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83,620,788.00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77,356,037.00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36,622,549.00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5,174,584.00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579599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Valor Total dos Contratos (Total)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281,800,000,000.00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343,900,000,000.00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3,113,000,000.00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168,500,000,000.00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150,900,000,000.00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52,680,000,000.00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104,900,000,000.00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2,783,900,000.00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210432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Valor dos Contratos (CENPES - Média)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R$ 2.489.983,55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R$ 7.343.103,17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R$ 226.056,95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R$ 598.071,67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R$ 4.710.254,95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R$ 745.838,31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R$ 12.847.224,25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R$ 5.305.523,92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918904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Valor dos Contratos (CENPES - Total)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R$ 313.737.927,35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R$ 183.577.579,33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R$ 1.356.341,69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R$ 3.588.430,03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R$ 108.335.863,82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R$ 5.220.868,14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R$ 2.119.792.001,70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R$ 482.802.677,16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79607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Financiamento à Inovação (FINEP+BNDES) (Média)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R$ 25.045.735,15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R$ 85.125.803,13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R$ 26.864.598,91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R$ 156.911.998,68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R$ 59.034.748,36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R$ 218.477.357,65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R$ 25.634.156,85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R$ 11.588.309,86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422881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Financiamento à Inovação (FINEP+BNDES) (Total)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R$ 4.082.454.829,10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R$ 1.021.509.637,50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R$ 107.458.395,63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R$ 1.726.031.985,40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R$ 2.125.250.940,80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R$ 2.840.205.649,50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R$ 4.178.367.567,10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R$ 2.004.777.605,90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61015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Direitos de Propriedade Intelectual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380889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Exportadoras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361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136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356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35995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Importadoras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724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343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170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270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541344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Multinacionais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269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79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177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154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274782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Pessoal Ocupado (Médio)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688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2543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337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762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531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447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823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2207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430849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Massa Salarial (Total)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R$ 97.918.809.167,00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R$ 1.324.622.600.000,00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R$ 660.960.680,85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R$ 16.994.838.762,00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R$ 8.996.989.428,70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R$ 2.963.993.666,40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R$ 18.535.823.718,00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R$ 10.780.803.526,00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282206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Renda (Média)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R$ 2.043,88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R$ 3.875,54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R$ 3.552,47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R$ 2.433,87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R$ 7.332,27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R$ 8.368,48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R$ 6.539,92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R$ 5.808,77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6568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Empregados Ensino Superior (% do total de Pessoas Ocupadas)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39%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63%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073558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Escolaridade (Média)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081037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Empregados Científicos (% do total de Pessoas Ocupadas)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747912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Empregados Engenheiros (% do total de Pessoas Ocupadas)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456434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Empregados Pesquisadores (% do total de Pessoas Ocupadas)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555241"/>
                  </a:ext>
                </a:extLst>
              </a:tr>
              <a:tr h="127702">
                <a:tc>
                  <a:txBody>
                    <a:bodyPr/>
                    <a:lstStyle/>
                    <a:p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Rotatividade (Média)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35%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39%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25%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37%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24%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29%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18%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247" marR="3724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5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2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Distribuição Geográfica dos Fornecedores por Intensidade Tecnológica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CC2B310-7A17-4681-A59B-93EE08F1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A5D35A-5CDD-4AE5-B7C6-C3927EDEE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74" r="-583" b="5325"/>
          <a:stretch/>
        </p:blipFill>
        <p:spPr>
          <a:xfrm>
            <a:off x="254666" y="1825625"/>
            <a:ext cx="11836400" cy="49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Distribuição Geográfica dos Fornecedores por Intensidade Tecnológica Customizado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EB85D6-765A-480E-A28D-09CB1121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8CD8D3-85FE-4420-970F-E89DA10A5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9" b="5324"/>
          <a:stretch/>
        </p:blipFill>
        <p:spPr>
          <a:xfrm>
            <a:off x="44978" y="1744191"/>
            <a:ext cx="12096750" cy="50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59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Intensidade Tecnológica dos Depósitos de Patentes Realizados por Área do Conhecimento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10A83D-C520-46B5-99A8-57E273C4A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1546"/>
          <a:stretch/>
        </p:blipFill>
        <p:spPr>
          <a:xfrm>
            <a:off x="320040" y="248158"/>
            <a:ext cx="11548872" cy="4462272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48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Identificação e Classificação de Registos de Patentes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4F07F83-5D33-4BD3-8757-1B31813FD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3404"/>
              </p:ext>
            </p:extLst>
          </p:nvPr>
        </p:nvGraphicFramePr>
        <p:xfrm>
          <a:off x="731520" y="1825625"/>
          <a:ext cx="10911842" cy="4251960"/>
        </p:xfrm>
        <a:graphic>
          <a:graphicData uri="http://schemas.openxmlformats.org/drawingml/2006/table">
            <a:tbl>
              <a:tblPr/>
              <a:tblGrid>
                <a:gridCol w="579633">
                  <a:extLst>
                    <a:ext uri="{9D8B030D-6E8A-4147-A177-3AD203B41FA5}">
                      <a16:colId xmlns:a16="http://schemas.microsoft.com/office/drawing/2014/main" val="3724985154"/>
                    </a:ext>
                  </a:extLst>
                </a:gridCol>
                <a:gridCol w="414026">
                  <a:extLst>
                    <a:ext uri="{9D8B030D-6E8A-4147-A177-3AD203B41FA5}">
                      <a16:colId xmlns:a16="http://schemas.microsoft.com/office/drawing/2014/main" val="3820658130"/>
                    </a:ext>
                  </a:extLst>
                </a:gridCol>
                <a:gridCol w="1416882">
                  <a:extLst>
                    <a:ext uri="{9D8B030D-6E8A-4147-A177-3AD203B41FA5}">
                      <a16:colId xmlns:a16="http://schemas.microsoft.com/office/drawing/2014/main" val="2677871543"/>
                    </a:ext>
                  </a:extLst>
                </a:gridCol>
                <a:gridCol w="404823">
                  <a:extLst>
                    <a:ext uri="{9D8B030D-6E8A-4147-A177-3AD203B41FA5}">
                      <a16:colId xmlns:a16="http://schemas.microsoft.com/office/drawing/2014/main" val="654515004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4245738918"/>
                    </a:ext>
                  </a:extLst>
                </a:gridCol>
                <a:gridCol w="423224">
                  <a:extLst>
                    <a:ext uri="{9D8B030D-6E8A-4147-A177-3AD203B41FA5}">
                      <a16:colId xmlns:a16="http://schemas.microsoft.com/office/drawing/2014/main" val="2212220308"/>
                    </a:ext>
                  </a:extLst>
                </a:gridCol>
                <a:gridCol w="414026">
                  <a:extLst>
                    <a:ext uri="{9D8B030D-6E8A-4147-A177-3AD203B41FA5}">
                      <a16:colId xmlns:a16="http://schemas.microsoft.com/office/drawing/2014/main" val="375510541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3324445601"/>
                    </a:ext>
                  </a:extLst>
                </a:gridCol>
                <a:gridCol w="174810">
                  <a:extLst>
                    <a:ext uri="{9D8B030D-6E8A-4147-A177-3AD203B41FA5}">
                      <a16:colId xmlns:a16="http://schemas.microsoft.com/office/drawing/2014/main" val="505160118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867124675"/>
                    </a:ext>
                  </a:extLst>
                </a:gridCol>
                <a:gridCol w="533631">
                  <a:extLst>
                    <a:ext uri="{9D8B030D-6E8A-4147-A177-3AD203B41FA5}">
                      <a16:colId xmlns:a16="http://schemas.microsoft.com/office/drawing/2014/main" val="590423644"/>
                    </a:ext>
                  </a:extLst>
                </a:gridCol>
                <a:gridCol w="423224">
                  <a:extLst>
                    <a:ext uri="{9D8B030D-6E8A-4147-A177-3AD203B41FA5}">
                      <a16:colId xmlns:a16="http://schemas.microsoft.com/office/drawing/2014/main" val="2567883109"/>
                    </a:ext>
                  </a:extLst>
                </a:gridCol>
                <a:gridCol w="441627">
                  <a:extLst>
                    <a:ext uri="{9D8B030D-6E8A-4147-A177-3AD203B41FA5}">
                      <a16:colId xmlns:a16="http://schemas.microsoft.com/office/drawing/2014/main" val="2822393873"/>
                    </a:ext>
                  </a:extLst>
                </a:gridCol>
                <a:gridCol w="441627">
                  <a:extLst>
                    <a:ext uri="{9D8B030D-6E8A-4147-A177-3AD203B41FA5}">
                      <a16:colId xmlns:a16="http://schemas.microsoft.com/office/drawing/2014/main" val="1740467962"/>
                    </a:ext>
                  </a:extLst>
                </a:gridCol>
                <a:gridCol w="184011">
                  <a:extLst>
                    <a:ext uri="{9D8B030D-6E8A-4147-A177-3AD203B41FA5}">
                      <a16:colId xmlns:a16="http://schemas.microsoft.com/office/drawing/2014/main" val="425489736"/>
                    </a:ext>
                  </a:extLst>
                </a:gridCol>
                <a:gridCol w="395622">
                  <a:extLst>
                    <a:ext uri="{9D8B030D-6E8A-4147-A177-3AD203B41FA5}">
                      <a16:colId xmlns:a16="http://schemas.microsoft.com/office/drawing/2014/main" val="3985984756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650386810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690659596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1582532674"/>
                    </a:ext>
                  </a:extLst>
                </a:gridCol>
              </a:tblGrid>
              <a:tr h="165241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NO_PEDIDO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CD_TIPO_PFPJ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NM_COMPLET_PFPJ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CD_PAIS_PFPJ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CD_UF_PFPJ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NM_CIDADE_PFPJ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CD_IBGE_CIDADE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dpi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NO_ORDEM_PEDIDO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CD_CLASSIF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CAMPO_TEC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setorpat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int_tecno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lv1name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lv2name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lv3name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352727"/>
                  </a:ext>
                </a:extLst>
              </a:tr>
              <a:tr h="6609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1.0202E+11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LIQUIDE BRASIL LTDA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3550308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C10L 3/06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Química de materiais básicos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Química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C CHEMISTRYMETALLURGY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PETROLEUM, GAS OR COKE INDUSTRIES; TECHNICAL GASES CONTAINING CARBON MONOXIDE; FUELS; LUBRICANTS; PEAT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FUELS NOT OTHERWISE PROVIDED FOR; NATURAL GAS; SYNTHETIC NATURAL GAS OBTAINED BY PROCESSES NOT COVERED BY SUBCLASSES ; C10G; OR C10K; LIQUEFIED PETROLEUM GAS; USE OF ADDITIVES TO FUELS OR FIRES; FIRE-LIGHTERS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17183"/>
                  </a:ext>
                </a:extLst>
              </a:tr>
              <a:tr h="220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PI0701682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Fujiwara Equipamentos de Proteção Individual Ltda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Apucarana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4101408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28AUG2007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A43B 3/02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 bens de consumo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 setores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A HUMAN NECESSITIES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CHARACTERISTIC FEATURES OF FOOTWEAR; PARTS OF FOOTWEAR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234311"/>
                  </a:ext>
                </a:extLst>
              </a:tr>
              <a:tr h="5508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PI0803572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Subsea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 do Brasil Serviços Ltda.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Niterói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3303302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F16L 1/235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Elementos mecânicos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Engenharia mecânica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F MECHANICAL ENGINEERINGLIGHTING; HEATING; WEAPONS; BLASTING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 ELEMENTS OR UNITS; GENERAL MEASURES FOR PRODUCING AND MAINTAINING EFFECTIVE FUNCTIONING OF MACHINES OR INSTALLATIONS; THERMAL INSULATION IN GENERAL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PIPES; JOINTS OR FITTINGS FOR PIPES; SUPPORTS FOR PIPES, CABLES OR PROTECTIVE TUBING; MEANS FOR THERMAL INSULATION IN GENERAL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2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2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Número de Fornecedores</a:t>
            </a:r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77D78B7-95DD-43A5-A799-D22897926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83004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64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Identificação e Classificação de Registos de Patentes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4F07F83-5D33-4BD3-8757-1B31813FD4A8}"/>
              </a:ext>
            </a:extLst>
          </p:cNvPr>
          <p:cNvGraphicFramePr>
            <a:graphicFrameLocks noGrp="1"/>
          </p:cNvGraphicFramePr>
          <p:nvPr/>
        </p:nvGraphicFramePr>
        <p:xfrm>
          <a:off x="731520" y="1825625"/>
          <a:ext cx="10911842" cy="4251960"/>
        </p:xfrm>
        <a:graphic>
          <a:graphicData uri="http://schemas.openxmlformats.org/drawingml/2006/table">
            <a:tbl>
              <a:tblPr/>
              <a:tblGrid>
                <a:gridCol w="579633">
                  <a:extLst>
                    <a:ext uri="{9D8B030D-6E8A-4147-A177-3AD203B41FA5}">
                      <a16:colId xmlns:a16="http://schemas.microsoft.com/office/drawing/2014/main" val="3724985154"/>
                    </a:ext>
                  </a:extLst>
                </a:gridCol>
                <a:gridCol w="414026">
                  <a:extLst>
                    <a:ext uri="{9D8B030D-6E8A-4147-A177-3AD203B41FA5}">
                      <a16:colId xmlns:a16="http://schemas.microsoft.com/office/drawing/2014/main" val="3820658130"/>
                    </a:ext>
                  </a:extLst>
                </a:gridCol>
                <a:gridCol w="1416882">
                  <a:extLst>
                    <a:ext uri="{9D8B030D-6E8A-4147-A177-3AD203B41FA5}">
                      <a16:colId xmlns:a16="http://schemas.microsoft.com/office/drawing/2014/main" val="2677871543"/>
                    </a:ext>
                  </a:extLst>
                </a:gridCol>
                <a:gridCol w="404823">
                  <a:extLst>
                    <a:ext uri="{9D8B030D-6E8A-4147-A177-3AD203B41FA5}">
                      <a16:colId xmlns:a16="http://schemas.microsoft.com/office/drawing/2014/main" val="654515004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4245738918"/>
                    </a:ext>
                  </a:extLst>
                </a:gridCol>
                <a:gridCol w="423224">
                  <a:extLst>
                    <a:ext uri="{9D8B030D-6E8A-4147-A177-3AD203B41FA5}">
                      <a16:colId xmlns:a16="http://schemas.microsoft.com/office/drawing/2014/main" val="2212220308"/>
                    </a:ext>
                  </a:extLst>
                </a:gridCol>
                <a:gridCol w="414026">
                  <a:extLst>
                    <a:ext uri="{9D8B030D-6E8A-4147-A177-3AD203B41FA5}">
                      <a16:colId xmlns:a16="http://schemas.microsoft.com/office/drawing/2014/main" val="375510541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3324445601"/>
                    </a:ext>
                  </a:extLst>
                </a:gridCol>
                <a:gridCol w="174810">
                  <a:extLst>
                    <a:ext uri="{9D8B030D-6E8A-4147-A177-3AD203B41FA5}">
                      <a16:colId xmlns:a16="http://schemas.microsoft.com/office/drawing/2014/main" val="505160118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867124675"/>
                    </a:ext>
                  </a:extLst>
                </a:gridCol>
                <a:gridCol w="533631">
                  <a:extLst>
                    <a:ext uri="{9D8B030D-6E8A-4147-A177-3AD203B41FA5}">
                      <a16:colId xmlns:a16="http://schemas.microsoft.com/office/drawing/2014/main" val="590423644"/>
                    </a:ext>
                  </a:extLst>
                </a:gridCol>
                <a:gridCol w="423224">
                  <a:extLst>
                    <a:ext uri="{9D8B030D-6E8A-4147-A177-3AD203B41FA5}">
                      <a16:colId xmlns:a16="http://schemas.microsoft.com/office/drawing/2014/main" val="2567883109"/>
                    </a:ext>
                  </a:extLst>
                </a:gridCol>
                <a:gridCol w="441627">
                  <a:extLst>
                    <a:ext uri="{9D8B030D-6E8A-4147-A177-3AD203B41FA5}">
                      <a16:colId xmlns:a16="http://schemas.microsoft.com/office/drawing/2014/main" val="2822393873"/>
                    </a:ext>
                  </a:extLst>
                </a:gridCol>
                <a:gridCol w="441627">
                  <a:extLst>
                    <a:ext uri="{9D8B030D-6E8A-4147-A177-3AD203B41FA5}">
                      <a16:colId xmlns:a16="http://schemas.microsoft.com/office/drawing/2014/main" val="1740467962"/>
                    </a:ext>
                  </a:extLst>
                </a:gridCol>
                <a:gridCol w="184011">
                  <a:extLst>
                    <a:ext uri="{9D8B030D-6E8A-4147-A177-3AD203B41FA5}">
                      <a16:colId xmlns:a16="http://schemas.microsoft.com/office/drawing/2014/main" val="425489736"/>
                    </a:ext>
                  </a:extLst>
                </a:gridCol>
                <a:gridCol w="395622">
                  <a:extLst>
                    <a:ext uri="{9D8B030D-6E8A-4147-A177-3AD203B41FA5}">
                      <a16:colId xmlns:a16="http://schemas.microsoft.com/office/drawing/2014/main" val="3985984756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650386810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690659596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1582532674"/>
                    </a:ext>
                  </a:extLst>
                </a:gridCol>
              </a:tblGrid>
              <a:tr h="165241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NO_PEDIDO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CD_TIPO_PFPJ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NM_COMPLET_PFPJ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CD_PAIS_PFPJ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CD_UF_PFPJ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NM_CIDADE_PFPJ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CD_IBGE_CIDADE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dpi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NO_ORDEM_PEDIDO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CD_CLASSIF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CAMPO_TEC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setorpat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int_tecno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lv1name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lv2name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lv3name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352727"/>
                  </a:ext>
                </a:extLst>
              </a:tr>
              <a:tr h="6609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1.0202E+11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LIQUIDE BRASIL LTDA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3550308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C10L 3/06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Química de materiais básicos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Química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C CHEMISTRYMETALLURGY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PETROLEUM, GAS OR COKE INDUSTRIES; TECHNICAL GASES CONTAINING CARBON MONOXIDE; FUELS; LUBRICANTS; PEAT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FUELS NOT OTHERWISE PROVIDED FOR; NATURAL GAS; SYNTHETIC NATURAL GAS OBTAINED BY PROCESSES NOT COVERED BY SUBCLASSES ; C10G; OR C10K; LIQUEFIED PETROLEUM GAS; USE OF ADDITIVES TO FUELS OR FIRES; FIRE-LIGHTERS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17183"/>
                  </a:ext>
                </a:extLst>
              </a:tr>
              <a:tr h="220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PI0701682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Fujiwara Equipamentos de Proteção Individual Ltda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Apucarana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4101408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28AUG2007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A43B 3/02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 bens de consumo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 setores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A HUMAN NECESSITIES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FOOTWEAR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CHARACTERISTIC FEATURES OF FOOTWEAR; PARTS OF FOOTWEAR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234311"/>
                  </a:ext>
                </a:extLst>
              </a:tr>
              <a:tr h="5508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PI0803572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Subsea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 do Brasil Serviços Ltda.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Niterói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3303302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F16L 1/235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Elementos mecânicos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Engenharia mecânica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F MECHANICAL ENGINEERINGLIGHTING; HEATING; WEAPONS; BLASTING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 ELEMENTS OR UNITS; GENERAL MEASURES FOR PRODUCING AND MAINTAINING EFFECTIVE FUNCTIONING OF MACHINES OR INSTALLATIONS; THERMAL INSULATION IN GENERAL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PIPES; JOINTS OR FITTINGS FOR PIPES; SUPPORTS FOR PIPES, CABLES OR PROTECTIVE TUBING; MEANS FOR THERMAL INSULATION IN GENERAL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2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8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Identificação e Classificação de Registos de Patentes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83A46D9-8EBC-43E0-8237-2F0C5463B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76449"/>
              </p:ext>
            </p:extLst>
          </p:nvPr>
        </p:nvGraphicFramePr>
        <p:xfrm>
          <a:off x="731520" y="1825625"/>
          <a:ext cx="10911842" cy="4526280"/>
        </p:xfrm>
        <a:graphic>
          <a:graphicData uri="http://schemas.openxmlformats.org/drawingml/2006/table">
            <a:tbl>
              <a:tblPr/>
              <a:tblGrid>
                <a:gridCol w="579633">
                  <a:extLst>
                    <a:ext uri="{9D8B030D-6E8A-4147-A177-3AD203B41FA5}">
                      <a16:colId xmlns:a16="http://schemas.microsoft.com/office/drawing/2014/main" val="3724985154"/>
                    </a:ext>
                  </a:extLst>
                </a:gridCol>
                <a:gridCol w="414026">
                  <a:extLst>
                    <a:ext uri="{9D8B030D-6E8A-4147-A177-3AD203B41FA5}">
                      <a16:colId xmlns:a16="http://schemas.microsoft.com/office/drawing/2014/main" val="3820658130"/>
                    </a:ext>
                  </a:extLst>
                </a:gridCol>
                <a:gridCol w="1416882">
                  <a:extLst>
                    <a:ext uri="{9D8B030D-6E8A-4147-A177-3AD203B41FA5}">
                      <a16:colId xmlns:a16="http://schemas.microsoft.com/office/drawing/2014/main" val="2677871543"/>
                    </a:ext>
                  </a:extLst>
                </a:gridCol>
                <a:gridCol w="404823">
                  <a:extLst>
                    <a:ext uri="{9D8B030D-6E8A-4147-A177-3AD203B41FA5}">
                      <a16:colId xmlns:a16="http://schemas.microsoft.com/office/drawing/2014/main" val="654515004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4245738918"/>
                    </a:ext>
                  </a:extLst>
                </a:gridCol>
                <a:gridCol w="423224">
                  <a:extLst>
                    <a:ext uri="{9D8B030D-6E8A-4147-A177-3AD203B41FA5}">
                      <a16:colId xmlns:a16="http://schemas.microsoft.com/office/drawing/2014/main" val="2212220308"/>
                    </a:ext>
                  </a:extLst>
                </a:gridCol>
                <a:gridCol w="414026">
                  <a:extLst>
                    <a:ext uri="{9D8B030D-6E8A-4147-A177-3AD203B41FA5}">
                      <a16:colId xmlns:a16="http://schemas.microsoft.com/office/drawing/2014/main" val="375510541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3324445601"/>
                    </a:ext>
                  </a:extLst>
                </a:gridCol>
                <a:gridCol w="174810">
                  <a:extLst>
                    <a:ext uri="{9D8B030D-6E8A-4147-A177-3AD203B41FA5}">
                      <a16:colId xmlns:a16="http://schemas.microsoft.com/office/drawing/2014/main" val="505160118"/>
                    </a:ext>
                  </a:extLst>
                </a:gridCol>
                <a:gridCol w="432426">
                  <a:extLst>
                    <a:ext uri="{9D8B030D-6E8A-4147-A177-3AD203B41FA5}">
                      <a16:colId xmlns:a16="http://schemas.microsoft.com/office/drawing/2014/main" val="867124675"/>
                    </a:ext>
                  </a:extLst>
                </a:gridCol>
                <a:gridCol w="533631">
                  <a:extLst>
                    <a:ext uri="{9D8B030D-6E8A-4147-A177-3AD203B41FA5}">
                      <a16:colId xmlns:a16="http://schemas.microsoft.com/office/drawing/2014/main" val="590423644"/>
                    </a:ext>
                  </a:extLst>
                </a:gridCol>
                <a:gridCol w="423224">
                  <a:extLst>
                    <a:ext uri="{9D8B030D-6E8A-4147-A177-3AD203B41FA5}">
                      <a16:colId xmlns:a16="http://schemas.microsoft.com/office/drawing/2014/main" val="2567883109"/>
                    </a:ext>
                  </a:extLst>
                </a:gridCol>
                <a:gridCol w="441627">
                  <a:extLst>
                    <a:ext uri="{9D8B030D-6E8A-4147-A177-3AD203B41FA5}">
                      <a16:colId xmlns:a16="http://schemas.microsoft.com/office/drawing/2014/main" val="2822393873"/>
                    </a:ext>
                  </a:extLst>
                </a:gridCol>
                <a:gridCol w="441627">
                  <a:extLst>
                    <a:ext uri="{9D8B030D-6E8A-4147-A177-3AD203B41FA5}">
                      <a16:colId xmlns:a16="http://schemas.microsoft.com/office/drawing/2014/main" val="1740467962"/>
                    </a:ext>
                  </a:extLst>
                </a:gridCol>
                <a:gridCol w="184011">
                  <a:extLst>
                    <a:ext uri="{9D8B030D-6E8A-4147-A177-3AD203B41FA5}">
                      <a16:colId xmlns:a16="http://schemas.microsoft.com/office/drawing/2014/main" val="425489736"/>
                    </a:ext>
                  </a:extLst>
                </a:gridCol>
                <a:gridCol w="395622">
                  <a:extLst>
                    <a:ext uri="{9D8B030D-6E8A-4147-A177-3AD203B41FA5}">
                      <a16:colId xmlns:a16="http://schemas.microsoft.com/office/drawing/2014/main" val="3985984756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650386810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690659596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1582532674"/>
                    </a:ext>
                  </a:extLst>
                </a:gridCol>
              </a:tblGrid>
              <a:tr h="165241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NO_PEDIDO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CD_TIPO_PFPJ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NM_COMPLET_PFPJ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CD_PAIS_PFPJ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CD_UF_PFPJ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NM_CIDADE_PFPJ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CD_IBGE_CIDADE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dpi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NO_ORDEM_PEDIDO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CD_CLASSIF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CAMPO_TEC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setorpat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int_tecno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lv1name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lv2name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lv3name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352727"/>
                  </a:ext>
                </a:extLst>
              </a:tr>
              <a:tr h="8262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1.0201E+11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CETREL S/A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27DEC2012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C04B 18/04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Materiais, Metalurgia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Química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C CHEMISTRYMETALLURGY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CEMENTS; CONCRETE; ARTIFICIAL STONE; CERAMICS; REFRACTORIES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LIME; MAGNESIA; SLAG; CEMENTS; COMPOSITIONS THEREOF, e.g. MORTARS, CONCRETE OR LIKE BUILDING MATERIALS; ARTIFICIAL STONE; CERAMICS (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devitrified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glass-ceramics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C03C0010000000); REFRACTORIES (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alloys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refractory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C22C); TREATMENT OF NATURAL STONE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96031"/>
                  </a:ext>
                </a:extLst>
              </a:tr>
              <a:tr h="4406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1.1202E+11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RHODIA POLIAMIDA E ESPECIALIDADES LTDA.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01OCT2015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C08K 5/42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Química Macromolecular, polímeros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Química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C CHEMISTRYMETALLURGY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MACROMOLECULAR COMPOUNDS; THEIR PREPARATION OR CHEMICAL WORKING-UP; COMPOSITIONS BASED THEREON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INORGANIC OR NON-MACROMOLECULAR ORGANIC SUBSTANCES AS COMPOUNDING INGREDIENTS (paints, inks, varnishes, dyes, polishes, adhesives C09)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444539"/>
                  </a:ext>
                </a:extLst>
              </a:tr>
              <a:tr h="275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1.0201E+11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VALLOUREC TUBOS DO BRASIL S.A.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28FEB2014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C22C 38/02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Materiais, Metalurgia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Química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 C CHEMISTRYMETALLURGY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METALLURGY; FERROUS OR NON-FERROUS ALLOYS; TREATMENT OF ALLOYS OR NON-FERROUS METALS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ALLOYS (treatment of alloys C21D, C22F)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9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7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ED422-45D1-48F6-AE68-70DE081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FF467-B63B-49BD-9FF9-DBBF4384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chemeClr val="bg1"/>
                </a:solidFill>
              </a:rPr>
              <a:t>Prospecção de Potenciais fornecedores através de pareamento probabilístico</a:t>
            </a:r>
          </a:p>
          <a:p>
            <a:r>
              <a:rPr lang="pt-BR" sz="2200">
                <a:solidFill>
                  <a:schemeClr val="bg1"/>
                </a:solidFill>
              </a:rPr>
              <a:t>Identificação de Grupos com maior resultado tecnológico a partir do estabelecimento das relações de fornecimento (Dif-in-Dif, cluster);</a:t>
            </a:r>
          </a:p>
          <a:p>
            <a:r>
              <a:rPr lang="pt-BR" sz="2200">
                <a:solidFill>
                  <a:schemeClr val="bg1"/>
                </a:solidFill>
              </a:rPr>
              <a:t>Inventariamento das patentes e pedidos de patentes das empresas fornecedoras em setores de destaque tecnológico, sobretudo as patentes de invenção (inovações).</a:t>
            </a:r>
          </a:p>
          <a:p>
            <a:endParaRPr lang="pt-BR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92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Valores Contratados</a:t>
            </a:r>
            <a:endParaRPr lang="pt-BR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E17CE-D48D-40C0-9FCB-57DB60367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738265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4817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550638-1B84-4B61-B451-CD8F44E6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Amostra Comparativa (Bases Combinadas)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8E03AF7-EB1F-4AA7-977D-273AEC410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365939"/>
              </p:ext>
            </p:extLst>
          </p:nvPr>
        </p:nvGraphicFramePr>
        <p:xfrm>
          <a:off x="1062034" y="1675227"/>
          <a:ext cx="10067934" cy="4394211"/>
        </p:xfrm>
        <a:graphic>
          <a:graphicData uri="http://schemas.openxmlformats.org/drawingml/2006/table">
            <a:tbl>
              <a:tblPr firstRow="1" bandRow="1"/>
              <a:tblGrid>
                <a:gridCol w="990039">
                  <a:extLst>
                    <a:ext uri="{9D8B030D-6E8A-4147-A177-3AD203B41FA5}">
                      <a16:colId xmlns:a16="http://schemas.microsoft.com/office/drawing/2014/main" val="1678883096"/>
                    </a:ext>
                  </a:extLst>
                </a:gridCol>
                <a:gridCol w="2545205">
                  <a:extLst>
                    <a:ext uri="{9D8B030D-6E8A-4147-A177-3AD203B41FA5}">
                      <a16:colId xmlns:a16="http://schemas.microsoft.com/office/drawing/2014/main" val="765626355"/>
                    </a:ext>
                  </a:extLst>
                </a:gridCol>
                <a:gridCol w="1908903">
                  <a:extLst>
                    <a:ext uri="{9D8B030D-6E8A-4147-A177-3AD203B41FA5}">
                      <a16:colId xmlns:a16="http://schemas.microsoft.com/office/drawing/2014/main" val="138318353"/>
                    </a:ext>
                  </a:extLst>
                </a:gridCol>
                <a:gridCol w="3351185">
                  <a:extLst>
                    <a:ext uri="{9D8B030D-6E8A-4147-A177-3AD203B41FA5}">
                      <a16:colId xmlns:a16="http://schemas.microsoft.com/office/drawing/2014/main" val="1289426031"/>
                    </a:ext>
                  </a:extLst>
                </a:gridCol>
                <a:gridCol w="1272602">
                  <a:extLst>
                    <a:ext uri="{9D8B030D-6E8A-4147-A177-3AD203B41FA5}">
                      <a16:colId xmlns:a16="http://schemas.microsoft.com/office/drawing/2014/main" val="1358800063"/>
                    </a:ext>
                  </a:extLst>
                </a:gridCol>
              </a:tblGrid>
              <a:tr h="3252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Ano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Não Fornecedores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Fornecedores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Fornecedores (CENPES)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Total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0309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2007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155,630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1,894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85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157,525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92232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2008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167,472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1,920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68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169,392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39658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2009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173,686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1,802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59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175,488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20115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2010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187,330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1,872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58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189,202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12983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2011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200,356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1,921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58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202,277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19942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2012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211,065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1,752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54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212,817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22503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2013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217,072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1,536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34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218,608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35930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2014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223,132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1,406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23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224,538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31131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2015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221,602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1,042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 -  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222,644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90037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2016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205,662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763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 -  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206,425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80147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2017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204,314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810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 -  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205,124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0813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2018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205,487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814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 -  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206,301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50081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2019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208,612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571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   -  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209,183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63099"/>
                  </a:ext>
                </a:extLst>
              </a:tr>
              <a:tr h="29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Total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461,890 </a:t>
                      </a:r>
                    </a:p>
                  </a:txBody>
                  <a:tcPr marL="7201" marR="7201" marT="72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6,077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               224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462,294 </a:t>
                      </a:r>
                    </a:p>
                  </a:txBody>
                  <a:tcPr marL="7201" marR="7201" marT="72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3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5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550638-1B84-4B61-B451-CD8F44E6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Representatividade da Amostra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0EF0C56D-5A4F-47FB-B581-1A7A4D99F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700535"/>
              </p:ext>
            </p:extLst>
          </p:nvPr>
        </p:nvGraphicFramePr>
        <p:xfrm>
          <a:off x="643467" y="1783872"/>
          <a:ext cx="10905069" cy="4176915"/>
        </p:xfrm>
        <a:graphic>
          <a:graphicData uri="http://schemas.openxmlformats.org/drawingml/2006/table">
            <a:tbl>
              <a:tblPr firstRow="1" bandRow="1"/>
              <a:tblGrid>
                <a:gridCol w="603358">
                  <a:extLst>
                    <a:ext uri="{9D8B030D-6E8A-4147-A177-3AD203B41FA5}">
                      <a16:colId xmlns:a16="http://schemas.microsoft.com/office/drawing/2014/main" val="2572802082"/>
                    </a:ext>
                  </a:extLst>
                </a:gridCol>
                <a:gridCol w="2077492">
                  <a:extLst>
                    <a:ext uri="{9D8B030D-6E8A-4147-A177-3AD203B41FA5}">
                      <a16:colId xmlns:a16="http://schemas.microsoft.com/office/drawing/2014/main" val="3054983981"/>
                    </a:ext>
                  </a:extLst>
                </a:gridCol>
                <a:gridCol w="1801458">
                  <a:extLst>
                    <a:ext uri="{9D8B030D-6E8A-4147-A177-3AD203B41FA5}">
                      <a16:colId xmlns:a16="http://schemas.microsoft.com/office/drawing/2014/main" val="179843553"/>
                    </a:ext>
                  </a:extLst>
                </a:gridCol>
                <a:gridCol w="1394260">
                  <a:extLst>
                    <a:ext uri="{9D8B030D-6E8A-4147-A177-3AD203B41FA5}">
                      <a16:colId xmlns:a16="http://schemas.microsoft.com/office/drawing/2014/main" val="158616310"/>
                    </a:ext>
                  </a:extLst>
                </a:gridCol>
                <a:gridCol w="2343736">
                  <a:extLst>
                    <a:ext uri="{9D8B030D-6E8A-4147-A177-3AD203B41FA5}">
                      <a16:colId xmlns:a16="http://schemas.microsoft.com/office/drawing/2014/main" val="1284360326"/>
                    </a:ext>
                  </a:extLst>
                </a:gridCol>
                <a:gridCol w="2157757">
                  <a:extLst>
                    <a:ext uri="{9D8B030D-6E8A-4147-A177-3AD203B41FA5}">
                      <a16:colId xmlns:a16="http://schemas.microsoft.com/office/drawing/2014/main" val="903710539"/>
                    </a:ext>
                  </a:extLst>
                </a:gridCol>
                <a:gridCol w="527008">
                  <a:extLst>
                    <a:ext uri="{9D8B030D-6E8A-4147-A177-3AD203B41FA5}">
                      <a16:colId xmlns:a16="http://schemas.microsoft.com/office/drawing/2014/main" val="4136505947"/>
                    </a:ext>
                  </a:extLst>
                </a:gridCol>
              </a:tblGrid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Ano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Total Contratos (B)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Não Fornecedores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Fornecedores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Fornecedores (CENPES)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Total Estrato Certo (A)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B/A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342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2007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$111.125.133.590,25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155630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1894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85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$105.727.985.531,62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95%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239744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2008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$102.343.095.581,42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167472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1920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68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$100.181.341.902,89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98%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31102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2009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$73.645.643.585,22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173686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1802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59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$70.687.812.332,71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96%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64844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$121.792.379.972,99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187330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1872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58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$116.751.125.704,46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96%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92062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2011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$110.547.982.385,31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200356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1921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58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$106.794.746.079,82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97%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44107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$126.558.890.102,44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211065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1752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54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$123.932.553.679,86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98%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19604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2013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$112.969.933.927,38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217072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1536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34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$111.127.410.875,10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98%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5031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2014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$90.741.972.452,60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223132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1406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23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$88.279.270.812,64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97%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073458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2015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$92.785.094.965,71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221602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1042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$91.943.933.775,49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99%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53028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2016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$94.200.765.516,83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205662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763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$92.299.570.942,85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98%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383114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2017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$44.132.977.166,24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204314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810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$41.416.586.703,19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94%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31524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2018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$60.581.232.104,63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205487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814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$59.440.305.975,67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98%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69333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2019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$36.454.773.426,36 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208612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571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$35.780.245.190,42 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98%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19049"/>
                  </a:ext>
                </a:extLst>
              </a:tr>
              <a:tr h="278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Total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$1.177.879.874.777,39</a:t>
                      </a:r>
                    </a:p>
                  </a:txBody>
                  <a:tcPr marL="7831" marR="7831" marT="78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461890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6077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224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$1.144.362.889.506,71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97%</a:t>
                      </a:r>
                    </a:p>
                  </a:txBody>
                  <a:tcPr marL="7831" marR="7831" marT="78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6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7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Recortes Setoriais* (27 setores da Indústria)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778AA97E-33D7-460F-B89C-BE408D4D5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74163"/>
              </p:ext>
            </p:extLst>
          </p:nvPr>
        </p:nvGraphicFramePr>
        <p:xfrm>
          <a:off x="776600" y="1675227"/>
          <a:ext cx="10638804" cy="4394200"/>
        </p:xfrm>
        <a:graphic>
          <a:graphicData uri="http://schemas.openxmlformats.org/drawingml/2006/table">
            <a:tbl>
              <a:tblPr firstRow="1" bandRow="1"/>
              <a:tblGrid>
                <a:gridCol w="1640396">
                  <a:extLst>
                    <a:ext uri="{9D8B030D-6E8A-4147-A177-3AD203B41FA5}">
                      <a16:colId xmlns:a16="http://schemas.microsoft.com/office/drawing/2014/main" val="259837472"/>
                    </a:ext>
                  </a:extLst>
                </a:gridCol>
                <a:gridCol w="2444587">
                  <a:extLst>
                    <a:ext uri="{9D8B030D-6E8A-4147-A177-3AD203B41FA5}">
                      <a16:colId xmlns:a16="http://schemas.microsoft.com/office/drawing/2014/main" val="3530935203"/>
                    </a:ext>
                  </a:extLst>
                </a:gridCol>
                <a:gridCol w="972620">
                  <a:extLst>
                    <a:ext uri="{9D8B030D-6E8A-4147-A177-3AD203B41FA5}">
                      <a16:colId xmlns:a16="http://schemas.microsoft.com/office/drawing/2014/main" val="1582835991"/>
                    </a:ext>
                  </a:extLst>
                </a:gridCol>
                <a:gridCol w="1176219">
                  <a:extLst>
                    <a:ext uri="{9D8B030D-6E8A-4147-A177-3AD203B41FA5}">
                      <a16:colId xmlns:a16="http://schemas.microsoft.com/office/drawing/2014/main" val="2142931040"/>
                    </a:ext>
                  </a:extLst>
                </a:gridCol>
                <a:gridCol w="1397703">
                  <a:extLst>
                    <a:ext uri="{9D8B030D-6E8A-4147-A177-3AD203B41FA5}">
                      <a16:colId xmlns:a16="http://schemas.microsoft.com/office/drawing/2014/main" val="585813211"/>
                    </a:ext>
                  </a:extLst>
                </a:gridCol>
                <a:gridCol w="1243628">
                  <a:extLst>
                    <a:ext uri="{9D8B030D-6E8A-4147-A177-3AD203B41FA5}">
                      <a16:colId xmlns:a16="http://schemas.microsoft.com/office/drawing/2014/main" val="2891425226"/>
                    </a:ext>
                  </a:extLst>
                </a:gridCol>
                <a:gridCol w="822672">
                  <a:extLst>
                    <a:ext uri="{9D8B030D-6E8A-4147-A177-3AD203B41FA5}">
                      <a16:colId xmlns:a16="http://schemas.microsoft.com/office/drawing/2014/main" val="1402565209"/>
                    </a:ext>
                  </a:extLst>
                </a:gridCol>
                <a:gridCol w="940979">
                  <a:extLst>
                    <a:ext uri="{9D8B030D-6E8A-4147-A177-3AD203B41FA5}">
                      <a16:colId xmlns:a16="http://schemas.microsoft.com/office/drawing/2014/main" val="2203392035"/>
                    </a:ext>
                  </a:extLst>
                </a:gridCol>
              </a:tblGrid>
              <a:tr h="6960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Seção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Divisão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Nº Fornecedores (Petrobrás)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de Contratos de Bens (R$) (IPCA-jan2020=100)  (Petrobrás)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de Contratos de Serviços (R$) (IPCA-jan2020=100) (Petrobrás)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Total dos Contratos (R$) (IPCA-jan2020=100) (Petrobrás)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Nº Fornecedores (CENPES)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Total dos Contratos (R$) (IPCA-jan2020=100) (CENPES)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30320"/>
                  </a:ext>
                </a:extLst>
              </a:tr>
              <a:tr h="32623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B - INDÚSTRIAS EXTRATIVAS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09 - ATIVIDADES DE APOIO À EXTRAÇÃO DE MINERAIS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99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$6.065.301.690,78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$118.019.217.856,75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$124.084.519.547,54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$16.624.833,27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1024"/>
                  </a:ext>
                </a:extLst>
              </a:tr>
              <a:tr h="32623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 - INDÚSTRIAS DE TRANSFORMAÇÃO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28 - FABRICAÇÃO DE MÁQUINAS E EQUIPAMENTOS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325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$54.885.694.406,04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$19.644.061.600,93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$74.529.756.006,97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$82.807.584,61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113"/>
                  </a:ext>
                </a:extLst>
              </a:tr>
              <a:tr h="32623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 - INDÚSTRIAS DE TRANSFORMAÇÃO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24 - METALURGIA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50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$72.446.860.785,12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$1.866.932.903,54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$74.313.793.688,66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$233.018,94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13449"/>
                  </a:ext>
                </a:extLst>
              </a:tr>
              <a:tr h="32623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 - INDÚSTRIAS DE TRANSFORMAÇÃO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20 - FABRICAÇÃO DE PRODUTOS QUÍMICOS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156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$65.343.828.274,40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$848.712.861,58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$66.192.541.135,98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$1.124.231,66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42292"/>
                  </a:ext>
                </a:extLst>
              </a:tr>
              <a:tr h="4715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 - INDÚSTRIAS DE TRANSFORMAÇÃO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19 - FABRICAÇÃO DE COQUE, DE PRODUTOS DERIVADOS DO PETRÓLEO E DE BIOCOMBUSTÍVEIS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13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$8.907.638.593,68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$49.253.970.368,21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$58.161.608.961,88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98326"/>
                  </a:ext>
                </a:extLst>
              </a:tr>
              <a:tr h="4715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 - INDÚSTRIAS DE TRANSFORMAÇÃO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33 - MANUTENÇÃO, REPARAÇÃO E INSTALAÇÃO DE MÁQUINAS E EQUIPAMENTOS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315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$3.600.689.534,78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$35.469.496.361,60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$39.070.185.896,38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$31.824.972,36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57212"/>
                  </a:ext>
                </a:extLst>
              </a:tr>
              <a:tr h="32623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 - INDÚSTRIAS DE TRANSFORMAÇÃO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22 - FABRICAÇÃO DE PRODUTOS DE BORRACHA E DE MATERIAL PLÁSTICO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76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$30.830.622.843,66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$1.097.209.342,91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$31.927.832.186,57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$2.872.251,79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2018"/>
                  </a:ext>
                </a:extLst>
              </a:tr>
              <a:tr h="32623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B - INDÚSTRIAS EXTRATIVAS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06 - EXTRAÇÃO DE PETRÓLEO E GÁS NATURAL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17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$3.474.316.359,73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$17.728.812.248,08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$21.203.128.607,81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83278"/>
                  </a:ext>
                </a:extLst>
              </a:tr>
              <a:tr h="4715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 - INDÚSTRIAS DE TRANSFORMAÇÃO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30 - FABRICAÇÃO DE OUTROS EQUIPAMENTOS DE TRANSPORTE, EXCETO VEÍCULOS AUTOMOTORES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29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$1.793.440,65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$18.192.693.419,98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$18.194.486.860,64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67714"/>
                  </a:ext>
                </a:extLst>
              </a:tr>
              <a:tr h="32623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 - INDÚSTRIAS DE TRANSFORMAÇÃO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27 - FABRICAÇÃO DE MÁQUINAS, APARELHOS E MATERIAIS ELÉTRICOS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113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$4.043.272.168,52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$5.484.455.074,68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$9.527.727.243,20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</a:t>
                      </a:r>
                    </a:p>
                  </a:txBody>
                  <a:tcPr marL="4000" marR="4000" marT="4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$2.321.978,07</a:t>
                      </a:r>
                    </a:p>
                  </a:txBody>
                  <a:tcPr marL="4000" marR="4000" marT="4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7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Recortes Setoriais* (260 atividades nos Demais Setores da Economia)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D799CF7B-75FB-4660-9A1E-FA9E140AB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626833"/>
              </p:ext>
            </p:extLst>
          </p:nvPr>
        </p:nvGraphicFramePr>
        <p:xfrm>
          <a:off x="645791" y="1675227"/>
          <a:ext cx="10900422" cy="4394202"/>
        </p:xfrm>
        <a:graphic>
          <a:graphicData uri="http://schemas.openxmlformats.org/drawingml/2006/table">
            <a:tbl>
              <a:tblPr firstRow="1" bandRow="1"/>
              <a:tblGrid>
                <a:gridCol w="975959">
                  <a:extLst>
                    <a:ext uri="{9D8B030D-6E8A-4147-A177-3AD203B41FA5}">
                      <a16:colId xmlns:a16="http://schemas.microsoft.com/office/drawing/2014/main" val="2556415514"/>
                    </a:ext>
                  </a:extLst>
                </a:gridCol>
                <a:gridCol w="1335973">
                  <a:extLst>
                    <a:ext uri="{9D8B030D-6E8A-4147-A177-3AD203B41FA5}">
                      <a16:colId xmlns:a16="http://schemas.microsoft.com/office/drawing/2014/main" val="2938024042"/>
                    </a:ext>
                  </a:extLst>
                </a:gridCol>
                <a:gridCol w="1898497">
                  <a:extLst>
                    <a:ext uri="{9D8B030D-6E8A-4147-A177-3AD203B41FA5}">
                      <a16:colId xmlns:a16="http://schemas.microsoft.com/office/drawing/2014/main" val="1042014062"/>
                    </a:ext>
                  </a:extLst>
                </a:gridCol>
                <a:gridCol w="2259637">
                  <a:extLst>
                    <a:ext uri="{9D8B030D-6E8A-4147-A177-3AD203B41FA5}">
                      <a16:colId xmlns:a16="http://schemas.microsoft.com/office/drawing/2014/main" val="1413307781"/>
                    </a:ext>
                  </a:extLst>
                </a:gridCol>
                <a:gridCol w="721698">
                  <a:extLst>
                    <a:ext uri="{9D8B030D-6E8A-4147-A177-3AD203B41FA5}">
                      <a16:colId xmlns:a16="http://schemas.microsoft.com/office/drawing/2014/main" val="2462759901"/>
                    </a:ext>
                  </a:extLst>
                </a:gridCol>
                <a:gridCol w="1493480">
                  <a:extLst>
                    <a:ext uri="{9D8B030D-6E8A-4147-A177-3AD203B41FA5}">
                      <a16:colId xmlns:a16="http://schemas.microsoft.com/office/drawing/2014/main" val="658558791"/>
                    </a:ext>
                  </a:extLst>
                </a:gridCol>
                <a:gridCol w="721698">
                  <a:extLst>
                    <a:ext uri="{9D8B030D-6E8A-4147-A177-3AD203B41FA5}">
                      <a16:colId xmlns:a16="http://schemas.microsoft.com/office/drawing/2014/main" val="4011682347"/>
                    </a:ext>
                  </a:extLst>
                </a:gridCol>
                <a:gridCol w="1493480">
                  <a:extLst>
                    <a:ext uri="{9D8B030D-6E8A-4147-A177-3AD203B41FA5}">
                      <a16:colId xmlns:a16="http://schemas.microsoft.com/office/drawing/2014/main" val="3943806968"/>
                    </a:ext>
                  </a:extLst>
                </a:gridCol>
              </a:tblGrid>
              <a:tr h="2227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Seção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Divisão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Grupos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Classes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Nº Fornecedores (Petrobrás)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Total dos Contratos (R$) (IPCA-jan2020=100) (Petrobrás)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Nº Fornecedores (CENPES)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Total dos Contratos (R$) (IPCA-jan2020=100) (CENPES)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048732"/>
                  </a:ext>
                </a:extLst>
              </a:tr>
              <a:tr h="56835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H - TRANSPORTE, ARMAZENAGEM E CORREIO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50 - TRANSPORTE AQUAVIÁRIO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*501/502/503/509 - Transporte marítimo de cabotagem e longo curso; navegação interior; navegação de apoio; outros transportes aquaviários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*5011/5012/5021/5022/5030/5091/5099 - Transporte marítimo de cabotagem; e de longo curso; navegação interior de carga; e de passageiros; navegação de apoio; navegação de travessia; e aquaviários não especificados anteriormente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122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$79.528.018.156,61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61101"/>
                  </a:ext>
                </a:extLst>
              </a:tr>
              <a:tr h="460348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M - ATIVIDADES PROFISSIONAIS, CIENTÍFICAS E TÉCNICAS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71 - SERVIÇOS DE ARQUITETURA E ENGENHARIA; TESTES E ANÁLISES TÉCNICAS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*711/712 - Serviços de arquitetura e engenharia e atividades técnicas relacionadas; Testes e análises técnicas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7112 - Serviços de engenharia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508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$58.664.659.142,77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26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$699.089.535,33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1628"/>
                  </a:ext>
                </a:extLst>
              </a:tr>
              <a:tr h="244339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 - CONSTRUÇÃO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42 - OBRAS DE INFRA-ESTRUTURA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429 - Construção de outras obras de infra-estrutura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4292 - Montagem de instalações industriais e de estruturas metálicas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100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$55.838.826.141,09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$47.141.490,27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08717"/>
                  </a:ext>
                </a:extLst>
              </a:tr>
              <a:tr h="56835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G - COMÉRCIO; REPARAÇÃO DE VEÍCULOS AUTOMOTORES E MOTOCICLETAS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46 - COMÉRCIO POR ATACADO, EXCETO VEÍCULOS AUTOMOTORES E MOTOCICLETAS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468 - Comércio atacadista especializado em outros produtos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4681 - Comércio atacadista de combustíveis sólidos, líquidos e gasosos, exceto gás natural e GLP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14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$39.958.127.614,66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$2.482.409,00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43740"/>
                  </a:ext>
                </a:extLst>
              </a:tr>
              <a:tr h="352344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H - TRANSPORTE, ARMAZENAGEM E CORREIO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51 - TRANSPORTE AÉREO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511 - Transporte aéreo de passageiros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*5111/5112 - Transporte aéreo de passageiros regular; e não-regular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26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$32.873.648.230,26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63709"/>
                  </a:ext>
                </a:extLst>
              </a:tr>
              <a:tr h="244339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D - ELETRICIDADE E GÁS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35 - ELETRICIDADE, GÁS E OUTRAS UTILIDADES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351 - Geração, transmissão e distribuição de energia elétrica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3511 - Geração de energia elétrica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27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$30.613.030.397,57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2483"/>
                  </a:ext>
                </a:extLst>
              </a:tr>
              <a:tr h="244339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 - CONSTRUÇÃO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42 - OBRAS DE INFRA-ESTRUTURA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429 - Construção de outras obras de infra-estrutura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4299 - Obras de engenharia civil não especificadas anteriormente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105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$22.412.921.538,15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$11.251.453,03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26299"/>
                  </a:ext>
                </a:extLst>
              </a:tr>
              <a:tr h="244339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 - CONSTRUÇÃO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41 - CONSTRUÇÃO DE EDIFÍCIOS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412 - Construção de edifícios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4120 - Construção de edifícios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242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$22.376.061.754,76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10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$138.289.245,61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83797"/>
                  </a:ext>
                </a:extLst>
              </a:tr>
              <a:tr h="568353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 - ATIVIDADES ADMINISTRATIVAS E SERVIÇOS COMPLEMENTARES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82 - SERVIÇOS DE ESCRITÓRIO, DE APOIO ADMINISTRATIVO E OUTROS SERVIÇOS PRESTADOS ÀS EMPRESAS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829 - Outras atividades de serviços prestados principalmente às empresas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8299 - Atividades de serviços prestados principalmente às empresas não especificadas anteriormente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298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$21.571.754.431,87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13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$39.268.058,89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51293"/>
                  </a:ext>
                </a:extLst>
              </a:tr>
              <a:tr h="6763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H - TRANSPORTE, ARMAZENAGEM E CORREIO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49 - TRANSPORTE TERRESTRE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*492/493 - Transporte rodoviário de passageiros; e carga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*4921/4922/4923/4924/4929/4930 - Transporte rodoviário de passageiros, com itinerário fixo, municipal e em região metropolitana; intermunicipal, interestadual e internacional; de táxi; escolar; sob regime de fretamento e não especificados anteriormente; Rodoviário de carga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313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$20.546.121.844,54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</a:t>
                      </a:r>
                    </a:p>
                  </a:txBody>
                  <a:tcPr marL="2409" marR="2409" marT="2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$2.384.356,84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49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06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Descritivas Gerais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F94B01A7-F3A1-44F6-A095-D53B2E75F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115706"/>
              </p:ext>
            </p:extLst>
          </p:nvPr>
        </p:nvGraphicFramePr>
        <p:xfrm>
          <a:off x="845931" y="1675227"/>
          <a:ext cx="10500140" cy="4394208"/>
        </p:xfrm>
        <a:graphic>
          <a:graphicData uri="http://schemas.openxmlformats.org/drawingml/2006/table">
            <a:tbl>
              <a:tblPr firstRow="1" bandRow="1"/>
              <a:tblGrid>
                <a:gridCol w="5185787">
                  <a:extLst>
                    <a:ext uri="{9D8B030D-6E8A-4147-A177-3AD203B41FA5}">
                      <a16:colId xmlns:a16="http://schemas.microsoft.com/office/drawing/2014/main" val="4148702642"/>
                    </a:ext>
                  </a:extLst>
                </a:gridCol>
                <a:gridCol w="1793537">
                  <a:extLst>
                    <a:ext uri="{9D8B030D-6E8A-4147-A177-3AD203B41FA5}">
                      <a16:colId xmlns:a16="http://schemas.microsoft.com/office/drawing/2014/main" val="607382669"/>
                    </a:ext>
                  </a:extLst>
                </a:gridCol>
                <a:gridCol w="1832196">
                  <a:extLst>
                    <a:ext uri="{9D8B030D-6E8A-4147-A177-3AD203B41FA5}">
                      <a16:colId xmlns:a16="http://schemas.microsoft.com/office/drawing/2014/main" val="686908714"/>
                    </a:ext>
                  </a:extLst>
                </a:gridCol>
                <a:gridCol w="1688620">
                  <a:extLst>
                    <a:ext uri="{9D8B030D-6E8A-4147-A177-3AD203B41FA5}">
                      <a16:colId xmlns:a16="http://schemas.microsoft.com/office/drawing/2014/main" val="2029805989"/>
                    </a:ext>
                  </a:extLst>
                </a:gridCol>
              </a:tblGrid>
              <a:tr h="1830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Variável de Análise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Não-Fornecedora</a:t>
                      </a:r>
                    </a:p>
                  </a:txBody>
                  <a:tcPr marL="4990" marR="4990" marT="49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(Petrobrás)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(Cenpes)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590104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Número de CNPJs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461890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6077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224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56026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(Total) (R$)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R$1,000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R$768,400,000,000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R$1,847,900,000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296918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(Média) (R$)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R$42,445,776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R$4,209,355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77541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(Total) (R$) (IPCA Jan2020=100)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R$2,030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R$1,144,000,000,000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R$3,199,800,000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649792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(Média) (R$) (IPCA Jan2020=100)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R$63,213,992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R$7,288,806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70542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Número de Filiais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2 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10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4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81179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Idade CNPJ (Média)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27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13446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Nº de CNPJs financiadas para Inovação - BNDES+FINEP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1,579 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229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68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42682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Financiamento à Inovação - BNDES+FINEP (Médio)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R$31,016,073.00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R$35,125,894.00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R$20,435,884.00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84309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Financiamento à Inovação - BNDES+FINEP (Total)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R$88,360,000,000.00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R$16,790,000,000.00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R$3,147,100,000.00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48356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Direitos de Propriedade Industrial/Intelectual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5 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18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19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21463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Exportadores (% de CNPJs)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5%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21%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82524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Importadores (% de CNPJs)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8%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34%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57%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02908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Multinacionais (% de CNPJs)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1%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11%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12%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8411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Massa Salarial (Total)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R$1,408,000,000,000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R$99,110,000,000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R$2,840,200,000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63395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Renda (Média)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R$2,301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R$5,348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R$6,143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151810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Pessoal Ocupado (Médio)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160 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823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913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96575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Pessoal Ocupado (Total)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413,820,000 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14,894,091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400,780 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42716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Ensino Superior (% do total de Pessoas Ocupadas)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17.2%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32.9%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53.9%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271650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Engenheiros (% do total de Pessoas Ocupadas)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0.5%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4.3%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7.3%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45429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Científicos (% do total de Pessoas Ocupadas)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1.0%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4.4%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9.4%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277198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Pesquisadores (% do total de Pessoas Ocupadas)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0.0%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0.5%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3.5%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597972"/>
                  </a:ext>
                </a:extLst>
              </a:tr>
              <a:tr h="1830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Rotatividade (Média)</a:t>
                      </a:r>
                    </a:p>
                  </a:txBody>
                  <a:tcPr marL="4990" marR="4990" marT="49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26.7%</a:t>
                      </a:r>
                    </a:p>
                  </a:txBody>
                  <a:tcPr marL="4990" marR="4990" marT="49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26.6%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23.0%</a:t>
                      </a:r>
                    </a:p>
                  </a:txBody>
                  <a:tcPr marL="4990" marR="4990" marT="499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6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0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18FA97-89A4-471A-92E1-A25EE6F2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Descritivas Anuais de 2007 a 2019*</a:t>
            </a:r>
          </a:p>
        </p:txBody>
      </p:sp>
      <p:graphicFrame>
        <p:nvGraphicFramePr>
          <p:cNvPr id="10" name="Espaço Reservado para Conteúdo 8">
            <a:extLst>
              <a:ext uri="{FF2B5EF4-FFF2-40B4-BE49-F238E27FC236}">
                <a16:creationId xmlns:a16="http://schemas.microsoft.com/office/drawing/2014/main" id="{FA0E59B7-0638-48F3-9E00-32C903D1D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287228"/>
              </p:ext>
            </p:extLst>
          </p:nvPr>
        </p:nvGraphicFramePr>
        <p:xfrm>
          <a:off x="643467" y="1785173"/>
          <a:ext cx="10905068" cy="4174317"/>
        </p:xfrm>
        <a:graphic>
          <a:graphicData uri="http://schemas.openxmlformats.org/drawingml/2006/table">
            <a:tbl>
              <a:tblPr firstRow="1" bandRow="1"/>
              <a:tblGrid>
                <a:gridCol w="3763075">
                  <a:extLst>
                    <a:ext uri="{9D8B030D-6E8A-4147-A177-3AD203B41FA5}">
                      <a16:colId xmlns:a16="http://schemas.microsoft.com/office/drawing/2014/main" val="1254112265"/>
                    </a:ext>
                  </a:extLst>
                </a:gridCol>
                <a:gridCol w="1375149">
                  <a:extLst>
                    <a:ext uri="{9D8B030D-6E8A-4147-A177-3AD203B41FA5}">
                      <a16:colId xmlns:a16="http://schemas.microsoft.com/office/drawing/2014/main" val="446051754"/>
                    </a:ext>
                  </a:extLst>
                </a:gridCol>
                <a:gridCol w="1521849">
                  <a:extLst>
                    <a:ext uri="{9D8B030D-6E8A-4147-A177-3AD203B41FA5}">
                      <a16:colId xmlns:a16="http://schemas.microsoft.com/office/drawing/2014/main" val="2497312023"/>
                    </a:ext>
                  </a:extLst>
                </a:gridCol>
                <a:gridCol w="1389167">
                  <a:extLst>
                    <a:ext uri="{9D8B030D-6E8A-4147-A177-3AD203B41FA5}">
                      <a16:colId xmlns:a16="http://schemas.microsoft.com/office/drawing/2014/main" val="1425201175"/>
                    </a:ext>
                  </a:extLst>
                </a:gridCol>
                <a:gridCol w="1333979">
                  <a:extLst>
                    <a:ext uri="{9D8B030D-6E8A-4147-A177-3AD203B41FA5}">
                      <a16:colId xmlns:a16="http://schemas.microsoft.com/office/drawing/2014/main" val="1478093959"/>
                    </a:ext>
                  </a:extLst>
                </a:gridCol>
                <a:gridCol w="1521849">
                  <a:extLst>
                    <a:ext uri="{9D8B030D-6E8A-4147-A177-3AD203B41FA5}">
                      <a16:colId xmlns:a16="http://schemas.microsoft.com/office/drawing/2014/main" val="1971949959"/>
                    </a:ext>
                  </a:extLst>
                </a:gridCol>
              </a:tblGrid>
              <a:tr h="17301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4382" marR="4382" marT="43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382" marR="4382" marT="43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56541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Variável de Análise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Não-Fornecedora</a:t>
                      </a:r>
                    </a:p>
                  </a:txBody>
                  <a:tcPr marL="4382" marR="4382" marT="43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(Petrobrás)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(Cenpes)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Não-Fornecedora</a:t>
                      </a:r>
                    </a:p>
                  </a:txBody>
                  <a:tcPr marL="4382" marR="4382" marT="43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1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Fornecedora (Petrobrás)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21600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Número de CNPJs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155631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1894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85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208612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571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94488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(Total) (R$)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R$1,000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R$52,090,000,000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R$326,530,000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R$34,340,000,000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13785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(Média) (R$)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R$27,501,375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R$3,841,522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R$60,141,435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57694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(Total) (R$) (IPCA Jan2020=100)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R$2,030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R$105,700,000,000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R$662,790,000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R$35,780,000,000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40532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Valor Contratado (Média) (R$) (IPCA Jan2020=100)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R$55,822,590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R$7,797,563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.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R$62,662,426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00457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Número de Filiais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2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14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3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2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9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549143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Idade CNPJ (Média)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19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25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27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33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97525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Nº de CNPJs financiados para Inovação - BNDES+FINEP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219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78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40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160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5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62205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Financiamento à Inovação - BNDES+FINEP (Médio)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R$12,546,153.00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R$12,774,753.00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R$13,340,910.00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R$23,748,949.00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R$9,373,946.00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72408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Financiamento à Inovação - BNDES+FINEP (Total)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R$2,747,600,000.00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R$996,430,000.00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R$533,640,000.00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R$3,799,800,000.00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R$46,869,731.00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5200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Direitos de Propriedade Industrial/Intelectual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 5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17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41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  5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21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3409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Exportadores (% de CNPJs)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6%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18%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13%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44%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69523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Importadores (% de CNPJs)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8%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34%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61%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57%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52364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CNPJs Multinacionais (% de CNPJs)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12%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21%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73681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Massa Salarial (Total)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R$73,670,000,000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R$7,892,300,000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R$509,380,000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R$120,100,000,000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R$4,074,300,000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82053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Renda (Média)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R$1,971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R$4,478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R$5,001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R$2,326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R$5,546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088481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Pessoal Ocupado (Médio)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163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  685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954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     169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1,036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29726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Pessoal Ocupado (Total)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25,363,384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1,298,319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     81,087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35,269,540 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              591,549 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5616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Ensino Superior (% do total de Pessoas Ocupadas)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14%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30%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50%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21%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37%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18555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Engenheiros (% do total de Pessoas Ocupadas)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7%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04078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Científicos (% do total de Pessoas Ocupadas)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3%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9%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4%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53540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Empregados Pesquisadores (% do total de Pessoas Ocupadas)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0%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1%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451407"/>
                  </a:ext>
                </a:extLst>
              </a:tr>
              <a:tr h="16672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Rotatividade (Média)</a:t>
                      </a:r>
                    </a:p>
                  </a:txBody>
                  <a:tcPr marL="4382" marR="4382" marT="43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27%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27%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23%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24%</a:t>
                      </a:r>
                    </a:p>
                  </a:txBody>
                  <a:tcPr marL="4382" marR="4382" marT="43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, Helvetica, Helv"/>
                        </a:rPr>
                        <a:t>22%</a:t>
                      </a:r>
                    </a:p>
                  </a:txBody>
                  <a:tcPr marL="4382" marR="4382" marT="43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0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70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4556</Words>
  <Application>Microsoft Office PowerPoint</Application>
  <PresentationFormat>Widescreen</PresentationFormat>
  <Paragraphs>1528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Arial, Helvetica, Helv</vt:lpstr>
      <vt:lpstr>Calibri</vt:lpstr>
      <vt:lpstr>Calibri Light</vt:lpstr>
      <vt:lpstr>Times New Roman</vt:lpstr>
      <vt:lpstr>Tema do Office</vt:lpstr>
      <vt:lpstr>Gráfico do Microsoft Excel</vt:lpstr>
      <vt:lpstr>Impacto do Poder de Compra da Petrobrás sobre seus Fornecedores</vt:lpstr>
      <vt:lpstr>Número de Fornecedores</vt:lpstr>
      <vt:lpstr>Valores Contratados</vt:lpstr>
      <vt:lpstr>Amostra Comparativa (Bases Combinadas)</vt:lpstr>
      <vt:lpstr>Representatividade da Amostra</vt:lpstr>
      <vt:lpstr>Recortes Setoriais* (27 setores da Indústria)</vt:lpstr>
      <vt:lpstr>Recortes Setoriais* (260 atividades nos Demais Setores da Economia)</vt:lpstr>
      <vt:lpstr>Descritivas Gerais</vt:lpstr>
      <vt:lpstr>Descritivas Anuais de 2007 a 2019*</vt:lpstr>
      <vt:lpstr>Estimativas de Crescimento de Produtividade</vt:lpstr>
      <vt:lpstr>Estatísticas Gerais e Anuais para o Setor de Máquinas e Equipamentos de Extração Mineral</vt:lpstr>
      <vt:lpstr>Estatísticas Gerais e Anuais para o Setor de Máquinas e Equipamentos de Extração para Prospeção de Petróleo e Gás</vt:lpstr>
      <vt:lpstr>Classificação e Comparação entre Fornecedores por Intensidade Tecnológica do Setor de Atuação</vt:lpstr>
      <vt:lpstr>Descritivas por Intensidade Tecnológica do Setor de Atuação das Empresas (Não Fornecedores))</vt:lpstr>
      <vt:lpstr>Descritivas por Intensidade Tecnológica do Setor de Atuação das Empresas (Fornecedores)</vt:lpstr>
      <vt:lpstr>Distribuição Geográfica dos Fornecedores por Intensidade Tecnológica</vt:lpstr>
      <vt:lpstr>Distribuição Geográfica dos Fornecedores por Intensidade Tecnológica Customizado</vt:lpstr>
      <vt:lpstr>Intensidade Tecnológica dos Depósitos de Patentes Realizados por Área do Conhecimento</vt:lpstr>
      <vt:lpstr>Identificação e Classificação de Registos de Patentes</vt:lpstr>
      <vt:lpstr>Identificação e Classificação de Registos de Patentes</vt:lpstr>
      <vt:lpstr>Identificação e Classificação de Registos de Patentes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do Poder de Compra da Petrobrás sobre seus Fornecedores</dc:title>
  <dc:creator>Eric Jardim</dc:creator>
  <cp:lastModifiedBy>Eric Jardim</cp:lastModifiedBy>
  <cp:revision>2</cp:revision>
  <dcterms:created xsi:type="dcterms:W3CDTF">2021-01-19T13:23:56Z</dcterms:created>
  <dcterms:modified xsi:type="dcterms:W3CDTF">2021-01-19T13:28:02Z</dcterms:modified>
</cp:coreProperties>
</file>