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1" r:id="rId4"/>
    <p:sldId id="292" r:id="rId5"/>
    <p:sldId id="295" r:id="rId6"/>
    <p:sldId id="289" r:id="rId7"/>
    <p:sldId id="296" r:id="rId8"/>
    <p:sldId id="293" r:id="rId9"/>
    <p:sldId id="290" r:id="rId10"/>
    <p:sldId id="297" r:id="rId11"/>
    <p:sldId id="302" r:id="rId12"/>
    <p:sldId id="275" r:id="rId13"/>
    <p:sldId id="299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9F616A-62D3-42CB-82FB-05CC879B7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3F3AD6-314B-4BCC-B765-0A08DDF391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A096FA-FA17-4664-8BAD-5287C0D96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C49F-8192-4F2A-91CB-2005319D6BB4}" type="datetimeFigureOut">
              <a:rPr lang="pt-BR" smtClean="0"/>
              <a:t>20/01/2021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DE8720-6B34-4907-9DF3-CFB02A005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6FA21E-7BEA-400B-A95F-3F4FF3378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7D5B-D84F-4A3B-BDF6-65D44C506E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594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0F8AD5-29EF-45ED-8319-AE096855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79949E7-C918-4579-95BC-99239A58A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3FD148-8FAF-424A-B895-ED4E58995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C49F-8192-4F2A-91CB-2005319D6BB4}" type="datetimeFigureOut">
              <a:rPr lang="pt-BR" smtClean="0"/>
              <a:t>20/01/2021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EA0EBE-C7C2-4ECE-AD2E-1FAC9EB9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2A0C1B-1AEC-45DE-80C2-99B4154B2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7D5B-D84F-4A3B-BDF6-65D44C506E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8317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A21ADF1-4F27-4426-8582-41C6F321D5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E57C390-3330-4A6D-8768-75F17321C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AC14B7-C54B-4727-95EC-0CF1DFD36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C49F-8192-4F2A-91CB-2005319D6BB4}" type="datetimeFigureOut">
              <a:rPr lang="pt-BR" smtClean="0"/>
              <a:t>20/01/2021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6B0628-CDAD-47A0-AB85-6DBAAFB60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9320E7-1783-49F7-B0B3-00A79ACBD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7D5B-D84F-4A3B-BDF6-65D44C506E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9849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BAA731-F5F7-4DF4-9373-D9D55780F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01429F-DD07-4959-9DDD-6188F9D67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3BAB01-5076-4AA3-9963-87BC2A297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C49F-8192-4F2A-91CB-2005319D6BB4}" type="datetimeFigureOut">
              <a:rPr lang="pt-BR" smtClean="0"/>
              <a:t>20/01/2021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FF457B-7E39-42A2-B96C-110CB5A4E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89558E-0378-48DA-971D-F00D4BF8A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7D5B-D84F-4A3B-BDF6-65D44C506E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9524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5279A7-614A-4D55-B359-15C05F626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4C1599F-5BFF-428C-9A25-15091AF05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8963A4-76D1-49BA-909A-902DCE3E4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C49F-8192-4F2A-91CB-2005319D6BB4}" type="datetimeFigureOut">
              <a:rPr lang="pt-BR" smtClean="0"/>
              <a:t>20/01/2021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A0A609-45CC-41B0-9531-6E2218334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420B29-327E-4297-B304-02BFEE038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7D5B-D84F-4A3B-BDF6-65D44C506E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3746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43FC21-8D4B-456E-A9A9-C3099DAE7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429AB0-7693-456B-B205-CBE3A4B510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3A1D01C-BC77-4E9E-8700-92A2D63316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B350CB5-6B7F-40B6-A9D6-5BA2281B9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C49F-8192-4F2A-91CB-2005319D6BB4}" type="datetimeFigureOut">
              <a:rPr lang="pt-BR" smtClean="0"/>
              <a:t>20/01/2021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A826988-E27D-4037-809F-B5732D412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7E6BAAC-A58F-4D6B-9570-7A4D1CF12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7D5B-D84F-4A3B-BDF6-65D44C506E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837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3D0018-B7CC-4AD4-82F3-2BC495F27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A4A6292-F191-40AE-8C32-9EEF114F2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8DCE8DC-FC9C-4998-AECB-899B14E5C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46625A7-D219-4C39-8C41-77AD39B9BC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7E41362-D577-4EAD-BEE0-BE19911418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572D508-D1B7-4C75-AAA3-61192545C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C49F-8192-4F2A-91CB-2005319D6BB4}" type="datetimeFigureOut">
              <a:rPr lang="pt-BR" smtClean="0"/>
              <a:t>20/01/2021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9E58DF0-86E6-40D6-A506-3A165509F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808B365-3FC4-4004-83EB-D5F228244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7D5B-D84F-4A3B-BDF6-65D44C506E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1993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93752C-D37A-40B0-BD99-05DD13A25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26660CF-B805-4168-B3D2-F71EE4F73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C49F-8192-4F2A-91CB-2005319D6BB4}" type="datetimeFigureOut">
              <a:rPr lang="pt-BR" smtClean="0"/>
              <a:t>20/01/2021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0B8C07B-C12E-4637-B698-4AC733231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9FE81BC-C45D-4A19-AC24-7FB637B7F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7D5B-D84F-4A3B-BDF6-65D44C506E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5682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26314DD-3744-4D5E-ADE8-187A87983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C49F-8192-4F2A-91CB-2005319D6BB4}" type="datetimeFigureOut">
              <a:rPr lang="pt-BR" smtClean="0"/>
              <a:t>20/01/2021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3A54D7C-092C-4179-9ACB-FAA3241A7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14AAF03-FE77-4800-9FE1-258266E24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7D5B-D84F-4A3B-BDF6-65D44C506E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7264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885F2B-7BA3-4C62-A3FE-17C9DFE64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17A504-0E46-4820-8F6B-E3BC2C40A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8AEEA60-495C-41DB-9A68-A4C9E10EF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02E81E0-F8D1-4413-B7B6-FD0C816B3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C49F-8192-4F2A-91CB-2005319D6BB4}" type="datetimeFigureOut">
              <a:rPr lang="pt-BR" smtClean="0"/>
              <a:t>20/01/2021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C737C5E-D8FD-41C3-8A74-889770B84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80F833A-EFC9-4A87-A2C9-02B85AA39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7D5B-D84F-4A3B-BDF6-65D44C506E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6908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001F58-2124-46EB-BF64-E67092ED7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474A5EF-5BE7-4EB0-A961-0E11DD4F11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073EB9-DDC5-4D8F-ABF2-568CD3473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B249B8-5131-4599-8A26-3A925541D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C49F-8192-4F2A-91CB-2005319D6BB4}" type="datetimeFigureOut">
              <a:rPr lang="pt-BR" smtClean="0"/>
              <a:t>20/01/2021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73CF723-CF15-4A6A-8A06-232428F31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1E66B04-7407-4E89-B504-2D71CC0B2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7D5B-D84F-4A3B-BDF6-65D44C506E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8262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6ECD9AB-C4C8-498A-BE9F-1476AFCC3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036659-5652-4ACD-AFC6-20AE6CC9C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E037BD-C9BF-470C-B4D4-B05308F881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2C49F-8192-4F2A-91CB-2005319D6BB4}" type="datetimeFigureOut">
              <a:rPr lang="pt-BR" smtClean="0"/>
              <a:t>20/01/2021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694FCF-879E-4634-AC29-B297C02B27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8460F7-FA9D-4D0B-B94D-B13C8DF5F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B7D5B-D84F-4A3B-BDF6-65D44C506E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2332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ide2research.com/journals/machine-learning" TargetMode="External"/><Relationship Id="rId2" Type="http://schemas.openxmlformats.org/officeDocument/2006/relationships/hyperlink" Target="http://www.scimagojr.com/journalrank.php?category=1702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6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94194C-AE94-4726-A0E1-152F270839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2667" y="2234454"/>
            <a:ext cx="10202898" cy="3450728"/>
          </a:xfrm>
        </p:spPr>
        <p:txBody>
          <a:bodyPr anchor="b">
            <a:noAutofit/>
          </a:bodyPr>
          <a:lstStyle/>
          <a:p>
            <a:pPr algn="l"/>
            <a:r>
              <a:rPr lang="pt-BR" sz="5000" dirty="0"/>
              <a:t>Produtividade Acadêmica dos Pesquisadores Apoiados pela Petrobrás</a:t>
            </a:r>
            <a:br>
              <a:rPr lang="pt-BR" sz="5000" dirty="0"/>
            </a:br>
            <a:br>
              <a:rPr lang="pt-BR" sz="5000" dirty="0"/>
            </a:br>
            <a:r>
              <a:rPr lang="pt-BR" sz="5000" dirty="0"/>
              <a:t>Brasília, 19/01/2021</a:t>
            </a:r>
            <a:br>
              <a:rPr lang="pt-BR" sz="5000" dirty="0"/>
            </a:br>
            <a:r>
              <a:rPr lang="pt-BR" sz="5000" dirty="0"/>
              <a:t>João de Negri</a:t>
            </a:r>
            <a:br>
              <a:rPr lang="pt-BR" sz="5000" dirty="0"/>
            </a:br>
            <a:r>
              <a:rPr lang="pt-BR" sz="5000" dirty="0"/>
              <a:t>Patrick Alves</a:t>
            </a:r>
          </a:p>
        </p:txBody>
      </p:sp>
    </p:spTree>
    <p:extLst>
      <p:ext uri="{BB962C8B-B14F-4D97-AF65-F5344CB8AC3E}">
        <p14:creationId xmlns:p14="http://schemas.microsoft.com/office/powerpoint/2010/main" val="12236661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B0DF90E-6BAD-4E82-8FDF-717C9A357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9185C0B6-0A3F-44DF-AAE8-93CE431DD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Relatório 4: Topografia das Redes de Pesquisa Petrobras</a:t>
            </a:r>
            <a:br>
              <a:rPr lang="pt-BR" dirty="0"/>
            </a:b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92BBEFE4-6343-4C98-B5CE-0C78808F705C}"/>
                  </a:ext>
                </a:extLst>
              </p:cNvPr>
              <p:cNvSpPr txBox="1"/>
              <p:nvPr/>
            </p:nvSpPr>
            <p:spPr>
              <a:xfrm>
                <a:off x="1101489" y="5495786"/>
                <a:ext cx="10191564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2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pt-BR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pt-BR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200" b="0" i="1" smtClean="0">
                          <a:latin typeface="Cambria Math" panose="02040503050406030204" pitchFamily="18" charset="0"/>
                        </a:rPr>
                        <m:t>𝑆h𝑜𝑟𝑡𝑒𝑠𝑡</m:t>
                      </m:r>
                      <m:r>
                        <a:rPr lang="pt-BR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pt-BR" sz="2200" dirty="0"/>
                        <m:t>PETRO</m:t>
                      </m:r>
                      <m:r>
                        <m:rPr>
                          <m:nor/>
                        </m:rPr>
                        <a:rPr lang="pt-BR" sz="2200" dirty="0"/>
                        <m:t>_</m:t>
                      </m:r>
                      <m:r>
                        <m:rPr>
                          <m:nor/>
                        </m:rPr>
                        <a:rPr lang="pt-BR" sz="2200" dirty="0"/>
                        <m:t>PETRO</m:t>
                      </m:r>
                      <m:r>
                        <m:rPr>
                          <m:nor/>
                        </m:rPr>
                        <a:rPr lang="pt-BR" sz="2200" b="0" i="0" dirty="0" smtClean="0"/>
                        <m:t>)+</m:t>
                      </m:r>
                      <m:r>
                        <a:rPr lang="pt-BR" sz="2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pt-BR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200" b="0" i="1" smtClean="0">
                          <a:latin typeface="Cambria Math" panose="02040503050406030204" pitchFamily="18" charset="0"/>
                        </a:rPr>
                        <m:t>𝐵𝑒𝑡𝑤𝑒𝑒𝑛𝑒𝑠</m:t>
                      </m:r>
                      <m:r>
                        <a:rPr lang="pt-BR" sz="22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pt-BR" sz="2200" dirty="0"/>
                        <m:t>PETRO</m:t>
                      </m:r>
                      <m:r>
                        <m:rPr>
                          <m:nor/>
                        </m:rPr>
                        <a:rPr lang="pt-BR" sz="2200" dirty="0"/>
                        <m:t>_</m:t>
                      </m:r>
                      <m:r>
                        <m:rPr>
                          <m:nor/>
                        </m:rPr>
                        <a:rPr lang="pt-BR" sz="2200" dirty="0"/>
                        <m:t>PETRO</m:t>
                      </m:r>
                      <m:r>
                        <m:rPr>
                          <m:nor/>
                        </m:rPr>
                        <a:rPr lang="pt-BR" sz="2200" dirty="0"/>
                        <m:t>)</m:t>
                      </m:r>
                      <m:r>
                        <a:rPr lang="pt-BR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pt-BR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pt-BR" sz="22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92BBEFE4-6343-4C98-B5CE-0C78808F70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489" y="5495786"/>
                <a:ext cx="10191564" cy="430887"/>
              </a:xfrm>
              <a:prstGeom prst="rect">
                <a:avLst/>
              </a:prstGeom>
              <a:blipFill>
                <a:blip r:embed="rId2"/>
                <a:stretch>
                  <a:fillRect b="-171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Imagem 15">
            <a:extLst>
              <a:ext uri="{FF2B5EF4-FFF2-40B4-BE49-F238E27FC236}">
                <a16:creationId xmlns:a16="http://schemas.microsoft.com/office/drawing/2014/main" id="{26A64CBA-96A0-4D30-821C-EB03BED6B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659" y="1509382"/>
            <a:ext cx="10623631" cy="2734144"/>
          </a:xfrm>
          <a:prstGeom prst="rect">
            <a:avLst/>
          </a:prstGeom>
        </p:spPr>
      </p:pic>
      <p:sp>
        <p:nvSpPr>
          <p:cNvPr id="17" name="Espaço Reservado para Conteúdo 4">
            <a:extLst>
              <a:ext uri="{FF2B5EF4-FFF2-40B4-BE49-F238E27FC236}">
                <a16:creationId xmlns:a16="http://schemas.microsoft.com/office/drawing/2014/main" id="{DFE42DE6-5929-4B64-8100-95C6A7C6E26A}"/>
              </a:ext>
            </a:extLst>
          </p:cNvPr>
          <p:cNvSpPr txBox="1">
            <a:spLocks/>
          </p:cNvSpPr>
          <p:nvPr/>
        </p:nvSpPr>
        <p:spPr>
          <a:xfrm>
            <a:off x="1158452" y="4642092"/>
            <a:ext cx="9875096" cy="455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pt-BR" dirty="0"/>
              <a:t>Efeito da topografia na produtividade acadêmica (algumas medidas)  </a:t>
            </a:r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1811765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B0DF90E-6BAD-4E82-8FDF-717C9A357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9185C0B6-0A3F-44DF-AAE8-93CE431DD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249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pt-BR" dirty="0"/>
              <a:t>Relatório 5: Análise Descritiva do questionário Fernanda: Laboratórios Petrobras </a:t>
            </a:r>
            <a:br>
              <a:rPr lang="pt-BR" dirty="0"/>
            </a:br>
            <a:endParaRPr lang="pt-BR" dirty="0"/>
          </a:p>
        </p:txBody>
      </p:sp>
      <p:sp>
        <p:nvSpPr>
          <p:cNvPr id="17" name="Espaço Reservado para Conteúdo 4">
            <a:extLst>
              <a:ext uri="{FF2B5EF4-FFF2-40B4-BE49-F238E27FC236}">
                <a16:creationId xmlns:a16="http://schemas.microsoft.com/office/drawing/2014/main" id="{DFE42DE6-5929-4B64-8100-95C6A7C6E26A}"/>
              </a:ext>
            </a:extLst>
          </p:cNvPr>
          <p:cNvSpPr txBox="1">
            <a:spLocks/>
          </p:cNvSpPr>
          <p:nvPr/>
        </p:nvSpPr>
        <p:spPr>
          <a:xfrm>
            <a:off x="643547" y="1774604"/>
            <a:ext cx="8460696" cy="1445674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pt-BR" dirty="0"/>
          </a:p>
          <a:p>
            <a:pPr lvl="1"/>
            <a:r>
              <a:rPr lang="pt-BR" sz="5500" dirty="0"/>
              <a:t>Elaboração de Tabelas Descritivas</a:t>
            </a:r>
          </a:p>
          <a:p>
            <a:pPr lvl="1"/>
            <a:r>
              <a:rPr lang="pt-BR" sz="5500" dirty="0"/>
              <a:t>Representação do Laboratórios através de mapas</a:t>
            </a:r>
          </a:p>
          <a:p>
            <a:pPr lvl="1"/>
            <a:r>
              <a:rPr lang="pt-BR" sz="5500" dirty="0"/>
              <a:t>Relatório HTML</a:t>
            </a:r>
          </a:p>
          <a:p>
            <a:pPr lvl="1"/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4213406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9ED422-45D1-48F6-AE68-70DE081E1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539" y="640263"/>
            <a:ext cx="3547464" cy="5254510"/>
          </a:xfrm>
        </p:spPr>
        <p:txBody>
          <a:bodyPr>
            <a:normAutofit/>
          </a:bodyPr>
          <a:lstStyle/>
          <a:p>
            <a:r>
              <a:rPr lang="pt-BR" dirty="0"/>
              <a:t>Finalizados:</a:t>
            </a:r>
            <a:br>
              <a:rPr lang="pt-BR" dirty="0"/>
            </a:br>
            <a:r>
              <a:rPr lang="pt-BR" dirty="0"/>
              <a:t>Base de Dados e Descritiva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EFF467-B63B-49BD-9FF9-DBBF4384B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2518" y="879961"/>
            <a:ext cx="6418554" cy="5254510"/>
          </a:xfrm>
        </p:spPr>
        <p:txBody>
          <a:bodyPr anchor="ctr">
            <a:normAutofit/>
          </a:bodyPr>
          <a:lstStyle/>
          <a:p>
            <a:pPr algn="just"/>
            <a:r>
              <a:rPr lang="pt-BR" sz="2200" dirty="0">
                <a:solidFill>
                  <a:schemeClr val="bg1"/>
                </a:solidFill>
              </a:rPr>
              <a:t>Relatório 1: Impacto da Petrobrás sobre a Produtividade Acadêmica dos Pesquisadores</a:t>
            </a:r>
          </a:p>
          <a:p>
            <a:pPr algn="just"/>
            <a:endParaRPr lang="pt-BR" sz="2200" dirty="0">
              <a:solidFill>
                <a:schemeClr val="bg1"/>
              </a:solidFill>
            </a:endParaRPr>
          </a:p>
          <a:p>
            <a:pPr algn="just"/>
            <a:r>
              <a:rPr lang="pt-BR" sz="2200" dirty="0">
                <a:solidFill>
                  <a:schemeClr val="bg1"/>
                </a:solidFill>
              </a:rPr>
              <a:t>Relatório 2: Impacto da ANP sobre a Produtividade Acadêmica dos Pesquisadores</a:t>
            </a:r>
          </a:p>
          <a:p>
            <a:pPr algn="just"/>
            <a:endParaRPr lang="pt-BR" sz="2200" dirty="0">
              <a:solidFill>
                <a:schemeClr val="bg1"/>
              </a:solidFill>
            </a:endParaRPr>
          </a:p>
          <a:p>
            <a:pPr algn="just"/>
            <a:r>
              <a:rPr lang="pt-BR" sz="2200" dirty="0">
                <a:solidFill>
                  <a:schemeClr val="bg1"/>
                </a:solidFill>
              </a:rPr>
              <a:t>Relatório 3: Produção Acadêmica em Tecnologia AI</a:t>
            </a:r>
          </a:p>
          <a:p>
            <a:pPr algn="just"/>
            <a:endParaRPr lang="pt-BR" sz="2200" dirty="0">
              <a:solidFill>
                <a:schemeClr val="bg1"/>
              </a:solidFill>
            </a:endParaRPr>
          </a:p>
          <a:p>
            <a:pPr algn="just"/>
            <a:r>
              <a:rPr lang="pt-BR" sz="2200" dirty="0">
                <a:solidFill>
                  <a:schemeClr val="bg1"/>
                </a:solidFill>
              </a:rPr>
              <a:t>Relatório 4: Topografia das Redes de Pesquisa Petrobras</a:t>
            </a:r>
          </a:p>
          <a:p>
            <a:pPr algn="just"/>
            <a:endParaRPr lang="pt-BR" sz="2200" dirty="0">
              <a:solidFill>
                <a:schemeClr val="bg1"/>
              </a:solidFill>
            </a:endParaRPr>
          </a:p>
          <a:p>
            <a:pPr algn="just"/>
            <a:r>
              <a:rPr lang="pt-BR" sz="2200" dirty="0">
                <a:solidFill>
                  <a:schemeClr val="bg1"/>
                </a:solidFill>
              </a:rPr>
              <a:t>Relatório 5: Dados precisam de tratamentos adicionais (em andamento)</a:t>
            </a:r>
          </a:p>
          <a:p>
            <a:endParaRPr lang="pt-BR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092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9ED422-45D1-48F6-AE68-70DE081E1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539" y="640263"/>
            <a:ext cx="3547464" cy="5254510"/>
          </a:xfrm>
        </p:spPr>
        <p:txBody>
          <a:bodyPr>
            <a:normAutofit/>
          </a:bodyPr>
          <a:lstStyle/>
          <a:p>
            <a:r>
              <a:rPr lang="pt-BR" dirty="0"/>
              <a:t>Em andamento: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EFF467-B63B-49BD-9FF9-DBBF4384B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262"/>
            <a:ext cx="6028944" cy="5773789"/>
          </a:xfrm>
        </p:spPr>
        <p:txBody>
          <a:bodyPr anchor="ctr">
            <a:normAutofit lnSpcReduction="10000"/>
          </a:bodyPr>
          <a:lstStyle/>
          <a:p>
            <a:r>
              <a:rPr lang="pt-BR" sz="2200" dirty="0">
                <a:solidFill>
                  <a:schemeClr val="bg1"/>
                </a:solidFill>
              </a:rPr>
              <a:t>Script para PSM em Andamento: Relatório 1 e 2</a:t>
            </a:r>
          </a:p>
          <a:p>
            <a:endParaRPr lang="pt-BR" sz="2200" dirty="0">
              <a:solidFill>
                <a:schemeClr val="bg1"/>
              </a:solidFill>
            </a:endParaRPr>
          </a:p>
          <a:p>
            <a:r>
              <a:rPr lang="pt-BR" sz="2200" dirty="0">
                <a:solidFill>
                  <a:schemeClr val="bg1"/>
                </a:solidFill>
              </a:rPr>
              <a:t>Corpus para Relatório 3 não-iniciado</a:t>
            </a:r>
          </a:p>
          <a:p>
            <a:endParaRPr lang="pt-BR" sz="2200" dirty="0">
              <a:solidFill>
                <a:schemeClr val="bg1"/>
              </a:solidFill>
            </a:endParaRPr>
          </a:p>
          <a:p>
            <a:r>
              <a:rPr lang="pt-BR" sz="2200" dirty="0">
                <a:solidFill>
                  <a:schemeClr val="bg1"/>
                </a:solidFill>
              </a:rPr>
              <a:t>Relatório 4: Banco de dados e script com gráficos e topologia</a:t>
            </a:r>
          </a:p>
          <a:p>
            <a:endParaRPr lang="pt-BR" sz="2200" dirty="0">
              <a:solidFill>
                <a:schemeClr val="bg1"/>
              </a:solidFill>
            </a:endParaRPr>
          </a:p>
          <a:p>
            <a:r>
              <a:rPr lang="pt-BR" sz="2200" dirty="0">
                <a:solidFill>
                  <a:schemeClr val="bg1"/>
                </a:solidFill>
              </a:rPr>
              <a:t>Relatório 5: Produção de mapas iniciada (atualização de coordenadas geográficas pelo CEP)</a:t>
            </a:r>
          </a:p>
          <a:p>
            <a:endParaRPr lang="pt-BR" sz="2200" dirty="0">
              <a:solidFill>
                <a:schemeClr val="bg1"/>
              </a:solidFill>
            </a:endParaRPr>
          </a:p>
          <a:p>
            <a:r>
              <a:rPr lang="pt-BR" sz="2200" dirty="0">
                <a:solidFill>
                  <a:schemeClr val="bg1"/>
                </a:solidFill>
              </a:rPr>
              <a:t>HTML Dinâmico com tabelas descritivas (atualização novos resultados)</a:t>
            </a:r>
          </a:p>
          <a:p>
            <a:endParaRPr lang="pt-BR" sz="2200" dirty="0">
              <a:solidFill>
                <a:schemeClr val="bg1"/>
              </a:solidFill>
            </a:endParaRPr>
          </a:p>
          <a:p>
            <a:r>
              <a:rPr lang="pt-BR" sz="2200" dirty="0">
                <a:solidFill>
                  <a:schemeClr val="bg1"/>
                </a:solidFill>
              </a:rPr>
              <a:t>HTML par relatório 5 (em andamento)</a:t>
            </a:r>
          </a:p>
          <a:p>
            <a:endParaRPr lang="pt-BR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4626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B0DF90E-6BAD-4E82-8FDF-717C9A357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AA23E56-D915-4DBB-93D9-1707A38FF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502" y="1395272"/>
            <a:ext cx="5215057" cy="4854608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PETRO_PETRO: </a:t>
            </a:r>
          </a:p>
          <a:p>
            <a:pPr lvl="1"/>
            <a:r>
              <a:rPr lang="pt-BR" dirty="0"/>
              <a:t>Origem na remessa CENPES (tabela DLL_CENPES)</a:t>
            </a:r>
          </a:p>
          <a:p>
            <a:pPr lvl="1"/>
            <a:r>
              <a:rPr lang="pt-BR" dirty="0"/>
              <a:t>Identificação do anos de tratamento</a:t>
            </a:r>
          </a:p>
          <a:p>
            <a:r>
              <a:rPr lang="pt-BR" dirty="0"/>
              <a:t>PETRO_LATTES: </a:t>
            </a:r>
          </a:p>
          <a:p>
            <a:pPr lvl="1"/>
            <a:r>
              <a:rPr lang="pt-BR" dirty="0"/>
              <a:t>Origem na tabela [FINANCIADORES-PROJETO] </a:t>
            </a:r>
          </a:p>
          <a:p>
            <a:pPr lvl="1"/>
            <a:r>
              <a:rPr lang="pt-BR" dirty="0"/>
              <a:t>Identificação do anos de tratamento</a:t>
            </a:r>
          </a:p>
          <a:p>
            <a:pPr lvl="1"/>
            <a:r>
              <a:rPr lang="pt-BR" dirty="0"/>
              <a:t>Inclui tratamento CENPES_LATTES</a:t>
            </a:r>
          </a:p>
          <a:p>
            <a:r>
              <a:rPr lang="pt-BR" dirty="0"/>
              <a:t>CENPES_LATTES: </a:t>
            </a:r>
          </a:p>
          <a:p>
            <a:pPr lvl="1"/>
            <a:r>
              <a:rPr lang="pt-BR" dirty="0"/>
              <a:t>Origem na tabela [FINANCIADORES-PROJETO] </a:t>
            </a:r>
          </a:p>
          <a:p>
            <a:pPr lvl="1"/>
            <a:r>
              <a:rPr lang="pt-BR" dirty="0"/>
              <a:t>Identificação do anos de tratamento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9185C0B6-0A3F-44DF-AAE8-93CE431DD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530" y="214052"/>
            <a:ext cx="6050872" cy="948770"/>
          </a:xfrm>
        </p:spPr>
        <p:txBody>
          <a:bodyPr>
            <a:normAutofit fontScale="90000"/>
          </a:bodyPr>
          <a:lstStyle/>
          <a:p>
            <a:r>
              <a:rPr lang="pt-BR" dirty="0"/>
              <a:t>Definição dos  Tratamentos</a:t>
            </a:r>
          </a:p>
        </p:txBody>
      </p:sp>
      <p:sp>
        <p:nvSpPr>
          <p:cNvPr id="12" name="Espaço Reservado para Conteúdo 4">
            <a:extLst>
              <a:ext uri="{FF2B5EF4-FFF2-40B4-BE49-F238E27FC236}">
                <a16:creationId xmlns:a16="http://schemas.microsoft.com/office/drawing/2014/main" id="{1AB060AF-EDBB-47EB-98AE-69884ED2A868}"/>
              </a:ext>
            </a:extLst>
          </p:cNvPr>
          <p:cNvSpPr txBox="1">
            <a:spLocks/>
          </p:cNvSpPr>
          <p:nvPr/>
        </p:nvSpPr>
        <p:spPr>
          <a:xfrm>
            <a:off x="6571696" y="1395272"/>
            <a:ext cx="5215057" cy="49788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ANP_ANP: </a:t>
            </a:r>
          </a:p>
          <a:p>
            <a:pPr lvl="1"/>
            <a:r>
              <a:rPr lang="pt-BR" dirty="0"/>
              <a:t>Origem na remessa de dados ANP </a:t>
            </a:r>
          </a:p>
          <a:p>
            <a:pPr lvl="1"/>
            <a:r>
              <a:rPr lang="pt-BR" dirty="0"/>
              <a:t>Sem identificação do anos de tratamento</a:t>
            </a:r>
          </a:p>
          <a:p>
            <a:r>
              <a:rPr lang="pt-BR" dirty="0"/>
              <a:t>ANP_LATTES: </a:t>
            </a:r>
          </a:p>
          <a:p>
            <a:pPr lvl="1"/>
            <a:r>
              <a:rPr lang="pt-BR" dirty="0"/>
              <a:t>Origem na tabela [FINANCIADORES-PROJETO] </a:t>
            </a:r>
          </a:p>
          <a:p>
            <a:pPr lvl="1"/>
            <a:r>
              <a:rPr lang="pt-BR" dirty="0"/>
              <a:t>Identificação do anos de tratamento</a:t>
            </a:r>
          </a:p>
          <a:p>
            <a:r>
              <a:rPr lang="pt-BR" dirty="0"/>
              <a:t>PETRO_LAB: </a:t>
            </a:r>
          </a:p>
          <a:p>
            <a:pPr lvl="1"/>
            <a:r>
              <a:rPr lang="pt-BR" dirty="0"/>
              <a:t>Origem no questionário </a:t>
            </a:r>
          </a:p>
          <a:p>
            <a:pPr lvl="1"/>
            <a:r>
              <a:rPr lang="pt-BR" dirty="0"/>
              <a:t>Sem identificação do anos de tratamento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4646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B0DF90E-6BAD-4E82-8FDF-717C9A357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AA23E56-D915-4DBB-93D9-1707A38FF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576" y="1949913"/>
            <a:ext cx="11020805" cy="4424254"/>
          </a:xfrm>
        </p:spPr>
        <p:txBody>
          <a:bodyPr>
            <a:normAutofit fontScale="77500" lnSpcReduction="20000"/>
          </a:bodyPr>
          <a:lstStyle/>
          <a:p>
            <a:r>
              <a:rPr lang="pt-BR" i="1" dirty="0" err="1"/>
              <a:t>Propensity</a:t>
            </a:r>
            <a:r>
              <a:rPr lang="pt-BR" i="1" dirty="0"/>
              <a:t> Score </a:t>
            </a:r>
            <a:r>
              <a:rPr lang="pt-BR" i="1" dirty="0" err="1"/>
              <a:t>Matching</a:t>
            </a:r>
            <a:r>
              <a:rPr lang="pt-BR" i="1" dirty="0"/>
              <a:t> </a:t>
            </a:r>
            <a:r>
              <a:rPr lang="pt-BR" dirty="0"/>
              <a:t>(</a:t>
            </a:r>
            <a:r>
              <a:rPr lang="pt-BR" i="1" dirty="0" err="1"/>
              <a:t>Panel</a:t>
            </a:r>
            <a:r>
              <a:rPr lang="pt-BR" i="1" dirty="0"/>
              <a:t> Data: TABELA-DINAMICAZ</a:t>
            </a:r>
            <a:r>
              <a:rPr lang="pt-BR" dirty="0"/>
              <a:t>):</a:t>
            </a:r>
          </a:p>
          <a:p>
            <a:pPr lvl="1"/>
            <a:r>
              <a:rPr lang="pt-BR" dirty="0"/>
              <a:t>PETRO_PETRO </a:t>
            </a:r>
          </a:p>
          <a:p>
            <a:pPr lvl="1"/>
            <a:r>
              <a:rPr lang="pt-BR" dirty="0"/>
              <a:t>PETRO_LATTES </a:t>
            </a:r>
          </a:p>
          <a:p>
            <a:pPr lvl="1"/>
            <a:r>
              <a:rPr lang="pt-BR" dirty="0"/>
              <a:t>CENPES_LATTES</a:t>
            </a:r>
          </a:p>
          <a:p>
            <a:pPr lvl="1"/>
            <a:r>
              <a:rPr lang="pt-BR" dirty="0"/>
              <a:t>PETRO: PETRO_PETRO+PETRO_LATTES+CENPES_LATTES</a:t>
            </a:r>
          </a:p>
          <a:p>
            <a:pPr lvl="1"/>
            <a:r>
              <a:rPr lang="pt-BR" dirty="0"/>
              <a:t>Modelo Probabilístico: </a:t>
            </a:r>
            <a:r>
              <a:rPr lang="pt-BR" i="1" dirty="0" err="1"/>
              <a:t>Random</a:t>
            </a:r>
            <a:r>
              <a:rPr lang="pt-BR" i="1" dirty="0"/>
              <a:t> Forest, SVM (kernel</a:t>
            </a:r>
            <a:r>
              <a:rPr lang="pt-BR" dirty="0"/>
              <a:t>), regressão logística.</a:t>
            </a:r>
          </a:p>
          <a:p>
            <a:pPr lvl="1"/>
            <a:endParaRPr lang="pt-BR" dirty="0"/>
          </a:p>
          <a:p>
            <a:r>
              <a:rPr lang="pt-BR" dirty="0"/>
              <a:t>Variáveis de Impacto: </a:t>
            </a:r>
          </a:p>
          <a:p>
            <a:pPr lvl="1"/>
            <a:r>
              <a:rPr lang="pt-BR" dirty="0"/>
              <a:t>Total de Artigos</a:t>
            </a:r>
          </a:p>
          <a:p>
            <a:pPr lvl="1"/>
            <a:r>
              <a:rPr lang="pt-BR" dirty="0"/>
              <a:t>Total de Livros + Capítulo de Livros</a:t>
            </a:r>
          </a:p>
          <a:p>
            <a:pPr lvl="1"/>
            <a:r>
              <a:rPr lang="pt-BR" dirty="0"/>
              <a:t>Indicador Sintético: Participação Congresso, Bancas, Cursos extensão, Seminário, Tradução</a:t>
            </a:r>
          </a:p>
          <a:p>
            <a:r>
              <a:rPr lang="pt-BR" dirty="0"/>
              <a:t>Variáveis Controle: Idade acadêmica, Local de Nascimento (Brasil/Continente), Área de Conhecimento (</a:t>
            </a:r>
            <a:r>
              <a:rPr lang="pt-BR" dirty="0" err="1"/>
              <a:t>Eng</a:t>
            </a:r>
            <a:r>
              <a:rPr lang="pt-BR" dirty="0"/>
              <a:t>, Exatas, Saúde...), Nota Capes (Mestrado/Doutorado), </a:t>
            </a:r>
          </a:p>
          <a:p>
            <a:r>
              <a:rPr lang="pt-BR" dirty="0"/>
              <a:t>Número de Coautores, Nº Locais Trabalhados, Sigla Local de Formação, Tipo Vinculo Empregatício (Livre, CLT, Colaborador, Dedicação Exclusiva), Gênero, Cargos de Direção.</a:t>
            </a: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9185C0B6-0A3F-44DF-AAE8-93CE431DD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200" dirty="0"/>
              <a:t>Relatório 1: Impacto da Petrobrás sobre a Produtividade Acadêmica dos Pesquisadores</a:t>
            </a:r>
          </a:p>
        </p:txBody>
      </p:sp>
    </p:spTree>
    <p:extLst>
      <p:ext uri="{BB962C8B-B14F-4D97-AF65-F5344CB8AC3E}">
        <p14:creationId xmlns:p14="http://schemas.microsoft.com/office/powerpoint/2010/main" val="24976869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AA23E56-D915-4DBB-93D9-1707A38FF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576" y="1949913"/>
            <a:ext cx="10976415" cy="4468642"/>
          </a:xfrm>
        </p:spPr>
        <p:txBody>
          <a:bodyPr>
            <a:normAutofit fontScale="85000" lnSpcReduction="20000"/>
          </a:bodyPr>
          <a:lstStyle/>
          <a:p>
            <a:r>
              <a:rPr lang="pt-BR" i="1" dirty="0" err="1"/>
              <a:t>Propensity</a:t>
            </a:r>
            <a:r>
              <a:rPr lang="pt-BR" i="1" dirty="0"/>
              <a:t> Score </a:t>
            </a:r>
            <a:r>
              <a:rPr lang="pt-BR" i="1" dirty="0" err="1"/>
              <a:t>Matching</a:t>
            </a:r>
            <a:r>
              <a:rPr lang="pt-BR" i="1" dirty="0"/>
              <a:t> </a:t>
            </a:r>
            <a:r>
              <a:rPr lang="pt-BR" dirty="0"/>
              <a:t>com Tratamentos (</a:t>
            </a:r>
            <a:r>
              <a:rPr lang="pt-BR" i="1" dirty="0"/>
              <a:t>Cross-</a:t>
            </a:r>
            <a:r>
              <a:rPr lang="pt-BR" i="1" dirty="0" err="1"/>
              <a:t>section</a:t>
            </a:r>
            <a:r>
              <a:rPr lang="pt-BR" i="1" dirty="0"/>
              <a:t> </a:t>
            </a:r>
            <a:r>
              <a:rPr lang="pt-BR" dirty="0"/>
              <a:t>DADOS-ESTATICOS):</a:t>
            </a:r>
          </a:p>
          <a:p>
            <a:pPr lvl="1"/>
            <a:r>
              <a:rPr lang="pt-BR" dirty="0"/>
              <a:t>ANP_LATTES  </a:t>
            </a:r>
          </a:p>
          <a:p>
            <a:pPr lvl="1"/>
            <a:r>
              <a:rPr lang="pt-BR" dirty="0"/>
              <a:t>ANP_ANP</a:t>
            </a:r>
          </a:p>
          <a:p>
            <a:pPr lvl="1"/>
            <a:r>
              <a:rPr lang="pt-BR" dirty="0"/>
              <a:t>PETRO: PETRO_PETRO+PETRO_LATTES+CENPES_LATTES</a:t>
            </a:r>
          </a:p>
          <a:p>
            <a:r>
              <a:rPr lang="pt-BR" dirty="0"/>
              <a:t>Variáveis de Impacto: </a:t>
            </a:r>
          </a:p>
          <a:p>
            <a:pPr lvl="1"/>
            <a:r>
              <a:rPr lang="pt-BR" dirty="0"/>
              <a:t>Total de Artigos por </a:t>
            </a:r>
            <a:r>
              <a:rPr lang="pt-BR" dirty="0" err="1"/>
              <a:t>Qualis</a:t>
            </a:r>
            <a:r>
              <a:rPr lang="pt-BR" dirty="0"/>
              <a:t>: A1, A2, B1, B2, ...,C</a:t>
            </a:r>
          </a:p>
          <a:p>
            <a:pPr lvl="1"/>
            <a:r>
              <a:rPr lang="pt-BR" dirty="0"/>
              <a:t>Total de Artigos por Grande Área: Engenharias, Ciências Exatas e da Terra, Biológicas</a:t>
            </a:r>
          </a:p>
          <a:p>
            <a:pPr lvl="1"/>
            <a:r>
              <a:rPr lang="pt-BR" dirty="0"/>
              <a:t>Total de Artigos por </a:t>
            </a:r>
            <a:r>
              <a:rPr lang="pt-BR" dirty="0" err="1"/>
              <a:t>Qualis</a:t>
            </a:r>
            <a:r>
              <a:rPr lang="pt-BR" dirty="0"/>
              <a:t> e Grande Área</a:t>
            </a:r>
          </a:p>
          <a:p>
            <a:pPr lvl="1"/>
            <a:endParaRPr lang="pt-BR" dirty="0"/>
          </a:p>
          <a:p>
            <a:r>
              <a:rPr lang="pt-BR" dirty="0"/>
              <a:t>Variáveis Controle: Idade acadêmica, Local de Nascimento (Brasil/Continente), Área de Conhecimento (</a:t>
            </a:r>
            <a:r>
              <a:rPr lang="pt-BR" dirty="0" err="1"/>
              <a:t>Eng</a:t>
            </a:r>
            <a:r>
              <a:rPr lang="pt-BR" dirty="0"/>
              <a:t>, Exatas, Saúde...), Nota Capes (Mestrado/Doutorado), </a:t>
            </a:r>
          </a:p>
          <a:p>
            <a:r>
              <a:rPr lang="pt-BR" dirty="0"/>
              <a:t>Número de Coautores, Nº Locais Trabalhados, Sigla Local de Formação, Tipo Vinculo Empregatício (Livre, CLT, Colaborador, Dedicação Exclusiva), Gênero, Cargos de Direção (Binário).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9185C0B6-0A3F-44DF-AAE8-93CE431DD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200" dirty="0"/>
              <a:t>Relatório 2: Impacto da ANP sobre a Produtividade Acadêmica dos Pesquisadores</a:t>
            </a:r>
          </a:p>
        </p:txBody>
      </p:sp>
    </p:spTree>
    <p:extLst>
      <p:ext uri="{BB962C8B-B14F-4D97-AF65-F5344CB8AC3E}">
        <p14:creationId xmlns:p14="http://schemas.microsoft.com/office/powerpoint/2010/main" val="352862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B0DF90E-6BAD-4E82-8FDF-717C9A357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AA23E56-D915-4DBB-93D9-1707A38FF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9185C0B6-0A3F-44DF-AAE8-93CE431DD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246" y="365125"/>
            <a:ext cx="11499709" cy="1325563"/>
          </a:xfrm>
        </p:spPr>
        <p:txBody>
          <a:bodyPr>
            <a:normAutofit/>
          </a:bodyPr>
          <a:lstStyle/>
          <a:p>
            <a:r>
              <a:rPr lang="pt-BR" sz="4200" dirty="0"/>
              <a:t>Relatório 3: Produção Acadêmica em Tecnologia AI</a:t>
            </a:r>
          </a:p>
        </p:txBody>
      </p:sp>
      <p:sp>
        <p:nvSpPr>
          <p:cNvPr id="10" name="Espaço Reservado para Conteúdo 4">
            <a:extLst>
              <a:ext uri="{FF2B5EF4-FFF2-40B4-BE49-F238E27FC236}">
                <a16:creationId xmlns:a16="http://schemas.microsoft.com/office/drawing/2014/main" id="{6A4976F1-1484-44AF-AFEA-E903B919B238}"/>
              </a:ext>
            </a:extLst>
          </p:cNvPr>
          <p:cNvSpPr txBox="1">
            <a:spLocks/>
          </p:cNvSpPr>
          <p:nvPr/>
        </p:nvSpPr>
        <p:spPr>
          <a:xfrm>
            <a:off x="405246" y="1690687"/>
            <a:ext cx="11304401" cy="4630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i="1" dirty="0"/>
              <a:t>Modelo para Dados em Painel</a:t>
            </a:r>
            <a:r>
              <a:rPr lang="pt-BR" dirty="0"/>
              <a:t> (TABELA-PRODUCAO-AI):</a:t>
            </a:r>
          </a:p>
          <a:p>
            <a:pPr lvl="1"/>
            <a:r>
              <a:rPr lang="pt-BR" dirty="0"/>
              <a:t>Descrição das Palavras Chave: </a:t>
            </a:r>
          </a:p>
          <a:p>
            <a:pPr lvl="2"/>
            <a:r>
              <a:rPr lang="en-US" i="1" dirty="0" err="1"/>
              <a:t>Baruffaldi</a:t>
            </a:r>
            <a:r>
              <a:rPr lang="en-US" dirty="0"/>
              <a:t> </a:t>
            </a:r>
            <a:r>
              <a:rPr lang="en-US" i="1" dirty="0"/>
              <a:t>et al. </a:t>
            </a:r>
            <a:r>
              <a:rPr lang="en-US" dirty="0"/>
              <a:t>(2020) OECD Working Paper</a:t>
            </a:r>
          </a:p>
          <a:p>
            <a:pPr lvl="2"/>
            <a:r>
              <a:rPr lang="en-US" dirty="0" err="1"/>
              <a:t>Busca</a:t>
            </a:r>
            <a:r>
              <a:rPr lang="en-US" dirty="0"/>
              <a:t> de </a:t>
            </a:r>
            <a:r>
              <a:rPr lang="en-US" dirty="0" err="1"/>
              <a:t>palavras-chave</a:t>
            </a:r>
            <a:r>
              <a:rPr lang="en-US" dirty="0"/>
              <a:t> e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título</a:t>
            </a:r>
            <a:r>
              <a:rPr lang="en-US" dirty="0"/>
              <a:t> de </a:t>
            </a:r>
            <a:r>
              <a:rPr lang="en-US" dirty="0" err="1"/>
              <a:t>artigo</a:t>
            </a:r>
            <a:r>
              <a:rPr lang="en-US" dirty="0"/>
              <a:t>, </a:t>
            </a:r>
            <a:r>
              <a:rPr lang="en-US" dirty="0" err="1"/>
              <a:t>título</a:t>
            </a:r>
            <a:r>
              <a:rPr lang="en-US" dirty="0"/>
              <a:t> de </a:t>
            </a:r>
            <a:r>
              <a:rPr lang="en-US" dirty="0" err="1"/>
              <a:t>revista</a:t>
            </a:r>
            <a:r>
              <a:rPr lang="en-US" dirty="0"/>
              <a:t>, </a:t>
            </a:r>
            <a:r>
              <a:rPr lang="en-US" dirty="0" err="1"/>
              <a:t>descrições</a:t>
            </a:r>
            <a:r>
              <a:rPr lang="en-US" dirty="0"/>
              <a:t> e </a:t>
            </a:r>
            <a:r>
              <a:rPr lang="en-US" dirty="0" err="1"/>
              <a:t>resumos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artigos</a:t>
            </a:r>
            <a:r>
              <a:rPr lang="en-US" dirty="0"/>
              <a:t>, </a:t>
            </a:r>
            <a:r>
              <a:rPr lang="en-US" dirty="0" err="1"/>
              <a:t>patentes</a:t>
            </a:r>
            <a:r>
              <a:rPr lang="en-US" dirty="0"/>
              <a:t>, </a:t>
            </a:r>
            <a:r>
              <a:rPr lang="en-US" dirty="0" err="1"/>
              <a:t>livros</a:t>
            </a:r>
            <a:r>
              <a:rPr lang="en-US" dirty="0"/>
              <a:t>, </a:t>
            </a:r>
            <a:r>
              <a:rPr lang="en-US" dirty="0" err="1"/>
              <a:t>capítulo</a:t>
            </a:r>
            <a:r>
              <a:rPr lang="en-US" dirty="0"/>
              <a:t> de </a:t>
            </a:r>
            <a:r>
              <a:rPr lang="en-US" dirty="0" err="1"/>
              <a:t>lívro</a:t>
            </a:r>
            <a:r>
              <a:rPr lang="en-US" dirty="0"/>
              <a:t> e </a:t>
            </a:r>
            <a:r>
              <a:rPr lang="en-US" dirty="0" err="1"/>
              <a:t>apresentação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congresso</a:t>
            </a:r>
            <a:endParaRPr lang="pt-BR" dirty="0"/>
          </a:p>
          <a:p>
            <a:pPr lvl="2"/>
            <a:endParaRPr lang="pt-BR" dirty="0"/>
          </a:p>
          <a:p>
            <a:pPr lvl="1"/>
            <a:r>
              <a:rPr lang="pt-BR" dirty="0"/>
              <a:t>Descritivo da Produção Acadêmica por Tratamento (pronto):</a:t>
            </a:r>
          </a:p>
          <a:p>
            <a:pPr lvl="2"/>
            <a:r>
              <a:rPr lang="pt-BR" dirty="0"/>
              <a:t>Total de Artigos AI: A1, A2, B1,...,C.</a:t>
            </a:r>
          </a:p>
          <a:p>
            <a:pPr lvl="2"/>
            <a:r>
              <a:rPr lang="pt-BR" dirty="0"/>
              <a:t>Total de Livros/Capitulo de Livro AI</a:t>
            </a:r>
          </a:p>
          <a:p>
            <a:pPr lvl="2"/>
            <a:r>
              <a:rPr lang="pt-BR" dirty="0"/>
              <a:t>Total de Patentes AI</a:t>
            </a:r>
          </a:p>
          <a:p>
            <a:pPr lvl="2"/>
            <a:r>
              <a:rPr lang="pt-BR" dirty="0"/>
              <a:t>Total de Apresentação AI em congresso</a:t>
            </a:r>
          </a:p>
          <a:p>
            <a:pPr marL="457200" lvl="1" indent="0">
              <a:buNone/>
            </a:pPr>
            <a:endParaRPr lang="pt-BR" i="1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662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B0DF90E-6BAD-4E82-8FDF-717C9A357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AA23E56-D915-4DBB-93D9-1707A38FF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247" y="1825625"/>
            <a:ext cx="10948554" cy="4351338"/>
          </a:xfrm>
        </p:spPr>
        <p:txBody>
          <a:bodyPr>
            <a:normAutofit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9185C0B6-0A3F-44DF-AAE8-93CE431DD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246" y="365125"/>
            <a:ext cx="11499709" cy="1325563"/>
          </a:xfrm>
        </p:spPr>
        <p:txBody>
          <a:bodyPr>
            <a:normAutofit/>
          </a:bodyPr>
          <a:lstStyle/>
          <a:p>
            <a:r>
              <a:rPr lang="pt-BR" sz="4200" dirty="0"/>
              <a:t>Relatório 3: Produção Acadêmica em Tecnologia AI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Espaço Reservado para Conteúdo 4">
                <a:extLst>
                  <a:ext uri="{FF2B5EF4-FFF2-40B4-BE49-F238E27FC236}">
                    <a16:creationId xmlns:a16="http://schemas.microsoft.com/office/drawing/2014/main" id="{6A4976F1-1484-44AF-AFEA-E903B919B2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7045" y="1690687"/>
                <a:ext cx="11271682" cy="463021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sz="2400" dirty="0"/>
                  <a:t>Comparação dos Parâmetros </a:t>
                </a:r>
                <a14:m>
                  <m:oMath xmlns:m="http://schemas.openxmlformats.org/officeDocument/2006/math">
                    <m:r>
                      <a:rPr lang="pt-B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pt-B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2400" dirty="0"/>
                  <a:t>: PETRO_PETRO, PETRO_LATTES, CENPES_LATTES, ANP_LATTES , ANP_ANP</a:t>
                </a:r>
              </a:p>
              <a:p>
                <a:endParaRPr lang="pt-BR" sz="2400" dirty="0"/>
              </a:p>
              <a:p>
                <a:pPr marL="457200" lvl="1" indent="0">
                  <a:buNone/>
                </a:pPr>
                <a:endParaRPr lang="pt-BR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6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pt-BR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pt-BR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pt-BR" sz="2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600" dirty="0"/>
                        <m:t>PETRO</m:t>
                      </m:r>
                      <m:r>
                        <m:rPr>
                          <m:nor/>
                        </m:rPr>
                        <a:rPr lang="pt-BR" sz="2600" dirty="0"/>
                        <m:t>_</m:t>
                      </m:r>
                      <m:r>
                        <m:rPr>
                          <m:nor/>
                        </m:rPr>
                        <a:rPr lang="pt-BR" sz="2600" dirty="0"/>
                        <m:t>PETRO</m:t>
                      </m:r>
                      <m:r>
                        <m:rPr>
                          <m:nor/>
                        </m:rPr>
                        <a:rPr lang="pt-BR" sz="2600" b="0" i="0" dirty="0" smtClean="0"/>
                        <m:t>+</m:t>
                      </m:r>
                      <m:r>
                        <a:rPr lang="pt-BR" sz="26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pt-BR" sz="2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600" dirty="0"/>
                        <m:t>PETRO</m:t>
                      </m:r>
                      <m:r>
                        <m:rPr>
                          <m:nor/>
                        </m:rPr>
                        <a:rPr lang="pt-BR" sz="2600" dirty="0"/>
                        <m:t>_</m:t>
                      </m:r>
                      <m:r>
                        <m:rPr>
                          <m:nor/>
                        </m:rPr>
                        <a:rPr lang="pt-BR" sz="2600" dirty="0"/>
                        <m:t>LATTES</m:t>
                      </m:r>
                      <m:r>
                        <m:rPr>
                          <m:nor/>
                        </m:rPr>
                        <a:rPr lang="pt-BR" sz="2600" dirty="0"/>
                        <m:t>+</m:t>
                      </m:r>
                      <m:r>
                        <a:rPr lang="pt-BR" sz="260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pt-BR" sz="2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nor/>
                        </m:rPr>
                        <a:rPr lang="pt-BR" sz="2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600" dirty="0"/>
                        <m:t>CENPES</m:t>
                      </m:r>
                      <m:r>
                        <m:rPr>
                          <m:nor/>
                        </m:rPr>
                        <a:rPr lang="pt-BR" sz="2600" dirty="0"/>
                        <m:t>_</m:t>
                      </m:r>
                      <m:r>
                        <m:rPr>
                          <m:nor/>
                        </m:rPr>
                        <a:rPr lang="pt-BR" sz="2600" dirty="0"/>
                        <m:t>LATTES</m:t>
                      </m:r>
                      <m:r>
                        <m:rPr>
                          <m:nor/>
                        </m:rPr>
                        <a:rPr lang="pt-BR" sz="2600" dirty="0"/>
                        <m:t>+</m:t>
                      </m:r>
                      <m:r>
                        <a:rPr lang="pt-BR" sz="2600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sz="26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pt-BR" sz="2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sz="2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600" dirty="0"/>
                        <m:t>ANP</m:t>
                      </m:r>
                      <m:r>
                        <m:rPr>
                          <m:nor/>
                        </m:rPr>
                        <a:rPr lang="pt-BR" sz="2600" dirty="0"/>
                        <m:t>_</m:t>
                      </m:r>
                      <m:r>
                        <m:rPr>
                          <m:nor/>
                        </m:rPr>
                        <a:rPr lang="pt-BR" sz="2600" dirty="0"/>
                        <m:t>LATTES</m:t>
                      </m:r>
                      <m:r>
                        <m:rPr>
                          <m:nor/>
                        </m:rPr>
                        <a:rPr lang="pt-BR" sz="2600" dirty="0"/>
                        <m:t>+</m:t>
                      </m:r>
                      <m:sSub>
                        <m:sSub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pt-BR" sz="2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pt-BR" sz="2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600" dirty="0"/>
                        <m:t>ANP</m:t>
                      </m:r>
                      <m:r>
                        <m:rPr>
                          <m:nor/>
                        </m:rPr>
                        <a:rPr lang="pt-BR" sz="2600" dirty="0"/>
                        <m:t>_</m:t>
                      </m:r>
                      <m:r>
                        <m:rPr>
                          <m:nor/>
                        </m:rPr>
                        <a:rPr lang="pt-BR" sz="2600" dirty="0"/>
                        <m:t>ANP</m:t>
                      </m:r>
                      <m:r>
                        <a:rPr lang="pt-BR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pt-BR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BR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pt-BR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pt-BR" sz="2600" dirty="0"/>
              </a:p>
              <a:p>
                <a:pPr marL="457200" lvl="1" indent="0">
                  <a:buNone/>
                </a:pPr>
                <a:endParaRPr lang="pt-BR" dirty="0"/>
              </a:p>
              <a:p>
                <a:r>
                  <a:rPr lang="pt-BR" sz="2400" dirty="0"/>
                  <a:t>Amostra restrita: Pesquisadores que produziram AI (sem PSM)</a:t>
                </a:r>
              </a:p>
              <a:p>
                <a:r>
                  <a:rPr lang="pt-BR" sz="2000" dirty="0"/>
                  <a:t>Variáveis Controle: Idade acadêmica, Local de Nascimento (Brasil/Continente), Área de Conhecimento (</a:t>
                </a:r>
                <a:r>
                  <a:rPr lang="pt-BR" sz="2000" dirty="0" err="1"/>
                  <a:t>Eng</a:t>
                </a:r>
                <a:r>
                  <a:rPr lang="pt-BR" sz="2000" dirty="0"/>
                  <a:t>, Exatas, Saúde...), Nota Capes (Mestrado/Doutorado), Nº de Coautores, Nº Locais Trabalhados, Sigla Local de Formação, Tipo Vinculo Empregatício (Livre, CLT, Colaborador, Dedicação Exclusiva), Gênero, Ocupa cardos de Direção (Binário).</a:t>
                </a:r>
              </a:p>
              <a:p>
                <a:endParaRPr lang="pt-BR" sz="2400" dirty="0"/>
              </a:p>
            </p:txBody>
          </p:sp>
        </mc:Choice>
        <mc:Fallback xmlns="">
          <p:sp>
            <p:nvSpPr>
              <p:cNvPr id="10" name="Espaço Reservado para Conteúdo 4">
                <a:extLst>
                  <a:ext uri="{FF2B5EF4-FFF2-40B4-BE49-F238E27FC236}">
                    <a16:creationId xmlns:a16="http://schemas.microsoft.com/office/drawing/2014/main" id="{6A4976F1-1484-44AF-AFEA-E903B919B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045" y="1690687"/>
                <a:ext cx="11271682" cy="4630214"/>
              </a:xfrm>
              <a:prstGeom prst="rect">
                <a:avLst/>
              </a:prstGeom>
              <a:blipFill>
                <a:blip r:embed="rId2"/>
                <a:stretch>
                  <a:fillRect l="-703" t="-1842" r="-3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03836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B0DF90E-6BAD-4E82-8FDF-717C9A357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AA23E56-D915-4DBB-93D9-1707A38FF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9185C0B6-0A3F-44DF-AAE8-93CE431DD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246" y="365125"/>
            <a:ext cx="11499709" cy="1325563"/>
          </a:xfrm>
        </p:spPr>
        <p:txBody>
          <a:bodyPr>
            <a:normAutofit/>
          </a:bodyPr>
          <a:lstStyle/>
          <a:p>
            <a:r>
              <a:rPr lang="pt-BR" sz="4200" dirty="0"/>
              <a:t>Relatório 3: Produção Acadêmica em Tecnologia AI</a:t>
            </a:r>
          </a:p>
        </p:txBody>
      </p:sp>
      <p:sp>
        <p:nvSpPr>
          <p:cNvPr id="10" name="Espaço Reservado para Conteúdo 4">
            <a:extLst>
              <a:ext uri="{FF2B5EF4-FFF2-40B4-BE49-F238E27FC236}">
                <a16:creationId xmlns:a16="http://schemas.microsoft.com/office/drawing/2014/main" id="{6A4976F1-1484-44AF-AFEA-E903B919B238}"/>
              </a:ext>
            </a:extLst>
          </p:cNvPr>
          <p:cNvSpPr txBox="1">
            <a:spLocks/>
          </p:cNvSpPr>
          <p:nvPr/>
        </p:nvSpPr>
        <p:spPr>
          <a:xfrm>
            <a:off x="287045" y="1690687"/>
            <a:ext cx="11271682" cy="4630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pt-BR" dirty="0"/>
              <a:t>Produção de Corpus AI/ML usando todo lattes: </a:t>
            </a:r>
          </a:p>
          <a:p>
            <a:pPr lvl="1"/>
            <a:r>
              <a:rPr lang="pt-BR" dirty="0"/>
              <a:t>Putz &amp; </a:t>
            </a:r>
            <a:r>
              <a:rPr lang="pt-BR" dirty="0" err="1"/>
              <a:t>Varju</a:t>
            </a:r>
            <a:r>
              <a:rPr lang="pt-BR" dirty="0"/>
              <a:t>: </a:t>
            </a:r>
            <a:r>
              <a:rPr lang="pt-BR" dirty="0" err="1"/>
              <a:t>Sentiment</a:t>
            </a:r>
            <a:r>
              <a:rPr lang="pt-BR" dirty="0"/>
              <a:t> </a:t>
            </a:r>
            <a:r>
              <a:rPr lang="pt-BR" dirty="0" err="1"/>
              <a:t>Analysis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Natural </a:t>
            </a:r>
            <a:r>
              <a:rPr lang="pt-BR" dirty="0" err="1"/>
              <a:t>Language</a:t>
            </a:r>
            <a:r>
              <a:rPr lang="pt-BR" dirty="0"/>
              <a:t> </a:t>
            </a:r>
            <a:r>
              <a:rPr lang="pt-BR" dirty="0" err="1"/>
              <a:t>Processing</a:t>
            </a:r>
            <a:r>
              <a:rPr lang="pt-BR" dirty="0"/>
              <a:t> for Marketing.</a:t>
            </a:r>
          </a:p>
          <a:p>
            <a:pPr lvl="1"/>
            <a:r>
              <a:rPr lang="en-US" dirty="0"/>
              <a:t>Bird, Klein &amp; </a:t>
            </a:r>
            <a:r>
              <a:rPr lang="en-US" dirty="0" err="1"/>
              <a:t>Loper</a:t>
            </a:r>
            <a:r>
              <a:rPr lang="en-US" dirty="0"/>
              <a:t>: Natural Language Processing with Python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Lista das </a:t>
            </a:r>
            <a:r>
              <a:rPr lang="en-US" dirty="0" err="1"/>
              <a:t>Principais</a:t>
            </a:r>
            <a:r>
              <a:rPr lang="en-US" dirty="0"/>
              <a:t> </a:t>
            </a:r>
            <a:r>
              <a:rPr lang="en-US" dirty="0" err="1"/>
              <a:t>revistas</a:t>
            </a:r>
            <a:r>
              <a:rPr lang="en-US" dirty="0"/>
              <a:t> de AI: </a:t>
            </a:r>
          </a:p>
          <a:p>
            <a:pPr lvl="2"/>
            <a:r>
              <a:rPr lang="en-US" dirty="0">
                <a:hlinkClick r:id="rId2"/>
              </a:rPr>
              <a:t>www.scimagojr.com/journalrank.php?category=1702</a:t>
            </a:r>
            <a:endParaRPr lang="en-US" dirty="0"/>
          </a:p>
          <a:p>
            <a:pPr lvl="2"/>
            <a:r>
              <a:rPr lang="pt-BR" dirty="0">
                <a:hlinkClick r:id="rId3"/>
              </a:rPr>
              <a:t>https://www.guide2research.com/journals/machine-learning</a:t>
            </a:r>
            <a:endParaRPr lang="pt-BR" dirty="0"/>
          </a:p>
          <a:p>
            <a:pPr lvl="2"/>
            <a:endParaRPr lang="pt-BR" dirty="0"/>
          </a:p>
          <a:p>
            <a:pPr marL="457200" lvl="1" indent="0">
              <a:buNone/>
            </a:pPr>
            <a:r>
              <a:rPr lang="en-US" dirty="0"/>
              <a:t>Corpus: </a:t>
            </a:r>
            <a:r>
              <a:rPr lang="pt-BR" dirty="0"/>
              <a:t>palavras-chave e nos título de artigo, título de revista, descrições e resumos nos artigos, patentes, livros, capítulo de </a:t>
            </a:r>
            <a:r>
              <a:rPr lang="pt-BR" dirty="0" err="1"/>
              <a:t>lívro</a:t>
            </a:r>
            <a:r>
              <a:rPr lang="pt-BR" dirty="0"/>
              <a:t> e apresentação em congresso</a:t>
            </a:r>
            <a:r>
              <a:rPr lang="en-US" dirty="0"/>
              <a:t>: </a:t>
            </a:r>
          </a:p>
          <a:p>
            <a:pPr lvl="2"/>
            <a:r>
              <a:rPr lang="pt-BR" dirty="0"/>
              <a:t>Vantagem: Atualização do corpus e monitoramento das publicações em AI.</a:t>
            </a:r>
          </a:p>
          <a:p>
            <a:pPr lvl="2"/>
            <a:r>
              <a:rPr lang="pt-BR" dirty="0"/>
              <a:t>Limitação: corpus em Inglês </a:t>
            </a:r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8354159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B0DF90E-6BAD-4E82-8FDF-717C9A357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AA23E56-D915-4DBB-93D9-1707A38FF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31750" cy="1104006"/>
          </a:xfrm>
        </p:spPr>
        <p:txBody>
          <a:bodyPr>
            <a:normAutofit/>
          </a:bodyPr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9185C0B6-0A3F-44DF-AAE8-93CE431DD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Relatório 4: Topografia das Redes de Pesquisa Petrobras</a:t>
            </a:r>
            <a:br>
              <a:rPr lang="pt-BR" dirty="0"/>
            </a:b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3C2B4E2-D739-4841-9CD6-A9BC79DC67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322" y="2419104"/>
            <a:ext cx="5703280" cy="4073771"/>
          </a:xfrm>
          <a:prstGeom prst="rect">
            <a:avLst/>
          </a:prstGeom>
        </p:spPr>
      </p:pic>
      <p:sp>
        <p:nvSpPr>
          <p:cNvPr id="8" name="Espaço Reservado para Conteúdo 4">
            <a:extLst>
              <a:ext uri="{FF2B5EF4-FFF2-40B4-BE49-F238E27FC236}">
                <a16:creationId xmlns:a16="http://schemas.microsoft.com/office/drawing/2014/main" id="{BCF1330F-B452-4675-8DAC-EB7040A8AA52}"/>
              </a:ext>
            </a:extLst>
          </p:cNvPr>
          <p:cNvSpPr txBox="1">
            <a:spLocks/>
          </p:cNvSpPr>
          <p:nvPr/>
        </p:nvSpPr>
        <p:spPr>
          <a:xfrm>
            <a:off x="257535" y="1522011"/>
            <a:ext cx="11336701" cy="1104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pt-BR" dirty="0"/>
              <a:t>Objetivo: Comparação das topografias de redes formadas por pesquisadores apoiados pela Petrobras, </a:t>
            </a:r>
            <a:r>
              <a:rPr lang="pt-BR" dirty="0" err="1"/>
              <a:t>Cenpes</a:t>
            </a:r>
            <a:r>
              <a:rPr lang="pt-BR" dirty="0"/>
              <a:t> e ANP.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5971824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B0DF90E-6BAD-4E82-8FDF-717C9A357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9185C0B6-0A3F-44DF-AAE8-93CE431DD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Relatório 4: Topografia das Redes de Pesquisa Petrobras</a:t>
            </a:r>
            <a:br>
              <a:rPr lang="pt-BR" dirty="0"/>
            </a:b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CF2C8E1-7CC7-430E-A60B-07FE0CBD1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693" y="1525196"/>
            <a:ext cx="9117367" cy="477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872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1006</Words>
  <Application>Microsoft Office PowerPoint</Application>
  <PresentationFormat>Widescreen</PresentationFormat>
  <Paragraphs>123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Tema do Office</vt:lpstr>
      <vt:lpstr>Produtividade Acadêmica dos Pesquisadores Apoiados pela Petrobrás  Brasília, 19/01/2021 João de Negri Patrick Alves</vt:lpstr>
      <vt:lpstr>Definição dos  Tratamentos</vt:lpstr>
      <vt:lpstr>Relatório 1: Impacto da Petrobrás sobre a Produtividade Acadêmica dos Pesquisadores</vt:lpstr>
      <vt:lpstr>Relatório 2: Impacto da ANP sobre a Produtividade Acadêmica dos Pesquisadores</vt:lpstr>
      <vt:lpstr>Relatório 3: Produção Acadêmica em Tecnologia AI</vt:lpstr>
      <vt:lpstr>Relatório 3: Produção Acadêmica em Tecnologia AI</vt:lpstr>
      <vt:lpstr>Relatório 3: Produção Acadêmica em Tecnologia AI</vt:lpstr>
      <vt:lpstr>Relatório 4: Topografia das Redes de Pesquisa Petrobras </vt:lpstr>
      <vt:lpstr>Relatório 4: Topografia das Redes de Pesquisa Petrobras </vt:lpstr>
      <vt:lpstr>Relatório 4: Topografia das Redes de Pesquisa Petrobras </vt:lpstr>
      <vt:lpstr>Relatório 5: Análise Descritiva do questionário Fernanda: Laboratórios Petrobras  </vt:lpstr>
      <vt:lpstr>Finalizados: Base de Dados e Descritiva</vt:lpstr>
      <vt:lpstr>Em andamento: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Impacto do Poder de Compra da Petrobrás sobre seus Fornecedores</dc:title>
  <dc:creator>Eric Jardim</dc:creator>
  <cp:lastModifiedBy>Patrick Franco</cp:lastModifiedBy>
  <cp:revision>35</cp:revision>
  <dcterms:created xsi:type="dcterms:W3CDTF">2021-01-19T13:23:56Z</dcterms:created>
  <dcterms:modified xsi:type="dcterms:W3CDTF">2021-01-20T14:05:56Z</dcterms:modified>
</cp:coreProperties>
</file>