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292FF93-9B19-4203-B3AA-8EF2CC2887D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DA4A92A-2EDE-4672-B291-2DA4CD4D252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95280" cy="5143320"/>
          </a:xfrm>
          <a:prstGeom prst="rect">
            <a:avLst/>
          </a:prstGeom>
          <a:solidFill>
            <a:srgbClr val="505050"/>
          </a:solidFill>
          <a:ln w="2556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Gill Sans MT"/>
              </a:rPr>
              <a:t>2/5/16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BCA7A0-40CD-4354-B4A2-66D8DDBA67D2}" type="slidenum">
              <a:rPr lang="en-US" sz="1200">
                <a:solidFill>
                  <a:srgbClr val="8b8b8b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Univers 55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Univers 55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latin typeface="Univers 55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Univers 55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Univers 55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Univers 55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Univers 55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395280" cy="5143320"/>
          </a:xfrm>
          <a:prstGeom prst="rect">
            <a:avLst/>
          </a:prstGeom>
          <a:solidFill>
            <a:srgbClr val="d75a20"/>
          </a:solidFill>
          <a:ln w="25560">
            <a:noFill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de-DE" sz="4000">
                <a:solidFill>
                  <a:srgbClr val="000000"/>
                </a:solidFill>
                <a:latin typeface="Univers 45 Light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8b8b8b"/>
                </a:solidFill>
                <a:latin typeface="Univers 55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8b8b8b"/>
                </a:solidFill>
                <a:latin typeface="Univers 55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8b8b8b"/>
                </a:solidFill>
                <a:latin typeface="Univers 55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8b8b8b"/>
                </a:solidFill>
                <a:latin typeface="Univers 55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8b8b8b"/>
                </a:solidFill>
                <a:latin typeface="Univers 55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8b8b8b"/>
                </a:solidFill>
                <a:latin typeface="Univers 55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8b8b8b"/>
                </a:solidFill>
                <a:latin typeface="Univers 55"/>
              </a:rPr>
              <a:t>Seventh Outline LevelTextmasterformat bearbeiten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Gill Sans MT"/>
              </a:rPr>
              <a:t>2/5/16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C5CD5D-73C9-4E12-89FC-2724C004612B}" type="slidenum">
              <a:rPr lang="en-US" sz="1200">
                <a:solidFill>
                  <a:srgbClr val="8b8b8b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395280" cy="5143320"/>
          </a:xfrm>
          <a:prstGeom prst="rect">
            <a:avLst/>
          </a:prstGeom>
          <a:solidFill>
            <a:srgbClr val="1b619b"/>
          </a:solidFill>
          <a:ln w="2556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Univers 55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Univers 55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Univers 55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Univers 55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Univers 55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Univers 55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Univers 55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Univers 55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2000">
                <a:solidFill>
                  <a:srgbClr val="000000"/>
                </a:solidFill>
                <a:latin typeface="Univers 55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 sz="2000">
                <a:solidFill>
                  <a:srgbClr val="000000"/>
                </a:solidFill>
                <a:latin typeface="Univers 55"/>
              </a:rPr>
              <a:t>Fünfte Ebene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Gill Sans MT"/>
              </a:rPr>
              <a:t>2/5/16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0B42EB-7496-44E0-987A-535994AA478A}" type="slidenum">
              <a:rPr lang="en-US" sz="1200">
                <a:solidFill>
                  <a:srgbClr val="8b8b8b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395280" cy="5143320"/>
          </a:xfrm>
          <a:prstGeom prst="rect">
            <a:avLst/>
          </a:prstGeom>
          <a:solidFill>
            <a:srgbClr val="1b619b"/>
          </a:solidFill>
          <a:ln w="2556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900000"/>
            <a:ext cx="4038120" cy="25452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Univers 55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Univers 55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>
                <a:solidFill>
                  <a:srgbClr val="000000"/>
                </a:solidFill>
                <a:latin typeface="Univers 55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>
                <a:solidFill>
                  <a:srgbClr val="000000"/>
                </a:solidFill>
                <a:latin typeface="Univers 55"/>
              </a:rPr>
              <a:t>Fünfte Ebene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48320" y="900000"/>
            <a:ext cx="4038120" cy="25452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de-DE" sz="2800">
                <a:solidFill>
                  <a:srgbClr val="8b8b8b"/>
                </a:solidFill>
                <a:latin typeface="Univers 55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solidFill>
                  <a:srgbClr val="8b8b8b"/>
                </a:solidFill>
                <a:latin typeface="Univers 55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>
                <a:solidFill>
                  <a:srgbClr val="8b8b8b"/>
                </a:solidFill>
                <a:latin typeface="Univers 55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>
                <a:solidFill>
                  <a:srgbClr val="8b8b8b"/>
                </a:solidFill>
                <a:latin typeface="Univers 55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>
                <a:solidFill>
                  <a:srgbClr val="8b8b8b"/>
                </a:solidFill>
                <a:latin typeface="Univers 55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>
                <a:solidFill>
                  <a:srgbClr val="8b8b8b"/>
                </a:solidFill>
                <a:latin typeface="Univers 55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Univers 55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400">
                <a:solidFill>
                  <a:srgbClr val="000000"/>
                </a:solidFill>
                <a:latin typeface="Univers 55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Univers 55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>
                <a:solidFill>
                  <a:srgbClr val="000000"/>
                </a:solidFill>
                <a:latin typeface="Univers 55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>
                <a:solidFill>
                  <a:srgbClr val="000000"/>
                </a:solidFill>
                <a:latin typeface="Univers 55"/>
              </a:rPr>
              <a:t>Fünfte Ebene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Gill Sans MT"/>
              </a:rPr>
              <a:t>2/5/16</a:t>
            </a:r>
            <a:endParaRPr/>
          </a:p>
        </p:txBody>
      </p:sp>
      <p:sp>
        <p:nvSpPr>
          <p:cNvPr id="125" name="PlaceHolder 6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6" name="PlaceHolder 7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B5A410-7373-4DED-8E27-1B6C27623FE9}" type="slidenum">
              <a:rPr lang="en-US" sz="1200">
                <a:solidFill>
                  <a:srgbClr val="8b8b8b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Insecure Direct Object References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683640" y="2914560"/>
            <a:ext cx="7416360" cy="1314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Univers 55"/>
              </a:rPr>
              <a:t>Timo Bonomelli, Patrick Günthard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de-DE" sz="4000">
                <a:solidFill>
                  <a:srgbClr val="000000"/>
                </a:solidFill>
                <a:latin typeface="Univers 45 Light"/>
              </a:rPr>
              <a:t>Vulnrability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What is </a:t>
            </a:r>
            <a:r>
              <a:rPr i="1" lang="de-DE" sz="4400">
                <a:solidFill>
                  <a:srgbClr val="000000"/>
                </a:solidFill>
                <a:latin typeface="Univers 45 Light"/>
              </a:rPr>
              <a:t>Insecure Direct Object References</a:t>
            </a:r>
            <a:endParaRPr/>
          </a:p>
        </p:txBody>
      </p:sp>
      <p:pic>
        <p:nvPicPr>
          <p:cNvPr id="171" name="Inhaltsplatzhalt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6000" y="1200240"/>
            <a:ext cx="4392000" cy="339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Threats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Univers 55"/>
              </a:rPr>
              <a:t>Threat Agents:</a:t>
            </a:r>
            <a:r>
              <a:rPr lang="de-DE" sz="3200">
                <a:solidFill>
                  <a:srgbClr val="000000"/>
                </a:solidFill>
                <a:latin typeface="Univers 55"/>
              </a:rPr>
              <a:t> Any user who has only partial access to certain type of system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Univers 55"/>
              </a:rPr>
              <a:t>Attacker’s Approach:</a:t>
            </a:r>
            <a:r>
              <a:rPr lang="de-DE" sz="3200">
                <a:solidFill>
                  <a:srgbClr val="000000"/>
                </a:solidFill>
                <a:latin typeface="Univers 55"/>
              </a:rPr>
              <a:t> Attacker, an authorized system user, simply changes a parameter value that directly refers to a system object to another object the user isn’t authorized to use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Univers 55"/>
              </a:rPr>
              <a:t>Security Weakness:</a:t>
            </a:r>
            <a:r>
              <a:rPr lang="de-DE" sz="3200">
                <a:solidFill>
                  <a:srgbClr val="000000"/>
                </a:solidFill>
                <a:latin typeface="Univers 55"/>
              </a:rPr>
              <a:t> Applications don’t always verify the user is authorized for target objects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Example: Website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900000"/>
            <a:ext cx="4038120" cy="2545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Univers 55"/>
              </a:rPr>
              <a:t>Normal behavior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ourier New"/>
              </a:rPr>
              <a:t>http://somesite.net/change</a:t>
            </a:r>
            <a:r>
              <a:rPr lang="de-DE">
                <a:solidFill>
                  <a:srgbClr val="000000"/>
                </a:solidFill>
                <a:latin typeface="Courier New"/>
              </a:rPr>
              <a:t>
</a:t>
            </a:r>
            <a:r>
              <a:rPr lang="de-DE">
                <a:solidFill>
                  <a:srgbClr val="000000"/>
                </a:solidFill>
                <a:latin typeface="Courier New"/>
              </a:rPr>
              <a:t>password?user=</a:t>
            </a:r>
            <a:r>
              <a:rPr b="1" lang="de-DE">
                <a:solidFill>
                  <a:srgbClr val="000000"/>
                </a:solidFill>
                <a:latin typeface="Courier New"/>
              </a:rPr>
              <a:t>myuser</a:t>
            </a:r>
            <a:endParaRPr/>
          </a:p>
        </p:txBody>
      </p:sp>
      <p:sp>
        <p:nvSpPr>
          <p:cNvPr id="176" name="TextShape 3"/>
          <p:cNvSpPr txBox="1"/>
          <p:nvPr/>
        </p:nvSpPr>
        <p:spPr>
          <a:xfrm>
            <a:off x="4648320" y="900000"/>
            <a:ext cx="4038120" cy="2545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8b8b8b"/>
                </a:solidFill>
                <a:latin typeface="Univers 55"/>
              </a:rPr>
              <a:t>Attack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8b8b8b"/>
                </a:solidFill>
                <a:latin typeface="Courier New"/>
              </a:rPr>
              <a:t>http://somesite.net/change</a:t>
            </a:r>
            <a:r>
              <a:rPr lang="de-DE">
                <a:solidFill>
                  <a:srgbClr val="8b8b8b"/>
                </a:solidFill>
                <a:latin typeface="Courier New"/>
              </a:rPr>
              <a:t>
</a:t>
            </a:r>
            <a:r>
              <a:rPr lang="de-DE">
                <a:solidFill>
                  <a:srgbClr val="8b8b8b"/>
                </a:solidFill>
                <a:latin typeface="Courier New"/>
              </a:rPr>
              <a:t>password?user=</a:t>
            </a:r>
            <a:r>
              <a:rPr b="1" lang="de-DE">
                <a:solidFill>
                  <a:srgbClr val="8b8b8b"/>
                </a:solidFill>
                <a:latin typeface="Courier New"/>
              </a:rPr>
              <a:t>otheruser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529200" y="2211840"/>
            <a:ext cx="4042440" cy="216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8" name="CustomShape 5"/>
          <p:cNvSpPr/>
          <p:nvPr/>
        </p:nvSpPr>
        <p:spPr>
          <a:xfrm>
            <a:off x="529200" y="2211840"/>
            <a:ext cx="4038120" cy="503640"/>
          </a:xfrm>
          <a:prstGeom prst="rect">
            <a:avLst/>
          </a:prstGeom>
          <a:solidFill>
            <a:srgbClr val="d0be40"/>
          </a:solidFill>
          <a:ln w="25560">
            <a:solidFill>
              <a:srgbClr val="998c2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HelveticaNeueLT Pro 55 Roman"/>
              </a:rPr>
              <a:t>Change Password for User </a:t>
            </a:r>
            <a:r>
              <a:rPr i="1" lang="en-US" sz="1600">
                <a:solidFill>
                  <a:srgbClr val="ffffff"/>
                </a:solidFill>
                <a:latin typeface="HelveticaNeueLT Pro 55 Roman"/>
              </a:rPr>
              <a:t>MyUser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611640" y="3003840"/>
            <a:ext cx="2880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0" name="CustomShape 7"/>
          <p:cNvSpPr/>
          <p:nvPr/>
        </p:nvSpPr>
        <p:spPr>
          <a:xfrm>
            <a:off x="611640" y="3579840"/>
            <a:ext cx="2880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1" name="CustomShape 8"/>
          <p:cNvSpPr/>
          <p:nvPr/>
        </p:nvSpPr>
        <p:spPr>
          <a:xfrm>
            <a:off x="611640" y="2715840"/>
            <a:ext cx="2880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NeueLT Pro 55 Roman"/>
              </a:rPr>
              <a:t>Password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611640" y="3282480"/>
            <a:ext cx="2880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NeueLT Pro 55 Roman"/>
              </a:rPr>
              <a:t>Repeat Password</a:t>
            </a:r>
            <a:endParaRPr/>
          </a:p>
        </p:txBody>
      </p:sp>
      <p:sp>
        <p:nvSpPr>
          <p:cNvPr id="183" name="CustomShape 10"/>
          <p:cNvSpPr/>
          <p:nvPr/>
        </p:nvSpPr>
        <p:spPr>
          <a:xfrm>
            <a:off x="4777560" y="2211840"/>
            <a:ext cx="4042440" cy="216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4" name="CustomShape 11"/>
          <p:cNvSpPr/>
          <p:nvPr/>
        </p:nvSpPr>
        <p:spPr>
          <a:xfrm>
            <a:off x="4777560" y="2211840"/>
            <a:ext cx="4038120" cy="503640"/>
          </a:xfrm>
          <a:prstGeom prst="rect">
            <a:avLst/>
          </a:prstGeom>
          <a:solidFill>
            <a:srgbClr val="d0be40"/>
          </a:solidFill>
          <a:ln w="25560">
            <a:solidFill>
              <a:srgbClr val="998c2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HelveticaNeueLT Pro 55 Roman"/>
              </a:rPr>
              <a:t>Change Password for User </a:t>
            </a:r>
            <a:r>
              <a:rPr i="1" lang="en-US" sz="1600">
                <a:solidFill>
                  <a:srgbClr val="ffffff"/>
                </a:solidFill>
                <a:latin typeface="HelveticaNeueLT Pro 55 Roman"/>
              </a:rPr>
              <a:t>OtherUser</a:t>
            </a:r>
            <a:endParaRPr/>
          </a:p>
        </p:txBody>
      </p:sp>
      <p:sp>
        <p:nvSpPr>
          <p:cNvPr id="185" name="CustomShape 12"/>
          <p:cNvSpPr/>
          <p:nvPr/>
        </p:nvSpPr>
        <p:spPr>
          <a:xfrm>
            <a:off x="4860000" y="3003840"/>
            <a:ext cx="2880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6" name="CustomShape 13"/>
          <p:cNvSpPr/>
          <p:nvPr/>
        </p:nvSpPr>
        <p:spPr>
          <a:xfrm>
            <a:off x="4860000" y="3579840"/>
            <a:ext cx="2880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7" name="CustomShape 14"/>
          <p:cNvSpPr/>
          <p:nvPr/>
        </p:nvSpPr>
        <p:spPr>
          <a:xfrm>
            <a:off x="4860000" y="2715840"/>
            <a:ext cx="2880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NeueLT Pro 55 Roman"/>
              </a:rPr>
              <a:t>Password</a:t>
            </a:r>
            <a:endParaRPr/>
          </a:p>
        </p:txBody>
      </p:sp>
      <p:sp>
        <p:nvSpPr>
          <p:cNvPr id="188" name="CustomShape 15"/>
          <p:cNvSpPr/>
          <p:nvPr/>
        </p:nvSpPr>
        <p:spPr>
          <a:xfrm>
            <a:off x="4860000" y="3282480"/>
            <a:ext cx="2880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NeueLT Pro 55 Roman"/>
              </a:rPr>
              <a:t>Repeat Password</a:t>
            </a:r>
            <a:endParaRPr/>
          </a:p>
        </p:txBody>
      </p:sp>
      <p:sp>
        <p:nvSpPr>
          <p:cNvPr id="189" name="CustomShape 16"/>
          <p:cNvSpPr/>
          <p:nvPr/>
        </p:nvSpPr>
        <p:spPr>
          <a:xfrm>
            <a:off x="7524360" y="2283840"/>
            <a:ext cx="1007640" cy="359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</p:sp>
      <p:sp>
        <p:nvSpPr>
          <p:cNvPr id="190" name="CustomShape 17"/>
          <p:cNvSpPr/>
          <p:nvPr/>
        </p:nvSpPr>
        <p:spPr>
          <a:xfrm>
            <a:off x="3420000" y="2277720"/>
            <a:ext cx="863640" cy="359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Example: Database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Univers 55"/>
              </a:rPr>
              <a:t>Normal behavior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Univers 55"/>
              </a:rPr>
              <a:t>Access: 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ourier New"/>
              </a:rPr>
              <a:t>http://somesite.net/changepassword?user=myuser; </a:t>
            </a:r>
            <a:r>
              <a:rPr b="1" lang="de-DE">
                <a:solidFill>
                  <a:srgbClr val="000000"/>
                </a:solidFill>
                <a:latin typeface="Courier New"/>
              </a:rPr>
              <a:t>INSERT INTO useraccounts VALUE(...)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Univers 55"/>
              </a:rPr>
              <a:t>Java-Code: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1600">
                <a:solidFill>
                  <a:srgbClr val="0070c0"/>
                </a:solidFill>
                <a:latin typeface="Courier New"/>
              </a:rPr>
              <a:t>String 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sqlquery = </a:t>
            </a:r>
            <a:r>
              <a:rPr lang="de-DE" sz="1600">
                <a:solidFill>
                  <a:srgbClr val="ffc000"/>
                </a:solidFill>
                <a:latin typeface="Courier New"/>
              </a:rPr>
              <a:t>"SELECT * FROM useraccounts WHERE account = ?"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; 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
</a:t>
            </a:r>
            <a:r>
              <a:rPr b="1" lang="de-DE" sz="1600">
                <a:solidFill>
                  <a:srgbClr val="0070c0"/>
                </a:solidFill>
                <a:latin typeface="Courier New"/>
              </a:rPr>
              <a:t>PreparedStatement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 st = connection.prepareStatement(sqlquery); 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
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st.setString( 1, request.getParameter(</a:t>
            </a:r>
            <a:r>
              <a:rPr lang="de-DE" sz="1600">
                <a:solidFill>
                  <a:srgbClr val="ffc000"/>
                </a:solidFill>
                <a:latin typeface="Courier New"/>
              </a:rPr>
              <a:t>"acct"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)); 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
</a:t>
            </a:r>
            <a:r>
              <a:rPr b="1" lang="de-DE" sz="1600">
                <a:solidFill>
                  <a:srgbClr val="0070c0"/>
                </a:solidFill>
                <a:latin typeface="Courier New"/>
              </a:rPr>
              <a:t>ResultSet</a:t>
            </a:r>
            <a:r>
              <a:rPr lang="de-DE" sz="1600">
                <a:solidFill>
                  <a:srgbClr val="0070c0"/>
                </a:solidFill>
                <a:latin typeface="Courier New"/>
              </a:rPr>
              <a:t> </a:t>
            </a:r>
            <a:r>
              <a:rPr lang="de-DE" sz="1600">
                <a:solidFill>
                  <a:srgbClr val="000000"/>
                </a:solidFill>
                <a:latin typeface="Courier New"/>
              </a:rPr>
              <a:t>results = st.executeQuery();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395640" y="339480"/>
            <a:ext cx="8290800" cy="446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nivers 55"/>
              </a:rPr>
              <a:t>Executed Query: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SELECT * FROM useraccounts WHERE account = ”myuser”; INSERT INTO useraccounts (account,password) VALUE(”otheruser”, ”password”);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547920" y="491760"/>
            <a:ext cx="8290800" cy="446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nivers 55"/>
              </a:rPr>
              <a:t>Other (more evil) possibility: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SELECT * FROM useraccounts WHERE account = ”myuser”; DROP TABLE useraccounts;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Univers 45 Light"/>
              </a:rPr>
              <a:t>How to prevent an attack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Univers 55"/>
              </a:rPr>
              <a:t>Test:</a:t>
            </a:r>
            <a:r>
              <a:rPr lang="de-DE" sz="3200">
                <a:solidFill>
                  <a:srgbClr val="000000"/>
                </a:solidFill>
                <a:latin typeface="Univers 55"/>
              </a:rPr>
              <a:t> Every parameter coming from the client has to be checked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de-DE" sz="3200">
                <a:solidFill>
                  <a:srgbClr val="000000"/>
                </a:solidFill>
                <a:latin typeface="Univers 55"/>
              </a:rPr>
              <a:t>Authorization:</a:t>
            </a:r>
            <a:r>
              <a:rPr lang="de-DE" sz="3200">
                <a:solidFill>
                  <a:srgbClr val="000000"/>
                </a:solidFill>
                <a:latin typeface="Univers 55"/>
              </a:rPr>
              <a:t> Check everytime if this user is permitet to do access this  operation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