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48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D1A38-B4B7-4174-9E5A-6F973612E1D8}" type="datetimeFigureOut">
              <a:rPr lang="de-CH" smtClean="0"/>
              <a:t>29.05.2016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43496-625F-4549-99CC-C6FBFF12CE9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65194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D1A38-B4B7-4174-9E5A-6F973612E1D8}" type="datetimeFigureOut">
              <a:rPr lang="de-CH" smtClean="0"/>
              <a:t>29.05.2016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43496-625F-4549-99CC-C6FBFF12CE9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64730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D1A38-B4B7-4174-9E5A-6F973612E1D8}" type="datetimeFigureOut">
              <a:rPr lang="de-CH" smtClean="0"/>
              <a:t>29.05.2016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43496-625F-4549-99CC-C6FBFF12CE9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74014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D1A38-B4B7-4174-9E5A-6F973612E1D8}" type="datetimeFigureOut">
              <a:rPr lang="de-CH" smtClean="0"/>
              <a:t>29.05.2016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43496-625F-4549-99CC-C6FBFF12CE9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31712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D1A38-B4B7-4174-9E5A-6F973612E1D8}" type="datetimeFigureOut">
              <a:rPr lang="de-CH" smtClean="0"/>
              <a:t>29.05.2016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43496-625F-4549-99CC-C6FBFF12CE9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3656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D1A38-B4B7-4174-9E5A-6F973612E1D8}" type="datetimeFigureOut">
              <a:rPr lang="de-CH" smtClean="0"/>
              <a:t>29.05.2016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43496-625F-4549-99CC-C6FBFF12CE9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69047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D1A38-B4B7-4174-9E5A-6F973612E1D8}" type="datetimeFigureOut">
              <a:rPr lang="de-CH" smtClean="0"/>
              <a:t>29.05.2016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43496-625F-4549-99CC-C6FBFF12CE9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40367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D1A38-B4B7-4174-9E5A-6F973612E1D8}" type="datetimeFigureOut">
              <a:rPr lang="de-CH" smtClean="0"/>
              <a:t>29.05.2016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43496-625F-4549-99CC-C6FBFF12CE9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91852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D1A38-B4B7-4174-9E5A-6F973612E1D8}" type="datetimeFigureOut">
              <a:rPr lang="de-CH" smtClean="0"/>
              <a:t>29.05.2016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43496-625F-4549-99CC-C6FBFF12CE9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63041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D1A38-B4B7-4174-9E5A-6F973612E1D8}" type="datetimeFigureOut">
              <a:rPr lang="de-CH" smtClean="0"/>
              <a:t>29.05.2016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43496-625F-4549-99CC-C6FBFF12CE9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84396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D1A38-B4B7-4174-9E5A-6F973612E1D8}" type="datetimeFigureOut">
              <a:rPr lang="de-CH" smtClean="0"/>
              <a:t>29.05.2016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43496-625F-4549-99CC-C6FBFF12CE9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67670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Helvetica87-CondensedHeavy" panose="020B0A00000000000000" pitchFamily="34" charset="0"/>
              </a:defRPr>
            </a:lvl1pPr>
          </a:lstStyle>
          <a:p>
            <a:fld id="{3C0D1A38-B4B7-4174-9E5A-6F973612E1D8}" type="datetimeFigureOut">
              <a:rPr lang="de-CH" smtClean="0"/>
              <a:pPr/>
              <a:t>29.05.2016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Helvetica87-CondensedHeavy" panose="020B0A00000000000000" pitchFamily="34" charset="0"/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87-CondensedHeavy" panose="020B0A00000000000000" pitchFamily="34" charset="0"/>
              </a:defRPr>
            </a:lvl1pPr>
          </a:lstStyle>
          <a:p>
            <a:fld id="{3FC43496-625F-4549-99CC-C6FBFF12CE9B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02415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Helvetica87-CondensedHeavy" panose="020B0A00000000000000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Helvetica87-CondensedHeavy" panose="020B0A00000000000000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Helvetica87-CondensedHeavy" panose="020B0A00000000000000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87-CondensedHeavy" panose="020B0A00000000000000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87-CondensedHeavy" panose="020B0A00000000000000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87-CondensedHeavy" panose="020B0A00000000000000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5686" y="0"/>
            <a:ext cx="8860627" cy="6858000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4505325" y="704850"/>
            <a:ext cx="3438525" cy="1152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1969: </a:t>
            </a:r>
            <a:r>
              <a:rPr lang="en-US" dirty="0" smtClean="0">
                <a:solidFill>
                  <a:schemeClr val="accent6"/>
                </a:solidFill>
              </a:rPr>
              <a:t>Pentagon </a:t>
            </a:r>
            <a:r>
              <a:rPr lang="en-US" dirty="0" err="1" smtClean="0">
                <a:solidFill>
                  <a:schemeClr val="accent6"/>
                </a:solidFill>
              </a:rPr>
              <a:t>entwickelt</a:t>
            </a:r>
            <a:r>
              <a:rPr lang="en-US" dirty="0" smtClean="0">
                <a:solidFill>
                  <a:schemeClr val="accent6"/>
                </a:solidFill>
              </a:rPr>
              <a:t> ARPANET </a:t>
            </a:r>
            <a:r>
              <a:rPr lang="en-US" dirty="0" err="1" smtClean="0">
                <a:solidFill>
                  <a:schemeClr val="accent6"/>
                </a:solidFill>
              </a:rPr>
              <a:t>für</a:t>
            </a:r>
            <a:r>
              <a:rPr lang="en-US" dirty="0" smtClean="0">
                <a:solidFill>
                  <a:schemeClr val="accent6"/>
                </a:solidFill>
              </a:rPr>
              <a:t> </a:t>
            </a:r>
            <a:r>
              <a:rPr lang="en-US" dirty="0" err="1" smtClean="0">
                <a:solidFill>
                  <a:schemeClr val="accent6"/>
                </a:solidFill>
              </a:rPr>
              <a:t>Militär</a:t>
            </a:r>
            <a:r>
              <a:rPr lang="en-US" dirty="0" smtClean="0">
                <a:solidFill>
                  <a:schemeClr val="accent6"/>
                </a:solidFill>
              </a:rPr>
              <a:t> und </a:t>
            </a:r>
            <a:r>
              <a:rPr lang="en-US" dirty="0" err="1" smtClean="0">
                <a:solidFill>
                  <a:schemeClr val="accent6"/>
                </a:solidFill>
              </a:rPr>
              <a:t>Forschung</a:t>
            </a:r>
            <a:r>
              <a:rPr lang="en-US" dirty="0" smtClean="0">
                <a:solidFill>
                  <a:schemeClr val="accent6"/>
                </a:solidFill>
              </a:rPr>
              <a:t>, </a:t>
            </a:r>
            <a:r>
              <a:rPr lang="en-US" dirty="0" err="1" smtClean="0">
                <a:solidFill>
                  <a:schemeClr val="accent6"/>
                </a:solidFill>
              </a:rPr>
              <a:t>vorgänger</a:t>
            </a:r>
            <a:r>
              <a:rPr lang="en-US" dirty="0" smtClean="0">
                <a:solidFill>
                  <a:schemeClr val="accent6"/>
                </a:solidFill>
              </a:rPr>
              <a:t> des </a:t>
            </a:r>
            <a:r>
              <a:rPr lang="en-US" dirty="0" err="1" smtClean="0">
                <a:solidFill>
                  <a:schemeClr val="accent6"/>
                </a:solidFill>
              </a:rPr>
              <a:t>heutigen</a:t>
            </a:r>
            <a:r>
              <a:rPr lang="en-US" dirty="0" smtClean="0">
                <a:solidFill>
                  <a:schemeClr val="accent6"/>
                </a:solidFill>
              </a:rPr>
              <a:t> Internets</a:t>
            </a:r>
          </a:p>
        </p:txBody>
      </p:sp>
      <p:cxnSp>
        <p:nvCxnSpPr>
          <p:cNvPr id="7" name="Gerader Verbinder 6"/>
          <p:cNvCxnSpPr>
            <a:stCxn id="5" idx="3"/>
          </p:cNvCxnSpPr>
          <p:nvPr/>
        </p:nvCxnSpPr>
        <p:spPr>
          <a:xfrm>
            <a:off x="7943850" y="1281113"/>
            <a:ext cx="1457325" cy="1090612"/>
          </a:xfrm>
          <a:prstGeom prst="line">
            <a:avLst/>
          </a:prstGeom>
          <a:ln w="762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91153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40000"/>
    </mc:Choice>
    <mc:Fallback>
      <p:transition spd="slow" advTm="24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00" y="19050"/>
            <a:ext cx="9525000" cy="6819900"/>
          </a:xfrm>
          <a:prstGeom prst="rect">
            <a:avLst/>
          </a:prstGeom>
        </p:spPr>
      </p:pic>
      <p:sp>
        <p:nvSpPr>
          <p:cNvPr id="6" name="Rechteck 5"/>
          <p:cNvSpPr/>
          <p:nvPr/>
        </p:nvSpPr>
        <p:spPr>
          <a:xfrm>
            <a:off x="1114425" y="1323975"/>
            <a:ext cx="3419475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6"/>
                </a:solidFill>
              </a:rPr>
              <a:t>Das </a:t>
            </a:r>
            <a:r>
              <a:rPr lang="en-US" dirty="0" err="1" smtClean="0">
                <a:solidFill>
                  <a:schemeClr val="accent6"/>
                </a:solidFill>
              </a:rPr>
              <a:t>Netzwerk</a:t>
            </a:r>
            <a:r>
              <a:rPr lang="en-US" dirty="0" smtClean="0">
                <a:solidFill>
                  <a:schemeClr val="accent6"/>
                </a:solidFill>
              </a:rPr>
              <a:t> </a:t>
            </a:r>
            <a:r>
              <a:rPr lang="en-US" dirty="0" err="1" smtClean="0">
                <a:solidFill>
                  <a:schemeClr val="accent6"/>
                </a:solidFill>
              </a:rPr>
              <a:t>wächst</a:t>
            </a:r>
            <a:r>
              <a:rPr lang="en-US" dirty="0" smtClean="0">
                <a:solidFill>
                  <a:schemeClr val="accent6"/>
                </a:solidFill>
              </a:rPr>
              <a:t> </a:t>
            </a:r>
            <a:r>
              <a:rPr lang="en-US" dirty="0" err="1" smtClean="0">
                <a:solidFill>
                  <a:schemeClr val="accent6"/>
                </a:solidFill>
              </a:rPr>
              <a:t>sehr</a:t>
            </a:r>
            <a:r>
              <a:rPr lang="en-US" dirty="0" smtClean="0">
                <a:solidFill>
                  <a:schemeClr val="accent6"/>
                </a:solidFill>
              </a:rPr>
              <a:t> </a:t>
            </a:r>
            <a:r>
              <a:rPr lang="en-US" dirty="0" err="1" smtClean="0">
                <a:solidFill>
                  <a:schemeClr val="accent6"/>
                </a:solidFill>
              </a:rPr>
              <a:t>schnell</a:t>
            </a:r>
            <a:r>
              <a:rPr lang="en-US" dirty="0" smtClean="0">
                <a:solidFill>
                  <a:schemeClr val="accent6"/>
                </a:solidFill>
              </a:rPr>
              <a:t>. </a:t>
            </a:r>
            <a:endParaRPr lang="de-CH" dirty="0">
              <a:solidFill>
                <a:schemeClr val="accent6"/>
              </a:solidFill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7367588" y="3581400"/>
            <a:ext cx="3438525" cy="1514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accent6"/>
                </a:solidFill>
              </a:rPr>
              <a:t>Es</a:t>
            </a:r>
            <a:r>
              <a:rPr lang="en-US" dirty="0" smtClean="0">
                <a:solidFill>
                  <a:schemeClr val="accent6"/>
                </a:solidFill>
              </a:rPr>
              <a:t> </a:t>
            </a:r>
            <a:r>
              <a:rPr lang="en-US" dirty="0" err="1" smtClean="0">
                <a:solidFill>
                  <a:schemeClr val="accent6"/>
                </a:solidFill>
              </a:rPr>
              <a:t>werden</a:t>
            </a:r>
            <a:r>
              <a:rPr lang="en-US" dirty="0" smtClean="0">
                <a:solidFill>
                  <a:schemeClr val="accent6"/>
                </a:solidFill>
              </a:rPr>
              <a:t> </a:t>
            </a:r>
            <a:r>
              <a:rPr lang="en-US" dirty="0" err="1" smtClean="0">
                <a:solidFill>
                  <a:schemeClr val="accent6"/>
                </a:solidFill>
              </a:rPr>
              <a:t>Methoden</a:t>
            </a:r>
            <a:r>
              <a:rPr lang="en-US" dirty="0" smtClean="0">
                <a:solidFill>
                  <a:schemeClr val="accent6"/>
                </a:solidFill>
              </a:rPr>
              <a:t> </a:t>
            </a:r>
            <a:r>
              <a:rPr lang="en-US" dirty="0" err="1" smtClean="0">
                <a:solidFill>
                  <a:schemeClr val="accent6"/>
                </a:solidFill>
              </a:rPr>
              <a:t>gesucht</a:t>
            </a:r>
            <a:r>
              <a:rPr lang="en-US" dirty="0" smtClean="0">
                <a:solidFill>
                  <a:schemeClr val="accent6"/>
                </a:solidFill>
              </a:rPr>
              <a:t> um die </a:t>
            </a:r>
            <a:r>
              <a:rPr lang="en-US" dirty="0" err="1" smtClean="0">
                <a:solidFill>
                  <a:schemeClr val="accent6"/>
                </a:solidFill>
              </a:rPr>
              <a:t>vielen</a:t>
            </a:r>
            <a:r>
              <a:rPr lang="en-US" dirty="0" smtClean="0">
                <a:solidFill>
                  <a:schemeClr val="accent6"/>
                </a:solidFill>
              </a:rPr>
              <a:t> IP-</a:t>
            </a:r>
            <a:r>
              <a:rPr lang="en-US" dirty="0" err="1" smtClean="0">
                <a:solidFill>
                  <a:schemeClr val="accent6"/>
                </a:solidFill>
              </a:rPr>
              <a:t>Adressen</a:t>
            </a:r>
            <a:r>
              <a:rPr lang="en-US" dirty="0" smtClean="0">
                <a:solidFill>
                  <a:schemeClr val="accent6"/>
                </a:solidFill>
              </a:rPr>
              <a:t> </a:t>
            </a:r>
            <a:r>
              <a:rPr lang="en-US" dirty="0" err="1" smtClean="0">
                <a:solidFill>
                  <a:schemeClr val="accent6"/>
                </a:solidFill>
              </a:rPr>
              <a:t>zu</a:t>
            </a:r>
            <a:r>
              <a:rPr lang="en-US" dirty="0" smtClean="0">
                <a:solidFill>
                  <a:schemeClr val="accent6"/>
                </a:solidFill>
              </a:rPr>
              <a:t> </a:t>
            </a:r>
            <a:r>
              <a:rPr lang="en-US" dirty="0" err="1" smtClean="0">
                <a:solidFill>
                  <a:schemeClr val="accent6"/>
                </a:solidFill>
              </a:rPr>
              <a:t>verwalten</a:t>
            </a:r>
            <a:r>
              <a:rPr lang="en-US" dirty="0" smtClean="0">
                <a:solidFill>
                  <a:schemeClr val="accent6"/>
                </a:solidFill>
              </a:rPr>
              <a:t>. </a:t>
            </a:r>
            <a:endParaRPr lang="de-CH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7687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5686" y="0"/>
            <a:ext cx="8860627" cy="6858000"/>
          </a:xfrm>
          <a:prstGeom prst="rect">
            <a:avLst/>
          </a:prstGeom>
        </p:spPr>
      </p:pic>
      <p:sp>
        <p:nvSpPr>
          <p:cNvPr id="3" name="Rechteck 2"/>
          <p:cNvSpPr/>
          <p:nvPr/>
        </p:nvSpPr>
        <p:spPr>
          <a:xfrm>
            <a:off x="4505325" y="704850"/>
            <a:ext cx="3438525" cy="1152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1970er: </a:t>
            </a:r>
            <a:r>
              <a:rPr lang="en-US" dirty="0" smtClean="0">
                <a:solidFill>
                  <a:schemeClr val="accent6"/>
                </a:solidFill>
              </a:rPr>
              <a:t>Das </a:t>
            </a:r>
            <a:r>
              <a:rPr lang="de-CH" b="1" dirty="0" smtClean="0">
                <a:solidFill>
                  <a:schemeClr val="accent6"/>
                </a:solidFill>
              </a:rPr>
              <a:t>Stanford Research Institute erfindet das </a:t>
            </a:r>
            <a:r>
              <a:rPr lang="de-CH" b="1" dirty="0" err="1" smtClean="0">
                <a:solidFill>
                  <a:schemeClr val="accent6"/>
                </a:solidFill>
              </a:rPr>
              <a:t>hosts</a:t>
            </a:r>
            <a:r>
              <a:rPr lang="de-CH" b="1" dirty="0" smtClean="0">
                <a:solidFill>
                  <a:schemeClr val="accent6"/>
                </a:solidFill>
              </a:rPr>
              <a:t> </a:t>
            </a:r>
            <a:r>
              <a:rPr lang="de-CH" b="1" dirty="0" err="1" smtClean="0">
                <a:solidFill>
                  <a:schemeClr val="accent6"/>
                </a:solidFill>
              </a:rPr>
              <a:t>file</a:t>
            </a:r>
            <a:endParaRPr lang="en-US" dirty="0" smtClean="0">
              <a:solidFill>
                <a:schemeClr val="accent6"/>
              </a:solidFill>
            </a:endParaRPr>
          </a:p>
        </p:txBody>
      </p:sp>
      <p:cxnSp>
        <p:nvCxnSpPr>
          <p:cNvPr id="4" name="Gerader Verbinder 3"/>
          <p:cNvCxnSpPr/>
          <p:nvPr/>
        </p:nvCxnSpPr>
        <p:spPr>
          <a:xfrm flipH="1">
            <a:off x="1952625" y="1343025"/>
            <a:ext cx="2571751" cy="1276350"/>
          </a:xfrm>
          <a:prstGeom prst="line">
            <a:avLst/>
          </a:prstGeom>
          <a:ln w="762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" name="Rechteck 8"/>
          <p:cNvSpPr/>
          <p:nvPr/>
        </p:nvSpPr>
        <p:spPr>
          <a:xfrm>
            <a:off x="4657725" y="3257550"/>
            <a:ext cx="1401365" cy="4095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6"/>
                </a:solidFill>
              </a:rPr>
              <a:t>/</a:t>
            </a:r>
            <a:r>
              <a:rPr lang="en-US" dirty="0" err="1" smtClean="0">
                <a:solidFill>
                  <a:schemeClr val="accent6"/>
                </a:solidFill>
              </a:rPr>
              <a:t>etc</a:t>
            </a:r>
            <a:r>
              <a:rPr lang="en-US" dirty="0" smtClean="0">
                <a:solidFill>
                  <a:schemeClr val="accent6"/>
                </a:solidFill>
              </a:rPr>
              <a:t>/hosts</a:t>
            </a:r>
          </a:p>
        </p:txBody>
      </p:sp>
      <p:cxnSp>
        <p:nvCxnSpPr>
          <p:cNvPr id="11" name="Gerader Verbinder 10"/>
          <p:cNvCxnSpPr>
            <a:endCxn id="9" idx="0"/>
          </p:cNvCxnSpPr>
          <p:nvPr/>
        </p:nvCxnSpPr>
        <p:spPr>
          <a:xfrm flipH="1">
            <a:off x="5358408" y="1857375"/>
            <a:ext cx="823318" cy="1400175"/>
          </a:xfrm>
          <a:prstGeom prst="line">
            <a:avLst/>
          </a:prstGeom>
          <a:ln w="762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4" name="Grafik 1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45"/>
          <a:stretch/>
        </p:blipFill>
        <p:spPr>
          <a:xfrm>
            <a:off x="1524000" y="328388"/>
            <a:ext cx="9144000" cy="6210300"/>
          </a:xfrm>
          <a:prstGeom prst="rect">
            <a:avLst/>
          </a:prstGeom>
        </p:spPr>
      </p:pic>
      <p:sp>
        <p:nvSpPr>
          <p:cNvPr id="15" name="Rechteck 14"/>
          <p:cNvSpPr/>
          <p:nvPr/>
        </p:nvSpPr>
        <p:spPr>
          <a:xfrm>
            <a:off x="6200775" y="3257550"/>
            <a:ext cx="3015795" cy="1009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accent6"/>
                </a:solidFill>
              </a:rPr>
              <a:t>Damit</a:t>
            </a:r>
            <a:r>
              <a:rPr lang="en-US" dirty="0" smtClean="0">
                <a:solidFill>
                  <a:schemeClr val="accent6"/>
                </a:solidFill>
              </a:rPr>
              <a:t> </a:t>
            </a:r>
            <a:r>
              <a:rPr lang="en-US" dirty="0" err="1" smtClean="0">
                <a:solidFill>
                  <a:schemeClr val="accent6"/>
                </a:solidFill>
              </a:rPr>
              <a:t>können</a:t>
            </a:r>
            <a:r>
              <a:rPr lang="en-US" dirty="0" smtClean="0">
                <a:solidFill>
                  <a:schemeClr val="accent6"/>
                </a:solidFill>
              </a:rPr>
              <a:t> IP-</a:t>
            </a:r>
            <a:r>
              <a:rPr lang="en-US" dirty="0" err="1" smtClean="0">
                <a:solidFill>
                  <a:schemeClr val="accent6"/>
                </a:solidFill>
              </a:rPr>
              <a:t>Adressen</a:t>
            </a:r>
            <a:r>
              <a:rPr lang="en-US" dirty="0" smtClean="0">
                <a:solidFill>
                  <a:schemeClr val="accent6"/>
                </a:solidFill>
              </a:rPr>
              <a:t> auf </a:t>
            </a:r>
            <a:r>
              <a:rPr lang="en-US" dirty="0" err="1" smtClean="0">
                <a:solidFill>
                  <a:schemeClr val="accent6"/>
                </a:solidFill>
              </a:rPr>
              <a:t>selbst</a:t>
            </a:r>
            <a:r>
              <a:rPr lang="en-US" dirty="0" smtClean="0">
                <a:solidFill>
                  <a:schemeClr val="accent6"/>
                </a:solidFill>
              </a:rPr>
              <a:t> </a:t>
            </a:r>
            <a:r>
              <a:rPr lang="en-US" dirty="0" err="1" smtClean="0">
                <a:solidFill>
                  <a:schemeClr val="accent6"/>
                </a:solidFill>
              </a:rPr>
              <a:t>definierte</a:t>
            </a:r>
            <a:r>
              <a:rPr lang="en-US" dirty="0" smtClean="0">
                <a:solidFill>
                  <a:schemeClr val="accent6"/>
                </a:solidFill>
              </a:rPr>
              <a:t> </a:t>
            </a:r>
            <a:r>
              <a:rPr lang="en-US" dirty="0" err="1" smtClean="0">
                <a:solidFill>
                  <a:schemeClr val="accent6"/>
                </a:solidFill>
              </a:rPr>
              <a:t>namen</a:t>
            </a:r>
            <a:r>
              <a:rPr lang="en-US" dirty="0" smtClean="0">
                <a:solidFill>
                  <a:schemeClr val="accent6"/>
                </a:solidFill>
              </a:rPr>
              <a:t> </a:t>
            </a:r>
            <a:r>
              <a:rPr lang="en-US" dirty="0" err="1" smtClean="0">
                <a:solidFill>
                  <a:schemeClr val="accent6"/>
                </a:solidFill>
              </a:rPr>
              <a:t>gemapt</a:t>
            </a:r>
            <a:r>
              <a:rPr lang="en-US" dirty="0" smtClean="0">
                <a:solidFill>
                  <a:schemeClr val="accent6"/>
                </a:solidFill>
              </a:rPr>
              <a:t> warden.</a:t>
            </a:r>
            <a:endParaRPr lang="de-CH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8011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 animBg="1"/>
      <p:bldP spid="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400050" y="371475"/>
            <a:ext cx="2266950" cy="962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6"/>
                </a:solidFill>
              </a:rPr>
              <a:t>Aber: Das hosts file </a:t>
            </a:r>
            <a:r>
              <a:rPr lang="en-US" dirty="0" err="1" smtClean="0">
                <a:solidFill>
                  <a:schemeClr val="accent6"/>
                </a:solidFill>
              </a:rPr>
              <a:t>ist</a:t>
            </a:r>
            <a:r>
              <a:rPr lang="en-US" dirty="0" smtClean="0">
                <a:solidFill>
                  <a:schemeClr val="accent6"/>
                </a:solidFill>
              </a:rPr>
              <a:t> </a:t>
            </a:r>
            <a:r>
              <a:rPr lang="en-US" dirty="0" err="1" smtClean="0">
                <a:solidFill>
                  <a:schemeClr val="accent6"/>
                </a:solidFill>
              </a:rPr>
              <a:t>unpraktisch</a:t>
            </a:r>
            <a:endParaRPr lang="de-CH" dirty="0">
              <a:solidFill>
                <a:schemeClr val="accent6"/>
              </a:solidFill>
            </a:endParaRP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3057" y="1309913"/>
            <a:ext cx="1934029" cy="1934029"/>
          </a:xfrm>
          <a:prstGeom prst="rect">
            <a:avLst/>
          </a:prstGeom>
        </p:spPr>
      </p:pic>
      <p:sp>
        <p:nvSpPr>
          <p:cNvPr id="4" name="Rechteck 3"/>
          <p:cNvSpPr/>
          <p:nvPr/>
        </p:nvSpPr>
        <p:spPr>
          <a:xfrm>
            <a:off x="2242457" y="3425371"/>
            <a:ext cx="3915228" cy="14949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 err="1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b="1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/hosts</a:t>
            </a:r>
          </a:p>
          <a:p>
            <a:r>
              <a:rPr lang="en-US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123.234.43.63  mit.edu</a:t>
            </a:r>
          </a:p>
          <a:p>
            <a:r>
              <a:rPr lang="en-US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23.35.163.234  nyu.edu</a:t>
            </a:r>
          </a:p>
          <a:p>
            <a:r>
              <a:rPr lang="en-US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74.243.123.63  berkeley.edu</a:t>
            </a:r>
            <a:endParaRPr lang="de-CH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3503385" y="682171"/>
            <a:ext cx="1393372" cy="464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6"/>
                </a:solidFill>
              </a:rPr>
              <a:t>Host 1</a:t>
            </a:r>
            <a:endParaRPr lang="de-CH" dirty="0">
              <a:solidFill>
                <a:schemeClr val="accent6"/>
              </a:solidFill>
            </a:endParaRP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4342" y="1309913"/>
            <a:ext cx="1934029" cy="1934029"/>
          </a:xfrm>
          <a:prstGeom prst="rect">
            <a:avLst/>
          </a:prstGeom>
        </p:spPr>
      </p:pic>
      <p:sp>
        <p:nvSpPr>
          <p:cNvPr id="9" name="Rechteck 8"/>
          <p:cNvSpPr/>
          <p:nvPr/>
        </p:nvSpPr>
        <p:spPr>
          <a:xfrm>
            <a:off x="6723742" y="3425371"/>
            <a:ext cx="3915228" cy="14949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 err="1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b="1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/hosts</a:t>
            </a:r>
          </a:p>
          <a:p>
            <a:r>
              <a:rPr lang="en-US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123.234.43.63  mit.edu</a:t>
            </a:r>
          </a:p>
          <a:p>
            <a:r>
              <a:rPr lang="en-US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74.243.123.</a:t>
            </a:r>
            <a:r>
              <a:rPr lang="en-US" b="1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36</a:t>
            </a:r>
            <a:r>
              <a:rPr lang="en-US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berkeley.edu</a:t>
            </a:r>
            <a:endParaRPr lang="de-CH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7984670" y="682171"/>
            <a:ext cx="1393372" cy="464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6"/>
                </a:solidFill>
              </a:rPr>
              <a:t>Host 2</a:t>
            </a:r>
            <a:endParaRPr lang="de-CH" dirty="0">
              <a:solidFill>
                <a:schemeClr val="accent6"/>
              </a:solidFill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552450" y="523875"/>
            <a:ext cx="2266950" cy="11888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accent6"/>
                </a:solidFill>
              </a:rPr>
              <a:t>Es</a:t>
            </a:r>
            <a:r>
              <a:rPr lang="en-US" dirty="0" smtClean="0">
                <a:solidFill>
                  <a:schemeClr val="accent6"/>
                </a:solidFill>
              </a:rPr>
              <a:t> </a:t>
            </a:r>
            <a:r>
              <a:rPr lang="en-US" dirty="0" err="1" smtClean="0">
                <a:solidFill>
                  <a:schemeClr val="accent6"/>
                </a:solidFill>
              </a:rPr>
              <a:t>ist</a:t>
            </a:r>
            <a:r>
              <a:rPr lang="en-US" dirty="0" smtClean="0">
                <a:solidFill>
                  <a:schemeClr val="accent6"/>
                </a:solidFill>
              </a:rPr>
              <a:t> </a:t>
            </a:r>
            <a:r>
              <a:rPr lang="en-US" dirty="0" err="1" smtClean="0">
                <a:solidFill>
                  <a:schemeClr val="accent6"/>
                </a:solidFill>
              </a:rPr>
              <a:t>nicht</a:t>
            </a:r>
            <a:r>
              <a:rPr lang="en-US" dirty="0" smtClean="0">
                <a:solidFill>
                  <a:schemeClr val="accent6"/>
                </a:solidFill>
              </a:rPr>
              <a:t> </a:t>
            </a:r>
            <a:r>
              <a:rPr lang="en-US" dirty="0" err="1" smtClean="0">
                <a:solidFill>
                  <a:schemeClr val="accent6"/>
                </a:solidFill>
              </a:rPr>
              <a:t>zentral</a:t>
            </a:r>
            <a:r>
              <a:rPr lang="en-US" dirty="0" smtClean="0">
                <a:solidFill>
                  <a:schemeClr val="accent6"/>
                </a:solidFill>
              </a:rPr>
              <a:t> </a:t>
            </a:r>
            <a:r>
              <a:rPr lang="en-US" dirty="0" err="1" smtClean="0">
                <a:solidFill>
                  <a:schemeClr val="accent6"/>
                </a:solidFill>
              </a:rPr>
              <a:t>gespeichert</a:t>
            </a:r>
            <a:r>
              <a:rPr lang="en-US" dirty="0" smtClean="0">
                <a:solidFill>
                  <a:schemeClr val="accent6"/>
                </a:solidFill>
              </a:rPr>
              <a:t> und </a:t>
            </a:r>
            <a:r>
              <a:rPr lang="en-US" dirty="0" err="1" smtClean="0">
                <a:solidFill>
                  <a:schemeClr val="accent6"/>
                </a:solidFill>
              </a:rPr>
              <a:t>wird</a:t>
            </a:r>
            <a:r>
              <a:rPr lang="en-US" dirty="0" smtClean="0">
                <a:solidFill>
                  <a:schemeClr val="accent6"/>
                </a:solidFill>
              </a:rPr>
              <a:t> </a:t>
            </a:r>
            <a:r>
              <a:rPr lang="en-US" dirty="0" err="1" smtClean="0">
                <a:solidFill>
                  <a:schemeClr val="accent6"/>
                </a:solidFill>
              </a:rPr>
              <a:t>auch</a:t>
            </a:r>
            <a:r>
              <a:rPr lang="en-US" dirty="0" smtClean="0">
                <a:solidFill>
                  <a:schemeClr val="accent6"/>
                </a:solidFill>
              </a:rPr>
              <a:t> </a:t>
            </a:r>
            <a:r>
              <a:rPr lang="en-US" dirty="0" err="1" smtClean="0">
                <a:solidFill>
                  <a:schemeClr val="accent6"/>
                </a:solidFill>
              </a:rPr>
              <a:t>nie</a:t>
            </a:r>
            <a:r>
              <a:rPr lang="en-US" dirty="0" smtClean="0">
                <a:solidFill>
                  <a:schemeClr val="accent6"/>
                </a:solidFill>
              </a:rPr>
              <a:t> </a:t>
            </a:r>
            <a:r>
              <a:rPr lang="en-US" dirty="0" err="1" smtClean="0">
                <a:solidFill>
                  <a:schemeClr val="accent6"/>
                </a:solidFill>
              </a:rPr>
              <a:t>automatisch</a:t>
            </a:r>
            <a:r>
              <a:rPr lang="en-US" dirty="0" smtClean="0">
                <a:solidFill>
                  <a:schemeClr val="accent6"/>
                </a:solidFill>
              </a:rPr>
              <a:t> </a:t>
            </a:r>
            <a:r>
              <a:rPr lang="en-US" dirty="0" err="1" smtClean="0">
                <a:solidFill>
                  <a:schemeClr val="accent6"/>
                </a:solidFill>
              </a:rPr>
              <a:t>synchronisiert</a:t>
            </a:r>
            <a:endParaRPr lang="de-CH" dirty="0">
              <a:solidFill>
                <a:schemeClr val="accent6"/>
              </a:solidFill>
            </a:endParaRPr>
          </a:p>
        </p:txBody>
      </p:sp>
      <p:sp>
        <p:nvSpPr>
          <p:cNvPr id="13" name="Rechteck 12"/>
          <p:cNvSpPr/>
          <p:nvPr/>
        </p:nvSpPr>
        <p:spPr>
          <a:xfrm>
            <a:off x="704850" y="676275"/>
            <a:ext cx="2266950" cy="11888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accent6"/>
                </a:solidFill>
              </a:rPr>
              <a:t>d.h</a:t>
            </a:r>
            <a:r>
              <a:rPr lang="en-US" dirty="0" smtClean="0">
                <a:solidFill>
                  <a:schemeClr val="accent6"/>
                </a:solidFill>
              </a:rPr>
              <a:t>. </a:t>
            </a:r>
            <a:r>
              <a:rPr lang="en-US" dirty="0" err="1" smtClean="0">
                <a:solidFill>
                  <a:schemeClr val="accent6"/>
                </a:solidFill>
              </a:rPr>
              <a:t>es</a:t>
            </a:r>
            <a:r>
              <a:rPr lang="en-US" dirty="0" smtClean="0">
                <a:solidFill>
                  <a:schemeClr val="accent6"/>
                </a:solidFill>
              </a:rPr>
              <a:t> </a:t>
            </a:r>
            <a:r>
              <a:rPr lang="en-US" dirty="0" err="1" smtClean="0">
                <a:solidFill>
                  <a:schemeClr val="accent6"/>
                </a:solidFill>
              </a:rPr>
              <a:t>ist</a:t>
            </a:r>
            <a:r>
              <a:rPr lang="en-US" dirty="0" smtClean="0">
                <a:solidFill>
                  <a:schemeClr val="accent6"/>
                </a:solidFill>
              </a:rPr>
              <a:t> </a:t>
            </a:r>
            <a:r>
              <a:rPr lang="en-US" dirty="0" err="1" smtClean="0">
                <a:solidFill>
                  <a:schemeClr val="accent6"/>
                </a:solidFill>
              </a:rPr>
              <a:t>sehr</a:t>
            </a:r>
            <a:r>
              <a:rPr lang="en-US" dirty="0" smtClean="0">
                <a:solidFill>
                  <a:schemeClr val="accent6"/>
                </a:solidFill>
              </a:rPr>
              <a:t> </a:t>
            </a:r>
            <a:r>
              <a:rPr lang="en-US" dirty="0" err="1" smtClean="0">
                <a:solidFill>
                  <a:schemeClr val="accent6"/>
                </a:solidFill>
              </a:rPr>
              <a:t>fehleranfällig</a:t>
            </a:r>
            <a:endParaRPr lang="de-CH" dirty="0">
              <a:solidFill>
                <a:schemeClr val="accent6"/>
              </a:solidFill>
            </a:endParaRPr>
          </a:p>
        </p:txBody>
      </p:sp>
      <p:cxnSp>
        <p:nvCxnSpPr>
          <p:cNvPr id="15" name="Gerader Verbinder 14"/>
          <p:cNvCxnSpPr/>
          <p:nvPr/>
        </p:nvCxnSpPr>
        <p:spPr>
          <a:xfrm flipH="1">
            <a:off x="7984670" y="4499429"/>
            <a:ext cx="520701" cy="885371"/>
          </a:xfrm>
          <a:prstGeom prst="line">
            <a:avLst/>
          </a:prstGeom>
          <a:ln w="762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6" name="Rechteck 15"/>
          <p:cNvSpPr/>
          <p:nvPr/>
        </p:nvSpPr>
        <p:spPr>
          <a:xfrm>
            <a:off x="5500914" y="5050971"/>
            <a:ext cx="2483756" cy="82731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Fehler</a:t>
            </a:r>
            <a:r>
              <a:rPr lang="en-US" dirty="0"/>
              <a:t> </a:t>
            </a:r>
            <a:r>
              <a:rPr lang="en-US" dirty="0" smtClean="0"/>
              <a:t>und </a:t>
            </a:r>
            <a:r>
              <a:rPr lang="en-US" dirty="0" err="1" smtClean="0"/>
              <a:t>nicht</a:t>
            </a:r>
            <a:r>
              <a:rPr lang="en-US" dirty="0" smtClean="0"/>
              <a:t> </a:t>
            </a:r>
            <a:r>
              <a:rPr lang="en-US" dirty="0" err="1" smtClean="0"/>
              <a:t>Liste</a:t>
            </a:r>
            <a:r>
              <a:rPr lang="en-US" dirty="0" smtClean="0"/>
              <a:t> </a:t>
            </a:r>
            <a:r>
              <a:rPr lang="en-US" dirty="0" err="1" smtClean="0"/>
              <a:t>vollständig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771927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7" grpId="0" animBg="1"/>
      <p:bldP spid="9" grpId="0" animBg="1"/>
      <p:bldP spid="10" grpId="0" animBg="1"/>
      <p:bldP spid="11" grpId="0" animBg="1"/>
      <p:bldP spid="13" grpId="0" animBg="1"/>
      <p:bldP spid="1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5686" y="0"/>
            <a:ext cx="8860627" cy="6858000"/>
          </a:xfrm>
          <a:prstGeom prst="rect">
            <a:avLst/>
          </a:prstGeom>
        </p:spPr>
      </p:pic>
      <p:cxnSp>
        <p:nvCxnSpPr>
          <p:cNvPr id="4" name="Gerader Verbinder 3"/>
          <p:cNvCxnSpPr>
            <a:endCxn id="5" idx="1"/>
          </p:cNvCxnSpPr>
          <p:nvPr/>
        </p:nvCxnSpPr>
        <p:spPr>
          <a:xfrm flipV="1">
            <a:off x="2510971" y="3084285"/>
            <a:ext cx="1364343" cy="471716"/>
          </a:xfrm>
          <a:prstGeom prst="line">
            <a:avLst/>
          </a:prstGeom>
          <a:ln w="762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" name="Rechteck 4"/>
          <p:cNvSpPr/>
          <p:nvPr/>
        </p:nvSpPr>
        <p:spPr>
          <a:xfrm>
            <a:off x="3875314" y="2351313"/>
            <a:ext cx="2409372" cy="14659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1983: </a:t>
            </a:r>
            <a:r>
              <a:rPr lang="en-US" dirty="0" smtClean="0">
                <a:solidFill>
                  <a:schemeClr val="accent6"/>
                </a:solidFill>
              </a:rPr>
              <a:t>An der University of California Irvine </a:t>
            </a:r>
            <a:r>
              <a:rPr lang="en-US" dirty="0" err="1" smtClean="0">
                <a:solidFill>
                  <a:schemeClr val="accent6"/>
                </a:solidFill>
              </a:rPr>
              <a:t>wird</a:t>
            </a:r>
            <a:r>
              <a:rPr lang="en-US" dirty="0" smtClean="0">
                <a:solidFill>
                  <a:schemeClr val="accent6"/>
                </a:solidFill>
              </a:rPr>
              <a:t> DNS </a:t>
            </a:r>
            <a:r>
              <a:rPr lang="en-US" dirty="0" err="1" smtClean="0">
                <a:solidFill>
                  <a:schemeClr val="accent6"/>
                </a:solidFill>
              </a:rPr>
              <a:t>entwickelt</a:t>
            </a:r>
            <a:r>
              <a:rPr lang="en-US" dirty="0" smtClean="0">
                <a:solidFill>
                  <a:schemeClr val="accent6"/>
                </a:solidFill>
              </a:rPr>
              <a:t> und </a:t>
            </a:r>
            <a:r>
              <a:rPr lang="en-US" dirty="0" err="1" smtClean="0">
                <a:solidFill>
                  <a:schemeClr val="accent6"/>
                </a:solidFill>
              </a:rPr>
              <a:t>ein</a:t>
            </a:r>
            <a:r>
              <a:rPr lang="en-US" dirty="0" smtClean="0">
                <a:solidFill>
                  <a:schemeClr val="accent6"/>
                </a:solidFill>
              </a:rPr>
              <a:t> </a:t>
            </a:r>
            <a:r>
              <a:rPr lang="en-US" dirty="0" err="1" smtClean="0">
                <a:solidFill>
                  <a:schemeClr val="accent6"/>
                </a:solidFill>
              </a:rPr>
              <a:t>erster</a:t>
            </a:r>
            <a:r>
              <a:rPr lang="en-US" dirty="0" smtClean="0">
                <a:solidFill>
                  <a:schemeClr val="accent6"/>
                </a:solidFill>
              </a:rPr>
              <a:t> Server </a:t>
            </a:r>
            <a:r>
              <a:rPr lang="en-US" dirty="0" err="1" smtClean="0">
                <a:solidFill>
                  <a:schemeClr val="accent6"/>
                </a:solidFill>
              </a:rPr>
              <a:t>implementiert</a:t>
            </a:r>
            <a:r>
              <a:rPr lang="en-US" dirty="0" smtClean="0">
                <a:solidFill>
                  <a:schemeClr val="accent6"/>
                </a:solidFill>
              </a:rPr>
              <a:t>.</a:t>
            </a:r>
            <a:endParaRPr lang="de-CH" dirty="0">
              <a:solidFill>
                <a:schemeClr val="accent6"/>
              </a:solidFill>
            </a:endParaRPr>
          </a:p>
        </p:txBody>
      </p:sp>
      <p:cxnSp>
        <p:nvCxnSpPr>
          <p:cNvPr id="9" name="Gerader Verbinder 8"/>
          <p:cNvCxnSpPr>
            <a:endCxn id="10" idx="1"/>
          </p:cNvCxnSpPr>
          <p:nvPr/>
        </p:nvCxnSpPr>
        <p:spPr>
          <a:xfrm flipV="1">
            <a:off x="1973943" y="1357087"/>
            <a:ext cx="1901371" cy="1357084"/>
          </a:xfrm>
          <a:prstGeom prst="line">
            <a:avLst/>
          </a:prstGeom>
          <a:ln w="762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Rechteck 9"/>
          <p:cNvSpPr/>
          <p:nvPr/>
        </p:nvSpPr>
        <p:spPr>
          <a:xfrm>
            <a:off x="3875314" y="624115"/>
            <a:ext cx="2409372" cy="14659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1984: </a:t>
            </a:r>
            <a:r>
              <a:rPr lang="en-US" dirty="0" smtClean="0">
                <a:solidFill>
                  <a:schemeClr val="accent6"/>
                </a:solidFill>
              </a:rPr>
              <a:t>An der University of California Berkeley </a:t>
            </a:r>
            <a:r>
              <a:rPr lang="en-US" dirty="0" err="1" smtClean="0">
                <a:solidFill>
                  <a:schemeClr val="accent6"/>
                </a:solidFill>
              </a:rPr>
              <a:t>wird</a:t>
            </a:r>
            <a:r>
              <a:rPr lang="en-US" dirty="0" smtClean="0">
                <a:solidFill>
                  <a:schemeClr val="accent6"/>
                </a:solidFill>
              </a:rPr>
              <a:t> der </a:t>
            </a:r>
            <a:r>
              <a:rPr lang="en-US" dirty="0" err="1" smtClean="0">
                <a:solidFill>
                  <a:schemeClr val="accent6"/>
                </a:solidFill>
              </a:rPr>
              <a:t>erste</a:t>
            </a:r>
            <a:r>
              <a:rPr lang="en-US" dirty="0" smtClean="0">
                <a:solidFill>
                  <a:schemeClr val="accent6"/>
                </a:solidFill>
              </a:rPr>
              <a:t> UNIX DNS Server </a:t>
            </a:r>
            <a:r>
              <a:rPr lang="en-US" dirty="0" err="1" smtClean="0">
                <a:solidFill>
                  <a:schemeClr val="accent6"/>
                </a:solidFill>
              </a:rPr>
              <a:t>entwickelt</a:t>
            </a:r>
            <a:r>
              <a:rPr lang="en-US" dirty="0" smtClean="0">
                <a:solidFill>
                  <a:schemeClr val="accent6"/>
                </a:solidFill>
              </a:rPr>
              <a:t>.</a:t>
            </a:r>
            <a:endParaRPr lang="de-CH" dirty="0">
              <a:solidFill>
                <a:schemeClr val="accent6"/>
              </a:solidFill>
            </a:endParaRPr>
          </a:p>
        </p:txBody>
      </p:sp>
      <p:cxnSp>
        <p:nvCxnSpPr>
          <p:cNvPr id="12" name="Gerader Verbinder 11"/>
          <p:cNvCxnSpPr>
            <a:endCxn id="13" idx="1"/>
          </p:cNvCxnSpPr>
          <p:nvPr/>
        </p:nvCxnSpPr>
        <p:spPr>
          <a:xfrm>
            <a:off x="6284686" y="1357087"/>
            <a:ext cx="1211941" cy="406399"/>
          </a:xfrm>
          <a:prstGeom prst="line">
            <a:avLst/>
          </a:prstGeom>
          <a:ln w="762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3" name="Rechteck 12"/>
          <p:cNvSpPr/>
          <p:nvPr/>
        </p:nvSpPr>
        <p:spPr>
          <a:xfrm>
            <a:off x="7496627" y="624115"/>
            <a:ext cx="2823029" cy="22787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1984: </a:t>
            </a:r>
            <a:r>
              <a:rPr lang="en-US" dirty="0" err="1" smtClean="0">
                <a:solidFill>
                  <a:schemeClr val="accent6"/>
                </a:solidFill>
              </a:rPr>
              <a:t>Diese</a:t>
            </a:r>
            <a:r>
              <a:rPr lang="en-US" dirty="0" smtClean="0">
                <a:solidFill>
                  <a:schemeClr val="accent6"/>
                </a:solidFill>
              </a:rPr>
              <a:t> Software </a:t>
            </a:r>
            <a:r>
              <a:rPr lang="en-US" dirty="0" err="1" smtClean="0">
                <a:solidFill>
                  <a:schemeClr val="accent6"/>
                </a:solidFill>
              </a:rPr>
              <a:t>mit</a:t>
            </a:r>
            <a:r>
              <a:rPr lang="en-US" dirty="0" smtClean="0">
                <a:solidFill>
                  <a:schemeClr val="accent6"/>
                </a:solidFill>
              </a:rPr>
              <a:t> </a:t>
            </a:r>
            <a:r>
              <a:rPr lang="en-US" dirty="0" err="1" smtClean="0">
                <a:solidFill>
                  <a:schemeClr val="accent6"/>
                </a:solidFill>
              </a:rPr>
              <a:t>dem</a:t>
            </a:r>
            <a:r>
              <a:rPr lang="en-US" dirty="0" smtClean="0">
                <a:solidFill>
                  <a:schemeClr val="accent6"/>
                </a:solidFill>
              </a:rPr>
              <a:t> </a:t>
            </a:r>
            <a:r>
              <a:rPr lang="en-US" dirty="0" err="1" smtClean="0">
                <a:solidFill>
                  <a:schemeClr val="accent6"/>
                </a:solidFill>
              </a:rPr>
              <a:t>Namen</a:t>
            </a:r>
            <a:r>
              <a:rPr lang="en-US" dirty="0" smtClean="0">
                <a:solidFill>
                  <a:schemeClr val="accent6"/>
                </a:solidFill>
              </a:rPr>
              <a:t> </a:t>
            </a:r>
            <a:r>
              <a:rPr lang="en-US" i="1" dirty="0" smtClean="0">
                <a:solidFill>
                  <a:schemeClr val="accent6"/>
                </a:solidFill>
              </a:rPr>
              <a:t>Berkeley Internet Name Domain (BIND)</a:t>
            </a:r>
            <a:r>
              <a:rPr lang="en-US" dirty="0" smtClean="0">
                <a:solidFill>
                  <a:schemeClr val="accent6"/>
                </a:solidFill>
              </a:rPr>
              <a:t> </a:t>
            </a:r>
            <a:r>
              <a:rPr lang="en-US" dirty="0" err="1" smtClean="0">
                <a:solidFill>
                  <a:schemeClr val="accent6"/>
                </a:solidFill>
              </a:rPr>
              <a:t>verbreitete</a:t>
            </a:r>
            <a:r>
              <a:rPr lang="en-US" dirty="0" smtClean="0">
                <a:solidFill>
                  <a:schemeClr val="accent6"/>
                </a:solidFill>
              </a:rPr>
              <a:t> </a:t>
            </a:r>
            <a:r>
              <a:rPr lang="en-US" dirty="0" err="1" smtClean="0">
                <a:solidFill>
                  <a:schemeClr val="accent6"/>
                </a:solidFill>
              </a:rPr>
              <a:t>sich</a:t>
            </a:r>
            <a:r>
              <a:rPr lang="en-US" dirty="0" smtClean="0">
                <a:solidFill>
                  <a:schemeClr val="accent6"/>
                </a:solidFill>
              </a:rPr>
              <a:t> </a:t>
            </a:r>
            <a:r>
              <a:rPr lang="en-US" dirty="0" err="1" smtClean="0">
                <a:solidFill>
                  <a:schemeClr val="accent6"/>
                </a:solidFill>
              </a:rPr>
              <a:t>schnell</a:t>
            </a:r>
            <a:r>
              <a:rPr lang="en-US" dirty="0" smtClean="0">
                <a:solidFill>
                  <a:schemeClr val="accent6"/>
                </a:solidFill>
              </a:rPr>
              <a:t> und </a:t>
            </a:r>
            <a:r>
              <a:rPr lang="en-US" dirty="0" err="1" smtClean="0">
                <a:solidFill>
                  <a:schemeClr val="accent6"/>
                </a:solidFill>
              </a:rPr>
              <a:t>ist</a:t>
            </a:r>
            <a:r>
              <a:rPr lang="en-US" dirty="0" smtClean="0">
                <a:solidFill>
                  <a:schemeClr val="accent6"/>
                </a:solidFill>
              </a:rPr>
              <a:t> </a:t>
            </a:r>
            <a:r>
              <a:rPr lang="en-US" dirty="0" err="1" smtClean="0">
                <a:solidFill>
                  <a:schemeClr val="accent6"/>
                </a:solidFill>
              </a:rPr>
              <a:t>noch</a:t>
            </a:r>
            <a:r>
              <a:rPr lang="en-US" dirty="0" smtClean="0">
                <a:solidFill>
                  <a:schemeClr val="accent6"/>
                </a:solidFill>
              </a:rPr>
              <a:t> </a:t>
            </a:r>
            <a:r>
              <a:rPr lang="en-US" dirty="0" err="1" smtClean="0">
                <a:solidFill>
                  <a:schemeClr val="accent6"/>
                </a:solidFill>
              </a:rPr>
              <a:t>heute</a:t>
            </a:r>
            <a:r>
              <a:rPr lang="en-US" dirty="0" smtClean="0">
                <a:solidFill>
                  <a:schemeClr val="accent6"/>
                </a:solidFill>
              </a:rPr>
              <a:t> auf UNIX </a:t>
            </a:r>
            <a:r>
              <a:rPr lang="en-US" dirty="0" err="1" smtClean="0">
                <a:solidFill>
                  <a:schemeClr val="accent6"/>
                </a:solidFill>
              </a:rPr>
              <a:t>Systemen</a:t>
            </a:r>
            <a:r>
              <a:rPr lang="en-US" dirty="0" smtClean="0">
                <a:solidFill>
                  <a:schemeClr val="accent6"/>
                </a:solidFill>
              </a:rPr>
              <a:t> de-facto Standard</a:t>
            </a:r>
            <a:endParaRPr lang="de-CH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0506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  <p:bldP spid="1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Graustuf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Benutzerdefiniert 1">
      <a:majorFont>
        <a:latin typeface="Helvetica Condensed Black"/>
        <a:ea typeface=""/>
        <a:cs typeface=""/>
      </a:majorFont>
      <a:minorFont>
        <a:latin typeface="Helvetica-CondensedBlac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159</Words>
  <Application>Microsoft Office PowerPoint</Application>
  <PresentationFormat>Breitbild</PresentationFormat>
  <Paragraphs>22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0" baseType="lpstr">
      <vt:lpstr>Arial</vt:lpstr>
      <vt:lpstr>Courier New</vt:lpstr>
      <vt:lpstr>Helvetica87-CondensedHeavy</vt:lpstr>
      <vt:lpstr>Helvetica-CondensedBlack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Patrick Günthard</dc:creator>
  <cp:lastModifiedBy>Patrick Günthard</cp:lastModifiedBy>
  <cp:revision>9</cp:revision>
  <dcterms:created xsi:type="dcterms:W3CDTF">2016-05-29T14:23:23Z</dcterms:created>
  <dcterms:modified xsi:type="dcterms:W3CDTF">2016-05-29T19:59:05Z</dcterms:modified>
</cp:coreProperties>
</file>