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32" autoAdjust="0"/>
  </p:normalViewPr>
  <p:slideViewPr>
    <p:cSldViewPr>
      <p:cViewPr varScale="1">
        <p:scale>
          <a:sx n="102" d="100"/>
          <a:sy n="102" d="100"/>
        </p:scale>
        <p:origin x="341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FA02A-82E6-4C5B-BE11-8C9C9CB840F3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49224-D812-45BB-9E81-E9D8023DC62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0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49224-D812-45BB-9E81-E9D8023DC62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62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20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92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26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8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76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11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7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09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125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9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5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B2A76-6A8D-48CA-82FF-F35B56F27CC0}" type="datetimeFigureOut">
              <a:rPr lang="de-CH" smtClean="0"/>
              <a:t>01.02.2016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CFAA-6165-4749-B950-9D5A5A86C1BF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3955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1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Univers 45 Light" panose="020B0500000000000000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nivers 55" panose="020B0500000000000000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Univers 55" panose="020B05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nivers 55" panose="020B05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Univers 55" panose="020B0500000000000000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Univers 55" panose="020B0500000000000000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Insecure</a:t>
            </a:r>
            <a:r>
              <a:rPr lang="de-CH" dirty="0" smtClean="0"/>
              <a:t>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References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914650"/>
            <a:ext cx="7416824" cy="1314450"/>
          </a:xfrm>
        </p:spPr>
        <p:txBody>
          <a:bodyPr/>
          <a:lstStyle/>
          <a:p>
            <a:r>
              <a:rPr lang="de-CH" dirty="0" smtClean="0"/>
              <a:t>Timo </a:t>
            </a:r>
            <a:r>
              <a:rPr lang="de-CH" dirty="0" err="1" smtClean="0"/>
              <a:t>Bonomelli</a:t>
            </a:r>
            <a:r>
              <a:rPr lang="de-CH" dirty="0" smtClean="0"/>
              <a:t>, Patrick </a:t>
            </a:r>
            <a:r>
              <a:rPr lang="de-CH" dirty="0" smtClean="0"/>
              <a:t>Günthard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9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Vulnrability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83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i="1" dirty="0" err="1" smtClean="0"/>
              <a:t>Insecure</a:t>
            </a:r>
            <a:r>
              <a:rPr lang="de-CH" i="1" dirty="0" smtClean="0"/>
              <a:t> </a:t>
            </a:r>
            <a:r>
              <a:rPr lang="de-CH" i="1" dirty="0" err="1" smtClean="0"/>
              <a:t>Direct</a:t>
            </a:r>
            <a:r>
              <a:rPr lang="de-CH" i="1" dirty="0" smtClean="0"/>
              <a:t> </a:t>
            </a:r>
            <a:r>
              <a:rPr lang="de-CH" i="1" dirty="0" err="1" smtClean="0"/>
              <a:t>Object</a:t>
            </a:r>
            <a:r>
              <a:rPr lang="de-CH" i="1" dirty="0" smtClean="0"/>
              <a:t> References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34" y="1200150"/>
            <a:ext cx="4392332" cy="3394075"/>
          </a:xfrm>
        </p:spPr>
      </p:pic>
    </p:spTree>
    <p:extLst>
      <p:ext uri="{BB962C8B-B14F-4D97-AF65-F5344CB8AC3E}">
        <p14:creationId xmlns:p14="http://schemas.microsoft.com/office/powerpoint/2010/main" val="9760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Threat Agents:</a:t>
            </a:r>
            <a:r>
              <a:rPr lang="en-US" dirty="0" smtClean="0"/>
              <a:t> Any user who has only partial access to certain type of system data</a:t>
            </a:r>
          </a:p>
          <a:p>
            <a:r>
              <a:rPr lang="en-US" b="1" dirty="0" smtClean="0"/>
              <a:t>Attacker’s Approach:</a:t>
            </a:r>
            <a:r>
              <a:rPr lang="en-US" dirty="0" smtClean="0"/>
              <a:t> Attacker, an authorized system user, simply changes a parameter value that directly refers to a system object to another object the user isn’t authorized to use</a:t>
            </a:r>
          </a:p>
          <a:p>
            <a:r>
              <a:rPr lang="en-US" b="1" dirty="0" smtClean="0"/>
              <a:t>Security Weakness:</a:t>
            </a:r>
            <a:r>
              <a:rPr lang="en-US" dirty="0" smtClean="0"/>
              <a:t> Applications don’t always verify the user is authorized for target objects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55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: Website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Normal behavior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http://somesite.net/change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password?user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</a:t>
            </a:r>
            <a:endParaRPr lang="en-US" sz="4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Attack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http://somesite.net/change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password?user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endParaRPr lang="de-CH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9208" y="2211710"/>
            <a:ext cx="4042792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29208" y="2211710"/>
            <a:ext cx="403860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NeueLT Pro 55 Roman" panose="020B0604020202020204" pitchFamily="34" charset="0"/>
              </a:rPr>
              <a:t>Change Password for User </a:t>
            </a:r>
            <a:r>
              <a:rPr lang="en-US" sz="1600" i="1" dirty="0" err="1" smtClean="0">
                <a:latin typeface="HelveticaNeueLT Pro 55 Roman" panose="020B0604020202020204" pitchFamily="34" charset="0"/>
              </a:rPr>
              <a:t>MyUser</a:t>
            </a:r>
            <a:endParaRPr lang="de-CH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560" y="3003798"/>
            <a:ext cx="28803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611560" y="3579862"/>
            <a:ext cx="28803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611560" y="271576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Password</a:t>
            </a:r>
            <a:endParaRPr lang="de-CH" dirty="0">
              <a:latin typeface="HelveticaNeueLT Pro 55 Roman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32825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Repeat Password</a:t>
            </a:r>
            <a:endParaRPr lang="de-CH" dirty="0">
              <a:latin typeface="HelveticaNeueLT Pro 55 Roman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777680" y="2211710"/>
            <a:ext cx="4042792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4777680" y="2211710"/>
            <a:ext cx="403860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NeueLT Pro 55 Roman" panose="020B0604020202020204" pitchFamily="34" charset="0"/>
              </a:rPr>
              <a:t>Change Password for User </a:t>
            </a:r>
            <a:r>
              <a:rPr lang="en-US" sz="1600" i="1" dirty="0" err="1" smtClean="0">
                <a:latin typeface="HelveticaNeueLT Pro 55 Roman" panose="020B0604020202020204" pitchFamily="34" charset="0"/>
              </a:rPr>
              <a:t>OtherUser</a:t>
            </a:r>
            <a:endParaRPr lang="de-CH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60032" y="3003798"/>
            <a:ext cx="28803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860032" y="3579862"/>
            <a:ext cx="28803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/>
          <p:cNvSpPr txBox="1"/>
          <p:nvPr/>
        </p:nvSpPr>
        <p:spPr>
          <a:xfrm>
            <a:off x="4860032" y="271576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Password</a:t>
            </a:r>
            <a:endParaRPr lang="de-CH" dirty="0">
              <a:latin typeface="HelveticaNeueLT Pro 55 Roman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60032" y="32825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Pro 55 Roman" panose="020B0604020202020204" pitchFamily="34" charset="0"/>
              </a:rPr>
              <a:t>Repeat Password</a:t>
            </a:r>
            <a:endParaRPr lang="de-CH" dirty="0">
              <a:latin typeface="HelveticaNeueLT Pro 55 Roman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524328" y="2283718"/>
            <a:ext cx="100811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3419872" y="2277623"/>
            <a:ext cx="864096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8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Database</a:t>
            </a:r>
            <a:endParaRPr lang="de-CH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behavior</a:t>
            </a: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Access: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http://somesite.net/changepassword?user=myuser;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VALUE(...)</a:t>
            </a: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Java-Code:</a:t>
            </a:r>
          </a:p>
          <a:p>
            <a:pPr marL="0" lvl="0" indent="0">
              <a:buNone/>
            </a:pPr>
            <a:r>
              <a:rPr lang="de-DE" altLang="de-DE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lang="de-DE" altLang="de-DE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de-DE" altLang="de-DE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de-DE" altLang="de-DE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de-DE" altLang="de-DE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connection.prepareStatement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st.setString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( 1, </a:t>
            </a:r>
            <a:r>
              <a:rPr lang="de-DE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</a:t>
            </a:r>
            <a:r>
              <a:rPr lang="de-DE" altLang="de-DE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de-DE" altLang="de-DE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st.executeQuery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de-DE" alt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800" dirty="0" smtClean="0">
              <a:cs typeface="Courier New" panose="020703090202050204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95536" y="339502"/>
            <a:ext cx="8291264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Univers 55" panose="020B0500000000000000" pitchFamily="34" charset="0"/>
              </a:rPr>
              <a:t>Executed Query: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account = ”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 INSERT INTO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account,password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VALUE(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”password”);</a:t>
            </a:r>
          </a:p>
          <a:p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47936" y="491902"/>
            <a:ext cx="8291264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Univers 55" panose="020B0500000000000000" pitchFamily="34" charset="0"/>
              </a:rPr>
              <a:t>Other (more evil) possibility: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account = ”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 DROP TABLE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useraccounts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5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an attack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Test:</a:t>
            </a:r>
            <a:r>
              <a:rPr lang="en-US" dirty="0" smtClean="0"/>
              <a:t> Every parameter coming from the client has to be checked if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25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Benutzerdefiniert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Bildschirmpräsentation (16:9)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HelveticaNeueLT Pro 55 Roman</vt:lpstr>
      <vt:lpstr>Univers 45 Light</vt:lpstr>
      <vt:lpstr>Univers 55</vt:lpstr>
      <vt:lpstr>Larissa</vt:lpstr>
      <vt:lpstr>Insecure Direct Object References</vt:lpstr>
      <vt:lpstr>Vulnrability</vt:lpstr>
      <vt:lpstr>What is Insecure Direct Object References</vt:lpstr>
      <vt:lpstr>Threats</vt:lpstr>
      <vt:lpstr>Example: Website</vt:lpstr>
      <vt:lpstr>Example: Database</vt:lpstr>
      <vt:lpstr>How to prevent an attack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Insecure Direct Object References</dc:title>
  <dc:creator>bbw</dc:creator>
  <cp:lastModifiedBy>Patrick Günthard</cp:lastModifiedBy>
  <cp:revision>7</cp:revision>
  <dcterms:created xsi:type="dcterms:W3CDTF">2016-01-25T08:00:57Z</dcterms:created>
  <dcterms:modified xsi:type="dcterms:W3CDTF">2016-02-01T07:51:18Z</dcterms:modified>
</cp:coreProperties>
</file>