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4.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theme/theme45.xml" ContentType="application/vnd.openxmlformats-officedocument.theme+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theme/theme46.xml" ContentType="application/vnd.openxmlformats-officedocument.theme+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theme/theme47.xml" ContentType="application/vnd.openxmlformats-officedocument.theme+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theme/theme48.xml" ContentType="application/vnd.openxmlformats-officedocument.theme+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theme/theme49.xml" ContentType="application/vnd.openxmlformats-officedocument.theme+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theme/theme50.xml" ContentType="application/vnd.openxmlformats-officedocument.theme+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theme/theme51.xml" ContentType="application/vnd.openxmlformats-officedocument.theme+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theme/theme52.xml" ContentType="application/vnd.openxmlformats-officedocument.theme+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theme/theme53.xml" ContentType="application/vnd.openxmlformats-officedocument.theme+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theme/theme54.xml" ContentType="application/vnd.openxmlformats-officedocument.theme+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theme/theme55.xml" ContentType="application/vnd.openxmlformats-officedocument.theme+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theme/theme56.xml" ContentType="application/vnd.openxmlformats-officedocument.theme+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theme/theme57.xml" ContentType="application/vnd.openxmlformats-officedocument.theme+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theme/theme58.xml" ContentType="application/vnd.openxmlformats-officedocument.theme+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theme/theme59.xml" ContentType="application/vnd.openxmlformats-officedocument.theme+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theme/theme60.xml" ContentType="application/vnd.openxmlformats-officedocument.theme+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theme/theme61.xml" ContentType="application/vnd.openxmlformats-officedocument.theme+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theme/theme62.xml" ContentType="application/vnd.openxmlformats-officedocument.theme+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theme/theme63.xml" ContentType="application/vnd.openxmlformats-officedocument.theme+xml"/>
  <Override PartName="/ppt/theme/theme6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 id="2147484310" r:id="rId51"/>
    <p:sldMasterId id="2147484323" r:id="rId52"/>
    <p:sldMasterId id="2147484336" r:id="rId53"/>
    <p:sldMasterId id="2147484349" r:id="rId54"/>
    <p:sldMasterId id="2147484362" r:id="rId55"/>
    <p:sldMasterId id="2147484375" r:id="rId56"/>
    <p:sldMasterId id="2147484388" r:id="rId57"/>
    <p:sldMasterId id="2147484401" r:id="rId58"/>
    <p:sldMasterId id="2147484414" r:id="rId59"/>
    <p:sldMasterId id="2147484427" r:id="rId60"/>
    <p:sldMasterId id="2147484440" r:id="rId61"/>
    <p:sldMasterId id="2147484453" r:id="rId62"/>
    <p:sldMasterId id="2147484466" r:id="rId63"/>
  </p:sldMasterIdLst>
  <p:notesMasterIdLst>
    <p:notesMasterId r:id="rId121"/>
  </p:notesMasterIdLst>
  <p:sldIdLst>
    <p:sldId id="256" r:id="rId64"/>
    <p:sldId id="257" r:id="rId65"/>
    <p:sldId id="258" r:id="rId66"/>
    <p:sldId id="259" r:id="rId67"/>
    <p:sldId id="260" r:id="rId68"/>
    <p:sldId id="261" r:id="rId69"/>
    <p:sldId id="262" r:id="rId70"/>
    <p:sldId id="263" r:id="rId71"/>
    <p:sldId id="264" r:id="rId72"/>
    <p:sldId id="265" r:id="rId73"/>
    <p:sldId id="266" r:id="rId74"/>
    <p:sldId id="267" r:id="rId75"/>
    <p:sldId id="268" r:id="rId76"/>
    <p:sldId id="269" r:id="rId77"/>
    <p:sldId id="270" r:id="rId78"/>
    <p:sldId id="271" r:id="rId79"/>
    <p:sldId id="272" r:id="rId80"/>
    <p:sldId id="273" r:id="rId81"/>
    <p:sldId id="274" r:id="rId82"/>
    <p:sldId id="275" r:id="rId83"/>
    <p:sldId id="276" r:id="rId84"/>
    <p:sldId id="277" r:id="rId85"/>
    <p:sldId id="278" r:id="rId86"/>
    <p:sldId id="279" r:id="rId87"/>
    <p:sldId id="280" r:id="rId88"/>
    <p:sldId id="281" r:id="rId89"/>
    <p:sldId id="282" r:id="rId90"/>
    <p:sldId id="283" r:id="rId91"/>
    <p:sldId id="284" r:id="rId92"/>
    <p:sldId id="285" r:id="rId93"/>
    <p:sldId id="286" r:id="rId94"/>
    <p:sldId id="287" r:id="rId95"/>
    <p:sldId id="288" r:id="rId96"/>
    <p:sldId id="289" r:id="rId97"/>
    <p:sldId id="290" r:id="rId98"/>
    <p:sldId id="291" r:id="rId99"/>
    <p:sldId id="292" r:id="rId100"/>
    <p:sldId id="293" r:id="rId101"/>
    <p:sldId id="311" r:id="rId102"/>
    <p:sldId id="294" r:id="rId103"/>
    <p:sldId id="295" r:id="rId104"/>
    <p:sldId id="296" r:id="rId105"/>
    <p:sldId id="313" r:id="rId106"/>
    <p:sldId id="297" r:id="rId107"/>
    <p:sldId id="298" r:id="rId108"/>
    <p:sldId id="299" r:id="rId109"/>
    <p:sldId id="300" r:id="rId110"/>
    <p:sldId id="301" r:id="rId111"/>
    <p:sldId id="314" r:id="rId112"/>
    <p:sldId id="302" r:id="rId113"/>
    <p:sldId id="303" r:id="rId114"/>
    <p:sldId id="304" r:id="rId115"/>
    <p:sldId id="305" r:id="rId116"/>
    <p:sldId id="307" r:id="rId117"/>
    <p:sldId id="308" r:id="rId118"/>
    <p:sldId id="309" r:id="rId119"/>
    <p:sldId id="317" r:id="rId120"/>
  </p:sldIdLst>
  <p:sldSz cx="9144000" cy="6858000" type="screen4x3"/>
  <p:notesSz cx="6858000" cy="9144000"/>
  <p:embeddedFontLst>
    <p:embeddedFont>
      <p:font typeface="Segoe Light" panose="000B0500000000000000" pitchFamily="34" charset="0"/>
      <p:regular r:id="rId122"/>
      <p:italic r:id="rId123"/>
    </p:embeddedFont>
    <p:embeddedFont>
      <p:font typeface="Lucida Sans Typewriter" panose="020B0509030504030204" pitchFamily="49" charset="0"/>
      <p:regular r:id="rId124"/>
      <p:bold r:id="rId125"/>
      <p:italic r:id="rId126"/>
      <p:boldItalic r:id="rId127"/>
    </p:embeddedFont>
    <p:embeddedFont>
      <p:font typeface="Segoe UI Light" panose="020B0502040204020203" pitchFamily="34" charset="0"/>
      <p:regular r:id="rId128"/>
    </p:embeddedFont>
    <p:embeddedFont>
      <p:font typeface="Segoe UI" panose="020B0502040204020203" pitchFamily="34" charset="0"/>
      <p:regular r:id="rId129"/>
      <p:bold r:id="rId130"/>
      <p:italic r:id="rId131"/>
      <p:boldItalic r:id="rId132"/>
    </p:embeddedFont>
    <p:embeddedFont>
      <p:font typeface="Mangal" panose="02040503050203030202" pitchFamily="18" charset="0"/>
      <p:regular r:id="rId133"/>
      <p:bold r:id="rId134"/>
    </p:embeddedFont>
    <p:embeddedFont>
      <p:font typeface="Verdana" panose="020B0604030504040204" pitchFamily="34" charset="0"/>
      <p:regular r:id="rId135"/>
      <p:bold r:id="rId136"/>
      <p:italic r:id="rId137"/>
      <p:boldItalic r:id="rId138"/>
    </p:embeddedFont>
    <p:embeddedFont>
      <p:font typeface="Calibri" panose="020F0502020204030204" pitchFamily="34" charset="0"/>
      <p:regular r:id="rId139"/>
      <p:bold r:id="rId140"/>
      <p:italic r:id="rId141"/>
      <p:boldItalic r:id="rId1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398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35" autoAdjust="0"/>
    <p:restoredTop sz="96433" autoAdjust="0"/>
  </p:normalViewPr>
  <p:slideViewPr>
    <p:cSldViewPr snapToGrid="0">
      <p:cViewPr varScale="1">
        <p:scale>
          <a:sx n="85" d="100"/>
          <a:sy n="85" d="100"/>
        </p:scale>
        <p:origin x="446" y="53"/>
      </p:cViewPr>
      <p:guideLst/>
    </p:cSldViewPr>
  </p:slideViewPr>
  <p:outlineViewPr>
    <p:cViewPr>
      <p:scale>
        <a:sx n="33" d="100"/>
        <a:sy n="33" d="100"/>
      </p:scale>
      <p:origin x="0" y="-10818"/>
    </p:cViewPr>
  </p:outlineViewPr>
  <p:notesTextViewPr>
    <p:cViewPr>
      <p:scale>
        <a:sx n="3" d="2"/>
        <a:sy n="3" d="2"/>
      </p:scale>
      <p:origin x="0" y="0"/>
    </p:cViewPr>
  </p:notesTextViewPr>
  <p:notesViewPr>
    <p:cSldViewPr snapToGrid="0">
      <p:cViewPr varScale="1">
        <p:scale>
          <a:sx n="64" d="100"/>
          <a:sy n="64" d="100"/>
        </p:scale>
        <p:origin x="1656" y="77"/>
      </p:cViewPr>
      <p:guideLst>
        <p:guide orient="horz" pos="2880"/>
        <p:guide pos="398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54.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Master" Target="slideMasters/slideMaster63.xml"/><Relationship Id="rId68" Type="http://schemas.openxmlformats.org/officeDocument/2006/relationships/slide" Target="slides/slide5.xml"/><Relationship Id="rId84" Type="http://schemas.openxmlformats.org/officeDocument/2006/relationships/slide" Target="slides/slide21.xml"/><Relationship Id="rId89" Type="http://schemas.openxmlformats.org/officeDocument/2006/relationships/slide" Target="slides/slide26.xml"/><Relationship Id="rId112" Type="http://schemas.openxmlformats.org/officeDocument/2006/relationships/slide" Target="slides/slide49.xml"/><Relationship Id="rId133" Type="http://schemas.openxmlformats.org/officeDocument/2006/relationships/font" Target="fonts/font12.fntdata"/><Relationship Id="rId138" Type="http://schemas.openxmlformats.org/officeDocument/2006/relationships/font" Target="fonts/font17.fntdata"/><Relationship Id="rId16" Type="http://schemas.openxmlformats.org/officeDocument/2006/relationships/slideMaster" Target="slideMasters/slideMaster16.xml"/><Relationship Id="rId107" Type="http://schemas.openxmlformats.org/officeDocument/2006/relationships/slide" Target="slides/slide44.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74" Type="http://schemas.openxmlformats.org/officeDocument/2006/relationships/slide" Target="slides/slide11.xml"/><Relationship Id="rId79" Type="http://schemas.openxmlformats.org/officeDocument/2006/relationships/slide" Target="slides/slide16.xml"/><Relationship Id="rId102" Type="http://schemas.openxmlformats.org/officeDocument/2006/relationships/slide" Target="slides/slide39.xml"/><Relationship Id="rId123" Type="http://schemas.openxmlformats.org/officeDocument/2006/relationships/font" Target="fonts/font2.fntdata"/><Relationship Id="rId128" Type="http://schemas.openxmlformats.org/officeDocument/2006/relationships/font" Target="fonts/font7.fntdata"/><Relationship Id="rId144"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27.xml"/><Relationship Id="rId95" Type="http://schemas.openxmlformats.org/officeDocument/2006/relationships/slide" Target="slides/slide32.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1.xml"/><Relationship Id="rId69" Type="http://schemas.openxmlformats.org/officeDocument/2006/relationships/slide" Target="slides/slide6.xml"/><Relationship Id="rId113" Type="http://schemas.openxmlformats.org/officeDocument/2006/relationships/slide" Target="slides/slide50.xml"/><Relationship Id="rId118" Type="http://schemas.openxmlformats.org/officeDocument/2006/relationships/slide" Target="slides/slide55.xml"/><Relationship Id="rId134" Type="http://schemas.openxmlformats.org/officeDocument/2006/relationships/font" Target="fonts/font13.fntdata"/><Relationship Id="rId139" Type="http://schemas.openxmlformats.org/officeDocument/2006/relationships/font" Target="fonts/font18.fntdata"/><Relationship Id="rId80" Type="http://schemas.openxmlformats.org/officeDocument/2006/relationships/slide" Target="slides/slide17.xml"/><Relationship Id="rId85" Type="http://schemas.openxmlformats.org/officeDocument/2006/relationships/slide" Target="slides/slide2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Master" Target="slideMasters/slideMaster59.xml"/><Relationship Id="rId67" Type="http://schemas.openxmlformats.org/officeDocument/2006/relationships/slide" Target="slides/slide4.xml"/><Relationship Id="rId103" Type="http://schemas.openxmlformats.org/officeDocument/2006/relationships/slide" Target="slides/slide40.xml"/><Relationship Id="rId108" Type="http://schemas.openxmlformats.org/officeDocument/2006/relationships/slide" Target="slides/slide45.xml"/><Relationship Id="rId116" Type="http://schemas.openxmlformats.org/officeDocument/2006/relationships/slide" Target="slides/slide53.xml"/><Relationship Id="rId124" Type="http://schemas.openxmlformats.org/officeDocument/2006/relationships/font" Target="fonts/font3.fntdata"/><Relationship Id="rId129" Type="http://schemas.openxmlformats.org/officeDocument/2006/relationships/font" Target="fonts/font8.fntdata"/><Relationship Id="rId137" Type="http://schemas.openxmlformats.org/officeDocument/2006/relationships/font" Target="fonts/font16.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Master" Target="slideMasters/slideMaster54.xml"/><Relationship Id="rId62" Type="http://schemas.openxmlformats.org/officeDocument/2006/relationships/slideMaster" Target="slideMasters/slideMaster62.xml"/><Relationship Id="rId70" Type="http://schemas.openxmlformats.org/officeDocument/2006/relationships/slide" Target="slides/slide7.xml"/><Relationship Id="rId75" Type="http://schemas.openxmlformats.org/officeDocument/2006/relationships/slide" Target="slides/slide12.xml"/><Relationship Id="rId83" Type="http://schemas.openxmlformats.org/officeDocument/2006/relationships/slide" Target="slides/slide20.xml"/><Relationship Id="rId88" Type="http://schemas.openxmlformats.org/officeDocument/2006/relationships/slide" Target="slides/slide25.xml"/><Relationship Id="rId91" Type="http://schemas.openxmlformats.org/officeDocument/2006/relationships/slide" Target="slides/slide28.xml"/><Relationship Id="rId96" Type="http://schemas.openxmlformats.org/officeDocument/2006/relationships/slide" Target="slides/slide33.xml"/><Relationship Id="rId111" Type="http://schemas.openxmlformats.org/officeDocument/2006/relationships/slide" Target="slides/slide48.xml"/><Relationship Id="rId132" Type="http://schemas.openxmlformats.org/officeDocument/2006/relationships/font" Target="fonts/font11.fntdata"/><Relationship Id="rId140" Type="http://schemas.openxmlformats.org/officeDocument/2006/relationships/font" Target="fonts/font19.fntdata"/><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Master" Target="slideMasters/slideMaster57.xml"/><Relationship Id="rId106" Type="http://schemas.openxmlformats.org/officeDocument/2006/relationships/slide" Target="slides/slide43.xml"/><Relationship Id="rId114" Type="http://schemas.openxmlformats.org/officeDocument/2006/relationships/slide" Target="slides/slide51.xml"/><Relationship Id="rId119" Type="http://schemas.openxmlformats.org/officeDocument/2006/relationships/slide" Target="slides/slide56.xml"/><Relationship Id="rId127" Type="http://schemas.openxmlformats.org/officeDocument/2006/relationships/font" Target="fonts/font6.fntdata"/><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Master" Target="slideMasters/slideMaster60.xml"/><Relationship Id="rId65" Type="http://schemas.openxmlformats.org/officeDocument/2006/relationships/slide" Target="slides/slide2.xml"/><Relationship Id="rId73" Type="http://schemas.openxmlformats.org/officeDocument/2006/relationships/slide" Target="slides/slide10.xml"/><Relationship Id="rId78" Type="http://schemas.openxmlformats.org/officeDocument/2006/relationships/slide" Target="slides/slide15.xml"/><Relationship Id="rId81" Type="http://schemas.openxmlformats.org/officeDocument/2006/relationships/slide" Target="slides/slide18.xml"/><Relationship Id="rId86" Type="http://schemas.openxmlformats.org/officeDocument/2006/relationships/slide" Target="slides/slide23.xml"/><Relationship Id="rId94" Type="http://schemas.openxmlformats.org/officeDocument/2006/relationships/slide" Target="slides/slide31.xml"/><Relationship Id="rId99" Type="http://schemas.openxmlformats.org/officeDocument/2006/relationships/slide" Target="slides/slide36.xml"/><Relationship Id="rId101" Type="http://schemas.openxmlformats.org/officeDocument/2006/relationships/slide" Target="slides/slide38.xml"/><Relationship Id="rId122" Type="http://schemas.openxmlformats.org/officeDocument/2006/relationships/font" Target="fonts/font1.fntdata"/><Relationship Id="rId130" Type="http://schemas.openxmlformats.org/officeDocument/2006/relationships/font" Target="fonts/font9.fntdata"/><Relationship Id="rId135" Type="http://schemas.openxmlformats.org/officeDocument/2006/relationships/font" Target="fonts/font14.fntdata"/><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46.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3.xml"/><Relationship Id="rId97" Type="http://schemas.openxmlformats.org/officeDocument/2006/relationships/slide" Target="slides/slide34.xml"/><Relationship Id="rId104" Type="http://schemas.openxmlformats.org/officeDocument/2006/relationships/slide" Target="slides/slide41.xml"/><Relationship Id="rId120" Type="http://schemas.openxmlformats.org/officeDocument/2006/relationships/slide" Target="slides/slide57.xml"/><Relationship Id="rId125" Type="http://schemas.openxmlformats.org/officeDocument/2006/relationships/font" Target="fonts/font4.fntdata"/><Relationship Id="rId141" Type="http://schemas.openxmlformats.org/officeDocument/2006/relationships/font" Target="fonts/font20.fntdata"/><Relationship Id="rId14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8.xml"/><Relationship Id="rId92" Type="http://schemas.openxmlformats.org/officeDocument/2006/relationships/slide" Target="slides/slide29.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3.xml"/><Relationship Id="rId87" Type="http://schemas.openxmlformats.org/officeDocument/2006/relationships/slide" Target="slides/slide24.xml"/><Relationship Id="rId110" Type="http://schemas.openxmlformats.org/officeDocument/2006/relationships/slide" Target="slides/slide47.xml"/><Relationship Id="rId115" Type="http://schemas.openxmlformats.org/officeDocument/2006/relationships/slide" Target="slides/slide52.xml"/><Relationship Id="rId131" Type="http://schemas.openxmlformats.org/officeDocument/2006/relationships/font" Target="fonts/font10.fntdata"/><Relationship Id="rId136" Type="http://schemas.openxmlformats.org/officeDocument/2006/relationships/font" Target="fonts/font15.fntdata"/><Relationship Id="rId61" Type="http://schemas.openxmlformats.org/officeDocument/2006/relationships/slideMaster" Target="slideMasters/slideMaster61.xml"/><Relationship Id="rId82" Type="http://schemas.openxmlformats.org/officeDocument/2006/relationships/slide" Target="slides/slide19.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4.xml"/><Relationship Id="rId100" Type="http://schemas.openxmlformats.org/officeDocument/2006/relationships/slide" Target="slides/slide37.xml"/><Relationship Id="rId105" Type="http://schemas.openxmlformats.org/officeDocument/2006/relationships/slide" Target="slides/slide42.xml"/><Relationship Id="rId126" Type="http://schemas.openxmlformats.org/officeDocument/2006/relationships/font" Target="fonts/font5.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9.xml"/><Relationship Id="rId93" Type="http://schemas.openxmlformats.org/officeDocument/2006/relationships/slide" Target="slides/slide30.xml"/><Relationship Id="rId98" Type="http://schemas.openxmlformats.org/officeDocument/2006/relationships/slide" Target="slides/slide35.xml"/><Relationship Id="rId121" Type="http://schemas.openxmlformats.org/officeDocument/2006/relationships/notesMaster" Target="notesMasters/notesMaster1.xml"/><Relationship Id="rId14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A3BF0-EE8B-4355-B11F-F5BB4E9C2B42}" type="datetimeFigureOut">
              <a:rPr lang="en-CA" smtClean="0"/>
              <a:t>10/03/2014</a:t>
            </a:fld>
            <a:endParaRPr lang="en-CA"/>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1F45A-45A6-418F-ABA5-EC8D7307846F}" type="slidenum">
              <a:rPr lang="en-CA" smtClean="0"/>
              <a:t>‹#›</a:t>
            </a:fld>
            <a:endParaRPr lang="en-CA"/>
          </a:p>
        </p:txBody>
      </p:sp>
    </p:spTree>
    <p:extLst>
      <p:ext uri="{BB962C8B-B14F-4D97-AF65-F5344CB8AC3E}">
        <p14:creationId xmlns:p14="http://schemas.microsoft.com/office/powerpoint/2010/main" val="377275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Presentation: </a:t>
            </a:r>
            <a:r>
              <a:rPr lang="en-US" sz="1000" b="0" dirty="0" smtClean="0">
                <a:effectLst/>
                <a:latin typeface="Arial" panose="020B0604020202020204" pitchFamily="34" charset="0"/>
                <a:ea typeface="Times New Roman" panose="02020603050405020304" pitchFamily="18" charset="0"/>
                <a:cs typeface="Segoe UI" panose="020B0502040204020203" pitchFamily="34" charset="0"/>
              </a:rPr>
              <a:t>100 minutes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Lab: </a:t>
            </a:r>
            <a:r>
              <a:rPr lang="en-US" sz="1000" b="0" dirty="0" smtClean="0">
                <a:effectLst/>
                <a:latin typeface="Arial" panose="020B0604020202020204" pitchFamily="34" charset="0"/>
                <a:ea typeface="Times New Roman" panose="02020603050405020304" pitchFamily="18" charset="0"/>
                <a:cs typeface="Segoe UI" panose="020B0502040204020203" pitchFamily="34" charset="0"/>
              </a:rPr>
              <a:t>75 minutes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should be able to:</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Describe Windows Server</a:t>
            </a:r>
            <a:r>
              <a:rPr lang="en-US" sz="1000" baseline="30000" dirty="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2012.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Install Windows Server 2012.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Perform post‑installation configuration of Windows Server 2012.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Describe the management tools available in Windows Server 2012.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Perform basic administrative tasks with Windows PowerShell</a:t>
            </a:r>
            <a:r>
              <a:rPr lang="en-US" sz="1000" baseline="30000" dirty="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Required Materials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CA"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file 20410D_01.pptx.</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CA" sz="1000" dirty="0" smtClean="0">
                <a:effectLst/>
                <a:latin typeface="Arial" panose="020B0604020202020204" pitchFamily="34" charset="0"/>
                <a:ea typeface="Calibri" panose="020F0502020204030204" pitchFamily="34" charset="0"/>
                <a:cs typeface="Segoe UI" panose="020B0502040204020203" pitchFamily="34" charset="0"/>
              </a:rPr>
              <a:t>: We recommend that you use Office PowerPoint 2007 or a newer version to display the slides for this course. If you use PowerPoint Viewer or an older version of Office PowerPoint, all the features of the slides might not display correctly.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Preparation Tasks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CA" sz="1000" dirty="0" smtClean="0">
              <a:effectLst/>
              <a:latin typeface="Arial" panose="020B0604020202020204" pitchFamily="34"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Practice performing the lab exercises.</a:t>
            </a:r>
            <a:endParaRPr lang="en-CA" sz="1000" dirty="0" smtClean="0">
              <a:effectLst/>
              <a:latin typeface="Arial" panose="020B0604020202020204" pitchFamily="34"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smtClean="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CA"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5204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10</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9669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Point out that clean installs and migrations are generally the preferred method of upgrading operating systems. Even though they are more time consuming, there is usually less troubleshooting involved, especially when you are dealing with systems that have been in production for a long time and have gone through many configuration changes.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2439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Remind students that the minimum hardware requirements apply to the operating system itself, and do not include any applications that they might want to deploy on the operating system. Hardware requirements also vary depending on the server role. For example, a SQL Server database server requires a more powerful processor and more RAM than a server that functions as a file server.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Why does a server need more hard disk drive space if it has more than 16 GB of RAM?</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 server needs more hard disk drive space because it requires additional hard disk space for virtual memory.</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40590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1 of 7: Choose installation language, currency format, time format, and keyboard input method.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There are seven slides for this topic. None have actual animations.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Use these slides to demonstrate each part of the Windows Server 2012 R2 installation process.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Reinforce that only a few decisions need to be made to deploy Windows Server 2012 R2.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Remind students that in almost all cases they will use the Custom rather than the Upgrade installation option.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Remind students that upgrades must be launched from within the Windows Server operating system, but that they can launch a fresh installation from bootable media.</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seven separate slides illustrate the Windows Server 2012 R2 installation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1: Choose installation language, currency format, time format, and keyboard input method.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2: Click Install Now, or choose to repair your computer.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3: Select the operating system that you want to install.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4: Review and accept the license terms.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5: Select the installation type, Upgrade or Custom.</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6: Select the installation location.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Slide 7: Provide the password for the local administrator account.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11271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Slide 2 of 7: </a:t>
            </a:r>
            <a:r>
              <a:rPr lang="en-CA" sz="1000" smtClean="0">
                <a:effectLst/>
                <a:latin typeface="Arial" panose="020B0604020202020204" pitchFamily="34" charset="0"/>
                <a:ea typeface="Calibri" panose="020F0502020204030204" pitchFamily="34" charset="0"/>
                <a:cs typeface="Segoe UI" panose="020B0502040204020203" pitchFamily="34" charset="0"/>
              </a:rPr>
              <a:t>Click Install Now, or choose to repair your computer.</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88442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Slide 3 of 7: Select the operating system you want to install.</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6723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4 of 7: Review and accept the license terms.</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77362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5 of 7: Select the installation type, Upgrade or Custom.</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48770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6 of 7: Select the installation location.</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2725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Slide 7 of 7: Provide the password for the local administrator account.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19</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4634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This module introduces students to the editions of Windows Server 2012 and the new Windows Server 2012 management tools; and teaches them how to install Windows Server 2012, how to perform post-deployment tasks, and how to perform basic administrative tasks.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Point out to students that, in this course, references to Windows Server 2012 mean both Windows Server and Windows Server 2012 R2. If Windows Server 2012 R2 is specifically mentioned, the reference is only for Windows Server 2012 R2 (for example, for upgrades).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35483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Point out that not every role can be migrated. For example, the Active Directory Domain Services (AD DS) role cannot be migrated. Typically, a new domain controller is created and the old one is decommissioned.</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Also point out that migration guides exist for migrating roles to Windows Server 2008 R2, and that the guidance in those guides still applies.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20</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00463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24486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Slide 1 of 8</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Use this set of eight slides to discuss the properties shown: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1:	All properties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2:	Computer name</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3:	Domain</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4:	Windows Firewall</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5:	Remote Desktop</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6:	Local Area Connection</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7:	These three together: Last installed updates, Windows Update, Last checked for updates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815975" algn="l"/>
              </a:tabLst>
            </a:pPr>
            <a:r>
              <a:rPr lang="en-US" sz="1000" smtClean="0">
                <a:effectLst/>
                <a:latin typeface="Arial" panose="020B0604020202020204" pitchFamily="34" charset="0"/>
                <a:ea typeface="Times New Roman" panose="02020603050405020304" pitchFamily="18" charset="0"/>
                <a:cs typeface="Segoe UI" panose="020B0502040204020203" pitchFamily="34" charset="0"/>
              </a:rPr>
              <a:t>Slide 8:	Time zone</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85304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2 of 8: Computer name</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81351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Slide 3 of 8: Domain or Workgroup</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1700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Slide 4 of 8: Windows Firewall status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09744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5 of 8: Remote Desktop</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67500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6 of 8: Local Area Connection</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34598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Slide 7 of 8: Shows these three together: Last installed updates, Windows Update, Last checked for updates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96292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Slide 8 of 8: Time zone</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29</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1292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23532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Refer to the slide, which shows a screen shot of the local server node for the Server Manager console. In the local server node, the Local Area Connection and IP address display. Also note that the Network adapter teaming status appears.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30</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89656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Display the </a:t>
            </a:r>
            <a:r>
              <a:rPr lang="en-CA" sz="1000" b="1" smtClean="0">
                <a:effectLst/>
                <a:latin typeface="Arial" panose="020B0604020202020204" pitchFamily="34" charset="0"/>
                <a:ea typeface="Calibri" panose="020F0502020204030204" pitchFamily="34" charset="0"/>
                <a:cs typeface="Times New Roman" panose="02020603050405020304" pitchFamily="18" charset="0"/>
              </a:rPr>
              <a:t>Computer Name/Domain Changes</a:t>
            </a:r>
            <a:r>
              <a:rPr lang="en-CA" sz="1000" smtClean="0">
                <a:effectLst/>
                <a:latin typeface="Arial" panose="020B0604020202020204" pitchFamily="34" charset="0"/>
                <a:ea typeface="Calibri" panose="020F0502020204030204" pitchFamily="34" charset="0"/>
                <a:cs typeface="Segoe UI" panose="020B0502040204020203" pitchFamily="34" charset="0"/>
              </a:rPr>
              <a:t> dialog box, and review the list of information necessary for domain join.</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71705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a:t>
            </a:r>
            <a:r>
              <a:rPr lang="en-CA"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iscuss the traditional activation process. Ask students about the last time they performed a telephone activation. Ask them if they have ever had any problems with activation, and if so, how they resolved the problem. Ask if they use any automatic activation technologies in their environment.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29075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Discuss the functionality of </a:t>
            </a:r>
            <a:r>
              <a:rPr lang="en-CA" sz="1000" b="1" smtClean="0">
                <a:effectLst/>
                <a:latin typeface="Arial" panose="020B0604020202020204" pitchFamily="34" charset="0"/>
                <a:ea typeface="Calibri" panose="020F0502020204030204" pitchFamily="34" charset="0"/>
                <a:cs typeface="Times New Roman" panose="02020603050405020304" pitchFamily="18" charset="0"/>
              </a:rPr>
              <a:t>sconfig.cmd</a:t>
            </a:r>
            <a:r>
              <a:rPr lang="en-CA" sz="1000" smtClean="0">
                <a:effectLst/>
                <a:latin typeface="Arial" panose="020B0604020202020204" pitchFamily="34" charset="0"/>
                <a:ea typeface="Calibri" panose="020F0502020204030204" pitchFamily="34" charset="0"/>
                <a:cs typeface="Segoe UI" panose="020B0502040204020203" pitchFamily="34" charset="0"/>
              </a:rPr>
              <a:t>.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Sconfig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is a menu‑driven command‑line tool that presents menu options in a numerical format. Administrators can run commands and perform configurations based on the numbered menu options.</a:t>
            </a:r>
            <a:endParaRPr lang="en-CA"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This tool simplifies the process of performing common basic administrative tasks on Server Core, which was a problem for many administrators with the Server Core version that was available with Windows Server 2008 because you needed to know the correct commands.</a:t>
            </a:r>
            <a:endParaRPr lang="en-CA"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02885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5425" indent="-225425">
              <a:lnSpc>
                <a:spcPct val="107000"/>
              </a:lnSpc>
              <a:spcAft>
                <a:spcPts val="400"/>
              </a:spcAft>
              <a:tabLst>
                <a:tab pos="225425"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Emphasize that the feature names are case-sensitive when you use the DISM utility.</a:t>
            </a:r>
          </a:p>
          <a:p>
            <a:pPr marL="225425" indent="-225425">
              <a:lnSpc>
                <a:spcPct val="107000"/>
              </a:lnSpc>
              <a:spcAft>
                <a:spcPts val="400"/>
              </a:spcAft>
              <a:tabLst>
                <a:tab pos="225425" algn="l"/>
              </a:tabLs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25425" marR="0" lvl="0" indent="-225425">
              <a:lnSpc>
                <a:spcPct val="115000"/>
              </a:lnSpc>
              <a:spcBef>
                <a:spcPts val="0"/>
              </a:spcBef>
              <a:spcAft>
                <a:spcPts val="400"/>
              </a:spcAft>
              <a:buFont typeface="+mj-lt"/>
              <a:buAutoNum type="arabicPeriod"/>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For this demonstration, start the 20410D-LON-DC1 virtual machine.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marR="0" lvl="0" indent="-225425">
              <a:lnSpc>
                <a:spcPct val="115000"/>
              </a:lnSpc>
              <a:spcBef>
                <a:spcPts val="0"/>
              </a:spcBef>
              <a:spcAft>
                <a:spcPts val="400"/>
              </a:spcAft>
              <a:buFont typeface="+mj-lt"/>
              <a:buAutoNum type="arabicPeriod"/>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as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indent="-225425">
              <a:lnSpc>
                <a:spcPct val="107000"/>
              </a:lnSpc>
              <a:spcAft>
                <a:spcPts val="400"/>
              </a:spcAft>
              <a:tabLst>
                <a:tab pos="225425" algn="l"/>
              </a:tabLs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25425" indent="-225425">
              <a:lnSpc>
                <a:spcPts val="1300"/>
              </a:lnSpc>
              <a:spcBef>
                <a:spcPts val="900"/>
              </a:spcBef>
              <a:spcAft>
                <a:spcPts val="400"/>
              </a:spcAft>
              <a:tabLst>
                <a:tab pos="225425" algn="l"/>
              </a:tabLs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View a list of all Windows features and their current state</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225425" marR="0" lvl="0" indent="-225425">
              <a:lnSpc>
                <a:spcPct val="115000"/>
              </a:lnSpc>
              <a:spcBef>
                <a:spcPts val="0"/>
              </a:spcBef>
              <a:spcAft>
                <a:spcPts val="400"/>
              </a:spcAft>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1.	In Server Manager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Server Backup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marR="0" indent="-225425">
              <a:lnSpc>
                <a:spcPct val="115000"/>
              </a:lnSpc>
              <a:spcBef>
                <a:spcPts val="0"/>
              </a:spcBef>
              <a:spcAft>
                <a:spcPts val="400"/>
              </a:spcAft>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details pane, notice that Windows Server Backup is not installed on the computer.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marR="0" lvl="0" indent="-225425">
              <a:lnSpc>
                <a:spcPct val="115000"/>
              </a:lnSpc>
              <a:spcBef>
                <a:spcPts val="0"/>
              </a:spcBef>
              <a:spcAft>
                <a:spcPts val="400"/>
              </a:spcAft>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	Close the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wbadmin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-[Windows Server Backup(Local)] window.</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indent="-225425">
              <a:lnSpc>
                <a:spcPts val="1300"/>
              </a:lnSpc>
              <a:spcBef>
                <a:spcPts val="900"/>
              </a:spcBef>
              <a:spcAft>
                <a:spcPts val="400"/>
              </a:spcAft>
              <a:tabLst>
                <a:tab pos="225425" algn="l"/>
              </a:tabLs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Gather information about the Windows Server Backup feature</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225425" marR="0" lvl="0" indent="-225425">
              <a:lnSpc>
                <a:spcPct val="115000"/>
              </a:lnSpc>
              <a:spcBef>
                <a:spcPts val="0"/>
              </a:spcBef>
              <a:spcAft>
                <a:spcPts val="400"/>
              </a:spcAft>
              <a:buFont typeface="+mj-lt"/>
              <a:buAutoNum type="arabicPeriod"/>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icon on the taskbar,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marR="0" lvl="0" indent="-225425">
              <a:lnSpc>
                <a:spcPct val="115000"/>
              </a:lnSpc>
              <a:spcBef>
                <a:spcPts val="0"/>
              </a:spcBef>
              <a:spcAft>
                <a:spcPts val="400"/>
              </a:spcAft>
              <a:buFont typeface="+mj-lt"/>
              <a:buAutoNum type="arabicPeriod"/>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indent="-225425">
              <a:lnSpc>
                <a:spcPct val="115000"/>
              </a:lnSpc>
              <a:spcBef>
                <a:spcPts val="600"/>
              </a:spcBef>
              <a:spcAft>
                <a:spcPts val="400"/>
              </a:spcAft>
              <a:tabLst>
                <a:tab pos="225425" algn="l"/>
              </a:tabLst>
            </a:pPr>
            <a:r>
              <a:rPr lang="en-US" sz="1000" b="1" dirty="0" smtClean="0">
                <a:effectLst/>
                <a:latin typeface="Lucida Sans Typewriter" panose="020B0509030504030204" pitchFamily="49" charset="0"/>
                <a:ea typeface="Times New Roman" panose="02020603050405020304" pitchFamily="18" charset="0"/>
                <a:cs typeface="Arial" panose="020B0604020202020204" pitchFamily="34" charset="0"/>
              </a:rPr>
              <a:t>		DISM /online /get-features</a:t>
            </a:r>
            <a:endParaRPr lang="en-CA" sz="1000" b="1" dirty="0" smtClean="0">
              <a:effectLst/>
              <a:latin typeface="Lucida Sans Typewriter" panose="020B0509030504030204" pitchFamily="49" charset="0"/>
              <a:ea typeface="Times New Roman" panose="02020603050405020304" pitchFamily="18" charset="0"/>
              <a:cs typeface="Arial" panose="020B0604020202020204" pitchFamily="34" charset="0"/>
            </a:endParaRPr>
          </a:p>
          <a:p>
            <a:pPr marL="225425" marR="0" lvl="0" indent="-225425">
              <a:lnSpc>
                <a:spcPct val="115000"/>
              </a:lnSpc>
              <a:spcBef>
                <a:spcPts val="0"/>
              </a:spcBef>
              <a:spcAft>
                <a:spcPts val="400"/>
              </a:spcAft>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3.	Type the following command, and then press Enter: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225425" indent="-225425">
              <a:lnSpc>
                <a:spcPct val="115000"/>
              </a:lnSpc>
              <a:spcBef>
                <a:spcPts val="600"/>
              </a:spcBef>
              <a:spcAft>
                <a:spcPts val="400"/>
              </a:spcAft>
              <a:tabLst>
                <a:tab pos="225425" algn="l"/>
              </a:tabLst>
            </a:pPr>
            <a:r>
              <a:rPr lang="en-US" sz="1000" b="1" dirty="0" smtClean="0">
                <a:latin typeface="Lucida Sans Typewriter" panose="020B0509030504030204" pitchFamily="49" charset="0"/>
                <a:ea typeface="Times New Roman" panose="02020603050405020304" pitchFamily="18" charset="0"/>
                <a:cs typeface="Arial" panose="020B0604020202020204" pitchFamily="34" charset="0"/>
              </a:rPr>
              <a:t>	DISM </a:t>
            </a:r>
            <a:r>
              <a:rPr lang="en-US" sz="1000" b="1" dirty="0">
                <a:latin typeface="Lucida Sans Typewriter" panose="020B0509030504030204" pitchFamily="49" charset="0"/>
                <a:ea typeface="Times New Roman" panose="02020603050405020304" pitchFamily="18" charset="0"/>
                <a:cs typeface="Arial" panose="020B0604020202020204" pitchFamily="34" charset="0"/>
              </a:rPr>
              <a:t>/online /get-</a:t>
            </a:r>
            <a:r>
              <a:rPr lang="en-US" sz="1000" b="1" dirty="0" err="1">
                <a:latin typeface="Lucida Sans Typewriter" panose="020B0509030504030204" pitchFamily="49" charset="0"/>
                <a:ea typeface="Times New Roman" panose="02020603050405020304" pitchFamily="18" charset="0"/>
                <a:cs typeface="Arial" panose="020B0604020202020204" pitchFamily="34" charset="0"/>
              </a:rPr>
              <a:t>featureinfo</a:t>
            </a:r>
            <a:r>
              <a:rPr lang="en-US" sz="1000" b="1" dirty="0">
                <a:latin typeface="Lucida Sans Typewriter" panose="020B0509030504030204" pitchFamily="49" charset="0"/>
                <a:ea typeface="Times New Roman" panose="02020603050405020304" pitchFamily="18" charset="0"/>
                <a:cs typeface="Arial" panose="020B0604020202020204" pitchFamily="34" charset="0"/>
              </a:rPr>
              <a:t> /</a:t>
            </a:r>
            <a:r>
              <a:rPr lang="en-US" sz="1000" b="1" dirty="0" err="1">
                <a:latin typeface="Lucida Sans Typewriter" panose="020B0509030504030204" pitchFamily="49" charset="0"/>
                <a:ea typeface="Times New Roman" panose="02020603050405020304" pitchFamily="18" charset="0"/>
                <a:cs typeface="Arial" panose="020B0604020202020204" pitchFamily="34" charset="0"/>
              </a:rPr>
              <a:t>featurename:WindowsServerBackup</a:t>
            </a:r>
            <a:endParaRPr lang="en-CA" sz="1000" b="1" dirty="0">
              <a:latin typeface="Lucida Sans Typewriter" panose="020B0509030504030204" pitchFamily="49" charset="0"/>
              <a:ea typeface="Times New Roman" panose="02020603050405020304" pitchFamily="18" charset="0"/>
              <a:cs typeface="Arial" panose="020B0604020202020204" pitchFamily="34" charset="0"/>
            </a:endParaRPr>
          </a:p>
          <a:p>
            <a:pPr marL="225425" indent="-225425">
              <a:lnSpc>
                <a:spcPts val="1300"/>
              </a:lnSpc>
              <a:spcBef>
                <a:spcPts val="900"/>
              </a:spcBef>
              <a:spcAft>
                <a:spcPts val="400"/>
              </a:spcAft>
              <a:tabLst>
                <a:tab pos="225425" algn="l"/>
              </a:tabLs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Enable the Windows Server Backup feature</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225425" indent="-225425">
              <a:lnSpc>
                <a:spcPct val="115000"/>
              </a:lnSpc>
              <a:spcAft>
                <a:spcPts val="400"/>
              </a:spcAft>
              <a:buFont typeface="+mj-lt"/>
              <a:buAutoNum type="arabicPeriod"/>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marL="225425" indent="-225425">
              <a:lnSpc>
                <a:spcPct val="115000"/>
              </a:lnSpc>
              <a:spcAft>
                <a:spcPts val="400"/>
              </a:spcAft>
              <a:tabLst>
                <a:tab pos="225425" algn="l"/>
              </a:tabLst>
            </a:pP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latin typeface="Lucida Sans Typewriter" panose="020B0509030504030204" pitchFamily="49" charset="0"/>
                <a:ea typeface="Times New Roman" panose="02020603050405020304" pitchFamily="18" charset="0"/>
                <a:cs typeface="Arial" panose="020B0604020202020204" pitchFamily="34" charset="0"/>
              </a:rPr>
              <a:t>DISM </a:t>
            </a:r>
            <a:r>
              <a:rPr lang="en-US" sz="1000" b="1" dirty="0">
                <a:latin typeface="Lucida Sans Typewriter" panose="020B0509030504030204" pitchFamily="49" charset="0"/>
                <a:ea typeface="Times New Roman" panose="02020603050405020304" pitchFamily="18" charset="0"/>
                <a:cs typeface="Arial" panose="020B0604020202020204" pitchFamily="34" charset="0"/>
              </a:rPr>
              <a:t>/online /enable-feature /</a:t>
            </a:r>
            <a:r>
              <a:rPr lang="en-US" sz="1000" b="1" dirty="0" err="1">
                <a:latin typeface="Lucida Sans Typewriter" panose="020B0509030504030204" pitchFamily="49" charset="0"/>
                <a:ea typeface="Times New Roman" panose="02020603050405020304" pitchFamily="18" charset="0"/>
                <a:cs typeface="Arial" panose="020B0604020202020204" pitchFamily="34" charset="0"/>
              </a:rPr>
              <a:t>featurename:WindowsServerBackup</a:t>
            </a:r>
            <a:endParaRPr lang="en-CA" sz="1000" b="1" dirty="0">
              <a:latin typeface="Lucida Sans Typewriter" panose="020B0509030504030204" pitchFamily="49" charset="0"/>
              <a:ea typeface="Times New Roman" panose="02020603050405020304" pitchFamily="18" charset="0"/>
              <a:cs typeface="Arial" panose="020B0604020202020204" pitchFamily="34" charset="0"/>
            </a:endParaRPr>
          </a:p>
          <a:p>
            <a:pPr marL="225425" indent="-225425">
              <a:lnSpc>
                <a:spcPct val="115000"/>
              </a:lnSpc>
              <a:spcAft>
                <a:spcPts val="400"/>
              </a:spcAft>
              <a:tabLst>
                <a:tab pos="225425" algn="l"/>
              </a:tabLs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Note: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feature name is case-sensitive.</a:t>
            </a:r>
          </a:p>
          <a:p>
            <a:pPr marL="225425" marR="0" lvl="0" indent="-225425">
              <a:lnSpc>
                <a:spcPct val="115000"/>
              </a:lnSpc>
              <a:spcBef>
                <a:spcPts val="0"/>
              </a:spcBef>
              <a:spcAft>
                <a:spcPts val="400"/>
              </a:spcAft>
              <a:buAutoNum type="arabicPeriod" startAt="2"/>
              <a:tabLst>
                <a:tab pos="225425"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Server Manager,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Server Backup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latin typeface="Arial" panose="020B0604020202020204" pitchFamily="34" charset="0"/>
              <a:ea typeface="Times New Roman" panose="02020603050405020304" pitchFamily="18" charset="0"/>
              <a:cs typeface="Times New Roman" panose="02020603050405020304" pitchFamily="18" charset="0"/>
            </a:endParaRPr>
          </a:p>
          <a:p>
            <a:pPr marL="225425" marR="0" lvl="0" indent="-225425">
              <a:lnSpc>
                <a:spcPct val="115000"/>
              </a:lnSpc>
              <a:spcBef>
                <a:spcPts val="0"/>
              </a:spcBef>
              <a:spcAft>
                <a:spcPts val="400"/>
              </a:spcAft>
              <a:tabLst>
                <a:tab pos="225425"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details pane, notice that Windows Server Backup is now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400"/>
              </a:spcAft>
              <a:tabLst>
                <a:tab pos="225425"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3.	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open windows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9695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Briefly present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56303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Demonstrate different Server Manager windows to illustrate the bulleted points on the slide.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01299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Describe each administrative tool and its function.</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23212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3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When you work through this demonstration, explain the purpose of each feature. Point out the following:</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Although the visual style differs, many wizards have the same content.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When adding roles with Windows Server 2012, point out that any other necessary components will be added automatically.</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When viewing DNS events, describe what would appear in these dialog boxes in the event that a DNS server was unhealthy.</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Best Practices Analyzer only shows results if it has been run previously.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Explain how to pin particular consoles to the Start screen or to the taskbar.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Discuss other methods for shutting down the Windows Server 2012 server.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indent="-338138">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38138" indent="-338138">
              <a:lnSpc>
                <a:spcPct val="107000"/>
              </a:lnSpc>
              <a:spcAft>
                <a:spcPts val="800"/>
              </a:spcAft>
              <a:buAutoNum type="arabicPeriod"/>
              <a:tabLst>
                <a:tab pos="338138"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If necessary, start 20410D‑LON‑DC1. </a:t>
            </a:r>
          </a:p>
          <a:p>
            <a:pPr marL="338138" indent="-338138">
              <a:lnSpc>
                <a:spcPct val="107000"/>
              </a:lnSpc>
              <a:spcAft>
                <a:spcPts val="800"/>
              </a:spcAft>
              <a:buAutoNum type="arabicPeriod"/>
              <a:tabLst>
                <a:tab pos="338138"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Sign in as </a:t>
            </a:r>
            <a:r>
              <a:rPr lang="en-CA"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Add a feature by using the Add Roles and Features Wizard</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Server Manager console,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Manage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Add Roles and Features Wizard,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installation type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Role‑based or featured‑based installation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a server from the server pool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verify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LON‑DC1.Adatum.com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Fax Server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that opens,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select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BranchCache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Fax Server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3981497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824246"/>
          </a:xfrm>
        </p:spPr>
        <p:txBody>
          <a:bodyPr>
            <a:noAutofit/>
          </a:bodyPr>
          <a:lstStyle/>
          <a:p>
            <a:pPr marL="338138" indent="-338138">
              <a:lnSpc>
                <a:spcPct val="115000"/>
              </a:lnSpc>
              <a:spcAft>
                <a:spcPts val="300"/>
              </a:spcAft>
              <a:buFont typeface="+mj-lt"/>
              <a:buAutoNum type="arabicPeriod" startAt="10"/>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Print and Document Services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11.	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12.	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page, select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Restart the destination server automatically if required</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check box,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13.	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14.	Click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flag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 Dashboard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review the messages.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ts val="13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 close this console without terminating the task.</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ts val="1300"/>
              </a:lnSpc>
              <a:spcBef>
                <a:spcPts val="900"/>
              </a:spcBef>
              <a:spcAft>
                <a:spcPts val="300"/>
              </a:spcAft>
              <a:tabLst>
                <a:tab pos="338138" algn="l"/>
              </a:tabLs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View role‑related events</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console,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Dashboard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node.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Roles and Server Groups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area,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 Events Detail 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change the time period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 hours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 Sources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ts val="1300"/>
              </a:lnSpc>
              <a:spcBef>
                <a:spcPts val="900"/>
              </a:spcBef>
              <a:spcAft>
                <a:spcPts val="300"/>
              </a:spcAft>
              <a:tabLst>
                <a:tab pos="338138" algn="l"/>
              </a:tabLs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Run the Best Practice Analyzer for a role</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Roles and Server Groups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area, under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BPA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 BPA Results Detail 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Severity Levels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drop‑down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ts val="1300"/>
              </a:lnSpc>
              <a:spcBef>
                <a:spcPts val="900"/>
              </a:spcBef>
              <a:spcAft>
                <a:spcPts val="300"/>
              </a:spcAft>
              <a:tabLst>
                <a:tab pos="338138" algn="l"/>
              </a:tabLs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List the tools available in Server Manager</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console,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menu, and review the tools that are installed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Press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logo key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open the Start menu</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338138" lvl="0" indent="-338138">
              <a:lnSpc>
                <a:spcPts val="1300"/>
              </a:lnSpc>
              <a:spcBef>
                <a:spcPts val="900"/>
              </a:spcBef>
              <a:spcAft>
                <a:spcPts val="300"/>
              </a:spcAft>
              <a:tabLst>
                <a:tab pos="338138" algn="l"/>
              </a:tabLs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Sign out the currently signed‑in user</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Start screen,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Out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buFont typeface="+mj-lt"/>
              <a:buAutoNum type="arabicPeriod"/>
              <a:tabLst>
                <a:tab pos="338138" algn="l"/>
              </a:tabLst>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Sign back in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using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account and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ts val="1300"/>
              </a:lnSpc>
              <a:spcBef>
                <a:spcPts val="900"/>
              </a:spcBef>
              <a:spcAft>
                <a:spcPts val="300"/>
              </a:spcAft>
              <a:tabLst>
                <a:tab pos="338138" algn="l"/>
              </a:tabLs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Restart Windows Server 2012</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1.	On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taskbar,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icon.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300"/>
              </a:spcAft>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2.	In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Windows PowerShell window, type the following command,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ts val="1000"/>
              </a:lnSpc>
              <a:spcBef>
                <a:spcPts val="600"/>
              </a:spcBef>
              <a:spcAft>
                <a:spcPts val="300"/>
              </a:spcAft>
              <a:tabLst>
                <a:tab pos="338138" algn="l"/>
              </a:tabLst>
            </a:pP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	Shutdown </a:t>
            </a: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/r /t </a:t>
            </a:r>
            <a:r>
              <a:rPr lang="en-US" sz="1000" b="1" dirty="0" smtClean="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5</a:t>
            </a:r>
            <a:endParaRPr lang="en-CA" sz="1000" b="1" dirty="0">
              <a:latin typeface="Lucida Sans Typewriter" panose="020B0509030504030204" pitchFamily="49"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39</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577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Describe for students the type of environment in which they would deploy each edition, and why they should not use the Windows Server 2012 R2 Standard edition as a “one size fits all” solution. Ensure that they understand the difference between the standard and datacenter editions.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10431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Discuss configuring service recovery, and why you should avoid having the service keep restarting.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Remind students to be careful with the option to restart the computer, because a service that keeps failing might trigger a cycle of restarting.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Discuss the benefits of managed service accounts over traditional service accounts. Ask students which method they currently use to manage service accounts. </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The slide shows the properties of the DNS Server service, which is accessible from the Services console.</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What is the advantage of a managed service account compared to a traditional domain‑based service account?</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The advantage of a managed service account is that you do not have to manage passwords for it.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40</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94227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Ask students how often they perform server management when they are signed in locally using a keyboard and mouse, compared to how often they perform remote server management.</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Ask them which management technologies they use most frequently, and what the benefits and drawbacks are of these technologies.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4754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Point out how to search for an app from the Start screen by starting to type the name of the app.</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20410D-LON-DC1 is running.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20410D-LON-SVR1.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20410D-LON-CL1.</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Use Server Manager to manage a remote server </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to LON-DC1 as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Server Manager Dashboard detail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other servers to manage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Add Servers dialog box, in the Name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Find Now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the arrow to move it into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pane,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Add the DNS Server role on a remote server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Server Manager Dashboard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detail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DNS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check box.</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DNS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2207188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Connect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to and configure a remote server by using RDP</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 to LON-SVR1 as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details pane,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 remote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LON-DC1,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screen button in the lower-left corner.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out from LON-SVR1.</a:t>
            </a:r>
            <a:endParaRPr lang="en-CA" dirty="0"/>
          </a:p>
        </p:txBody>
      </p:sp>
      <p:sp>
        <p:nvSpPr>
          <p:cNvPr id="4" name="Slide Number Placeholder 3"/>
          <p:cNvSpPr>
            <a:spLocks noGrp="1"/>
          </p:cNvSpPr>
          <p:nvPr>
            <p:ph type="sldNum" sz="quarter" idx="10"/>
          </p:nvPr>
        </p:nvSpPr>
        <p:spPr/>
        <p:txBody>
          <a:bodyPr/>
          <a:lstStyle/>
          <a:p>
            <a:fld id="{B6A1F45A-45A6-418F-ABA5-EC8D7307846F}" type="slidenum">
              <a:rPr lang="en-CA" smtClean="0"/>
              <a:t>43</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63574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Briefly present the lesson content.</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6978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06518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When you discuss Windows PowerShell, remind students that they should consider automating repetitive tasks because that will give them more time to perform non‑repetitive tasks. Students should try to automate any task that they need to perform more than a few times.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49579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Discuss these common systems administration cmdlets. Discuss how these cmdlets can be used on both Server Core and full GUI servers, and explain that they are often quicker to use than opening the Services console, Task Manager, or the Add Roles and Features Wizard.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564360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6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When you perform this demonstration, explain the information that is displayed after executing each command. Explain how you could modify the commands to display different information.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that Windows PowerShell cmdlets are not case-sensitive.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Point out that you must exit the remote Windows PowerShell session or the invoke-command cmdlets will fail.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necessary, start 20410D‑LON‑DC1.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as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Start 20410D-LON-SVR1.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as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6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38138" indent="-338138">
              <a:lnSpc>
                <a:spcPts val="1300"/>
              </a:lnSpc>
              <a:spcBef>
                <a:spcPts val="900"/>
              </a:spcBef>
              <a:spcAft>
                <a:spcPts val="6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Use Windows PowerShell to display the running services and processes on a server</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38138" marR="0" lvl="0" indent="-338138">
              <a:lnSpc>
                <a:spcPct val="115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1.	On LON‑DC1, on the taskbar,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icon.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lvl="0" indent="-338138">
              <a:lnSpc>
                <a:spcPct val="115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2.	At the Windows PowerShell prompt, type the following command, and then press Enter: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a:lnSpc>
                <a:spcPct val="115000"/>
              </a:lnSpc>
              <a:spcBef>
                <a:spcPts val="600"/>
              </a:spcBef>
              <a:spcAft>
                <a:spcPts val="600"/>
              </a:spcAft>
            </a:pPr>
            <a:r>
              <a:rPr lang="en-US"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rPr>
              <a:t>Get‑Service | where‑object {$_.status ‑</a:t>
            </a:r>
            <a:r>
              <a:rPr lang="en-US" sz="1000" b="1" dirty="0" err="1" smtClean="0">
                <a:effectLst/>
                <a:latin typeface="Lucida Sans Typewriter" panose="020B0509030504030204" pitchFamily="49" charset="0"/>
                <a:ea typeface="Times New Roman" panose="02020603050405020304" pitchFamily="18" charset="0"/>
                <a:cs typeface="Times New Roman" panose="02020603050405020304" pitchFamily="18" charset="0"/>
              </a:rPr>
              <a:t>eq</a:t>
            </a:r>
            <a:r>
              <a:rPr lang="en-US"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rPr>
              <a:t> "Running"}</a:t>
            </a:r>
            <a:endParaRPr lang="en-CA" sz="1000" b="1" dirty="0" smtClean="0">
              <a:effectLst/>
              <a:latin typeface="Lucida Sans Typewriter" panose="020B0509030504030204" pitchFamily="49" charset="0"/>
              <a:ea typeface="Times New Roman" panose="02020603050405020304" pitchFamily="18" charset="0"/>
              <a:cs typeface="Times New Roman" panose="02020603050405020304" pitchFamily="18" charset="0"/>
            </a:endParaRPr>
          </a:p>
          <a:p>
            <a:pPr marL="338138" marR="0" lvl="0" indent="-338138">
              <a:lnSpc>
                <a:spcPct val="115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3.	To view all the commands that are related to managing services, at the Windows PowerShell prompt, type the following command, and then press Enter: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indent="-338138">
              <a:lnSpc>
                <a:spcPct val="115000"/>
              </a:lnSpc>
              <a:spcBef>
                <a:spcPts val="600"/>
              </a:spcBef>
              <a:spcAft>
                <a:spcPts val="600"/>
              </a:spcAft>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Get‑Command </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‑Noun Service</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marR="0" lvl="0" indent="-338138">
              <a:lnSpc>
                <a:spcPct val="115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4.	To view a list of running possesses on the server, at the Windows PowerShell prompt, type the following command, and then press Enter: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indent="-338138">
              <a:lnSpc>
                <a:spcPct val="115000"/>
              </a:lnSpc>
              <a:spcBef>
                <a:spcPts val="600"/>
              </a:spcBef>
              <a:spcAft>
                <a:spcPts val="600"/>
              </a:spcAft>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Get‑Process</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5.	To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view all the commands that are related to managing processes, at the Windows PowerShell prompt, type the following command, and then press Enter: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Get‑Help </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Process</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1529082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6.	To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view detailed information about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Start‑Process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cmdlet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the Windows PowerShell prompt, type the following command, and then press Enter: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Get‑Help </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‑Full Start‑Process</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7.	Close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Windows PowerShell window.</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8.	On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the taskbar,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Discuss with students why you might need to run a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Windows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PowerShell session using this option.</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6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Use Windows PowerShell to connect to a remote computer and display all services and their current status</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1.	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on the taskbar to start Windows PowerShell.</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Windows PowerShell prompt, type the following command, and then press Enter: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Enable-</a:t>
            </a:r>
            <a:r>
              <a:rPr lang="en-US" sz="1000" b="1" dirty="0" err="1" smtClean="0">
                <a:latin typeface="Lucida Sans Typewriter" panose="020B0509030504030204" pitchFamily="49" charset="0"/>
                <a:ea typeface="Times New Roman" panose="02020603050405020304" pitchFamily="18" charset="0"/>
                <a:cs typeface="Times New Roman" panose="02020603050405020304" pitchFamily="18" charset="0"/>
              </a:rPr>
              <a:t>PSRemoting</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3.	Read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output, and respond to each of the ensuing prompts by pressing Enter (five times) to accept the default response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4.	Switch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on the taskbar to start Windows PowerShell.</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5.	At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 </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Windows PowerShell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prompt, type the following commands, and press Enter after each one: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Enter-</a:t>
            </a:r>
            <a:r>
              <a:rPr lang="en-US" sz="1000" b="1" dirty="0" err="1" smtClean="0">
                <a:latin typeface="Lucida Sans Typewriter" panose="020B0509030504030204" pitchFamily="49" charset="0"/>
                <a:ea typeface="Times New Roman" panose="02020603050405020304" pitchFamily="18" charset="0"/>
                <a:cs typeface="Times New Roman" panose="02020603050405020304" pitchFamily="18" charset="0"/>
              </a:rPr>
              <a:t>PSSession</a:t>
            </a: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a:t>
            </a:r>
            <a:r>
              <a:rPr lang="en-US" sz="1000" b="1" dirty="0" err="1">
                <a:latin typeface="Lucida Sans Typewriter" panose="020B0509030504030204" pitchFamily="49" charset="0"/>
                <a:ea typeface="Times New Roman" panose="02020603050405020304" pitchFamily="18" charset="0"/>
                <a:cs typeface="Times New Roman" panose="02020603050405020304" pitchFamily="18" charset="0"/>
              </a:rPr>
              <a:t>Computername</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 LON-SVR1</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Get-Service</a:t>
            </a:r>
          </a:p>
          <a:p>
            <a:pPr marL="338138" lvl="0" indent="-338138">
              <a:lnSpc>
                <a:spcPct val="115000"/>
              </a:lnSpc>
            </a:pP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	</a:t>
            </a: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Exit-</a:t>
            </a:r>
            <a:r>
              <a:rPr lang="en-US" sz="1000" b="1" dirty="0" err="1" smtClean="0">
                <a:latin typeface="Lucida Sans Typewriter" panose="020B0509030504030204" pitchFamily="49" charset="0"/>
                <a:ea typeface="Times New Roman" panose="02020603050405020304" pitchFamily="18" charset="0"/>
                <a:cs typeface="Times New Roman" panose="02020603050405020304" pitchFamily="18" charset="0"/>
              </a:rPr>
              <a:t>PSSession</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Bef>
                <a:spcPts val="600"/>
              </a:spcBef>
              <a:spcAft>
                <a:spcPts val="600"/>
              </a:spcAf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6.	View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resulting output.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600"/>
              </a:spcAft>
            </a:pPr>
            <a:r>
              <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Use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Windows PowerShell to invoke commands to multiple computers and display running services</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38138" lvl="0" indent="-338138">
              <a:lnSpc>
                <a:spcPct val="115000"/>
              </a:lnSpc>
              <a:spcAft>
                <a:spcPts val="600"/>
              </a:spcAft>
            </a:pP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1.	On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LON-DC1, type the following command, and then press Enter:</a:t>
            </a:r>
          </a:p>
          <a:p>
            <a:pPr marL="338138" lvl="0" indent="-338138">
              <a:lnSpc>
                <a:spcPct val="115000"/>
              </a:lnSpc>
              <a:spcBef>
                <a:spcPts val="600"/>
              </a:spcBef>
              <a:spcAft>
                <a:spcPts val="600"/>
              </a:spcAft>
            </a:pPr>
            <a:r>
              <a:rPr lang="en-US" sz="1000" b="1" dirty="0" smtClean="0">
                <a:latin typeface="Lucida Sans Typewriter" panose="020B0509030504030204" pitchFamily="49" charset="0"/>
                <a:ea typeface="Times New Roman" panose="02020603050405020304" pitchFamily="18" charset="0"/>
                <a:cs typeface="Times New Roman" panose="02020603050405020304" pitchFamily="18" charset="0"/>
              </a:rPr>
              <a:t>	Invoke-Command </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a:t>
            </a:r>
            <a:r>
              <a:rPr lang="en-US" sz="1000" b="1" dirty="0" err="1">
                <a:latin typeface="Lucida Sans Typewriter" panose="020B0509030504030204" pitchFamily="49" charset="0"/>
                <a:ea typeface="Times New Roman" panose="02020603050405020304" pitchFamily="18" charset="0"/>
                <a:cs typeface="Times New Roman" panose="02020603050405020304" pitchFamily="18" charset="0"/>
              </a:rPr>
              <a:t>computername</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 LON-DC1, LON-SVR1 –</a:t>
            </a:r>
            <a:r>
              <a:rPr lang="en-US" sz="1000" b="1" dirty="0" err="1">
                <a:latin typeface="Lucida Sans Typewriter" panose="020B0509030504030204" pitchFamily="49" charset="0"/>
                <a:ea typeface="Times New Roman" panose="02020603050405020304" pitchFamily="18" charset="0"/>
                <a:cs typeface="Times New Roman" panose="02020603050405020304" pitchFamily="18" charset="0"/>
              </a:rPr>
              <a:t>Scriptblock</a:t>
            </a:r>
            <a:r>
              <a:rPr lang="en-US" sz="1000" b="1" dirty="0">
                <a:latin typeface="Lucida Sans Typewriter" panose="020B0509030504030204" pitchFamily="49" charset="0"/>
                <a:ea typeface="Times New Roman" panose="02020603050405020304" pitchFamily="18" charset="0"/>
                <a:cs typeface="Times New Roman" panose="02020603050405020304" pitchFamily="18" charset="0"/>
              </a:rPr>
              <a:t> {Get-Process}</a:t>
            </a:r>
            <a:endParaRPr lang="en-CA" sz="1000" b="1" dirty="0">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indent="-338138">
              <a:lnSpc>
                <a:spcPct val="115000"/>
              </a:lnSpc>
              <a:spcAft>
                <a:spcPts val="600"/>
              </a:spcAft>
            </a:pPr>
            <a:r>
              <a:rPr lang="en-CA"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2.	Examine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output, and then close the Windows PowerShell window.</a:t>
            </a:r>
            <a:endParaRPr lang="en-CA" sz="1000" dirty="0"/>
          </a:p>
          <a:p>
            <a:pPr marL="338138" lvl="0" indent="-338138">
              <a:lnSpc>
                <a:spcPct val="115000"/>
              </a:lnSpc>
              <a:spcBef>
                <a:spcPts val="600"/>
              </a:spcBef>
              <a:spcAft>
                <a:spcPts val="600"/>
              </a:spcAft>
            </a:pP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49</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724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Inform students that they can run remote administration tools from client computers that are running appropriate editions of the Windows</a:t>
            </a:r>
            <a:r>
              <a:rPr lang="en-CA"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CA" sz="1000" smtClean="0">
                <a:effectLst/>
                <a:latin typeface="Arial" panose="020B0604020202020204" pitchFamily="34" charset="0"/>
                <a:ea typeface="Calibri" panose="020F0502020204030204" pitchFamily="34" charset="0"/>
                <a:cs typeface="Segoe UI" panose="020B0502040204020203" pitchFamily="34" charset="0"/>
              </a:rPr>
              <a:t> 7 and Windows 8.1 operating systems.</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06158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benefits of using the Windows PowerShell Integrated Scripting Environment (ISE) over using the normal Windows PowerShell window.</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50</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089438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801668"/>
          </a:xfrm>
        </p:spPr>
        <p:txBody>
          <a:bodyPr>
            <a:noAutofit/>
          </a:bodyPr>
          <a:lstStyle/>
          <a:p>
            <a:pPr marL="338138" indent="-338138">
              <a:spcAft>
                <a:spcPts val="300"/>
              </a:spcAft>
              <a:tabLst>
                <a:tab pos="338138"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Point out the autocomplete capability that occurs as you type cmdlets.</a:t>
            </a:r>
          </a:p>
          <a:p>
            <a:pPr marL="338138" indent="-338138">
              <a:tabLst>
                <a:tab pos="338138"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script runs the following three commands:</a:t>
            </a:r>
          </a:p>
          <a:p>
            <a:pPr marL="338138" marR="0" lvl="0" indent="-338138">
              <a:spcBef>
                <a:spcPts val="0"/>
              </a:spcBef>
              <a:buFont typeface="Symbol" panose="05050102010706020507" pitchFamily="18" charset="2"/>
              <a:buChar char=""/>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Imports the Active Directory module.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lvl="0" indent="-338138">
              <a:spcBef>
                <a:spcPts val="0"/>
              </a:spcBef>
              <a:buFont typeface="Symbol" panose="05050102010706020507" pitchFamily="18" charset="2"/>
              <a:buChar char=""/>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Creates a universal group named Helpdesk.</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lvl="0" indent="-338138">
              <a:spcBef>
                <a:spcPts val="0"/>
              </a:spcBef>
              <a:spcAft>
                <a:spcPts val="300"/>
              </a:spcAft>
              <a:buFont typeface="Symbol" panose="05050102010706020507" pitchFamily="18" charset="2"/>
              <a:buChar char=""/>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Populates the group based on the value of the Department field in the user properties.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indent="-338138">
              <a:spcBef>
                <a:spcPts val="400"/>
              </a:spcBef>
              <a:spcAft>
                <a:spcPts val="300"/>
              </a:spcAft>
              <a:tabLst>
                <a:tab pos="338138" algn="l"/>
              </a:tabLst>
            </a:pPr>
            <a:r>
              <a:rPr lang="en-CA" sz="1000" b="1" dirty="0">
                <a:latin typeface="Arial" panose="020B0604020202020204" pitchFamily="34" charset="0"/>
                <a:ea typeface="Times New Roman" panose="02020603050405020304" pitchFamily="18" charset="0"/>
                <a:cs typeface="Segoe UI" panose="020B0502040204020203" pitchFamily="34" charset="0"/>
              </a:rPr>
              <a:t>Preparation Steps</a:t>
            </a:r>
          </a:p>
          <a:p>
            <a:pPr marL="338138" indent="-338138">
              <a:tabLst>
                <a:tab pos="338138"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1.	If necessary, start 20410D‑LON‑DC1. </a:t>
            </a:r>
          </a:p>
          <a:p>
            <a:pPr marL="338138" indent="-338138">
              <a:spcAft>
                <a:spcPts val="300"/>
              </a:spcAft>
              <a:tabLst>
                <a:tab pos="338138"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2.	Sign in as </a:t>
            </a:r>
            <a:r>
              <a:rPr lang="en-CA"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38138" indent="-338138">
              <a:spcBef>
                <a:spcPts val="400"/>
              </a:spcBef>
              <a:spcAft>
                <a:spcPts val="300"/>
              </a:spcAft>
              <a:tabLst>
                <a:tab pos="338138" algn="l"/>
              </a:tabLst>
            </a:pPr>
            <a:r>
              <a:rPr lang="en-CA" sz="1000" b="1" dirty="0">
                <a:latin typeface="Arial" panose="020B0604020202020204" pitchFamily="34" charset="0"/>
                <a:ea typeface="Times New Roman" panose="02020603050405020304" pitchFamily="18" charset="0"/>
                <a:cs typeface="Segoe UI" panose="020B0502040204020203" pitchFamily="34" charset="0"/>
              </a:rPr>
              <a:t>Demonstration Steps</a:t>
            </a:r>
          </a:p>
          <a:p>
            <a:pPr marL="338138" indent="-338138">
              <a:spcBef>
                <a:spcPts val="400"/>
              </a:spcBef>
              <a:spcAft>
                <a:spcPts val="300"/>
              </a:spcAft>
              <a:tabLst>
                <a:tab pos="338138" algn="l"/>
              </a:tabLst>
            </a:pPr>
            <a:r>
              <a:rPr lang="en-US" sz="1000" b="1" dirty="0">
                <a:latin typeface="Arial" panose="020B0604020202020204" pitchFamily="34" charset="0"/>
                <a:ea typeface="Times New Roman" panose="02020603050405020304" pitchFamily="18" charset="0"/>
                <a:cs typeface="Segoe UI" panose="020B0502040204020203" pitchFamily="34" charset="0"/>
              </a:rPr>
              <a:t>Use Windows PowerShell ISE to import the </a:t>
            </a:r>
            <a:r>
              <a:rPr lang="en-US" sz="1000" b="1" dirty="0" err="1">
                <a:latin typeface="Arial" panose="020B0604020202020204" pitchFamily="34" charset="0"/>
                <a:ea typeface="Times New Roman" panose="02020603050405020304" pitchFamily="18" charset="0"/>
                <a:cs typeface="Segoe UI" panose="020B0502040204020203" pitchFamily="34" charset="0"/>
              </a:rPr>
              <a:t>ServerManager</a:t>
            </a:r>
            <a:r>
              <a:rPr lang="en-US" sz="1000" b="1" dirty="0">
                <a:latin typeface="Arial" panose="020B0604020202020204" pitchFamily="34" charset="0"/>
                <a:ea typeface="Times New Roman" panose="02020603050405020304" pitchFamily="18" charset="0"/>
                <a:cs typeface="Segoe UI" panose="020B0502040204020203" pitchFamily="34" charset="0"/>
              </a:rPr>
              <a:t> module</a:t>
            </a:r>
            <a:endParaRPr lang="en-CA" sz="1000" b="1" dirty="0">
              <a:latin typeface="Arial" panose="020B0604020202020204" pitchFamily="34" charset="0"/>
              <a:ea typeface="Times New Roman" panose="02020603050405020304" pitchFamily="18" charset="0"/>
              <a:cs typeface="Segoe UI" panose="020B0502040204020203" pitchFamily="34" charset="0"/>
            </a:endParaRPr>
          </a:p>
          <a:p>
            <a:pPr marL="338138" marR="0" lvl="0" indent="-338138">
              <a:spcBef>
                <a:spcPts val="0"/>
              </a:spcBef>
              <a:spcAft>
                <a:spcPts val="300"/>
              </a:spcAft>
              <a:buFont typeface="+mj-lt"/>
              <a:buAutoNum type="arabicPeriod"/>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are signed in to LON‑DC1 as Administrator.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lvl="0" indent="-338138">
              <a:spcBef>
                <a:spcPts val="0"/>
              </a:spcBef>
              <a:spcAft>
                <a:spcPts val="300"/>
              </a:spcAft>
              <a:buFont typeface="+mj-lt"/>
              <a:buAutoNum type="arabicPeriod"/>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 ISE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lvl="0" indent="-338138">
              <a:spcBef>
                <a:spcPts val="0"/>
              </a:spcBef>
              <a:spcAft>
                <a:spcPts val="300"/>
              </a:spcAft>
              <a:buFont typeface="+mj-lt"/>
              <a:buAutoNum type="arabicPeriod"/>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ServerManager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then press Enter.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indent="-338138">
              <a:spcBef>
                <a:spcPts val="0"/>
              </a:spcBef>
              <a:spcAft>
                <a:spcPts val="300"/>
              </a:spcAft>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demonstrates the command-completion feature of the Windows PowerShell ISE.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indent="-338138">
              <a:spcBef>
                <a:spcPts val="400"/>
              </a:spcBef>
              <a:spcAft>
                <a:spcPts val="300"/>
              </a:spcAft>
              <a:tabLst>
                <a:tab pos="338138" algn="l"/>
              </a:tabLst>
            </a:pPr>
            <a:r>
              <a:rPr lang="en-US" sz="1000" b="1" dirty="0">
                <a:latin typeface="Arial" panose="020B0604020202020204" pitchFamily="34" charset="0"/>
                <a:ea typeface="Times New Roman" panose="02020603050405020304" pitchFamily="18" charset="0"/>
                <a:cs typeface="Segoe UI" panose="020B0502040204020203" pitchFamily="34" charset="0"/>
              </a:rPr>
              <a:t>View the cmdlets made available in the </a:t>
            </a:r>
            <a:r>
              <a:rPr lang="en-US" sz="1000" b="1" dirty="0" err="1">
                <a:latin typeface="Arial" panose="020B0604020202020204" pitchFamily="34" charset="0"/>
                <a:ea typeface="Times New Roman" panose="02020603050405020304" pitchFamily="18" charset="0"/>
                <a:cs typeface="Segoe UI" panose="020B0502040204020203" pitchFamily="34" charset="0"/>
              </a:rPr>
              <a:t>ServerManager</a:t>
            </a:r>
            <a:r>
              <a:rPr lang="en-US" sz="1000" b="1" dirty="0">
                <a:latin typeface="Arial" panose="020B0604020202020204" pitchFamily="34" charset="0"/>
                <a:ea typeface="Times New Roman" panose="02020603050405020304" pitchFamily="18" charset="0"/>
                <a:cs typeface="Segoe UI" panose="020B0502040204020203" pitchFamily="34" charset="0"/>
              </a:rPr>
              <a:t> module</a:t>
            </a:r>
            <a:endParaRPr lang="en-CA" sz="1000" b="1" dirty="0">
              <a:latin typeface="Arial" panose="020B0604020202020204" pitchFamily="34" charset="0"/>
              <a:ea typeface="Times New Roman" panose="02020603050405020304" pitchFamily="18" charset="0"/>
              <a:cs typeface="Segoe UI" panose="020B0502040204020203" pitchFamily="34" charset="0"/>
            </a:endParaRPr>
          </a:p>
          <a:p>
            <a:pPr marL="338138" marR="0" lvl="0" indent="-338138">
              <a:spcBef>
                <a:spcPts val="0"/>
              </a:spcBef>
              <a:spcAft>
                <a:spcPts val="300"/>
              </a:spcAft>
              <a:buFont typeface="Symbol" panose="05050102010706020507" pitchFamily="18" charset="2"/>
              <a:buChar char=""/>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Commands pane, use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Modules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drop‑down menu to select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ServerManager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module. Describe the function of the listed Windows PowerShell cmdlets.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indent="-338138">
              <a:spcBef>
                <a:spcPts val="400"/>
              </a:spcBef>
              <a:spcAft>
                <a:spcPts val="300"/>
              </a:spcAft>
              <a:tabLst>
                <a:tab pos="338138" algn="l"/>
              </a:tabLst>
            </a:pPr>
            <a:r>
              <a:rPr lang="en-US" sz="1000" b="1" dirty="0">
                <a:latin typeface="Arial" panose="020B0604020202020204" pitchFamily="34" charset="0"/>
                <a:ea typeface="Times New Roman" panose="02020603050405020304" pitchFamily="18" charset="0"/>
                <a:cs typeface="Segoe UI" panose="020B0502040204020203" pitchFamily="34" charset="0"/>
              </a:rPr>
              <a:t>Use the Get‑</a:t>
            </a:r>
            <a:r>
              <a:rPr lang="en-US" sz="1000" b="1" dirty="0" err="1">
                <a:latin typeface="Arial" panose="020B0604020202020204" pitchFamily="34" charset="0"/>
                <a:ea typeface="Times New Roman" panose="02020603050405020304" pitchFamily="18" charset="0"/>
                <a:cs typeface="Segoe UI" panose="020B0502040204020203" pitchFamily="34" charset="0"/>
              </a:rPr>
              <a:t>WindowsFeature</a:t>
            </a:r>
            <a:r>
              <a:rPr lang="en-US" sz="1000" b="1" dirty="0">
                <a:latin typeface="Arial" panose="020B0604020202020204" pitchFamily="34" charset="0"/>
                <a:ea typeface="Times New Roman" panose="02020603050405020304" pitchFamily="18" charset="0"/>
                <a:cs typeface="Segoe UI" panose="020B0502040204020203" pitchFamily="34" charset="0"/>
              </a:rPr>
              <a:t> </a:t>
            </a:r>
            <a:r>
              <a:rPr lang="en-US" sz="1000" b="1" dirty="0" err="1">
                <a:latin typeface="Arial" panose="020B0604020202020204" pitchFamily="34" charset="0"/>
                <a:ea typeface="Times New Roman" panose="02020603050405020304" pitchFamily="18" charset="0"/>
                <a:cs typeface="Segoe UI" panose="020B0502040204020203" pitchFamily="34" charset="0"/>
              </a:rPr>
              <a:t>cmdlet</a:t>
            </a:r>
            <a:r>
              <a:rPr lang="en-US" sz="1000" b="1" dirty="0">
                <a:latin typeface="Arial" panose="020B0604020202020204" pitchFamily="34" charset="0"/>
                <a:ea typeface="Times New Roman" panose="02020603050405020304" pitchFamily="18" charset="0"/>
                <a:cs typeface="Segoe UI" panose="020B0502040204020203" pitchFamily="34" charset="0"/>
              </a:rPr>
              <a:t> from Windows PowerShell ISE</a:t>
            </a:r>
            <a:endParaRPr lang="en-CA" sz="1000" b="1" dirty="0">
              <a:latin typeface="Arial" panose="020B0604020202020204" pitchFamily="34" charset="0"/>
              <a:ea typeface="Times New Roman" panose="02020603050405020304" pitchFamily="18" charset="0"/>
              <a:cs typeface="Segoe UI" panose="020B0502040204020203" pitchFamily="34" charset="0"/>
            </a:endParaRPr>
          </a:p>
          <a:p>
            <a:pPr marL="338138" marR="0" lvl="0" indent="-338138">
              <a:spcBef>
                <a:spcPts val="0"/>
              </a:spcBef>
              <a:spcAft>
                <a:spcPts val="300"/>
              </a:spcAft>
              <a:buFont typeface="+mj-lt"/>
              <a:buAutoNum type="arabicPeriod"/>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WindowsFeature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Show Details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38138" marR="0" lvl="0" indent="-338138">
              <a:spcBef>
                <a:spcPts val="0"/>
              </a:spcBef>
              <a:spcAft>
                <a:spcPts val="300"/>
              </a:spcAft>
              <a:buFont typeface="+mj-lt"/>
              <a:buAutoNum type="arabicPeriod"/>
              <a:tabLst>
                <a:tab pos="338138"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spcBef>
                <a:spcPts val="4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Run a Windows PowerShell script from the scripting pane to create a universal group named Helpdesk and add members</a:t>
            </a:r>
          </a:p>
          <a:p>
            <a:pPr marL="338138" lvl="0" indent="-338138">
              <a:lnSpc>
                <a:spcPct val="115000"/>
              </a:lnSpc>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1.	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organizational unit (OU). Note that there is no group named Helpdesk.</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3.	Use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File Explorer to go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E:\Labfiles\Mod01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CreateAndPopulateHelpdesk.ps1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opens a new instance of Windows PowerShell ISE and exposes the scripting pane.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4.	View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script, and then click the green arrow on the toolbar to run the script.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5.	Switch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back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refresh the view of the IT OU.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should now see a group named Helpdesk.</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6.	Right-click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Helpdesk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group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7.	Click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Members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will see that the group is populated by the members of the IT department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indent="-338138">
              <a:lnSpc>
                <a:spcPct val="115000"/>
              </a:lnSpc>
              <a:tabLst>
                <a:tab pos="338138" algn="l"/>
              </a:tabLst>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8.	Close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all open windows.</a:t>
            </a:r>
            <a:endParaRPr lang="en-CA" sz="1000" dirty="0"/>
          </a:p>
          <a:p>
            <a:pPr marL="338138" indent="-338138">
              <a:spcBef>
                <a:spcPts val="900"/>
              </a:spcBef>
              <a:spcAft>
                <a:spcPts val="300"/>
              </a:spcAft>
              <a:tabLst>
                <a:tab pos="338138" algn="l"/>
              </a:tabLst>
            </a:pP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38138" marR="0" lvl="0" indent="-338138">
              <a:lnSpc>
                <a:spcPct val="115000"/>
              </a:lnSpc>
              <a:spcBef>
                <a:spcPts val="0"/>
              </a:spcBef>
              <a:spcAft>
                <a:spcPts val="300"/>
              </a:spcAft>
              <a:buFont typeface="+mj-lt"/>
              <a:buAutoNum type="arabicPeriod"/>
              <a:tabLst>
                <a:tab pos="338138" algn="l"/>
              </a:tabLst>
            </a:pP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51</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51345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Using the illustration on the slide as a guide, explain the Windows PowerShell DSC Push/Pull model:</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Configuration files are stored on either a Pull model server or a Push model server.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Pull model, the green arrow represents the configuration files being requested by the server being configured.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Push model, the blue arrow shows the one-way push of the configuration files to the server without a request.</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52</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930953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Before the students begin the lab, read the lab scenario and display the next slide. Before each exercise, read the scenario associated with the exercise to the class. The scenarios give context to the lab and exercises, and help you facilitate the discussion at the end of the lab. Remind the students to complete the discussion questions after the last lab exercise.</a:t>
            </a: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Deploying Windows Server 2012 </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first Windows Server 2012 server that you are installing for the Marketing department will host a SQL Server 2012 database engine instance. You want to configure the server so that it will have the full GUI, as this will allow the application vendor to run support tools directly on the server, rather than requiring a remote connection.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first server you will install for the new marketing app is for a SQL Server 2012 database. This server will have the full GUI to allow the application vendor to run support tools directly on the server.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Configuring Windows Server 2012 Server Core</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web‑based tier of the marketing application is a .NET application. To minimize the operating system footprint and reduce the need to apply software updates, you have chosen to host the IIS component on a computer that is running the Server Core installation option of the Windows Server 2012 operating system.</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enable this, you need to configure a computer that is running Windows Server 2012 with the Server Core installation option.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Segoe UI" panose="020B0502040204020203" pitchFamily="34" charset="0"/>
              </a:rPr>
              <a:t>Instructor Note: </a:t>
            </a:r>
            <a:r>
              <a:rPr lang="en-CA" sz="1000" dirty="0" smtClean="0">
                <a:effectLst/>
                <a:latin typeface="Arial" panose="020B0604020202020204" pitchFamily="34" charset="0"/>
                <a:ea typeface="Calibri" panose="020F0502020204030204" pitchFamily="34" charset="0"/>
                <a:cs typeface="Segoe UI" panose="020B0502040204020203" pitchFamily="34" charset="0"/>
              </a:rPr>
              <a:t>Advanced students can choose to use appropriate command‑line commands rather than utilizing sconfig.cmd to perform these configuration tasks.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Managing Servers</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deploying the servers LON‑SVR3 and LON‑CORE for hosting the Marketing application, you need to install appropriate server roles and features to support the application. With this in mind, you will install the Windows Server Backup feature on both LON‑SVR3 and LON‑CORE. You will install the Web Server role on LON‑CORE.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also need to configure the World Wide Web Publishing service on LON‑CORE.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4: Using Windows PowerShell to Manage Servers </a:t>
            </a: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marketing application vendor has indicated that the company can provide some Windows PowerShell scripts to configure the web server that is hosting the application. You need to verify that remote administration is functional before you run the scripts.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53</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730113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a:p>
        </p:txBody>
      </p:sp>
      <p:sp>
        <p:nvSpPr>
          <p:cNvPr id="4" name="Slide Number Placeholder 3"/>
          <p:cNvSpPr>
            <a:spLocks noGrp="1"/>
          </p:cNvSpPr>
          <p:nvPr>
            <p:ph type="sldNum" sz="quarter" idx="10"/>
          </p:nvPr>
        </p:nvSpPr>
        <p:spPr/>
        <p:txBody>
          <a:bodyPr/>
          <a:lstStyle/>
          <a:p>
            <a:fld id="{B6A1F45A-45A6-418F-ABA5-EC8D7307846F}" type="slidenum">
              <a:rPr lang="en-CA" smtClean="0"/>
              <a:t>54</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883306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Lab Review Questions</a:t>
            </a: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IP address range do the computers in the lab use?</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IP address range the computers in the lab use is 172.16.0.0 to 172.16.255.255.</a:t>
            </a:r>
          </a:p>
          <a:p>
            <a:pPr>
              <a:lnSpc>
                <a:spcPct val="107000"/>
              </a:lnSpc>
              <a:spcAft>
                <a:spcPts val="800"/>
              </a:spcAft>
            </a:pP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Why must you set the DNS server address prior to joining the domain?</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DNS server enables the computer to locate the Domain Controller when it performs the domain join operation.</a:t>
            </a:r>
          </a:p>
          <a:p>
            <a:pPr>
              <a:lnSpc>
                <a:spcPct val="107000"/>
              </a:lnSpc>
              <a:spcAft>
                <a:spcPts val="800"/>
              </a:spcAft>
            </a:pP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Besides</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sconfig.cmd</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what other tool can you use to rename a computer running the Server Core operating system?</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can use the command </a:t>
            </a:r>
            <a:r>
              <a:rPr lang="en-CA" sz="1000" b="1" dirty="0" err="1" smtClean="0">
                <a:effectLst/>
                <a:latin typeface="Arial" panose="020B0604020202020204" pitchFamily="34" charset="0"/>
                <a:ea typeface="Calibri" panose="020F0502020204030204" pitchFamily="34" charset="0"/>
                <a:cs typeface="Times New Roman" panose="02020603050405020304" pitchFamily="18" charset="0"/>
              </a:rPr>
              <a:t>netdom</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b="1" dirty="0" err="1" smtClean="0">
                <a:effectLst/>
                <a:latin typeface="Arial" panose="020B0604020202020204" pitchFamily="34" charset="0"/>
                <a:ea typeface="Calibri" panose="020F0502020204030204" pitchFamily="34" charset="0"/>
                <a:cs typeface="Times New Roman" panose="02020603050405020304" pitchFamily="18" charset="0"/>
              </a:rPr>
              <a:t>renamecomputer</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b="1" dirty="0" err="1" smtClean="0">
                <a:effectLst/>
                <a:latin typeface="Arial" panose="020B0604020202020204" pitchFamily="34" charset="0"/>
                <a:ea typeface="Calibri" panose="020F0502020204030204" pitchFamily="34" charset="0"/>
                <a:cs typeface="Times New Roman" panose="02020603050405020304" pitchFamily="18" charset="0"/>
              </a:rPr>
              <a:t>computername</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b="1" dirty="0" err="1" smtClean="0">
                <a:effectLst/>
                <a:latin typeface="Arial" panose="020B0604020202020204" pitchFamily="34" charset="0"/>
                <a:ea typeface="Calibri" panose="020F0502020204030204" pitchFamily="34" charset="0"/>
                <a:cs typeface="Times New Roman" panose="02020603050405020304" pitchFamily="18" charset="0"/>
              </a:rPr>
              <a:t>newname</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to rename a computer running the Server Core operating system.</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55</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60781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Module Review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Questions</a:t>
            </a:r>
          </a:p>
          <a:p>
            <a:pPr>
              <a:lnSpc>
                <a:spcPct val="107000"/>
              </a:lnSpc>
              <a:spcAft>
                <a:spcPts val="800"/>
              </a:spcAft>
            </a:pPr>
            <a:r>
              <a:rPr lang="en-CA" sz="1000" dirty="0">
                <a:solidFill>
                  <a:srgbClr val="000000"/>
                </a:solidFill>
                <a:latin typeface="Arial" panose="020B0604020202020204" pitchFamily="34" charset="0"/>
                <a:ea typeface="Calibri" panose="020F0502020204030204" pitchFamily="34" charset="0"/>
                <a:cs typeface="Segoe UI" panose="020B0502040204020203" pitchFamily="34" charset="0"/>
              </a:rPr>
              <a:t>Point the students to the appropriate section in the course so that they are able to answer the questions that this section presents.</a:t>
            </a:r>
            <a:endParaRPr lang="en-CA" sz="1000" dirty="0"/>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is the benefit of using Windows PowerShell to automate common tasks?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Automating common tasks by using Windows PowerShell enables you to spend more time planning and performing troubleshooting tasks.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are the advantages of performing a Server Core deployment compared to the full GUI deployment?</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advantages of a Server Core deployment are that the operating system will require fewer updates and fewer hardware resources.</a:t>
            </a:r>
          </a:p>
          <a:p>
            <a:pPr>
              <a:lnSpc>
                <a:spcPct val="107000"/>
              </a:lnSpc>
              <a:spcAft>
                <a:spcPts val="800"/>
              </a:spcAft>
            </a:pP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tool can you use to determine which cmdlets are contained in a Windows PowerShell module?</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can use Windows PowerShell or the Windows PowerShell ISE to determine which cmdlets are contained in a Windows PowerShell module.</a:t>
            </a:r>
          </a:p>
          <a:p>
            <a:pPr>
              <a:lnSpc>
                <a:spcPct val="107000"/>
              </a:lnSpc>
              <a:spcAft>
                <a:spcPts val="800"/>
              </a:spcAft>
            </a:pPr>
            <a:endParaRPr lang="en-CA"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Which role can you use to manage KMS?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can use the Volume Activation Services role to manage KMS.</a:t>
            </a:r>
          </a:p>
          <a:p>
            <a:pPr marL="36830" marR="0">
              <a:lnSpc>
                <a:spcPts val="1100"/>
              </a:lnSpc>
              <a:spcBef>
                <a:spcPts val="200"/>
              </a:spcBef>
              <a:spcAft>
                <a:spcPts val="300"/>
              </a:spcAft>
            </a:pP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smtClean="0">
                <a:latin typeface="Arial" panose="020B0604020202020204" pitchFamily="34" charset="0"/>
              </a:rPr>
              <a:t>(More notes on the next slide)</a:t>
            </a:r>
            <a:endParaRPr lang="en-CA" sz="1000">
              <a:latin typeface="Arial" panose="020B0604020202020204" pitchFamily="34" charset="0"/>
            </a:endParaRPr>
          </a:p>
        </p:txBody>
      </p:sp>
    </p:spTree>
    <p:extLst>
      <p:ext uri="{BB962C8B-B14F-4D97-AF65-F5344CB8AC3E}">
        <p14:creationId xmlns:p14="http://schemas.microsoft.com/office/powerpoint/2010/main" val="30416393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a:t>
            </a: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Tips</a:t>
            </a: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p>
          <a:p>
            <a:pPr marL="36830" lvl="0">
              <a:lnSpc>
                <a:spcPts val="1100"/>
              </a:lnSpc>
              <a:spcBef>
                <a:spcPts val="200"/>
              </a:spcBef>
              <a:spcAft>
                <a:spcPts val="300"/>
              </a:spcAft>
            </a:pP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57</a:t>
            </a:fld>
            <a:endParaRPr lang="en-CA"/>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82491819"/>
              </p:ext>
            </p:extLst>
          </p:nvPr>
        </p:nvGraphicFramePr>
        <p:xfrm>
          <a:off x="419100" y="2425244"/>
          <a:ext cx="5905500" cy="2761120"/>
        </p:xfrm>
        <a:graphic>
          <a:graphicData uri="http://schemas.openxmlformats.org/drawingml/2006/table">
            <a:tbl>
              <a:tblPr firstRow="1" firstCol="1" bandRow="1">
                <a:tableStyleId>{5940675A-B579-460E-94D1-54222C63F5DA}</a:tableStyleId>
              </a:tblPr>
              <a:tblGrid>
                <a:gridCol w="2248883"/>
                <a:gridCol w="3656617"/>
              </a:tblGrid>
              <a:tr h="225034">
                <a:tc>
                  <a:txBody>
                    <a:bodyPr/>
                    <a:lstStyle/>
                    <a:p>
                      <a:pPr marL="0" marR="0" algn="ctr">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Issue</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Troubleshooting Tip</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11388">
                <a:tc>
                  <a:txBody>
                    <a:bodyPr/>
                    <a:lstStyle/>
                    <a:p>
                      <a:pPr marL="0" marR="0">
                        <a:lnSpc>
                          <a:spcPct val="115000"/>
                        </a:lnSpc>
                        <a:spcBef>
                          <a:spcPts val="0"/>
                        </a:spcBef>
                        <a:spcAft>
                          <a:spcPts val="0"/>
                        </a:spcAft>
                      </a:pPr>
                      <a:r>
                        <a:rPr lang="en-US" sz="1000" dirty="0" err="1">
                          <a:effectLst/>
                          <a:latin typeface="Arial" panose="020B0604020202020204" pitchFamily="34" charset="0"/>
                          <a:cs typeface="Arial" panose="020B0604020202020204" pitchFamily="34" charset="0"/>
                        </a:rPr>
                        <a:t>WinRM</a:t>
                      </a:r>
                      <a:r>
                        <a:rPr lang="en-US" sz="1000" dirty="0">
                          <a:effectLst/>
                          <a:latin typeface="Arial" panose="020B0604020202020204" pitchFamily="34" charset="0"/>
                          <a:cs typeface="Arial" panose="020B0604020202020204" pitchFamily="34" charset="0"/>
                        </a:rPr>
                        <a:t> connections fail</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Verify firewall settings. Verify </a:t>
                      </a:r>
                      <a:r>
                        <a:rPr lang="en-US" sz="1000" dirty="0" err="1">
                          <a:effectLst/>
                          <a:latin typeface="Arial" panose="020B0604020202020204" pitchFamily="34" charset="0"/>
                          <a:cs typeface="Arial" panose="020B0604020202020204" pitchFamily="34" charset="0"/>
                        </a:rPr>
                        <a:t>WinRM</a:t>
                      </a:r>
                      <a:r>
                        <a:rPr lang="en-US" sz="1000" dirty="0">
                          <a:effectLst/>
                          <a:latin typeface="Arial" panose="020B0604020202020204" pitchFamily="34" charset="0"/>
                          <a:cs typeface="Arial" panose="020B0604020202020204" pitchFamily="34" charset="0"/>
                        </a:rPr>
                        <a:t> configuration</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36422">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Windows PowerShell cmdlets are not available</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Ensure that appropriate Windows PowerShell modules (such as Server Manager) are loaded</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36422">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Cannot install the GUI features on Server Core deployments</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Mount a .</a:t>
                      </a:r>
                      <a:r>
                        <a:rPr lang="en-US" sz="1000" dirty="0" err="1">
                          <a:effectLst/>
                          <a:latin typeface="Arial" panose="020B0604020202020204" pitchFamily="34" charset="0"/>
                          <a:cs typeface="Arial" panose="020B0604020202020204" pitchFamily="34" charset="0"/>
                        </a:rPr>
                        <a:t>wim</a:t>
                      </a:r>
                      <a:r>
                        <a:rPr lang="en-US" sz="1000" dirty="0">
                          <a:effectLst/>
                          <a:latin typeface="Arial" panose="020B0604020202020204" pitchFamily="34" charset="0"/>
                          <a:cs typeface="Arial" panose="020B0604020202020204" pitchFamily="34" charset="0"/>
                        </a:rPr>
                        <a:t> image containing all of the Windows Server 2012 R2 files, and use the Install-</a:t>
                      </a:r>
                      <a:r>
                        <a:rPr lang="en-US" sz="1000" dirty="0" err="1">
                          <a:effectLst/>
                          <a:latin typeface="Arial" panose="020B0604020202020204" pitchFamily="34" charset="0"/>
                          <a:cs typeface="Arial" panose="020B0604020202020204" pitchFamily="34" charset="0"/>
                        </a:rPr>
                        <a:t>WindowsFeature</a:t>
                      </a:r>
                      <a:r>
                        <a:rPr lang="en-US" sz="1000" dirty="0">
                          <a:effectLst/>
                          <a:latin typeface="Arial" panose="020B0604020202020204" pitchFamily="34" charset="0"/>
                          <a:cs typeface="Arial" panose="020B0604020202020204" pitchFamily="34" charset="0"/>
                        </a:rPr>
                        <a:t> </a:t>
                      </a:r>
                      <a:r>
                        <a:rPr lang="en-US" sz="1000" dirty="0" err="1">
                          <a:effectLst/>
                          <a:latin typeface="Arial" panose="020B0604020202020204" pitchFamily="34" charset="0"/>
                          <a:cs typeface="Arial" panose="020B0604020202020204" pitchFamily="34" charset="0"/>
                        </a:rPr>
                        <a:t>cmdlet</a:t>
                      </a:r>
                      <a:r>
                        <a:rPr lang="en-US" sz="1000" dirty="0">
                          <a:effectLst/>
                          <a:latin typeface="Arial" panose="020B0604020202020204" pitchFamily="34" charset="0"/>
                          <a:cs typeface="Arial" panose="020B0604020202020204" pitchFamily="34" charset="0"/>
                        </a:rPr>
                        <a:t> ‑source option</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661456">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You need a non-GUI interface method to shut down or restart a computer that is running Server Core</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Use sconfig.cmd or the shutdown /r command.</a:t>
                      </a:r>
                      <a:endParaRPr lang="en-CA" sz="1000">
                        <a:effectLst/>
                        <a:latin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 </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661456">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Unable to join the domain.</a:t>
                      </a:r>
                      <a:endParaRPr lang="en-CA" sz="1000" dirty="0">
                        <a:effectLst/>
                        <a:latin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Verify DNS resolution and network connectivity between the host and the domain controller. Verify that user account has necessary domain‑join permissions</a:t>
                      </a:r>
                      <a:r>
                        <a:rPr lang="en-US" sz="1000" dirty="0" smtClean="0">
                          <a:effectLst/>
                          <a:latin typeface="Arial" panose="020B0604020202020204" pitchFamily="34" charset="0"/>
                          <a:cs typeface="Arial" panose="020B0604020202020204" pitchFamily="34" charset="0"/>
                        </a:rPr>
                        <a:t>.</a:t>
                      </a:r>
                      <a:r>
                        <a:rPr lang="en-US" sz="1000" dirty="0">
                          <a:effectLst/>
                          <a:latin typeface="Arial" panose="020B0604020202020204" pitchFamily="34" charset="0"/>
                          <a:cs typeface="Arial" panose="020B0604020202020204" pitchFamily="34" charset="0"/>
                        </a:rPr>
                        <a:t>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47475140"/>
              </p:ext>
            </p:extLst>
          </p:nvPr>
        </p:nvGraphicFramePr>
        <p:xfrm>
          <a:off x="419100" y="5577528"/>
          <a:ext cx="5905500" cy="2033352"/>
        </p:xfrm>
        <a:graphic>
          <a:graphicData uri="http://schemas.openxmlformats.org/drawingml/2006/table">
            <a:tbl>
              <a:tblPr firstRow="1" firstCol="1" bandRow="1">
                <a:tableStyleId>{5940675A-B579-460E-94D1-54222C63F5DA}</a:tableStyleId>
              </a:tblPr>
              <a:tblGrid>
                <a:gridCol w="1219220"/>
                <a:gridCol w="2717780"/>
                <a:gridCol w="1968500"/>
              </a:tblGrid>
              <a:tr h="241723">
                <a:tc>
                  <a:txBody>
                    <a:bodyPr/>
                    <a:lstStyle/>
                    <a:p>
                      <a:pPr marL="0" marR="0" algn="ctr">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Tool</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Use</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b="1" dirty="0">
                          <a:effectLst/>
                          <a:latin typeface="Arial" panose="020B0604020202020204" pitchFamily="34" charset="0"/>
                          <a:cs typeface="Arial" panose="020B0604020202020204" pitchFamily="34" charset="0"/>
                        </a:rPr>
                        <a:t>Where to find it</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405637">
                <a:tc>
                  <a:txBody>
                    <a:bodyPr/>
                    <a:lstStyle/>
                    <a:p>
                      <a:pPr marL="36830" marR="0">
                        <a:lnSpc>
                          <a:spcPts val="1100"/>
                        </a:lnSpc>
                        <a:spcBef>
                          <a:spcPts val="200"/>
                        </a:spcBef>
                        <a:spcAft>
                          <a:spcPts val="300"/>
                        </a:spcAft>
                      </a:pPr>
                      <a:r>
                        <a:rPr lang="en-US" sz="1000">
                          <a:effectLst/>
                          <a:latin typeface="Arial" panose="020B0604020202020204" pitchFamily="34" charset="0"/>
                          <a:cs typeface="Arial" panose="020B0604020202020204" pitchFamily="34" charset="0"/>
                        </a:rPr>
                        <a:t>Windows PowerShell</a:t>
                      </a:r>
                      <a:endParaRPr lang="en-CA"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Performing multiple administrative and configuration tasks</a:t>
                      </a:r>
                      <a:endParaRPr lang="en-CA"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6830" marR="0">
                        <a:lnSpc>
                          <a:spcPts val="1100"/>
                        </a:lnSpc>
                        <a:spcBef>
                          <a:spcPts val="200"/>
                        </a:spcBef>
                        <a:spcAft>
                          <a:spcPts val="300"/>
                        </a:spcAft>
                      </a:pPr>
                      <a:r>
                        <a:rPr lang="en-US" sz="1000">
                          <a:effectLst/>
                          <a:latin typeface="Arial" panose="020B0604020202020204" pitchFamily="34" charset="0"/>
                          <a:cs typeface="Arial" panose="020B0604020202020204" pitchFamily="34" charset="0"/>
                        </a:rPr>
                        <a:t>Taskbar</a:t>
                      </a:r>
                      <a:endParaRPr lang="en-CA"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05637">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DISM.exe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36830" marR="0">
                        <a:lnSpc>
                          <a:spcPts val="1100"/>
                        </a:lnSpc>
                        <a:spcBef>
                          <a:spcPts val="200"/>
                        </a:spcBef>
                        <a:spcAft>
                          <a:spcPts val="300"/>
                        </a:spcAft>
                      </a:pPr>
                      <a:r>
                        <a:rPr lang="en-US" sz="1000">
                          <a:effectLst/>
                          <a:latin typeface="Arial" panose="020B0604020202020204" pitchFamily="34" charset="0"/>
                          <a:cs typeface="Arial" panose="020B0604020202020204" pitchFamily="34" charset="0"/>
                        </a:rPr>
                        <a:t>Image servicing and management</a:t>
                      </a:r>
                      <a:endParaRPr lang="en-CA"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6830" marR="0">
                        <a:lnSpc>
                          <a:spcPts val="1100"/>
                        </a:lnSpc>
                        <a:spcBef>
                          <a:spcPts val="200"/>
                        </a:spcBef>
                        <a:spcAft>
                          <a:spcPts val="300"/>
                        </a:spcAft>
                      </a:pPr>
                      <a:r>
                        <a:rPr lang="en-US" sz="1000">
                          <a:effectLst/>
                          <a:latin typeface="Arial" panose="020B0604020202020204" pitchFamily="34" charset="0"/>
                          <a:cs typeface="Arial" panose="020B0604020202020204" pitchFamily="34" charset="0"/>
                        </a:rPr>
                        <a:t>Start from a command prompt or from a Windows PowerShell prompt</a:t>
                      </a:r>
                      <a:endParaRPr lang="en-CA"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83446">
                <a:tc>
                  <a:txBody>
                    <a:bodyPr/>
                    <a:lstStyle/>
                    <a:p>
                      <a:pPr marL="36830" marR="0">
                        <a:lnSpc>
                          <a:spcPts val="1100"/>
                        </a:lnSpc>
                        <a:spcBef>
                          <a:spcPts val="200"/>
                        </a:spcBef>
                        <a:spcAft>
                          <a:spcPts val="300"/>
                        </a:spcAft>
                      </a:pPr>
                      <a:r>
                        <a:rPr lang="en-US" sz="1000">
                          <a:effectLst/>
                          <a:latin typeface="Arial" panose="020B0604020202020204" pitchFamily="34" charset="0"/>
                          <a:cs typeface="Arial" panose="020B0604020202020204" pitchFamily="34" charset="0"/>
                        </a:rPr>
                        <a:t>RSAT</a:t>
                      </a:r>
                      <a:endParaRPr lang="en-CA"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Managing servers remotely from a Windows 8.1 system</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Download from the Microsoft download center and install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483446">
                <a:tc>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Windows Server Migration Tools</a:t>
                      </a:r>
                      <a:endParaRPr lang="en-CA"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a:effectLst/>
                          <a:latin typeface="Arial" panose="020B0604020202020204" pitchFamily="34" charset="0"/>
                          <a:cs typeface="Arial" panose="020B0604020202020204" pitchFamily="34" charset="0"/>
                        </a:rPr>
                        <a:t>Assisting with migrating to different versions of Windows Server</a:t>
                      </a:r>
                      <a:endParaRPr lang="en-CA" sz="1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cs typeface="Arial" panose="020B0604020202020204" pitchFamily="34" charset="0"/>
                        </a:rPr>
                        <a:t>Download from the Microsoft download center and install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65399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Ask students about roles that are commonly deployed on their network. Ask which roles they deploy often, and which roles they are unlikely to deploy.</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Mention the roles that have been deprecated in Windows Server 2012 R2.</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Which roles are often co‑located on the same server?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Answers might vary. Domain Name System (DNS) and Active Directory</a:t>
            </a:r>
            <a:r>
              <a:rPr lang="en-CA"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CA" sz="1000" smtClean="0">
                <a:effectLst/>
                <a:latin typeface="Arial" panose="020B0604020202020204" pitchFamily="34" charset="0"/>
                <a:ea typeface="Calibri" panose="020F0502020204030204" pitchFamily="34" charset="0"/>
                <a:cs typeface="Segoe UI" panose="020B0502040204020203" pitchFamily="34" charset="0"/>
              </a:rPr>
              <a:t> Domain Services (AD DS) are often co‑located.</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6</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1257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Choose several features to point out and discuss. For example, point out that you need to install the Wireless LAN Service to use a wireless adapter with Windows Server 2012. Also point out that by default, no roles and features are installed. Mention the features that have been removed or deprecated.</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Which feature do you need to install to support NetBIOS name resolution for client computers running a Microsoft Windows NT</a:t>
            </a:r>
            <a:r>
              <a:rPr lang="en-CA"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CA" sz="1000" smtClean="0">
                <a:effectLst/>
                <a:latin typeface="Arial" panose="020B0604020202020204" pitchFamily="34" charset="0"/>
                <a:ea typeface="Calibri" panose="020F0502020204030204" pitchFamily="34" charset="0"/>
                <a:cs typeface="Segoe UI" panose="020B0502040204020203" pitchFamily="34" charset="0"/>
              </a:rPr>
              <a:t> 4.0 operating system workstation?</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You need to install the Windows Internet Name Service (WINS) server role to support NetBIOS name resolution.</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7</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434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8</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4269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Ask students which deployment method they most frequently use in their organization. Answers are likely to differ between clients and servers. Ask if they have already deployed Windows Server 2012, and if so, which method they used.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What is another method that you can use to deploy Windows Server 2012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can also configure Windows Server 2012 to boot to either a .</a:t>
            </a:r>
            <a:r>
              <a:rPr lang="en-CA" sz="1000" dirty="0" err="1" smtClean="0">
                <a:effectLst/>
                <a:latin typeface="Arial" panose="020B0604020202020204" pitchFamily="34" charset="0"/>
                <a:ea typeface="Calibri" panose="020F0502020204030204" pitchFamily="34" charset="0"/>
                <a:cs typeface="Segoe UI" panose="020B0502040204020203" pitchFamily="34" charset="0"/>
              </a:rPr>
              <a:t>vhd</a:t>
            </a:r>
            <a:r>
              <a:rPr lang="en-CA" sz="1000" dirty="0" smtClean="0">
                <a:effectLst/>
                <a:latin typeface="Arial" panose="020B0604020202020204" pitchFamily="34" charset="0"/>
                <a:ea typeface="Calibri" panose="020F0502020204030204" pitchFamily="34" charset="0"/>
                <a:cs typeface="Segoe UI" panose="020B0502040204020203" pitchFamily="34" charset="0"/>
              </a:rPr>
              <a:t> or a .</a:t>
            </a:r>
            <a:r>
              <a:rPr lang="en-CA" sz="1000" dirty="0" err="1" smtClean="0">
                <a:effectLst/>
                <a:latin typeface="Arial" panose="020B0604020202020204" pitchFamily="34" charset="0"/>
                <a:ea typeface="Calibri" panose="020F0502020204030204" pitchFamily="34" charset="0"/>
                <a:cs typeface="Segoe UI" panose="020B0502040204020203" pitchFamily="34" charset="0"/>
              </a:rPr>
              <a:t>vhdx</a:t>
            </a:r>
            <a:r>
              <a:rPr lang="en-CA" sz="1000" dirty="0" smtClean="0">
                <a:effectLst/>
                <a:latin typeface="Arial" panose="020B0604020202020204" pitchFamily="34" charset="0"/>
                <a:ea typeface="Calibri" panose="020F0502020204030204" pitchFamily="34" charset="0"/>
                <a:cs typeface="Segoe UI" panose="020B0502040204020203" pitchFamily="34" charset="0"/>
              </a:rPr>
              <a:t> file. Deployment involves copying the .</a:t>
            </a:r>
            <a:r>
              <a:rPr lang="en-CA" sz="1000" dirty="0" err="1" smtClean="0">
                <a:effectLst/>
                <a:latin typeface="Arial" panose="020B0604020202020204" pitchFamily="34" charset="0"/>
                <a:ea typeface="Calibri" panose="020F0502020204030204" pitchFamily="34" charset="0"/>
                <a:cs typeface="Segoe UI" panose="020B0502040204020203" pitchFamily="34" charset="0"/>
              </a:rPr>
              <a:t>vhd</a:t>
            </a:r>
            <a:r>
              <a:rPr lang="en-CA" sz="1000" dirty="0" smtClean="0">
                <a:effectLst/>
                <a:latin typeface="Arial" panose="020B0604020202020204" pitchFamily="34" charset="0"/>
                <a:ea typeface="Calibri" panose="020F0502020204030204" pitchFamily="34" charset="0"/>
                <a:cs typeface="Segoe UI" panose="020B0502040204020203" pitchFamily="34" charset="0"/>
              </a:rPr>
              <a:t> file to a computer, either from a network share or from local media.</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A1F45A-45A6-418F-ABA5-EC8D7307846F}" type="slidenum">
              <a:rPr lang="en-CA" smtClean="0"/>
              <a:t>9</a:t>
            </a:fld>
            <a:endParaRPr lang="en-CA"/>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000000"/>
                </a:solidFill>
                <a:latin typeface="Arial" panose="020B0604020202020204" pitchFamily="34" charset="0"/>
              </a:rPr>
              <a:t>20410D</a:t>
            </a:r>
            <a:endParaRPr lang="en-CA"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smtClean="0">
                <a:solidFill>
                  <a:srgbClr val="336699"/>
                </a:solidFill>
                <a:latin typeface="Arial" panose="020B0604020202020204" pitchFamily="34" charset="0"/>
              </a:rPr>
              <a:t>1: Deploying and Managing Windows Server 2012</a:t>
            </a:r>
            <a:endParaRPr lang="en-CA"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20121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2.xml"/><Relationship Id="rId4" Type="http://schemas.openxmlformats.org/officeDocument/2006/relationships/image" Target="../media/image2.jpeg"/></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3.xml"/><Relationship Id="rId4" Type="http://schemas.openxmlformats.org/officeDocument/2006/relationships/image" Target="../media/image2.jpeg"/></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4.xml"/><Relationship Id="rId4" Type="http://schemas.openxmlformats.org/officeDocument/2006/relationships/image" Target="../media/image2.jpeg"/></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5.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6.xml"/><Relationship Id="rId4" Type="http://schemas.openxmlformats.org/officeDocument/2006/relationships/image" Target="../media/image2.jpeg"/></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7.xml"/><Relationship Id="rId4" Type="http://schemas.openxmlformats.org/officeDocument/2006/relationships/image" Target="../media/image2.jpeg"/></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8.xml"/><Relationship Id="rId4" Type="http://schemas.openxmlformats.org/officeDocument/2006/relationships/image" Target="../media/image2.jpeg"/></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9.xml"/><Relationship Id="rId4" Type="http://schemas.openxmlformats.org/officeDocument/2006/relationships/image" Target="../media/image2.jpeg"/></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0.xml"/><Relationship Id="rId4" Type="http://schemas.openxmlformats.org/officeDocument/2006/relationships/image" Target="../media/image2.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1.xml"/><Relationship Id="rId4" Type="http://schemas.openxmlformats.org/officeDocument/2006/relationships/image" Target="../media/image2.jpeg"/></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2.xml"/><Relationship Id="rId4" Type="http://schemas.openxmlformats.org/officeDocument/2006/relationships/image" Target="../media/image2.jpeg"/></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3.xml"/><Relationship Id="rId4" Type="http://schemas.openxmlformats.org/officeDocument/2006/relationships/image" Target="../media/image2.jpeg"/></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4.xml"/><Relationship Id="rId4" Type="http://schemas.openxmlformats.org/officeDocument/2006/relationships/image" Target="../media/image2.jpeg"/></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5.xml"/><Relationship Id="rId4" Type="http://schemas.openxmlformats.org/officeDocument/2006/relationships/image" Target="../media/image2.jpeg"/></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6.xml"/><Relationship Id="rId4" Type="http://schemas.openxmlformats.org/officeDocument/2006/relationships/image" Target="../media/image2.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7.xml"/><Relationship Id="rId4" Type="http://schemas.openxmlformats.org/officeDocument/2006/relationships/image" Target="../media/image2.jpeg"/></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8.xml"/><Relationship Id="rId4" Type="http://schemas.openxmlformats.org/officeDocument/2006/relationships/image" Target="../media/image2.jpeg"/></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9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9.xml"/><Relationship Id="rId4" Type="http://schemas.openxmlformats.org/officeDocument/2006/relationships/image" Target="../media/image2.jpeg"/></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0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0.xml"/><Relationship Id="rId4" Type="http://schemas.openxmlformats.org/officeDocument/2006/relationships/image" Target="../media/image2.jpeg"/></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1.xml"/><Relationship Id="rId4" Type="http://schemas.openxmlformats.org/officeDocument/2006/relationships/image" Target="../media/image2.jpeg"/></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2.xml"/><Relationship Id="rId4" Type="http://schemas.openxmlformats.org/officeDocument/2006/relationships/image" Target="../media/image2.jpeg"/></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3.xml"/><Relationship Id="rId4" Type="http://schemas.openxmlformats.org/officeDocument/2006/relationships/image" Target="../media/image2.jpeg"/></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18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90416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953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276402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52579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6983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041309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99565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609295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99307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118671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9968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8383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1435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24307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77315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383182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0339" cy="740664"/>
          </a:xfrm>
        </p:spPr>
        <p:txBody>
          <a:bodyPr/>
          <a:lstStyle/>
          <a:p>
            <a:r>
              <a:rPr lang="en-US" smtClean="0"/>
              <a:t>Click to edit Master title style</a:t>
            </a:r>
            <a:endParaRPr lang="en-US"/>
          </a:p>
        </p:txBody>
      </p:sp>
    </p:spTree>
    <p:extLst>
      <p:ext uri="{BB962C8B-B14F-4D97-AF65-F5344CB8AC3E}">
        <p14:creationId xmlns:p14="http://schemas.microsoft.com/office/powerpoint/2010/main" val="282099179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0709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71357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43158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59117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875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5684590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900119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5809741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73139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126797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5680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82536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493282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9520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815625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9016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597644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02214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28419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3701092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101665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667769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254010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63916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051719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93455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655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574661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21470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401240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445282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44255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3342810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398661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4230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38429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29986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5053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63776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61850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4165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649153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689329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5950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11408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519685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532819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61865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76719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871799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699523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0359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227619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82110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569171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219479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533472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60654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716844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7554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869563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056185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848145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986881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57599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949171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12153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827257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168571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19351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943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829277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2818996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3786962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45048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012457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56214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96896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039390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49550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036461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1509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3341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89833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308405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0549824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84966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27331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315853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844716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98350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654517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88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1214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360621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242087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945954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090715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213946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22267524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256920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970922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777588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180572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3239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124760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089386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08981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274814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426791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758813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499149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6962610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961615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569951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5692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837945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407644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8370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326874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60661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877948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603525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63528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7632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064759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4504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39277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74429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225045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255677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42427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731715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08210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766420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011247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91987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4115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8064245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8196459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381897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62020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138692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48247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443706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276933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48565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347495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2815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8247542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11275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40617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16546081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097174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204691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105085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48993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30467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587344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567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366305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56615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666149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253778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6897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9053629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472984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687843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84900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419912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6501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940460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990781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9562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164610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663565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34831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983591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10296624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9579108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1550227"/>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0698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679543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16582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225556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981067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03266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198138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539006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56342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303412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52038192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14845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078228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575878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464917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102177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73334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888091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67474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946258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496226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31791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10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2009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582273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8388913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22934002"/>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31251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102784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185917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86235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9120318"/>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72821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407470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8038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9679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674924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929358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7536933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964195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523690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325842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63415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79522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955437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85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824440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025054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7062789"/>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023872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541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43425437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4507990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078924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0219911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57295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45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106510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189325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77238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575821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324670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353570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32019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3220512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0949314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4333496"/>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72290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668550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92132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182278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5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65062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126979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739139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5961793"/>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65842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9591519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58115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743384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017757"/>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551053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372176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805965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477470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4302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084955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675467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6899516"/>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40641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38589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30255893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0099042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5124384"/>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08123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349862"/>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02693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367647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035492"/>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363076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97571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66127346"/>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044047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860748"/>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547546735"/>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663470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086154"/>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514993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469300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2188871"/>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02547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587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297849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6185295"/>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152987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556024"/>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828306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4648911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3514310"/>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1836670"/>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037550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187135"/>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895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82860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1629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17029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699269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2124521"/>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2357126"/>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664585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56097204"/>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780797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1388937"/>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974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58195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761415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654223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553174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1581175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8816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8551257"/>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540156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634206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765419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20654881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46105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4186107"/>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63645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5253888"/>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491780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511474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5975583"/>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194755"/>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6275842"/>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2098379"/>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30087"/>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8244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1308989"/>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36296819"/>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0598339"/>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7578877"/>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1756630"/>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8392951"/>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5182502"/>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758893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41019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607990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1799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418098"/>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227848"/>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697191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31885100"/>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1958357"/>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3471306"/>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2724261"/>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316051"/>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1122812"/>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9776920"/>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8913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7632296"/>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9257065"/>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5050737"/>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4971794"/>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413066"/>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51927441"/>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48440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794724"/>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1810666"/>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206811"/>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896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98048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6743927"/>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954004"/>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194717"/>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6527309"/>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347907"/>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272176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93582100"/>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68268072"/>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270506"/>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68123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9014834"/>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783092"/>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6119003"/>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9208144"/>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70921"/>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2568964"/>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8899426"/>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4113744"/>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7119561"/>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66019423"/>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93291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2444809"/>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8042031"/>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464879"/>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592703"/>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643899"/>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7400666"/>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713026"/>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9582849"/>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3889891"/>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9117663"/>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31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23800551"/>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55118932"/>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5496417"/>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5343593"/>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152510"/>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1020380"/>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5122405"/>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7665233"/>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31551"/>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576331"/>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7988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93438784"/>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889075"/>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5086547"/>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05413681"/>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80610917"/>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2294632"/>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2733138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4420213"/>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4501226"/>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9567177"/>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56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04956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6631296"/>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3336591"/>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8388718"/>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7860967"/>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7287555"/>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87889042"/>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79852395"/>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2181620"/>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9211844"/>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528013"/>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6959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3850500"/>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9466894"/>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68304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40761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3124149"/>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0814867"/>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3279545"/>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4197919"/>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5581549"/>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6695714"/>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1287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7511621"/>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10580"/>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596443"/>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0766558"/>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646526"/>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9914880"/>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00290"/>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8190740"/>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1979914"/>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24188896"/>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336336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013135"/>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6630448"/>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0705836"/>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054882"/>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6816950"/>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4538228"/>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026748"/>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1755552"/>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4321944"/>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7608599"/>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84118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5952554"/>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36239972"/>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13245413"/>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8609403"/>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5136475"/>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454879"/>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6835397"/>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8504602"/>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426112"/>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4099353"/>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82766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629803"/>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514853"/>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6061712"/>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1409263"/>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4053257"/>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684533"/>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0994277"/>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438209"/>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092558"/>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1603585"/>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1681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7675271"/>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7844154"/>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7657506"/>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2891510"/>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9969387"/>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27679446"/>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3587455"/>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9622545"/>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2936760"/>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5326142"/>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63933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8011967"/>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775868"/>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304540"/>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5335325"/>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0638449"/>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716756"/>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6031110"/>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128673726"/>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6034835"/>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249554"/>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02990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28185"/>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7656094"/>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8462299"/>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0637909"/>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124954"/>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6944061"/>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4498977"/>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5991602"/>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0425722"/>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69095141"/>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567847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154289"/>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099408"/>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45406149"/>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5499213"/>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891763"/>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4874375"/>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08607"/>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473619"/>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9273707"/>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4808861"/>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703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6195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740359882"/>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12758932"/>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8806220"/>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22292"/>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23290944"/>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2243651"/>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349282"/>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6744425"/>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435283"/>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7452896"/>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51580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43774816"/>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823831"/>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880211"/>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41780206"/>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7361433"/>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31898868"/>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5046959"/>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0145113"/>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761126"/>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698789"/>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07658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740634"/>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5492430"/>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3724845"/>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1713689"/>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72463001"/>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37630618"/>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307820"/>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6572714"/>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6251"/>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0063293"/>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76253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27026817"/>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621521"/>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8871383"/>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4874590"/>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542233"/>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0976767"/>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85764077"/>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46851214"/>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7702588"/>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7143250"/>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13870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8905438"/>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642323"/>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9829536"/>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857282"/>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8656755"/>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553202"/>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8513258"/>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6237838"/>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23031048"/>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25160716"/>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68475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7819805"/>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4210605"/>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2650508"/>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134997"/>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690242"/>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20128"/>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6037879"/>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4638334"/>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8757151"/>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629886"/>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19390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8413066"/>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7410597"/>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8670067"/>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031658"/>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2641480"/>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6075798"/>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10107"/>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819293"/>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4224226"/>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9416414"/>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7494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901080"/>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16177673"/>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90639411"/>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608761"/>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580883"/>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154618"/>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685302"/>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5813612"/>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769744"/>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2087135"/>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9678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1734751"/>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9551036"/>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5709546"/>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05379499"/>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3549707"/>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9151135"/>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935751"/>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0972635"/>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0446493"/>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121399"/>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39080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6341967"/>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5234893"/>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7160652"/>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2629364"/>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48817726"/>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05723614"/>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081409"/>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81461894"/>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359494"/>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2636208"/>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398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3670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9157169"/>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425349"/>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2952800"/>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8128157"/>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526910"/>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9662397"/>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560677775"/>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99225540"/>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7446595"/>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031791"/>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0637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627753"/>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9463464"/>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8777455"/>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829656"/>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8791427"/>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4330781"/>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9877695"/>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8573346"/>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6611761"/>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3967417"/>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66847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48396393"/>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705229"/>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0281570"/>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234006"/>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930668"/>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3943901"/>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7587782"/>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606200"/>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3026014"/>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8387316"/>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3350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58650932"/>
      </p:ext>
    </p:extLst>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8604419"/>
      </p:ext>
    </p:extLst>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4526369"/>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111996"/>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8217527"/>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220221"/>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7437421"/>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5742667"/>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584114"/>
      </p:ext>
    </p:extLst>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533004"/>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737096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81414"/>
      </p:ext>
    </p:extLst>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20679196"/>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085172"/>
      </p:ext>
    </p:extLst>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42647324"/>
      </p:ext>
    </p:extLst>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2560692"/>
      </p:ext>
    </p:extLst>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945471"/>
      </p:ext>
    </p:extLst>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2353014"/>
      </p:ext>
    </p:extLst>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474313"/>
      </p:ext>
    </p:extLst>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8861515"/>
      </p:ext>
    </p:extLst>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137471"/>
      </p:ext>
    </p:extLst>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57055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5068536"/>
      </p:ext>
    </p:extLst>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92239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52421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34006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58421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16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021033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8699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9528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9291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5083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7725243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19596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73311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03538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51985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16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0073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25391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4421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66008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98401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0302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9056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759513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742380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84874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33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6.xml"/><Relationship Id="rId13" Type="http://schemas.openxmlformats.org/officeDocument/2006/relationships/theme" Target="../theme/theme50.xml"/><Relationship Id="rId3" Type="http://schemas.openxmlformats.org/officeDocument/2006/relationships/slideLayout" Target="../slideLayouts/slideLayout591.xml"/><Relationship Id="rId7" Type="http://schemas.openxmlformats.org/officeDocument/2006/relationships/slideLayout" Target="../slideLayouts/slideLayout595.xml"/><Relationship Id="rId12" Type="http://schemas.openxmlformats.org/officeDocument/2006/relationships/slideLayout" Target="../slideLayouts/slideLayout600.xml"/><Relationship Id="rId2" Type="http://schemas.openxmlformats.org/officeDocument/2006/relationships/slideLayout" Target="../slideLayouts/slideLayout590.xml"/><Relationship Id="rId1" Type="http://schemas.openxmlformats.org/officeDocument/2006/relationships/slideLayout" Target="../slideLayouts/slideLayout589.xml"/><Relationship Id="rId6" Type="http://schemas.openxmlformats.org/officeDocument/2006/relationships/slideLayout" Target="../slideLayouts/slideLayout594.xml"/><Relationship Id="rId11" Type="http://schemas.openxmlformats.org/officeDocument/2006/relationships/slideLayout" Target="../slideLayouts/slideLayout599.xml"/><Relationship Id="rId5" Type="http://schemas.openxmlformats.org/officeDocument/2006/relationships/slideLayout" Target="../slideLayouts/slideLayout593.xml"/><Relationship Id="rId10" Type="http://schemas.openxmlformats.org/officeDocument/2006/relationships/slideLayout" Target="../slideLayouts/slideLayout598.xml"/><Relationship Id="rId4" Type="http://schemas.openxmlformats.org/officeDocument/2006/relationships/slideLayout" Target="../slideLayouts/slideLayout592.xml"/><Relationship Id="rId9" Type="http://schemas.openxmlformats.org/officeDocument/2006/relationships/slideLayout" Target="../slideLayouts/slideLayout597.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8.xml"/><Relationship Id="rId3" Type="http://schemas.openxmlformats.org/officeDocument/2006/relationships/slideLayout" Target="../slideLayouts/slideLayout603.xml"/><Relationship Id="rId7" Type="http://schemas.openxmlformats.org/officeDocument/2006/relationships/slideLayout" Target="../slideLayouts/slideLayout607.xml"/><Relationship Id="rId12" Type="http://schemas.openxmlformats.org/officeDocument/2006/relationships/theme" Target="../theme/theme51.xml"/><Relationship Id="rId2" Type="http://schemas.openxmlformats.org/officeDocument/2006/relationships/slideLayout" Target="../slideLayouts/slideLayout602.xml"/><Relationship Id="rId1" Type="http://schemas.openxmlformats.org/officeDocument/2006/relationships/slideLayout" Target="../slideLayouts/slideLayout601.xml"/><Relationship Id="rId6" Type="http://schemas.openxmlformats.org/officeDocument/2006/relationships/slideLayout" Target="../slideLayouts/slideLayout606.xml"/><Relationship Id="rId11" Type="http://schemas.openxmlformats.org/officeDocument/2006/relationships/slideLayout" Target="../slideLayouts/slideLayout611.xml"/><Relationship Id="rId5" Type="http://schemas.openxmlformats.org/officeDocument/2006/relationships/slideLayout" Target="../slideLayouts/slideLayout605.xml"/><Relationship Id="rId10" Type="http://schemas.openxmlformats.org/officeDocument/2006/relationships/slideLayout" Target="../slideLayouts/slideLayout610.xml"/><Relationship Id="rId4" Type="http://schemas.openxmlformats.org/officeDocument/2006/relationships/slideLayout" Target="../slideLayouts/slideLayout604.xml"/><Relationship Id="rId9" Type="http://schemas.openxmlformats.org/officeDocument/2006/relationships/slideLayout" Target="../slideLayouts/slideLayout609.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19.xml"/><Relationship Id="rId13" Type="http://schemas.openxmlformats.org/officeDocument/2006/relationships/theme" Target="../theme/theme52.xml"/><Relationship Id="rId3" Type="http://schemas.openxmlformats.org/officeDocument/2006/relationships/slideLayout" Target="../slideLayouts/slideLayout614.xml"/><Relationship Id="rId7" Type="http://schemas.openxmlformats.org/officeDocument/2006/relationships/slideLayout" Target="../slideLayouts/slideLayout618.xml"/><Relationship Id="rId12" Type="http://schemas.openxmlformats.org/officeDocument/2006/relationships/slideLayout" Target="../slideLayouts/slideLayout623.xml"/><Relationship Id="rId2" Type="http://schemas.openxmlformats.org/officeDocument/2006/relationships/slideLayout" Target="../slideLayouts/slideLayout613.xml"/><Relationship Id="rId1" Type="http://schemas.openxmlformats.org/officeDocument/2006/relationships/slideLayout" Target="../slideLayouts/slideLayout612.xml"/><Relationship Id="rId6" Type="http://schemas.openxmlformats.org/officeDocument/2006/relationships/slideLayout" Target="../slideLayouts/slideLayout617.xml"/><Relationship Id="rId11" Type="http://schemas.openxmlformats.org/officeDocument/2006/relationships/slideLayout" Target="../slideLayouts/slideLayout622.xml"/><Relationship Id="rId5" Type="http://schemas.openxmlformats.org/officeDocument/2006/relationships/slideLayout" Target="../slideLayouts/slideLayout616.xml"/><Relationship Id="rId10" Type="http://schemas.openxmlformats.org/officeDocument/2006/relationships/slideLayout" Target="../slideLayouts/slideLayout621.xml"/><Relationship Id="rId4" Type="http://schemas.openxmlformats.org/officeDocument/2006/relationships/slideLayout" Target="../slideLayouts/slideLayout615.xml"/><Relationship Id="rId9" Type="http://schemas.openxmlformats.org/officeDocument/2006/relationships/slideLayout" Target="../slideLayouts/slideLayout620.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31.xml"/><Relationship Id="rId13" Type="http://schemas.openxmlformats.org/officeDocument/2006/relationships/theme" Target="../theme/theme53.xml"/><Relationship Id="rId3" Type="http://schemas.openxmlformats.org/officeDocument/2006/relationships/slideLayout" Target="../slideLayouts/slideLayout626.xml"/><Relationship Id="rId7" Type="http://schemas.openxmlformats.org/officeDocument/2006/relationships/slideLayout" Target="../slideLayouts/slideLayout630.xml"/><Relationship Id="rId12" Type="http://schemas.openxmlformats.org/officeDocument/2006/relationships/slideLayout" Target="../slideLayouts/slideLayout635.xml"/><Relationship Id="rId2" Type="http://schemas.openxmlformats.org/officeDocument/2006/relationships/slideLayout" Target="../slideLayouts/slideLayout625.xml"/><Relationship Id="rId1" Type="http://schemas.openxmlformats.org/officeDocument/2006/relationships/slideLayout" Target="../slideLayouts/slideLayout624.xml"/><Relationship Id="rId6" Type="http://schemas.openxmlformats.org/officeDocument/2006/relationships/slideLayout" Target="../slideLayouts/slideLayout629.xml"/><Relationship Id="rId11" Type="http://schemas.openxmlformats.org/officeDocument/2006/relationships/slideLayout" Target="../slideLayouts/slideLayout634.xml"/><Relationship Id="rId5" Type="http://schemas.openxmlformats.org/officeDocument/2006/relationships/slideLayout" Target="../slideLayouts/slideLayout628.xml"/><Relationship Id="rId10" Type="http://schemas.openxmlformats.org/officeDocument/2006/relationships/slideLayout" Target="../slideLayouts/slideLayout633.xml"/><Relationship Id="rId4" Type="http://schemas.openxmlformats.org/officeDocument/2006/relationships/slideLayout" Target="../slideLayouts/slideLayout627.xml"/><Relationship Id="rId9" Type="http://schemas.openxmlformats.org/officeDocument/2006/relationships/slideLayout" Target="../slideLayouts/slideLayout632.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43.xml"/><Relationship Id="rId13" Type="http://schemas.openxmlformats.org/officeDocument/2006/relationships/theme" Target="../theme/theme54.xml"/><Relationship Id="rId3" Type="http://schemas.openxmlformats.org/officeDocument/2006/relationships/slideLayout" Target="../slideLayouts/slideLayout638.xml"/><Relationship Id="rId7" Type="http://schemas.openxmlformats.org/officeDocument/2006/relationships/slideLayout" Target="../slideLayouts/slideLayout642.xml"/><Relationship Id="rId12" Type="http://schemas.openxmlformats.org/officeDocument/2006/relationships/slideLayout" Target="../slideLayouts/slideLayout647.xml"/><Relationship Id="rId2" Type="http://schemas.openxmlformats.org/officeDocument/2006/relationships/slideLayout" Target="../slideLayouts/slideLayout637.xml"/><Relationship Id="rId1" Type="http://schemas.openxmlformats.org/officeDocument/2006/relationships/slideLayout" Target="../slideLayouts/slideLayout636.xml"/><Relationship Id="rId6" Type="http://schemas.openxmlformats.org/officeDocument/2006/relationships/slideLayout" Target="../slideLayouts/slideLayout641.xml"/><Relationship Id="rId11" Type="http://schemas.openxmlformats.org/officeDocument/2006/relationships/slideLayout" Target="../slideLayouts/slideLayout646.xml"/><Relationship Id="rId5" Type="http://schemas.openxmlformats.org/officeDocument/2006/relationships/slideLayout" Target="../slideLayouts/slideLayout640.xml"/><Relationship Id="rId10" Type="http://schemas.openxmlformats.org/officeDocument/2006/relationships/slideLayout" Target="../slideLayouts/slideLayout645.xml"/><Relationship Id="rId4" Type="http://schemas.openxmlformats.org/officeDocument/2006/relationships/slideLayout" Target="../slideLayouts/slideLayout639.xml"/><Relationship Id="rId9" Type="http://schemas.openxmlformats.org/officeDocument/2006/relationships/slideLayout" Target="../slideLayouts/slideLayout644.xml"/></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55.xml"/><Relationship Id="rId3" Type="http://schemas.openxmlformats.org/officeDocument/2006/relationships/slideLayout" Target="../slideLayouts/slideLayout650.xml"/><Relationship Id="rId7" Type="http://schemas.openxmlformats.org/officeDocument/2006/relationships/slideLayout" Target="../slideLayouts/slideLayout654.xml"/><Relationship Id="rId12" Type="http://schemas.openxmlformats.org/officeDocument/2006/relationships/theme" Target="../theme/theme55.xml"/><Relationship Id="rId2" Type="http://schemas.openxmlformats.org/officeDocument/2006/relationships/slideLayout" Target="../slideLayouts/slideLayout649.xml"/><Relationship Id="rId1" Type="http://schemas.openxmlformats.org/officeDocument/2006/relationships/slideLayout" Target="../slideLayouts/slideLayout648.xml"/><Relationship Id="rId6" Type="http://schemas.openxmlformats.org/officeDocument/2006/relationships/slideLayout" Target="../slideLayouts/slideLayout653.xml"/><Relationship Id="rId11" Type="http://schemas.openxmlformats.org/officeDocument/2006/relationships/slideLayout" Target="../slideLayouts/slideLayout658.xml"/><Relationship Id="rId5" Type="http://schemas.openxmlformats.org/officeDocument/2006/relationships/slideLayout" Target="../slideLayouts/slideLayout652.xml"/><Relationship Id="rId10" Type="http://schemas.openxmlformats.org/officeDocument/2006/relationships/slideLayout" Target="../slideLayouts/slideLayout657.xml"/><Relationship Id="rId4" Type="http://schemas.openxmlformats.org/officeDocument/2006/relationships/slideLayout" Target="../slideLayouts/slideLayout651.xml"/><Relationship Id="rId9" Type="http://schemas.openxmlformats.org/officeDocument/2006/relationships/slideLayout" Target="../slideLayouts/slideLayout656.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66.xml"/><Relationship Id="rId13" Type="http://schemas.openxmlformats.org/officeDocument/2006/relationships/theme" Target="../theme/theme56.xml"/><Relationship Id="rId3" Type="http://schemas.openxmlformats.org/officeDocument/2006/relationships/slideLayout" Target="../slideLayouts/slideLayout661.xml"/><Relationship Id="rId7" Type="http://schemas.openxmlformats.org/officeDocument/2006/relationships/slideLayout" Target="../slideLayouts/slideLayout665.xml"/><Relationship Id="rId12" Type="http://schemas.openxmlformats.org/officeDocument/2006/relationships/slideLayout" Target="../slideLayouts/slideLayout670.xml"/><Relationship Id="rId2" Type="http://schemas.openxmlformats.org/officeDocument/2006/relationships/slideLayout" Target="../slideLayouts/slideLayout660.xml"/><Relationship Id="rId1" Type="http://schemas.openxmlformats.org/officeDocument/2006/relationships/slideLayout" Target="../slideLayouts/slideLayout659.xml"/><Relationship Id="rId6" Type="http://schemas.openxmlformats.org/officeDocument/2006/relationships/slideLayout" Target="../slideLayouts/slideLayout664.xml"/><Relationship Id="rId11" Type="http://schemas.openxmlformats.org/officeDocument/2006/relationships/slideLayout" Target="../slideLayouts/slideLayout669.xml"/><Relationship Id="rId5" Type="http://schemas.openxmlformats.org/officeDocument/2006/relationships/slideLayout" Target="../slideLayouts/slideLayout663.xml"/><Relationship Id="rId10" Type="http://schemas.openxmlformats.org/officeDocument/2006/relationships/slideLayout" Target="../slideLayouts/slideLayout668.xml"/><Relationship Id="rId4" Type="http://schemas.openxmlformats.org/officeDocument/2006/relationships/slideLayout" Target="../slideLayouts/slideLayout662.xml"/><Relationship Id="rId9" Type="http://schemas.openxmlformats.org/officeDocument/2006/relationships/slideLayout" Target="../slideLayouts/slideLayout667.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78.xml"/><Relationship Id="rId3" Type="http://schemas.openxmlformats.org/officeDocument/2006/relationships/slideLayout" Target="../slideLayouts/slideLayout673.xml"/><Relationship Id="rId7" Type="http://schemas.openxmlformats.org/officeDocument/2006/relationships/slideLayout" Target="../slideLayouts/slideLayout677.xml"/><Relationship Id="rId12" Type="http://schemas.openxmlformats.org/officeDocument/2006/relationships/theme" Target="../theme/theme57.xml"/><Relationship Id="rId2" Type="http://schemas.openxmlformats.org/officeDocument/2006/relationships/slideLayout" Target="../slideLayouts/slideLayout672.xml"/><Relationship Id="rId1" Type="http://schemas.openxmlformats.org/officeDocument/2006/relationships/slideLayout" Target="../slideLayouts/slideLayout671.xml"/><Relationship Id="rId6" Type="http://schemas.openxmlformats.org/officeDocument/2006/relationships/slideLayout" Target="../slideLayouts/slideLayout676.xml"/><Relationship Id="rId11" Type="http://schemas.openxmlformats.org/officeDocument/2006/relationships/slideLayout" Target="../slideLayouts/slideLayout681.xml"/><Relationship Id="rId5" Type="http://schemas.openxmlformats.org/officeDocument/2006/relationships/slideLayout" Target="../slideLayouts/slideLayout675.xml"/><Relationship Id="rId10" Type="http://schemas.openxmlformats.org/officeDocument/2006/relationships/slideLayout" Target="../slideLayouts/slideLayout680.xml"/><Relationship Id="rId4" Type="http://schemas.openxmlformats.org/officeDocument/2006/relationships/slideLayout" Target="../slideLayouts/slideLayout674.xml"/><Relationship Id="rId9" Type="http://schemas.openxmlformats.org/officeDocument/2006/relationships/slideLayout" Target="../slideLayouts/slideLayout679.xml"/></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89.xml"/><Relationship Id="rId13" Type="http://schemas.openxmlformats.org/officeDocument/2006/relationships/theme" Target="../theme/theme58.xml"/><Relationship Id="rId3" Type="http://schemas.openxmlformats.org/officeDocument/2006/relationships/slideLayout" Target="../slideLayouts/slideLayout684.xml"/><Relationship Id="rId7" Type="http://schemas.openxmlformats.org/officeDocument/2006/relationships/slideLayout" Target="../slideLayouts/slideLayout688.xml"/><Relationship Id="rId12" Type="http://schemas.openxmlformats.org/officeDocument/2006/relationships/slideLayout" Target="../slideLayouts/slideLayout693.xml"/><Relationship Id="rId2" Type="http://schemas.openxmlformats.org/officeDocument/2006/relationships/slideLayout" Target="../slideLayouts/slideLayout683.xml"/><Relationship Id="rId1" Type="http://schemas.openxmlformats.org/officeDocument/2006/relationships/slideLayout" Target="../slideLayouts/slideLayout682.xml"/><Relationship Id="rId6" Type="http://schemas.openxmlformats.org/officeDocument/2006/relationships/slideLayout" Target="../slideLayouts/slideLayout687.xml"/><Relationship Id="rId11" Type="http://schemas.openxmlformats.org/officeDocument/2006/relationships/slideLayout" Target="../slideLayouts/slideLayout692.xml"/><Relationship Id="rId5" Type="http://schemas.openxmlformats.org/officeDocument/2006/relationships/slideLayout" Target="../slideLayouts/slideLayout686.xml"/><Relationship Id="rId10" Type="http://schemas.openxmlformats.org/officeDocument/2006/relationships/slideLayout" Target="../slideLayouts/slideLayout691.xml"/><Relationship Id="rId4" Type="http://schemas.openxmlformats.org/officeDocument/2006/relationships/slideLayout" Target="../slideLayouts/slideLayout685.xml"/><Relationship Id="rId9" Type="http://schemas.openxmlformats.org/officeDocument/2006/relationships/slideLayout" Target="../slideLayouts/slideLayout690.xml"/></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01.xml"/><Relationship Id="rId13" Type="http://schemas.openxmlformats.org/officeDocument/2006/relationships/theme" Target="../theme/theme59.xml"/><Relationship Id="rId3" Type="http://schemas.openxmlformats.org/officeDocument/2006/relationships/slideLayout" Target="../slideLayouts/slideLayout696.xml"/><Relationship Id="rId7" Type="http://schemas.openxmlformats.org/officeDocument/2006/relationships/slideLayout" Target="../slideLayouts/slideLayout700.xml"/><Relationship Id="rId12" Type="http://schemas.openxmlformats.org/officeDocument/2006/relationships/slideLayout" Target="../slideLayouts/slideLayout705.xml"/><Relationship Id="rId2" Type="http://schemas.openxmlformats.org/officeDocument/2006/relationships/slideLayout" Target="../slideLayouts/slideLayout695.xml"/><Relationship Id="rId1" Type="http://schemas.openxmlformats.org/officeDocument/2006/relationships/slideLayout" Target="../slideLayouts/slideLayout694.xml"/><Relationship Id="rId6" Type="http://schemas.openxmlformats.org/officeDocument/2006/relationships/slideLayout" Target="../slideLayouts/slideLayout699.xml"/><Relationship Id="rId11" Type="http://schemas.openxmlformats.org/officeDocument/2006/relationships/slideLayout" Target="../slideLayouts/slideLayout704.xml"/><Relationship Id="rId5" Type="http://schemas.openxmlformats.org/officeDocument/2006/relationships/slideLayout" Target="../slideLayouts/slideLayout698.xml"/><Relationship Id="rId10" Type="http://schemas.openxmlformats.org/officeDocument/2006/relationships/slideLayout" Target="../slideLayouts/slideLayout703.xml"/><Relationship Id="rId4" Type="http://schemas.openxmlformats.org/officeDocument/2006/relationships/slideLayout" Target="../slideLayouts/slideLayout697.xml"/><Relationship Id="rId9" Type="http://schemas.openxmlformats.org/officeDocument/2006/relationships/slideLayout" Target="../slideLayouts/slideLayout70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13.xml"/><Relationship Id="rId3" Type="http://schemas.openxmlformats.org/officeDocument/2006/relationships/slideLayout" Target="../slideLayouts/slideLayout708.xml"/><Relationship Id="rId7" Type="http://schemas.openxmlformats.org/officeDocument/2006/relationships/slideLayout" Target="../slideLayouts/slideLayout712.xml"/><Relationship Id="rId12" Type="http://schemas.openxmlformats.org/officeDocument/2006/relationships/theme" Target="../theme/theme60.xml"/><Relationship Id="rId2" Type="http://schemas.openxmlformats.org/officeDocument/2006/relationships/slideLayout" Target="../slideLayouts/slideLayout707.xml"/><Relationship Id="rId1" Type="http://schemas.openxmlformats.org/officeDocument/2006/relationships/slideLayout" Target="../slideLayouts/slideLayout706.xml"/><Relationship Id="rId6" Type="http://schemas.openxmlformats.org/officeDocument/2006/relationships/slideLayout" Target="../slideLayouts/slideLayout711.xml"/><Relationship Id="rId11" Type="http://schemas.openxmlformats.org/officeDocument/2006/relationships/slideLayout" Target="../slideLayouts/slideLayout716.xml"/><Relationship Id="rId5" Type="http://schemas.openxmlformats.org/officeDocument/2006/relationships/slideLayout" Target="../slideLayouts/slideLayout710.xml"/><Relationship Id="rId10" Type="http://schemas.openxmlformats.org/officeDocument/2006/relationships/slideLayout" Target="../slideLayouts/slideLayout715.xml"/><Relationship Id="rId4" Type="http://schemas.openxmlformats.org/officeDocument/2006/relationships/slideLayout" Target="../slideLayouts/slideLayout709.xml"/><Relationship Id="rId9" Type="http://schemas.openxmlformats.org/officeDocument/2006/relationships/slideLayout" Target="../slideLayouts/slideLayout714.xml"/></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24.xml"/><Relationship Id="rId3" Type="http://schemas.openxmlformats.org/officeDocument/2006/relationships/slideLayout" Target="../slideLayouts/slideLayout719.xml"/><Relationship Id="rId7" Type="http://schemas.openxmlformats.org/officeDocument/2006/relationships/slideLayout" Target="../slideLayouts/slideLayout723.xml"/><Relationship Id="rId12" Type="http://schemas.openxmlformats.org/officeDocument/2006/relationships/theme" Target="../theme/theme61.xml"/><Relationship Id="rId2" Type="http://schemas.openxmlformats.org/officeDocument/2006/relationships/slideLayout" Target="../slideLayouts/slideLayout718.xml"/><Relationship Id="rId1" Type="http://schemas.openxmlformats.org/officeDocument/2006/relationships/slideLayout" Target="../slideLayouts/slideLayout717.xml"/><Relationship Id="rId6" Type="http://schemas.openxmlformats.org/officeDocument/2006/relationships/slideLayout" Target="../slideLayouts/slideLayout722.xml"/><Relationship Id="rId11" Type="http://schemas.openxmlformats.org/officeDocument/2006/relationships/slideLayout" Target="../slideLayouts/slideLayout727.xml"/><Relationship Id="rId5" Type="http://schemas.openxmlformats.org/officeDocument/2006/relationships/slideLayout" Target="../slideLayouts/slideLayout721.xml"/><Relationship Id="rId10" Type="http://schemas.openxmlformats.org/officeDocument/2006/relationships/slideLayout" Target="../slideLayouts/slideLayout726.xml"/><Relationship Id="rId4" Type="http://schemas.openxmlformats.org/officeDocument/2006/relationships/slideLayout" Target="../slideLayouts/slideLayout720.xml"/><Relationship Id="rId9" Type="http://schemas.openxmlformats.org/officeDocument/2006/relationships/slideLayout" Target="../slideLayouts/slideLayout725.xml"/></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35.xml"/><Relationship Id="rId13" Type="http://schemas.openxmlformats.org/officeDocument/2006/relationships/theme" Target="../theme/theme62.xml"/><Relationship Id="rId3" Type="http://schemas.openxmlformats.org/officeDocument/2006/relationships/slideLayout" Target="../slideLayouts/slideLayout730.xml"/><Relationship Id="rId7" Type="http://schemas.openxmlformats.org/officeDocument/2006/relationships/slideLayout" Target="../slideLayouts/slideLayout734.xml"/><Relationship Id="rId12" Type="http://schemas.openxmlformats.org/officeDocument/2006/relationships/slideLayout" Target="../slideLayouts/slideLayout739.xml"/><Relationship Id="rId2" Type="http://schemas.openxmlformats.org/officeDocument/2006/relationships/slideLayout" Target="../slideLayouts/slideLayout729.xml"/><Relationship Id="rId1" Type="http://schemas.openxmlformats.org/officeDocument/2006/relationships/slideLayout" Target="../slideLayouts/slideLayout728.xml"/><Relationship Id="rId6" Type="http://schemas.openxmlformats.org/officeDocument/2006/relationships/slideLayout" Target="../slideLayouts/slideLayout733.xml"/><Relationship Id="rId11" Type="http://schemas.openxmlformats.org/officeDocument/2006/relationships/slideLayout" Target="../slideLayouts/slideLayout738.xml"/><Relationship Id="rId5" Type="http://schemas.openxmlformats.org/officeDocument/2006/relationships/slideLayout" Target="../slideLayouts/slideLayout732.xml"/><Relationship Id="rId10" Type="http://schemas.openxmlformats.org/officeDocument/2006/relationships/slideLayout" Target="../slideLayouts/slideLayout737.xml"/><Relationship Id="rId4" Type="http://schemas.openxmlformats.org/officeDocument/2006/relationships/slideLayout" Target="../slideLayouts/slideLayout731.xml"/><Relationship Id="rId9" Type="http://schemas.openxmlformats.org/officeDocument/2006/relationships/slideLayout" Target="../slideLayouts/slideLayout736.xml"/></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47.xml"/><Relationship Id="rId3" Type="http://schemas.openxmlformats.org/officeDocument/2006/relationships/slideLayout" Target="../slideLayouts/slideLayout742.xml"/><Relationship Id="rId7" Type="http://schemas.openxmlformats.org/officeDocument/2006/relationships/slideLayout" Target="../slideLayouts/slideLayout746.xml"/><Relationship Id="rId12" Type="http://schemas.openxmlformats.org/officeDocument/2006/relationships/theme" Target="../theme/theme63.xml"/><Relationship Id="rId2" Type="http://schemas.openxmlformats.org/officeDocument/2006/relationships/slideLayout" Target="../slideLayouts/slideLayout741.xml"/><Relationship Id="rId1" Type="http://schemas.openxmlformats.org/officeDocument/2006/relationships/slideLayout" Target="../slideLayouts/slideLayout740.xml"/><Relationship Id="rId6" Type="http://schemas.openxmlformats.org/officeDocument/2006/relationships/slideLayout" Target="../slideLayouts/slideLayout745.xml"/><Relationship Id="rId11" Type="http://schemas.openxmlformats.org/officeDocument/2006/relationships/slideLayout" Target="../slideLayouts/slideLayout750.xml"/><Relationship Id="rId5" Type="http://schemas.openxmlformats.org/officeDocument/2006/relationships/slideLayout" Target="../slideLayouts/slideLayout744.xml"/><Relationship Id="rId10" Type="http://schemas.openxmlformats.org/officeDocument/2006/relationships/slideLayout" Target="../slideLayouts/slideLayout749.xml"/><Relationship Id="rId4" Type="http://schemas.openxmlformats.org/officeDocument/2006/relationships/slideLayout" Target="../slideLayouts/slideLayout743.xml"/><Relationship Id="rId9" Type="http://schemas.openxmlformats.org/officeDocument/2006/relationships/slideLayout" Target="../slideLayouts/slideLayout7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4" y="-2"/>
            <a:ext cx="849584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18260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210434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431034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41340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61722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70991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8321382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572021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1711258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932278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3425434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48579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2814475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21343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5234315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8003424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085600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3434869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7799932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2287885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884433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904779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55936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32720267"/>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8688655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00157885"/>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1605721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178840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8810876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8080227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40611941"/>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01806066"/>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2595124"/>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40079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9041743"/>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36446632"/>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4912640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8412520"/>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0850480"/>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7306836"/>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885109"/>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86708135"/>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4946856"/>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60419906"/>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072972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3351108"/>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57494277"/>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71490325"/>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05354535"/>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6001181"/>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39477768"/>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10287107"/>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 id="214748438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9958448"/>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1823801"/>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1322370"/>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182910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58997175"/>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2568451"/>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46794768"/>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38604985"/>
      </p:ext>
    </p:extLst>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71" r:id="rId5"/>
    <p:sldLayoutId id="2147484472" r:id="rId6"/>
    <p:sldLayoutId id="2147484473" r:id="rId7"/>
    <p:sldLayoutId id="2147484474" r:id="rId8"/>
    <p:sldLayoutId id="2147484475" r:id="rId9"/>
    <p:sldLayoutId id="2147484476" r:id="rId10"/>
    <p:sldLayoutId id="2147484477"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5221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6874180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1153135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0.xml"/><Relationship Id="rId5" Type="http://schemas.openxmlformats.org/officeDocument/2006/relationships/image" Target="../media/image16.emf"/><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62.xml"/><Relationship Id="rId5" Type="http://schemas.openxmlformats.org/officeDocument/2006/relationships/image" Target="../media/image16.emf"/><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74.xml"/><Relationship Id="rId5" Type="http://schemas.openxmlformats.org/officeDocument/2006/relationships/image" Target="../media/image18.png"/><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6.xml"/><Relationship Id="rId5" Type="http://schemas.openxmlformats.org/officeDocument/2006/relationships/image" Target="../media/image16.emf"/><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98.xml"/><Relationship Id="rId5" Type="http://schemas.openxmlformats.org/officeDocument/2006/relationships/image" Target="../media/image16.emf"/><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10.xml"/><Relationship Id="rId5" Type="http://schemas.openxmlformats.org/officeDocument/2006/relationships/image" Target="../media/image16.emf"/><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22.xml"/><Relationship Id="rId5" Type="http://schemas.openxmlformats.org/officeDocument/2006/relationships/image" Target="../media/image23.emf"/><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25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70.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8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294.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306.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318.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330.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42.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5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66.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37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9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20.xml"/></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426.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5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7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6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7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8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9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04.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510.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5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4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0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50.xml"/><Relationship Id="rId1" Type="http://schemas.openxmlformats.org/officeDocument/2006/relationships/slideLayout" Target="../slideLayouts/slideLayout55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70.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582.xml"/><Relationship Id="rId5" Type="http://schemas.openxmlformats.org/officeDocument/2006/relationships/image" Target="../media/image5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0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4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1</a:t>
            </a:r>
            <a:endParaRPr lang="en-CA" sz="2600" dirty="0"/>
          </a:p>
        </p:txBody>
      </p:sp>
      <p:sp>
        <p:nvSpPr>
          <p:cNvPr id="3" name="Subtitle 2"/>
          <p:cNvSpPr>
            <a:spLocks noGrp="1"/>
          </p:cNvSpPr>
          <p:nvPr>
            <p:ph type="subTitle" sz="quarter" idx="1"/>
          </p:nvPr>
        </p:nvSpPr>
        <p:spPr/>
        <p:txBody>
          <a:bodyPr/>
          <a:lstStyle/>
          <a:p>
            <a:r>
              <a:rPr lang="en-CA" smtClean="0"/>
              <a:t>Deploying and Managing Windows Server 2012
</a:t>
            </a:r>
            <a:endParaRPr lang="en-CA"/>
          </a:p>
        </p:txBody>
      </p:sp>
    </p:spTree>
    <p:extLst>
      <p:ext uri="{BB962C8B-B14F-4D97-AF65-F5344CB8AC3E}">
        <p14:creationId xmlns:p14="http://schemas.microsoft.com/office/powerpoint/2010/main" val="294023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c24a83e-8dae-4b34-b51f-6aa629441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Installation Types</a:t>
            </a:r>
            <a:endParaRPr lang="en-CA" dirty="0"/>
          </a:p>
        </p:txBody>
      </p:sp>
      <p:pic>
        <p:nvPicPr>
          <p:cNvPr id="4" name="Content Placeholder 3" descr="Screen shot of the Windows Setup process that asks the user to choose the type of installation: upgrade (install Windows and keep files, settings and applications) or custom (install Windows only)."/>
          <p:cNvPicPr>
            <a:picLocks noChangeAspect="1"/>
          </p:cNvPicPr>
          <p:nvPr/>
        </p:nvPicPr>
        <p:blipFill rotWithShape="1">
          <a:blip r:embed="rId3" cstate="print">
            <a:extLst>
              <a:ext uri="{28A0092B-C50C-407E-A947-70E740481C1C}">
                <a14:useLocalDpi xmlns:a14="http://schemas.microsoft.com/office/drawing/2010/main" val="0"/>
              </a:ext>
            </a:extLst>
          </a:blip>
          <a:srcRect l="1" r="660"/>
          <a:stretch/>
        </p:blipFill>
        <p:spPr>
          <a:xfrm>
            <a:off x="976313" y="952500"/>
            <a:ext cx="7162800" cy="5381626"/>
          </a:xfrm>
          <a:prstGeom prst="roundRect">
            <a:avLst>
              <a:gd name="adj" fmla="val 2844"/>
            </a:avLst>
          </a:prstGeom>
        </p:spPr>
      </p:pic>
    </p:spTree>
    <p:extLst>
      <p:ext uri="{BB962C8B-B14F-4D97-AF65-F5344CB8AC3E}">
        <p14:creationId xmlns:p14="http://schemas.microsoft.com/office/powerpoint/2010/main" val="190719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bce09b7-5c8a-4eda-8412-aaa966737c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Choosing Whether to Upgrade or Migrate</a:t>
            </a:r>
            <a:endParaRPr lang="en-CA"/>
          </a:p>
        </p:txBody>
      </p:sp>
      <p:sp>
        <p:nvSpPr>
          <p:cNvPr id="4" name="Content Placeholder 2"/>
          <p:cNvSpPr txBox="1">
            <a:spLocks/>
          </p:cNvSpPr>
          <p:nvPr/>
        </p:nvSpPr>
        <p:spPr bwMode="auto">
          <a:xfrm>
            <a:off x="458788" y="1093280"/>
            <a:ext cx="3656012" cy="4714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defRPr/>
            </a:pPr>
            <a:r>
              <a:rPr lang="en-US" sz="1800" b="1" kern="0">
                <a:solidFill>
                  <a:srgbClr val="000000"/>
                </a:solidFill>
                <a:latin typeface="Verdana" pitchFamily="34" charset="0"/>
                <a:cs typeface="Arial" charset="0"/>
              </a:rPr>
              <a:t>In-place upgrade</a:t>
            </a:r>
            <a:endParaRPr lang="en-US" sz="1800" b="1" kern="0" dirty="0">
              <a:solidFill>
                <a:srgbClr val="000000"/>
              </a:solidFill>
              <a:latin typeface="Verdana" pitchFamily="34"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33770040"/>
              </p:ext>
            </p:extLst>
          </p:nvPr>
        </p:nvGraphicFramePr>
        <p:xfrm>
          <a:off x="656542" y="4143094"/>
          <a:ext cx="8031846" cy="2374246"/>
        </p:xfrm>
        <a:graphic>
          <a:graphicData uri="http://schemas.openxmlformats.org/drawingml/2006/table">
            <a:tbl>
              <a:tblPr firstRow="1" bandRow="1">
                <a:tableStyleId>{9DCAF9ED-07DC-4A11-8D7F-57B35C25682E}</a:tableStyleId>
              </a:tblPr>
              <a:tblGrid>
                <a:gridCol w="4015923"/>
                <a:gridCol w="4015923"/>
              </a:tblGrid>
              <a:tr h="469246">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l">
                        <a:lnSpc>
                          <a:spcPct val="100000"/>
                        </a:lnSpc>
                        <a:spcBef>
                          <a:spcPts val="0"/>
                        </a:spcBef>
                        <a:spcAft>
                          <a:spcPts val="0"/>
                        </a:spcAft>
                      </a:pPr>
                      <a:r>
                        <a:rPr lang="en-US" sz="1700" dirty="0" smtClean="0">
                          <a:solidFill>
                            <a:schemeClr val="tx2">
                              <a:lumMod val="95000"/>
                              <a:lumOff val="5000"/>
                            </a:schemeClr>
                          </a:solidFill>
                          <a:effectLst/>
                          <a:latin typeface="Segoe UI" pitchFamily="34" charset="0"/>
                          <a:ea typeface="Segoe UI" pitchFamily="34" charset="0"/>
                          <a:cs typeface="Segoe UI" pitchFamily="34" charset="0"/>
                        </a:rPr>
                        <a:t>Advantages: </a:t>
                      </a:r>
                      <a:endParaRPr lang="en-CA" sz="1700" dirty="0">
                        <a:solidFill>
                          <a:schemeClr val="tx2">
                            <a:lumMod val="95000"/>
                            <a:lumOff val="5000"/>
                          </a:schemeClr>
                        </a:solidFill>
                        <a:effectLst/>
                        <a:latin typeface="Segoe UI" pitchFamily="34" charset="0"/>
                        <a:ea typeface="Segoe UI" pitchFamily="34" charset="0"/>
                        <a:cs typeface="Segoe UI" pitchFamily="34" charset="0"/>
                      </a:endParaRPr>
                    </a:p>
                  </a:txBody>
                  <a:tcPr marL="45720" marR="4572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l">
                        <a:lnSpc>
                          <a:spcPct val="100000"/>
                        </a:lnSpc>
                        <a:spcBef>
                          <a:spcPts val="0"/>
                        </a:spcBef>
                        <a:spcAft>
                          <a:spcPts val="0"/>
                        </a:spcAft>
                      </a:pPr>
                      <a:r>
                        <a:rPr lang="en-US" sz="1700" dirty="0" smtClean="0">
                          <a:solidFill>
                            <a:schemeClr val="tx2">
                              <a:lumMod val="95000"/>
                              <a:lumOff val="5000"/>
                            </a:schemeClr>
                          </a:solidFill>
                          <a:effectLst/>
                          <a:latin typeface="Segoe UI" pitchFamily="34" charset="0"/>
                          <a:ea typeface="Segoe UI" pitchFamily="34" charset="0"/>
                          <a:cs typeface="Segoe UI" pitchFamily="34" charset="0"/>
                        </a:rPr>
                        <a:t>Disadvantages:</a:t>
                      </a:r>
                      <a:endParaRPr lang="en-CA" sz="1700" dirty="0">
                        <a:solidFill>
                          <a:schemeClr val="tx2">
                            <a:lumMod val="95000"/>
                            <a:lumOff val="5000"/>
                          </a:schemeClr>
                        </a:solidFill>
                        <a:effectLst/>
                        <a:latin typeface="Segoe UI" pitchFamily="34" charset="0"/>
                        <a:ea typeface="Segoe UI" pitchFamily="34" charset="0"/>
                        <a:cs typeface="Segoe UI" pitchFamily="34" charset="0"/>
                      </a:endParaRPr>
                    </a:p>
                  </a:txBody>
                  <a:tcPr marL="45720" marR="45720" anchor="ctr">
                    <a:lnL>
                      <a:noFill/>
                    </a:lnL>
                    <a:lnR w="12700" cmpd="sng">
                      <a:noFill/>
                    </a:lnR>
                    <a:lnT w="12700" cmpd="sng">
                      <a:noFill/>
                    </a:lnT>
                    <a:lnB w="12700" cmpd="sng">
                      <a:noFill/>
                    </a:lnB>
                    <a:lnTlToBr w="12700" cmpd="sng">
                      <a:noFill/>
                      <a:prstDash val="solid"/>
                    </a:lnTlToBr>
                    <a:lnBlToTr w="12700" cmpd="sng">
                      <a:noFill/>
                      <a:prstDash val="solid"/>
                    </a:lnBlToTr>
                    <a:noFill/>
                  </a:tcPr>
                </a:tc>
              </a:tr>
              <a:tr h="268217">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285750" marR="0" lvl="0" indent="-285750">
                        <a:lnSpc>
                          <a:spcPct val="100000"/>
                        </a:lnSpc>
                        <a:spcBef>
                          <a:spcPts val="0"/>
                        </a:spcBef>
                        <a:spcAft>
                          <a:spcPts val="0"/>
                        </a:spcAft>
                        <a:buFont typeface="Arial" panose="020B0604020202020204" pitchFamily="34" charset="0"/>
                        <a:buChar char="•"/>
                      </a:pPr>
                      <a:r>
                        <a:rPr lang="en-US" sz="1700" dirty="0">
                          <a:effectLst/>
                          <a:latin typeface="Segoe UI" pitchFamily="34" charset="0"/>
                          <a:ea typeface="Segoe UI" pitchFamily="34" charset="0"/>
                          <a:cs typeface="Segoe UI" pitchFamily="34" charset="0"/>
                        </a:rPr>
                        <a:t>Easier to troubleshoot installation </a:t>
                      </a:r>
                      <a:r>
                        <a:rPr lang="en-US" sz="1700" dirty="0" smtClean="0">
                          <a:effectLst/>
                          <a:latin typeface="Segoe UI" pitchFamily="34" charset="0"/>
                          <a:ea typeface="Segoe UI" pitchFamily="34" charset="0"/>
                          <a:cs typeface="Segoe UI" pitchFamily="34" charset="0"/>
                        </a:rPr>
                        <a:t>failures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700" dirty="0" smtClean="0">
                          <a:effectLst/>
                          <a:latin typeface="Segoe UI" pitchFamily="34" charset="0"/>
                          <a:ea typeface="Segoe UI" pitchFamily="34" charset="0"/>
                          <a:cs typeface="Segoe UI" pitchFamily="34" charset="0"/>
                        </a:rPr>
                        <a:t>Existing configuration or application issues are not carried forward to the new operating system</a:t>
                      </a:r>
                      <a:endParaRPr lang="en-CA" sz="1700" dirty="0" smtClean="0">
                        <a:effectLst/>
                        <a:latin typeface="Segoe UI" pitchFamily="34" charset="0"/>
                        <a:ea typeface="Segoe UI" pitchFamily="34" charset="0"/>
                        <a:cs typeface="Segoe UI"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700" dirty="0" smtClean="0">
                          <a:effectLst/>
                          <a:latin typeface="Segoe UI" pitchFamily="34" charset="0"/>
                          <a:ea typeface="Segoe UI" pitchFamily="34" charset="0"/>
                          <a:cs typeface="Segoe UI" pitchFamily="34" charset="0"/>
                        </a:rPr>
                        <a:t>You can easily move to updated versions of applications</a:t>
                      </a:r>
                      <a:endParaRPr lang="en-CA" sz="1700" dirty="0" smtClean="0">
                        <a:effectLst/>
                        <a:latin typeface="Segoe UI" pitchFamily="34" charset="0"/>
                        <a:ea typeface="Segoe UI" pitchFamily="34" charset="0"/>
                        <a:cs typeface="Segoe UI" pitchFamily="34" charset="0"/>
                      </a:endParaRPr>
                    </a:p>
                  </a:txBody>
                  <a:tcPr marL="45720" marR="45720">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285750" marR="0" lvl="0" indent="-285750">
                        <a:lnSpc>
                          <a:spcPct val="100000"/>
                        </a:lnSpc>
                        <a:spcBef>
                          <a:spcPts val="0"/>
                        </a:spcBef>
                        <a:spcAft>
                          <a:spcPts val="0"/>
                        </a:spcAft>
                        <a:buFont typeface="Arial" panose="020B0604020202020204" pitchFamily="34" charset="0"/>
                        <a:buChar char="•"/>
                      </a:pPr>
                      <a:r>
                        <a:rPr lang="en-US" sz="1700" dirty="0">
                          <a:effectLst/>
                          <a:latin typeface="Segoe UI" pitchFamily="34" charset="0"/>
                          <a:ea typeface="Segoe UI" pitchFamily="34" charset="0"/>
                          <a:cs typeface="Segoe UI" pitchFamily="34" charset="0"/>
                        </a:rPr>
                        <a:t>Requires all applications to be </a:t>
                      </a:r>
                      <a:r>
                        <a:rPr lang="en-US" sz="1700" dirty="0" smtClean="0">
                          <a:effectLst/>
                          <a:latin typeface="Segoe UI" pitchFamily="34" charset="0"/>
                          <a:ea typeface="Segoe UI" pitchFamily="34" charset="0"/>
                          <a:cs typeface="Segoe UI" pitchFamily="34" charset="0"/>
                        </a:rPr>
                        <a:t>reinstalled </a:t>
                      </a:r>
                      <a:r>
                        <a:rPr lang="en-US" sz="1700" dirty="0">
                          <a:effectLst/>
                          <a:latin typeface="Segoe UI" pitchFamily="34" charset="0"/>
                          <a:ea typeface="Segoe UI" pitchFamily="34" charset="0"/>
                          <a:cs typeface="Segoe UI" pitchFamily="34" charset="0"/>
                        </a:rPr>
                        <a:t>and </a:t>
                      </a:r>
                      <a:r>
                        <a:rPr lang="en-US" sz="1700" dirty="0" smtClean="0">
                          <a:effectLst/>
                          <a:latin typeface="Segoe UI" pitchFamily="34" charset="0"/>
                          <a:ea typeface="Segoe UI" pitchFamily="34" charset="0"/>
                          <a:cs typeface="Segoe UI" pitchFamily="34" charset="0"/>
                        </a:rPr>
                        <a:t>configured</a:t>
                      </a:r>
                      <a:r>
                        <a:rPr lang="en-US" sz="1700" dirty="0">
                          <a:effectLst/>
                          <a:latin typeface="Segoe UI" pitchFamily="34" charset="0"/>
                          <a:ea typeface="Segoe UI" pitchFamily="34" charset="0"/>
                          <a:cs typeface="Segoe UI" pitchFamily="34" charset="0"/>
                        </a:rPr>
                        <a:t> </a:t>
                      </a:r>
                      <a:endParaRPr lang="en-US" sz="1700" dirty="0" smtClean="0">
                        <a:effectLst/>
                        <a:latin typeface="Segoe UI" pitchFamily="34" charset="0"/>
                        <a:ea typeface="Segoe UI" pitchFamily="34" charset="0"/>
                        <a:cs typeface="Segoe UI"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700" dirty="0" smtClean="0">
                          <a:effectLst/>
                          <a:latin typeface="Segoe UI" pitchFamily="34" charset="0"/>
                          <a:ea typeface="Segoe UI" pitchFamily="34" charset="0"/>
                          <a:cs typeface="Segoe UI" pitchFamily="34" charset="0"/>
                        </a:rPr>
                        <a:t>Requires planning of migration of server roles</a:t>
                      </a:r>
                      <a:endParaRPr lang="en-CA" sz="1700" dirty="0" smtClean="0">
                        <a:effectLst/>
                        <a:latin typeface="Segoe UI" pitchFamily="34" charset="0"/>
                        <a:ea typeface="Segoe UI" pitchFamily="34" charset="0"/>
                        <a:cs typeface="Segoe UI"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700" dirty="0" smtClean="0">
                          <a:effectLst/>
                          <a:latin typeface="Segoe UI" pitchFamily="34" charset="0"/>
                          <a:ea typeface="Segoe UI" pitchFamily="34" charset="0"/>
                          <a:cs typeface="Segoe UI" pitchFamily="34" charset="0"/>
                        </a:rPr>
                        <a:t>Requires migration of data</a:t>
                      </a:r>
                      <a:endParaRPr lang="en-CA" sz="1700" dirty="0" smtClean="0">
                        <a:effectLst/>
                        <a:latin typeface="Segoe UI" pitchFamily="34" charset="0"/>
                        <a:ea typeface="Segoe UI" pitchFamily="34" charset="0"/>
                        <a:cs typeface="Segoe UI"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700" dirty="0" smtClean="0">
                          <a:effectLst/>
                          <a:latin typeface="Segoe UI" pitchFamily="34" charset="0"/>
                          <a:ea typeface="Segoe UI" pitchFamily="34" charset="0"/>
                          <a:cs typeface="Segoe UI" pitchFamily="34" charset="0"/>
                        </a:rPr>
                        <a:t>Requires the purchase of new hardware</a:t>
                      </a:r>
                      <a:endParaRPr lang="en-CA" sz="1700" dirty="0" smtClean="0">
                        <a:effectLst/>
                        <a:latin typeface="Segoe UI" pitchFamily="34" charset="0"/>
                        <a:ea typeface="Segoe UI" pitchFamily="34" charset="0"/>
                        <a:cs typeface="Segoe UI" pitchFamily="34" charset="0"/>
                      </a:endParaRPr>
                    </a:p>
                  </a:txBody>
                  <a:tcPr marL="45720" marR="45720">
                    <a:lnL>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 name="Content Placeholder 2"/>
          <p:cNvSpPr txBox="1">
            <a:spLocks/>
          </p:cNvSpPr>
          <p:nvPr/>
        </p:nvSpPr>
        <p:spPr bwMode="auto">
          <a:xfrm>
            <a:off x="458788" y="3695965"/>
            <a:ext cx="2590800" cy="381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defRPr/>
            </a:pPr>
            <a:r>
              <a:rPr lang="en-US" sz="1800" b="1" kern="0">
                <a:solidFill>
                  <a:srgbClr val="000000"/>
                </a:solidFill>
                <a:latin typeface="Verdana" pitchFamily="34" charset="0"/>
                <a:cs typeface="Arial" charset="0"/>
              </a:rPr>
              <a:t>Migration</a:t>
            </a:r>
            <a:endParaRPr lang="en-US" sz="2600" b="1" kern="0" dirty="0">
              <a:solidFill>
                <a:srgbClr val="000000"/>
              </a:solidFill>
              <a:latin typeface="Verdana" pitchFamily="34"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77780341"/>
              </p:ext>
            </p:extLst>
          </p:nvPr>
        </p:nvGraphicFramePr>
        <p:xfrm>
          <a:off x="656542" y="1647297"/>
          <a:ext cx="8030258" cy="2185715"/>
        </p:xfrm>
        <a:graphic>
          <a:graphicData uri="http://schemas.openxmlformats.org/drawingml/2006/table">
            <a:tbl>
              <a:tblPr firstRow="1">
                <a:tableStyleId>{9DCAF9ED-07DC-4A11-8D7F-57B35C25682E}</a:tableStyleId>
              </a:tblPr>
              <a:tblGrid>
                <a:gridCol w="4015129"/>
                <a:gridCol w="4015129"/>
              </a:tblGrid>
              <a:tr h="398063">
                <a:tc>
                  <a:txBody>
                    <a:bodyPr/>
                    <a:lstStyle>
                      <a:lvl1pPr marL="0" algn="l" defTabSz="914400" rtl="0" eaLnBrk="1" latinLnBrk="0" hangingPunct="1">
                        <a:defRPr sz="1800" b="1" kern="1200">
                          <a:solidFill>
                            <a:schemeClr val="tx1"/>
                          </a:solidFill>
                          <a:latin typeface="Verdana"/>
                        </a:defRPr>
                      </a:lvl1pPr>
                      <a:lvl2pPr marL="457200" algn="l" defTabSz="914400" rtl="0" eaLnBrk="1" latinLnBrk="0" hangingPunct="1">
                        <a:defRPr sz="1800" b="1" kern="1200">
                          <a:solidFill>
                            <a:schemeClr val="tx1"/>
                          </a:solidFill>
                          <a:latin typeface="Verdana"/>
                        </a:defRPr>
                      </a:lvl2pPr>
                      <a:lvl3pPr marL="914400" algn="l" defTabSz="914400" rtl="0" eaLnBrk="1" latinLnBrk="0" hangingPunct="1">
                        <a:defRPr sz="1800" b="1" kern="1200">
                          <a:solidFill>
                            <a:schemeClr val="tx1"/>
                          </a:solidFill>
                          <a:latin typeface="Verdana"/>
                        </a:defRPr>
                      </a:lvl3pPr>
                      <a:lvl4pPr marL="1371600" algn="l" defTabSz="914400" rtl="0" eaLnBrk="1" latinLnBrk="0" hangingPunct="1">
                        <a:defRPr sz="1800" b="1" kern="1200">
                          <a:solidFill>
                            <a:schemeClr val="tx1"/>
                          </a:solidFill>
                          <a:latin typeface="Verdana"/>
                        </a:defRPr>
                      </a:lvl4pPr>
                      <a:lvl5pPr marL="1828800" algn="l" defTabSz="914400" rtl="0" eaLnBrk="1" latinLnBrk="0" hangingPunct="1">
                        <a:defRPr sz="1800" b="1" kern="1200">
                          <a:solidFill>
                            <a:schemeClr val="tx1"/>
                          </a:solidFill>
                          <a:latin typeface="Verdana"/>
                        </a:defRPr>
                      </a:lvl5pPr>
                      <a:lvl6pPr marL="2286000" algn="l" defTabSz="914400" rtl="0" eaLnBrk="1" latinLnBrk="0" hangingPunct="1">
                        <a:defRPr sz="1800" b="1" kern="1200">
                          <a:solidFill>
                            <a:schemeClr val="tx1"/>
                          </a:solidFill>
                          <a:latin typeface="Verdana"/>
                        </a:defRPr>
                      </a:lvl6pPr>
                      <a:lvl7pPr marL="2743200" algn="l" defTabSz="914400" rtl="0" eaLnBrk="1" latinLnBrk="0" hangingPunct="1">
                        <a:defRPr sz="1800" b="1" kern="1200">
                          <a:solidFill>
                            <a:schemeClr val="tx1"/>
                          </a:solidFill>
                          <a:latin typeface="Verdana"/>
                        </a:defRPr>
                      </a:lvl7pPr>
                      <a:lvl8pPr marL="3200400" algn="l" defTabSz="914400" rtl="0" eaLnBrk="1" latinLnBrk="0" hangingPunct="1">
                        <a:defRPr sz="1800" b="1" kern="1200">
                          <a:solidFill>
                            <a:schemeClr val="tx1"/>
                          </a:solidFill>
                          <a:latin typeface="Verdana"/>
                        </a:defRPr>
                      </a:lvl8pPr>
                      <a:lvl9pPr marL="3657600" algn="l" defTabSz="914400" rtl="0" eaLnBrk="1" latinLnBrk="0" hangingPunct="1">
                        <a:defRPr sz="1800" b="1" kern="1200">
                          <a:solidFill>
                            <a:schemeClr val="tx1"/>
                          </a:solidFill>
                          <a:latin typeface="Verdana"/>
                        </a:defRPr>
                      </a:lvl9pPr>
                    </a:lstStyle>
                    <a:p>
                      <a:pPr marL="0" marR="0">
                        <a:lnSpc>
                          <a:spcPct val="115000"/>
                        </a:lnSpc>
                        <a:spcBef>
                          <a:spcPts val="0"/>
                        </a:spcBef>
                        <a:spcAft>
                          <a:spcPts val="0"/>
                        </a:spcAft>
                      </a:pPr>
                      <a:r>
                        <a:rPr lang="en-US" sz="1700" dirty="0" smtClean="0">
                          <a:solidFill>
                            <a:schemeClr val="tx2">
                              <a:lumMod val="95000"/>
                              <a:lumOff val="5000"/>
                            </a:schemeClr>
                          </a:solidFill>
                          <a:effectLst/>
                          <a:latin typeface="Segoe UI" pitchFamily="34" charset="0"/>
                          <a:ea typeface="Segoe UI" pitchFamily="34" charset="0"/>
                          <a:cs typeface="Segoe UI" pitchFamily="34" charset="0"/>
                        </a:rPr>
                        <a:t>Advantages:</a:t>
                      </a:r>
                      <a:endParaRPr lang="en-CA" sz="1700" dirty="0">
                        <a:solidFill>
                          <a:schemeClr val="tx2">
                            <a:lumMod val="95000"/>
                            <a:lumOff val="5000"/>
                          </a:schemeClr>
                        </a:solidFill>
                        <a:effectLst/>
                        <a:latin typeface="Segoe UI" pitchFamily="34" charset="0"/>
                        <a:ea typeface="Segoe UI" pitchFamily="34" charset="0"/>
                        <a:cs typeface="Segoe UI" pitchFamily="34"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defRPr>
                      </a:lvl1pPr>
                      <a:lvl2pPr marL="457200" algn="l" defTabSz="914400" rtl="0" eaLnBrk="1" latinLnBrk="0" hangingPunct="1">
                        <a:defRPr sz="1800" b="1" kern="1200">
                          <a:solidFill>
                            <a:schemeClr val="tx1"/>
                          </a:solidFill>
                          <a:latin typeface="Verdana"/>
                        </a:defRPr>
                      </a:lvl2pPr>
                      <a:lvl3pPr marL="914400" algn="l" defTabSz="914400" rtl="0" eaLnBrk="1" latinLnBrk="0" hangingPunct="1">
                        <a:defRPr sz="1800" b="1" kern="1200">
                          <a:solidFill>
                            <a:schemeClr val="tx1"/>
                          </a:solidFill>
                          <a:latin typeface="Verdana"/>
                        </a:defRPr>
                      </a:lvl3pPr>
                      <a:lvl4pPr marL="1371600" algn="l" defTabSz="914400" rtl="0" eaLnBrk="1" latinLnBrk="0" hangingPunct="1">
                        <a:defRPr sz="1800" b="1" kern="1200">
                          <a:solidFill>
                            <a:schemeClr val="tx1"/>
                          </a:solidFill>
                          <a:latin typeface="Verdana"/>
                        </a:defRPr>
                      </a:lvl4pPr>
                      <a:lvl5pPr marL="1828800" algn="l" defTabSz="914400" rtl="0" eaLnBrk="1" latinLnBrk="0" hangingPunct="1">
                        <a:defRPr sz="1800" b="1" kern="1200">
                          <a:solidFill>
                            <a:schemeClr val="tx1"/>
                          </a:solidFill>
                          <a:latin typeface="Verdana"/>
                        </a:defRPr>
                      </a:lvl5pPr>
                      <a:lvl6pPr marL="2286000" algn="l" defTabSz="914400" rtl="0" eaLnBrk="1" latinLnBrk="0" hangingPunct="1">
                        <a:defRPr sz="1800" b="1" kern="1200">
                          <a:solidFill>
                            <a:schemeClr val="tx1"/>
                          </a:solidFill>
                          <a:latin typeface="Verdana"/>
                        </a:defRPr>
                      </a:lvl6pPr>
                      <a:lvl7pPr marL="2743200" algn="l" defTabSz="914400" rtl="0" eaLnBrk="1" latinLnBrk="0" hangingPunct="1">
                        <a:defRPr sz="1800" b="1" kern="1200">
                          <a:solidFill>
                            <a:schemeClr val="tx1"/>
                          </a:solidFill>
                          <a:latin typeface="Verdana"/>
                        </a:defRPr>
                      </a:lvl7pPr>
                      <a:lvl8pPr marL="3200400" algn="l" defTabSz="914400" rtl="0" eaLnBrk="1" latinLnBrk="0" hangingPunct="1">
                        <a:defRPr sz="1800" b="1" kern="1200">
                          <a:solidFill>
                            <a:schemeClr val="tx1"/>
                          </a:solidFill>
                          <a:latin typeface="Verdana"/>
                        </a:defRPr>
                      </a:lvl8pPr>
                      <a:lvl9pPr marL="3657600" algn="l" defTabSz="914400" rtl="0" eaLnBrk="1" latinLnBrk="0" hangingPunct="1">
                        <a:defRPr sz="1800" b="1" kern="1200">
                          <a:solidFill>
                            <a:schemeClr val="tx1"/>
                          </a:solidFill>
                          <a:latin typeface="Verdana"/>
                        </a:defRPr>
                      </a:lvl9pPr>
                    </a:lstStyle>
                    <a:p>
                      <a:pPr marL="0" marR="0">
                        <a:lnSpc>
                          <a:spcPct val="115000"/>
                        </a:lnSpc>
                        <a:spcBef>
                          <a:spcPts val="0"/>
                        </a:spcBef>
                        <a:spcAft>
                          <a:spcPts val="0"/>
                        </a:spcAft>
                      </a:pPr>
                      <a:r>
                        <a:rPr lang="en-US" sz="1700" dirty="0" smtClean="0">
                          <a:solidFill>
                            <a:schemeClr val="tx2">
                              <a:lumMod val="95000"/>
                              <a:lumOff val="5000"/>
                            </a:schemeClr>
                          </a:solidFill>
                          <a:effectLst/>
                          <a:latin typeface="Segoe UI" pitchFamily="34" charset="0"/>
                          <a:ea typeface="Segoe UI" pitchFamily="34" charset="0"/>
                          <a:cs typeface="Segoe UI" pitchFamily="34" charset="0"/>
                        </a:rPr>
                        <a:t>Disadvantages:</a:t>
                      </a:r>
                      <a:endParaRPr lang="en-CA" sz="1700" dirty="0">
                        <a:solidFill>
                          <a:schemeClr val="tx2">
                            <a:lumMod val="95000"/>
                            <a:lumOff val="5000"/>
                          </a:schemeClr>
                        </a:solidFill>
                        <a:effectLst/>
                        <a:latin typeface="Segoe UI" pitchFamily="34" charset="0"/>
                        <a:ea typeface="Segoe UI" pitchFamily="34" charset="0"/>
                        <a:cs typeface="Segoe UI" pitchFamily="34"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noFill/>
                  </a:tcPr>
                </a:tc>
              </a:tr>
              <a:tr h="863721">
                <a:tc>
                  <a:txBody>
                    <a:bodyPr/>
                    <a:lstStyle>
                      <a:lvl1pPr marL="0" algn="l" defTabSz="914400" rtl="0" eaLnBrk="1" latinLnBrk="0" hangingPunct="1">
                        <a:defRPr sz="1800" b="1" kern="1200">
                          <a:solidFill>
                            <a:schemeClr val="tx1"/>
                          </a:solidFill>
                          <a:latin typeface="Verdana"/>
                        </a:defRPr>
                      </a:lvl1pPr>
                      <a:lvl2pPr marL="457200" algn="l" defTabSz="914400" rtl="0" eaLnBrk="1" latinLnBrk="0" hangingPunct="1">
                        <a:defRPr sz="1800" b="1" kern="1200">
                          <a:solidFill>
                            <a:schemeClr val="tx1"/>
                          </a:solidFill>
                          <a:latin typeface="Verdana"/>
                        </a:defRPr>
                      </a:lvl2pPr>
                      <a:lvl3pPr marL="914400" algn="l" defTabSz="914400" rtl="0" eaLnBrk="1" latinLnBrk="0" hangingPunct="1">
                        <a:defRPr sz="1800" b="1" kern="1200">
                          <a:solidFill>
                            <a:schemeClr val="tx1"/>
                          </a:solidFill>
                          <a:latin typeface="Verdana"/>
                        </a:defRPr>
                      </a:lvl3pPr>
                      <a:lvl4pPr marL="1371600" algn="l" defTabSz="914400" rtl="0" eaLnBrk="1" latinLnBrk="0" hangingPunct="1">
                        <a:defRPr sz="1800" b="1" kern="1200">
                          <a:solidFill>
                            <a:schemeClr val="tx1"/>
                          </a:solidFill>
                          <a:latin typeface="Verdana"/>
                        </a:defRPr>
                      </a:lvl4pPr>
                      <a:lvl5pPr marL="1828800" algn="l" defTabSz="914400" rtl="0" eaLnBrk="1" latinLnBrk="0" hangingPunct="1">
                        <a:defRPr sz="1800" b="1" kern="1200">
                          <a:solidFill>
                            <a:schemeClr val="tx1"/>
                          </a:solidFill>
                          <a:latin typeface="Verdana"/>
                        </a:defRPr>
                      </a:lvl5pPr>
                      <a:lvl6pPr marL="2286000" algn="l" defTabSz="914400" rtl="0" eaLnBrk="1" latinLnBrk="0" hangingPunct="1">
                        <a:defRPr sz="1800" b="1" kern="1200">
                          <a:solidFill>
                            <a:schemeClr val="tx1"/>
                          </a:solidFill>
                          <a:latin typeface="Verdana"/>
                        </a:defRPr>
                      </a:lvl6pPr>
                      <a:lvl7pPr marL="2743200" algn="l" defTabSz="914400" rtl="0" eaLnBrk="1" latinLnBrk="0" hangingPunct="1">
                        <a:defRPr sz="1800" b="1" kern="1200">
                          <a:solidFill>
                            <a:schemeClr val="tx1"/>
                          </a:solidFill>
                          <a:latin typeface="Verdana"/>
                        </a:defRPr>
                      </a:lvl7pPr>
                      <a:lvl8pPr marL="3200400" algn="l" defTabSz="914400" rtl="0" eaLnBrk="1" latinLnBrk="0" hangingPunct="1">
                        <a:defRPr sz="1800" b="1" kern="1200">
                          <a:solidFill>
                            <a:schemeClr val="tx1"/>
                          </a:solidFill>
                          <a:latin typeface="Verdana"/>
                        </a:defRPr>
                      </a:lvl8pPr>
                      <a:lvl9pPr marL="3657600" algn="l" defTabSz="914400" rtl="0" eaLnBrk="1" latinLnBrk="0" hangingPunct="1">
                        <a:defRPr sz="1800" b="1" kern="1200">
                          <a:solidFill>
                            <a:schemeClr val="tx1"/>
                          </a:solidFill>
                          <a:latin typeface="Verdana"/>
                        </a:defRPr>
                      </a:lvl9pPr>
                    </a:lstStyle>
                    <a:p>
                      <a:pPr marL="285750" marR="0" lvl="0" indent="-285750" algn="l" defTabSz="914400" rtl="0" eaLnBrk="1" latinLnBrk="0" hangingPunct="1">
                        <a:lnSpc>
                          <a:spcPct val="115000"/>
                        </a:lnSpc>
                        <a:spcBef>
                          <a:spcPts val="0"/>
                        </a:spcBef>
                        <a:spcAft>
                          <a:spcPts val="0"/>
                        </a:spcAft>
                        <a:buFont typeface="Arial" panose="020B0604020202020204" pitchFamily="34" charset="0"/>
                        <a:buChar char="•"/>
                      </a:pPr>
                      <a:r>
                        <a:rPr lang="en-US" sz="1700" b="0" kern="1200" dirty="0" smtClean="0">
                          <a:effectLst/>
                          <a:latin typeface="Segoe UI" pitchFamily="34" charset="0"/>
                          <a:ea typeface="Segoe UI" pitchFamily="34" charset="0"/>
                          <a:cs typeface="Segoe UI" pitchFamily="34" charset="0"/>
                        </a:rPr>
                        <a:t>Generally </a:t>
                      </a:r>
                      <a:r>
                        <a:rPr lang="en-US" sz="1700" b="0" kern="1200" dirty="0">
                          <a:effectLst/>
                          <a:latin typeface="Segoe UI" pitchFamily="34" charset="0"/>
                          <a:ea typeface="Segoe UI" pitchFamily="34" charset="0"/>
                          <a:cs typeface="Segoe UI" pitchFamily="34" charset="0"/>
                        </a:rPr>
                        <a:t>straightforward </a:t>
                      </a:r>
                      <a:r>
                        <a:rPr lang="en-US" sz="1700" b="0" kern="1200" dirty="0" smtClean="0">
                          <a:effectLst/>
                          <a:latin typeface="Segoe UI" pitchFamily="34" charset="0"/>
                          <a:ea typeface="Segoe UI" pitchFamily="34" charset="0"/>
                          <a:cs typeface="Segoe UI" pitchFamily="34" charset="0"/>
                        </a:rPr>
                        <a:t>process that takes </a:t>
                      </a:r>
                      <a:r>
                        <a:rPr lang="en-US" sz="1700" b="0" kern="1200" dirty="0">
                          <a:effectLst/>
                          <a:latin typeface="Segoe UI" pitchFamily="34" charset="0"/>
                          <a:ea typeface="Segoe UI" pitchFamily="34" charset="0"/>
                          <a:cs typeface="Segoe UI" pitchFamily="34" charset="0"/>
                        </a:rPr>
                        <a:t>less time and planning than a migration </a:t>
                      </a:r>
                      <a:r>
                        <a:rPr lang="en-US" sz="1700" b="0" kern="1200" dirty="0" smtClean="0">
                          <a:effectLst/>
                          <a:latin typeface="Segoe UI" pitchFamily="34" charset="0"/>
                          <a:ea typeface="Segoe UI" pitchFamily="34" charset="0"/>
                          <a:cs typeface="Segoe UI" pitchFamily="34" charset="0"/>
                        </a:rPr>
                        <a:t>strategy</a:t>
                      </a:r>
                    </a:p>
                    <a:p>
                      <a:pPr marL="285750" marR="0" lvl="0" indent="-285750" algn="l" defTabSz="914400" rtl="0" eaLnBrk="1" latinLnBrk="0" hangingPunct="1">
                        <a:lnSpc>
                          <a:spcPct val="115000"/>
                        </a:lnSpc>
                        <a:spcBef>
                          <a:spcPts val="0"/>
                        </a:spcBef>
                        <a:spcAft>
                          <a:spcPts val="0"/>
                        </a:spcAft>
                        <a:buFont typeface="Arial" panose="020B0604020202020204" pitchFamily="34" charset="0"/>
                        <a:buChar char="•"/>
                      </a:pPr>
                      <a:r>
                        <a:rPr lang="en-CA" sz="1700" b="0" kern="1200" dirty="0" smtClean="0">
                          <a:solidFill>
                            <a:schemeClr val="dk1"/>
                          </a:solidFill>
                          <a:effectLst/>
                          <a:latin typeface="Segoe UI" pitchFamily="34" charset="0"/>
                          <a:ea typeface="Segoe UI" pitchFamily="34" charset="0"/>
                          <a:cs typeface="Segoe UI" pitchFamily="34" charset="0"/>
                        </a:rPr>
                        <a:t>All server roles, features, data, and application settings are maintained</a:t>
                      </a: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285750" marR="0" lvl="0" indent="-285750" algn="l" defTabSz="914400" rtl="0" eaLnBrk="1" latinLnBrk="0" hangingPunct="1">
                        <a:lnSpc>
                          <a:spcPct val="115000"/>
                        </a:lnSpc>
                        <a:spcBef>
                          <a:spcPts val="0"/>
                        </a:spcBef>
                        <a:spcAft>
                          <a:spcPts val="0"/>
                        </a:spcAft>
                        <a:buFont typeface="Arial" panose="020B0604020202020204" pitchFamily="34" charset="0"/>
                        <a:buChar char="•"/>
                      </a:pPr>
                      <a:r>
                        <a:rPr lang="en-US" sz="1700" kern="1200" dirty="0">
                          <a:effectLst/>
                          <a:latin typeface="Segoe UI" pitchFamily="34" charset="0"/>
                          <a:ea typeface="Segoe UI" pitchFamily="34" charset="0"/>
                          <a:cs typeface="Segoe UI" pitchFamily="34" charset="0"/>
                        </a:rPr>
                        <a:t>More difficult to troubleshoot installation failures </a:t>
                      </a:r>
                      <a:r>
                        <a:rPr lang="en-US" sz="1700" kern="1200" dirty="0" smtClean="0">
                          <a:effectLst/>
                          <a:latin typeface="Segoe UI" pitchFamily="34" charset="0"/>
                          <a:ea typeface="Segoe UI" pitchFamily="34" charset="0"/>
                          <a:cs typeface="Segoe UI" pitchFamily="34" charset="0"/>
                        </a:rPr>
                        <a:t>caused </a:t>
                      </a:r>
                      <a:r>
                        <a:rPr lang="en-US" sz="1700" kern="1200" dirty="0">
                          <a:effectLst/>
                          <a:latin typeface="Segoe UI" pitchFamily="34" charset="0"/>
                          <a:ea typeface="Segoe UI" pitchFamily="34" charset="0"/>
                          <a:cs typeface="Segoe UI" pitchFamily="34" charset="0"/>
                        </a:rPr>
                        <a:t>by existing applications or server </a:t>
                      </a:r>
                      <a:r>
                        <a:rPr lang="en-US" sz="1700" kern="1200" dirty="0" smtClean="0">
                          <a:effectLst/>
                          <a:latin typeface="Segoe UI" pitchFamily="34" charset="0"/>
                          <a:ea typeface="Segoe UI" pitchFamily="34" charset="0"/>
                          <a:cs typeface="Segoe UI" pitchFamily="34" charset="0"/>
                        </a:rPr>
                        <a:t>roles</a:t>
                      </a:r>
                    </a:p>
                    <a:p>
                      <a:pPr marL="285750" marR="0" lvl="0" indent="-2857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700" kern="1200" dirty="0" smtClean="0">
                          <a:effectLst/>
                          <a:latin typeface="Segoe UI" pitchFamily="34" charset="0"/>
                          <a:ea typeface="Segoe UI" pitchFamily="34" charset="0"/>
                          <a:cs typeface="Segoe UI" pitchFamily="34" charset="0"/>
                        </a:rPr>
                        <a:t>Existing problems and configuration issues might be brought into the new operating system</a:t>
                      </a:r>
                      <a:endParaRPr lang="en-CA" sz="1700" kern="1200" dirty="0" smtClean="0">
                        <a:solidFill>
                          <a:schemeClr val="dk1"/>
                        </a:solidFill>
                        <a:effectLst/>
                        <a:latin typeface="Segoe UI" pitchFamily="34" charset="0"/>
                        <a:ea typeface="Segoe UI" pitchFamily="34" charset="0"/>
                        <a:cs typeface="Segoe UI" pitchFamily="34"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3648" y="1641067"/>
            <a:ext cx="359444" cy="35944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033" y="1641067"/>
            <a:ext cx="395509" cy="39430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3648" y="4181920"/>
            <a:ext cx="359444" cy="35944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033" y="4181920"/>
            <a:ext cx="395509" cy="394307"/>
          </a:xfrm>
          <a:prstGeom prst="rect">
            <a:avLst/>
          </a:prstGeom>
        </p:spPr>
      </p:pic>
    </p:spTree>
    <p:extLst>
      <p:ext uri="{BB962C8B-B14F-4D97-AF65-F5344CB8AC3E}">
        <p14:creationId xmlns:p14="http://schemas.microsoft.com/office/powerpoint/2010/main" val="66226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008e909-817d-4a45-aab5-d12af99dfd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5579" cy="740664"/>
          </a:xfrm>
        </p:spPr>
        <p:txBody>
          <a:bodyPr/>
          <a:lstStyle/>
          <a:p>
            <a:r>
              <a:rPr lang="en-CA" dirty="0" smtClean="0"/>
              <a:t>Hardware Requirements for Windows Server 2012 R2</a:t>
            </a:r>
            <a:endParaRPr lang="en-CA" dirty="0"/>
          </a:p>
        </p:txBody>
      </p:sp>
      <p:sp>
        <p:nvSpPr>
          <p:cNvPr id="4" name="AutoShape 3"/>
          <p:cNvSpPr>
            <a:spLocks noChangeArrowheads="1"/>
          </p:cNvSpPr>
          <p:nvPr/>
        </p:nvSpPr>
        <p:spPr bwMode="auto">
          <a:xfrm>
            <a:off x="465138" y="1003876"/>
            <a:ext cx="8177212" cy="4608648"/>
          </a:xfrm>
          <a:prstGeom prst="roundRect">
            <a:avLst>
              <a:gd name="adj" fmla="val 4167"/>
            </a:avLst>
          </a:prstGeom>
          <a:noFill/>
          <a:ln w="9525" algn="ctr">
            <a:noFill/>
            <a:round/>
            <a:headEnd/>
            <a:tailEnd/>
          </a:ln>
          <a:effectLst/>
        </p:spPr>
        <p:txBody>
          <a:bodyPr/>
          <a:lstStyle/>
          <a:p>
            <a:pPr lvl="0" fontAlgn="base">
              <a:spcBef>
                <a:spcPct val="0"/>
              </a:spcBef>
              <a:spcAft>
                <a:spcPts val="1800"/>
              </a:spcAft>
            </a:pPr>
            <a:r>
              <a:rPr lang="en-US" sz="2600" b="1">
                <a:solidFill>
                  <a:srgbClr val="000000"/>
                </a:solidFill>
                <a:latin typeface="Segoe UI" pitchFamily="34" charset="0"/>
                <a:ea typeface="Segoe UI" pitchFamily="34" charset="0"/>
                <a:cs typeface="Segoe UI" pitchFamily="34" charset="0"/>
              </a:rPr>
              <a:t>Windows Server 2012 R2 has the following minimum hardware requirements:</a:t>
            </a:r>
            <a:endParaRPr lang="en-US" sz="2600" b="1" dirty="0">
              <a:solidFill>
                <a:srgbClr val="000000"/>
              </a:solidFill>
              <a:latin typeface="Segoe UI" pitchFamily="34" charset="0"/>
              <a:ea typeface="Segoe UI" pitchFamily="34" charset="0"/>
              <a:cs typeface="Segoe UI" pitchFamily="34" charset="0"/>
            </a:endParaRPr>
          </a:p>
        </p:txBody>
      </p:sp>
      <p:sp>
        <p:nvSpPr>
          <p:cNvPr id="5" name="Rounded Rectangle 844806"/>
          <p:cNvSpPr>
            <a:spLocks noChangeArrowheads="1"/>
          </p:cNvSpPr>
          <p:nvPr/>
        </p:nvSpPr>
        <p:spPr bwMode="auto">
          <a:xfrm>
            <a:off x="725785" y="2172420"/>
            <a:ext cx="7403253" cy="3273110"/>
          </a:xfrm>
          <a:prstGeom prst="roundRect">
            <a:avLst>
              <a:gd name="adj" fmla="val 4167"/>
            </a:avLst>
          </a:prstGeom>
          <a:noFill/>
          <a:ln w="9525" algn="ctr">
            <a:noFill/>
            <a:round/>
            <a:headEnd/>
            <a:tailEnd/>
          </a:ln>
          <a:effectLst/>
        </p:spPr>
        <p:txBody>
          <a:bodyPr anchor="t" anchorCtr="0">
            <a:noAutofit/>
          </a:bodyPr>
          <a:lstStyle/>
          <a:p>
            <a:pPr marL="293688" lvl="1" indent="-285750" eaLnBrk="0" fontAlgn="base" hangingPunct="0">
              <a:lnSpc>
                <a:spcPct val="114000"/>
              </a:lnSpc>
              <a:spcBef>
                <a:spcPts val="600"/>
              </a:spcBef>
              <a:spcAft>
                <a:spcPct val="0"/>
              </a:spcAft>
              <a:buClr>
                <a:srgbClr val="006699"/>
              </a:buClr>
              <a:buFontTx/>
              <a:buChar char="•"/>
              <a:tabLst>
                <a:tab pos="5035550" algn="r"/>
              </a:tabLst>
            </a:pPr>
            <a:r>
              <a:rPr lang="en-US" sz="2600">
                <a:solidFill>
                  <a:srgbClr val="000000"/>
                </a:solidFill>
                <a:latin typeface="Segoe UI" pitchFamily="34" charset="0"/>
                <a:ea typeface="Segoe UI" pitchFamily="34" charset="0"/>
                <a:cs typeface="Segoe UI" pitchFamily="34" charset="0"/>
              </a:rPr>
              <a:t>Processor architecture 	x64</a:t>
            </a:r>
          </a:p>
          <a:p>
            <a:pPr marL="293688" lvl="1" indent="-285750" eaLnBrk="0" fontAlgn="base" hangingPunct="0">
              <a:lnSpc>
                <a:spcPct val="114000"/>
              </a:lnSpc>
              <a:spcBef>
                <a:spcPts val="600"/>
              </a:spcBef>
              <a:spcAft>
                <a:spcPct val="0"/>
              </a:spcAft>
              <a:buClr>
                <a:srgbClr val="006699"/>
              </a:buClr>
              <a:buFontTx/>
              <a:buChar char="•"/>
              <a:tabLst>
                <a:tab pos="5035550" algn="r"/>
              </a:tabLst>
            </a:pPr>
            <a:r>
              <a:rPr lang="en-US" sz="2600">
                <a:solidFill>
                  <a:srgbClr val="000000"/>
                </a:solidFill>
                <a:latin typeface="Segoe UI" pitchFamily="34" charset="0"/>
                <a:ea typeface="Segoe UI" pitchFamily="34" charset="0"/>
                <a:cs typeface="Segoe UI" pitchFamily="34" charset="0"/>
              </a:rPr>
              <a:t>Processor speed 	1.4 GHz</a:t>
            </a:r>
          </a:p>
          <a:p>
            <a:pPr marL="293688" lvl="1" indent="-285750" eaLnBrk="0" fontAlgn="base" hangingPunct="0">
              <a:lnSpc>
                <a:spcPct val="114000"/>
              </a:lnSpc>
              <a:spcBef>
                <a:spcPts val="600"/>
              </a:spcBef>
              <a:spcAft>
                <a:spcPct val="0"/>
              </a:spcAft>
              <a:buClr>
                <a:srgbClr val="006699"/>
              </a:buClr>
              <a:buFontTx/>
              <a:buChar char="•"/>
              <a:tabLst>
                <a:tab pos="5035550" algn="r"/>
              </a:tabLst>
            </a:pPr>
            <a:r>
              <a:rPr lang="en-US" sz="2600">
                <a:solidFill>
                  <a:srgbClr val="000000"/>
                </a:solidFill>
                <a:latin typeface="Segoe UI" pitchFamily="34" charset="0"/>
                <a:ea typeface="Segoe UI" pitchFamily="34" charset="0"/>
                <a:cs typeface="Segoe UI" pitchFamily="34" charset="0"/>
              </a:rPr>
              <a:t>Memory (RAM) 	512 MB</a:t>
            </a:r>
          </a:p>
          <a:p>
            <a:pPr marL="293688" lvl="1" indent="-285750" eaLnBrk="0" fontAlgn="base" hangingPunct="0">
              <a:lnSpc>
                <a:spcPct val="114000"/>
              </a:lnSpc>
              <a:spcBef>
                <a:spcPts val="600"/>
              </a:spcBef>
              <a:spcAft>
                <a:spcPct val="0"/>
              </a:spcAft>
              <a:buClr>
                <a:srgbClr val="006699"/>
              </a:buClr>
              <a:buFontTx/>
              <a:buChar char="•"/>
              <a:tabLst>
                <a:tab pos="5035550" algn="r"/>
              </a:tabLst>
            </a:pPr>
            <a:r>
              <a:rPr lang="en-US" sz="2600">
                <a:solidFill>
                  <a:srgbClr val="000000"/>
                </a:solidFill>
                <a:latin typeface="Segoe UI" pitchFamily="34" charset="0"/>
                <a:ea typeface="Segoe UI" pitchFamily="34" charset="0"/>
                <a:cs typeface="Segoe UI" pitchFamily="34" charset="0"/>
              </a:rPr>
              <a:t>Hard disk drive space 	32 GB</a:t>
            </a:r>
          </a:p>
          <a:p>
            <a:pPr marL="922338" lvl="2" indent="-457200" eaLnBrk="0" fontAlgn="base" hangingPunct="0">
              <a:lnSpc>
                <a:spcPct val="114000"/>
              </a:lnSpc>
              <a:spcBef>
                <a:spcPts val="1200"/>
              </a:spcBef>
              <a:spcAft>
                <a:spcPct val="0"/>
              </a:spcAft>
              <a:buClr>
                <a:srgbClr val="006699"/>
              </a:buClr>
              <a:buFont typeface="Wingdings" pitchFamily="2" charset="2"/>
              <a:buChar char="Ø"/>
              <a:tabLst>
                <a:tab pos="5827713" algn="r"/>
              </a:tabLst>
            </a:pPr>
            <a:r>
              <a:rPr lang="en-US" sz="2600">
                <a:solidFill>
                  <a:srgbClr val="000000"/>
                </a:solidFill>
                <a:latin typeface="Segoe UI" pitchFamily="34" charset="0"/>
                <a:ea typeface="Segoe UI" pitchFamily="34" charset="0"/>
                <a:cs typeface="Segoe UI" pitchFamily="34" charset="0"/>
              </a:rPr>
              <a:t>More hard disk drive space</a:t>
            </a:r>
            <a:br>
              <a:rPr lang="en-US" sz="2600">
                <a:solidFill>
                  <a:srgbClr val="000000"/>
                </a:solidFill>
                <a:latin typeface="Segoe UI" pitchFamily="34" charset="0"/>
                <a:ea typeface="Segoe UI" pitchFamily="34" charset="0"/>
                <a:cs typeface="Segoe UI" pitchFamily="34" charset="0"/>
              </a:rPr>
            </a:br>
            <a:r>
              <a:rPr lang="en-US" sz="2600">
                <a:solidFill>
                  <a:srgbClr val="000000"/>
                </a:solidFill>
                <a:latin typeface="Segoe UI" pitchFamily="34" charset="0"/>
                <a:ea typeface="Segoe UI" pitchFamily="34" charset="0"/>
                <a:cs typeface="Segoe UI" pitchFamily="34" charset="0"/>
              </a:rPr>
              <a:t>is needed if the server has </a:t>
            </a:r>
            <a:br>
              <a:rPr lang="en-US" sz="2600">
                <a:solidFill>
                  <a:srgbClr val="000000"/>
                </a:solidFill>
                <a:latin typeface="Segoe UI" pitchFamily="34" charset="0"/>
                <a:ea typeface="Segoe UI" pitchFamily="34" charset="0"/>
                <a:cs typeface="Segoe UI" pitchFamily="34" charset="0"/>
              </a:rPr>
            </a:br>
            <a:r>
              <a:rPr lang="en-US" sz="2600">
                <a:solidFill>
                  <a:srgbClr val="000000"/>
                </a:solidFill>
                <a:latin typeface="Segoe UI" pitchFamily="34" charset="0"/>
                <a:ea typeface="Segoe UI" pitchFamily="34" charset="0"/>
                <a:cs typeface="Segoe UI" pitchFamily="34" charset="0"/>
              </a:rPr>
              <a:t>more than 16 GB of RAM</a:t>
            </a:r>
            <a:endParaRPr lang="en-US" sz="2600" dirty="0">
              <a:solidFill>
                <a:srgbClr val="000000"/>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313" y="2922556"/>
            <a:ext cx="1359296" cy="2413817"/>
          </a:xfrm>
          <a:prstGeom prst="rect">
            <a:avLst/>
          </a:prstGeom>
        </p:spPr>
      </p:pic>
    </p:spTree>
    <p:extLst>
      <p:ext uri="{BB962C8B-B14F-4D97-AF65-F5344CB8AC3E}">
        <p14:creationId xmlns:p14="http://schemas.microsoft.com/office/powerpoint/2010/main" val="572756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2336892c-cf05-483e-b7ee-07901a2988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Installing Windows Server 2012</a:t>
            </a:r>
            <a:endParaRPr lang="en-CA"/>
          </a:p>
        </p:txBody>
      </p:sp>
      <p:grpSp>
        <p:nvGrpSpPr>
          <p:cNvPr id="4" name="Group 3" descr="Windows Setup Wizard screen shot depicting first step where you choose installation language, currency format, time format, and keyboard input method."/>
          <p:cNvGrpSpPr/>
          <p:nvPr/>
        </p:nvGrpSpPr>
        <p:grpSpPr>
          <a:xfrm>
            <a:off x="1397000" y="988100"/>
            <a:ext cx="6375400" cy="5190068"/>
            <a:chOff x="1397000" y="838200"/>
            <a:chExt cx="6375400" cy="5190068"/>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838200"/>
              <a:ext cx="6375400" cy="51900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978" y="1239579"/>
              <a:ext cx="6035040" cy="4411749"/>
            </a:xfrm>
            <a:prstGeom prst="rect">
              <a:avLst/>
            </a:prstGeom>
          </p:spPr>
        </p:pic>
      </p:grpSp>
      <p:pic>
        <p:nvPicPr>
          <p:cNvPr id="7" name="play" descr="Play button - click to show next sl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870" y="580122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656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bed473ea-26cf-4dc5-a085-135a2b36f3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Windows Server </a:t>
            </a:r>
            <a:r>
              <a:rPr lang="en-CA" dirty="0" smtClean="0"/>
              <a:t>2012</a:t>
            </a:r>
            <a:endParaRPr lang="en-CA" dirty="0"/>
          </a:p>
        </p:txBody>
      </p:sp>
      <p:grpSp>
        <p:nvGrpSpPr>
          <p:cNvPr id="4" name="Group 3" descr="Windows Setup Wizard screen shot depicting second step where you click Install Now, or choose to repair your computer."/>
          <p:cNvGrpSpPr/>
          <p:nvPr/>
        </p:nvGrpSpPr>
        <p:grpSpPr>
          <a:xfrm>
            <a:off x="1397000" y="988100"/>
            <a:ext cx="6375400" cy="5190068"/>
            <a:chOff x="1397000" y="838200"/>
            <a:chExt cx="6375400" cy="5190068"/>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838200"/>
              <a:ext cx="6375400" cy="51900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989" y="1253067"/>
              <a:ext cx="6063411" cy="4393672"/>
            </a:xfrm>
            <a:prstGeom prst="rect">
              <a:avLst/>
            </a:prstGeom>
          </p:spPr>
        </p:pic>
      </p:grpSp>
      <p:pic>
        <p:nvPicPr>
          <p:cNvPr id="7" name="play" descr="Play button - click to show next sl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870" y="580122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494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c2917106-12fc-4eb6-b40a-a5c01dd750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Windows Server </a:t>
            </a:r>
            <a:r>
              <a:rPr lang="en-CA" dirty="0" smtClean="0"/>
              <a:t>2012</a:t>
            </a:r>
            <a:endParaRPr lang="en-CA"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988100"/>
            <a:ext cx="6375400" cy="5190068"/>
          </a:xfrm>
          <a:prstGeom prst="rect">
            <a:avLst/>
          </a:prstGeom>
        </p:spPr>
      </p:pic>
      <p:pic>
        <p:nvPicPr>
          <p:cNvPr id="5" name="play" descr="Play button - click to show next sl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8870" y="580122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Windows Setup Wizard screen shot depicting third step where you select the operating system you want to insta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904" y="1162332"/>
            <a:ext cx="6076191" cy="4824631"/>
          </a:xfrm>
          <a:prstGeom prst="rect">
            <a:avLst/>
          </a:prstGeom>
        </p:spPr>
      </p:pic>
    </p:spTree>
    <p:extLst>
      <p:ext uri="{BB962C8B-B14F-4D97-AF65-F5344CB8AC3E}">
        <p14:creationId xmlns:p14="http://schemas.microsoft.com/office/powerpoint/2010/main" val="462724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6ebf250-8a91-4e7f-8d05-b1ef4cd1e4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Windows Server </a:t>
            </a:r>
            <a:r>
              <a:rPr lang="en-CA" dirty="0" smtClean="0"/>
              <a:t>2012</a:t>
            </a:r>
            <a:endParaRPr lang="en-CA" dirty="0"/>
          </a:p>
        </p:txBody>
      </p:sp>
      <p:grpSp>
        <p:nvGrpSpPr>
          <p:cNvPr id="4" name="Group 3" descr="Windows Setup Wizard screen shot depicting fourth step where you review and accept the license terms."/>
          <p:cNvGrpSpPr/>
          <p:nvPr/>
        </p:nvGrpSpPr>
        <p:grpSpPr>
          <a:xfrm>
            <a:off x="1397000" y="988100"/>
            <a:ext cx="6375400" cy="5190068"/>
            <a:chOff x="1397000" y="838200"/>
            <a:chExt cx="6375400" cy="5190068"/>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838200"/>
              <a:ext cx="6375400" cy="51900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428" y="1140637"/>
              <a:ext cx="6057143" cy="4542857"/>
            </a:xfrm>
            <a:prstGeom prst="rect">
              <a:avLst/>
            </a:prstGeom>
          </p:spPr>
        </p:pic>
      </p:grpSp>
      <p:pic>
        <p:nvPicPr>
          <p:cNvPr id="7" name="play" descr="Play button - click to show next sl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870" y="580122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184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7cfda252-ac71-4dcf-9570-c502777a8a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Windows Server </a:t>
            </a:r>
            <a:r>
              <a:rPr lang="en-CA" dirty="0" smtClean="0"/>
              <a:t>2012</a:t>
            </a:r>
            <a:endParaRPr lang="en-CA" dirty="0"/>
          </a:p>
        </p:txBody>
      </p:sp>
      <p:grpSp>
        <p:nvGrpSpPr>
          <p:cNvPr id="4" name="Group 3" descr="Windows Setup Wizard screen shot depicting fifth step where you select the installation type: Upgrade or Custom."/>
          <p:cNvGrpSpPr/>
          <p:nvPr/>
        </p:nvGrpSpPr>
        <p:grpSpPr>
          <a:xfrm>
            <a:off x="1397000" y="988100"/>
            <a:ext cx="6375400" cy="5190068"/>
            <a:chOff x="1397000" y="838200"/>
            <a:chExt cx="6375400" cy="5190068"/>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838200"/>
              <a:ext cx="6375400" cy="51900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847" y="1152809"/>
              <a:ext cx="6095239" cy="4552381"/>
            </a:xfrm>
            <a:prstGeom prst="rect">
              <a:avLst/>
            </a:prstGeom>
          </p:spPr>
        </p:pic>
      </p:grpSp>
      <p:pic>
        <p:nvPicPr>
          <p:cNvPr id="7" name="play" descr="Play button - click to show next sl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870" y="580122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9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ea6c2f78-c7db-43e3-9e13-4238e18fd0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Windows Server </a:t>
            </a:r>
            <a:r>
              <a:rPr lang="en-CA" dirty="0" smtClean="0"/>
              <a:t>2012</a:t>
            </a:r>
            <a:endParaRPr lang="en-CA" dirty="0"/>
          </a:p>
        </p:txBody>
      </p:sp>
      <p:grpSp>
        <p:nvGrpSpPr>
          <p:cNvPr id="4" name="Group 3" descr="Windows Setup Wizard screen shot depicting sixth step where you select the installation location."/>
          <p:cNvGrpSpPr/>
          <p:nvPr/>
        </p:nvGrpSpPr>
        <p:grpSpPr>
          <a:xfrm>
            <a:off x="1397000" y="988100"/>
            <a:ext cx="6375400" cy="5190068"/>
            <a:chOff x="1397000" y="838200"/>
            <a:chExt cx="6375400" cy="5190068"/>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838200"/>
              <a:ext cx="6375400" cy="51900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666" y="1139580"/>
              <a:ext cx="6066667" cy="4561905"/>
            </a:xfrm>
            <a:prstGeom prst="rect">
              <a:avLst/>
            </a:prstGeom>
          </p:spPr>
        </p:pic>
      </p:grpSp>
      <p:pic>
        <p:nvPicPr>
          <p:cNvPr id="7" name="play" descr="Play button - click to show next sl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870" y="580122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966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e3041d03-d0c8-4aef-97f1-42b304bcc8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Windows Server </a:t>
            </a:r>
            <a:r>
              <a:rPr lang="en-CA" dirty="0" smtClean="0"/>
              <a:t>2012</a:t>
            </a:r>
            <a:endParaRPr lang="en-CA" dirty="0"/>
          </a:p>
        </p:txBody>
      </p:sp>
      <p:grpSp>
        <p:nvGrpSpPr>
          <p:cNvPr id="4" name="Group 3" descr="Windows Setup Wizard screen shot depicting seventh step where you provide the password for the local administrator account."/>
          <p:cNvGrpSpPr/>
          <p:nvPr/>
        </p:nvGrpSpPr>
        <p:grpSpPr>
          <a:xfrm>
            <a:off x="1397000" y="988100"/>
            <a:ext cx="6375400" cy="5190068"/>
            <a:chOff x="1397000" y="838200"/>
            <a:chExt cx="6375400" cy="5190068"/>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2541" b="10622"/>
            <a:stretch/>
          </p:blipFill>
          <p:spPr>
            <a:xfrm>
              <a:off x="1397000" y="838200"/>
              <a:ext cx="6375400" cy="5190068"/>
            </a:xfrm>
            <a:prstGeom prst="rect">
              <a:avLst/>
            </a:prstGeom>
          </p:spPr>
        </p:pic>
        <p:pic>
          <p:nvPicPr>
            <p:cNvPr id="6" name="7-password" descr="Screen shot seven to provide the password for the local administrator account. This is the last click."/>
            <p:cNvPicPr>
              <a:picLocks noChangeAspect="1"/>
            </p:cNvPicPr>
            <p:nvPr/>
          </p:nvPicPr>
          <p:blipFill rotWithShape="1">
            <a:blip r:embed="rId4" cstate="print">
              <a:extLst>
                <a:ext uri="{28A0092B-C50C-407E-A947-70E740481C1C}">
                  <a14:useLocalDpi xmlns:a14="http://schemas.microsoft.com/office/drawing/2010/main" val="0"/>
                </a:ext>
              </a:extLst>
            </a:blip>
            <a:srcRect l="9083" t="5068" r="8261" b="5214"/>
            <a:stretch/>
          </p:blipFill>
          <p:spPr>
            <a:xfrm>
              <a:off x="1397000" y="838200"/>
              <a:ext cx="6375400" cy="5190068"/>
            </a:xfrm>
            <a:prstGeom prst="rect">
              <a:avLst/>
            </a:prstGeom>
          </p:spPr>
        </p:pic>
      </p:grpSp>
      <p:pic>
        <p:nvPicPr>
          <p:cNvPr id="7" name="stop" descr="Last slide stop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9870" y="580122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060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Module Overview</a:t>
            </a:r>
            <a:endParaRPr lang="en-CA"/>
          </a:p>
        </p:txBody>
      </p:sp>
      <p:sp>
        <p:nvSpPr>
          <p:cNvPr id="3" name="Text Placeholder 2"/>
          <p:cNvSpPr>
            <a:spLocks noGrp="1"/>
          </p:cNvSpPr>
          <p:nvPr>
            <p:ph type="body" idx="1"/>
          </p:nvPr>
        </p:nvSpPr>
        <p:spPr/>
        <p:txBody>
          <a:bodyPr/>
          <a:lstStyle/>
          <a:p>
            <a:r>
              <a:rPr lang="en-CA" dirty="0" smtClean="0"/>
              <a:t>Windows Server 2012 Overview
Installing Windows Server 2012
Post-Installation Configuration of Windows </a:t>
            </a:r>
            <a:br>
              <a:rPr lang="en-CA" dirty="0" smtClean="0"/>
            </a:br>
            <a:r>
              <a:rPr lang="en-CA" dirty="0" smtClean="0"/>
              <a:t>Server 2012
Overview of Windows Server 2012 Management
Introduction to Windows PowerShell</a:t>
            </a:r>
            <a:endParaRPr lang="en-CA" dirty="0"/>
          </a:p>
        </p:txBody>
      </p:sp>
    </p:spTree>
    <p:extLst>
      <p:ext uri="{BB962C8B-B14F-4D97-AF65-F5344CB8AC3E}">
        <p14:creationId xmlns:p14="http://schemas.microsoft.com/office/powerpoint/2010/main" val="360862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452a825-d3d1-4ba1-95dd-c1247fcdea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Migrating Server Roles</a:t>
            </a:r>
            <a:endParaRPr lang="en-CA"/>
          </a:p>
        </p:txBody>
      </p:sp>
      <p:sp>
        <p:nvSpPr>
          <p:cNvPr id="4" name="Content Placeholder 2"/>
          <p:cNvSpPr txBox="1">
            <a:spLocks/>
          </p:cNvSpPr>
          <p:nvPr/>
        </p:nvSpPr>
        <p:spPr>
          <a:xfrm>
            <a:off x="458787" y="1021215"/>
            <a:ext cx="840812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1" kern="0" dirty="0">
                <a:solidFill>
                  <a:srgbClr val="000000"/>
                </a:solidFill>
              </a:rPr>
              <a:t>Windows Server Migration Tools assist in the migration process</a:t>
            </a:r>
          </a:p>
          <a:p>
            <a:pPr marL="0" lvl="0" indent="0">
              <a:spcBef>
                <a:spcPts val="2400"/>
              </a:spcBef>
              <a:buNone/>
            </a:pPr>
            <a:r>
              <a:rPr lang="en-US" sz="2400" b="1" kern="0" dirty="0">
                <a:solidFill>
                  <a:srgbClr val="000000"/>
                </a:solidFill>
              </a:rPr>
              <a:t>Microsoft provides the following guides to assist in migration of roles and services:</a:t>
            </a:r>
          </a:p>
          <a:p>
            <a:pPr lvl="1"/>
            <a:r>
              <a:rPr lang="en-US" sz="2100" kern="0" dirty="0">
                <a:solidFill>
                  <a:srgbClr val="000000"/>
                </a:solidFill>
              </a:rPr>
              <a:t>Migrate Active Directory Federation Services Role Services to Windows Server 2012</a:t>
            </a:r>
          </a:p>
          <a:p>
            <a:pPr lvl="1"/>
            <a:r>
              <a:rPr lang="en-US" sz="2100" kern="0" dirty="0">
                <a:solidFill>
                  <a:srgbClr val="000000"/>
                </a:solidFill>
              </a:rPr>
              <a:t>Migrate Health Registration Authority to Windows Server 2012 </a:t>
            </a:r>
          </a:p>
          <a:p>
            <a:pPr lvl="1"/>
            <a:r>
              <a:rPr lang="en-US" sz="2100" kern="0" dirty="0">
                <a:solidFill>
                  <a:srgbClr val="000000"/>
                </a:solidFill>
              </a:rPr>
              <a:t>Migrate Hyper-VDI to Windows Server 2012 </a:t>
            </a:r>
          </a:p>
          <a:p>
            <a:pPr lvl="1"/>
            <a:r>
              <a:rPr lang="en-US" sz="2100" kern="0" dirty="0">
                <a:solidFill>
                  <a:srgbClr val="000000"/>
                </a:solidFill>
              </a:rPr>
              <a:t>Migrate IP Configuration to Windows Server 2012 </a:t>
            </a:r>
          </a:p>
          <a:p>
            <a:pPr lvl="1"/>
            <a:r>
              <a:rPr lang="en-US" sz="2100" kern="0" dirty="0">
                <a:solidFill>
                  <a:srgbClr val="000000"/>
                </a:solidFill>
              </a:rPr>
              <a:t>Migrate Network Policy Server to Windows Server 2012</a:t>
            </a:r>
          </a:p>
          <a:p>
            <a:pPr lvl="1"/>
            <a:r>
              <a:rPr lang="en-US" sz="2100" kern="0" dirty="0">
                <a:solidFill>
                  <a:srgbClr val="000000"/>
                </a:solidFill>
              </a:rPr>
              <a:t>Migrate Print and Document Services to Windows Server 2012 </a:t>
            </a:r>
          </a:p>
          <a:p>
            <a:pPr lvl="1"/>
            <a:r>
              <a:rPr lang="en-US" sz="2100" kern="0" dirty="0">
                <a:solidFill>
                  <a:srgbClr val="000000"/>
                </a:solidFill>
              </a:rPr>
              <a:t>Migrate Remote Access to Windows Server 2012 </a:t>
            </a:r>
          </a:p>
          <a:p>
            <a:pPr lvl="1"/>
            <a:r>
              <a:rPr lang="en-US" sz="2100" kern="0" dirty="0">
                <a:solidFill>
                  <a:srgbClr val="000000"/>
                </a:solidFill>
              </a:rPr>
              <a:t>Migrate Windows Server Update Services to Windows Server 2012 </a:t>
            </a:r>
          </a:p>
          <a:p>
            <a:pPr lvl="0"/>
            <a:endParaRPr lang="en-US" kern="0" dirty="0">
              <a:solidFill>
                <a:srgbClr val="000000"/>
              </a:solidFill>
            </a:endParaRPr>
          </a:p>
        </p:txBody>
      </p:sp>
    </p:spTree>
    <p:extLst>
      <p:ext uri="{BB962C8B-B14F-4D97-AF65-F5344CB8AC3E}">
        <p14:creationId xmlns:p14="http://schemas.microsoft.com/office/powerpoint/2010/main" val="3831900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47edd6ab-4806-4a47-b35c-3543ba1272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3: Post-Installation Configuration of Windows Server 2012</a:t>
            </a:r>
            <a:endParaRPr lang="en-CA"/>
          </a:p>
        </p:txBody>
      </p:sp>
      <p:sp>
        <p:nvSpPr>
          <p:cNvPr id="3" name="Text Placeholder 2"/>
          <p:cNvSpPr>
            <a:spLocks noGrp="1"/>
          </p:cNvSpPr>
          <p:nvPr>
            <p:ph type="body" idx="1"/>
          </p:nvPr>
        </p:nvSpPr>
        <p:spPr/>
        <p:txBody>
          <a:bodyPr/>
          <a:lstStyle/>
          <a:p>
            <a:r>
              <a:rPr lang="en-CA" dirty="0" smtClean="0"/>
              <a:t>Overview of Post-Installation Configuration
Configuring Server Network Settings
How to Join a Domain
Activating Windows Server 2012
Configuring a Server Core Installation
Demonstration: Using DISM to Add Windows Features</a:t>
            </a:r>
            <a:endParaRPr lang="en-CA" dirty="0"/>
          </a:p>
        </p:txBody>
      </p:sp>
    </p:spTree>
    <p:extLst>
      <p:ext uri="{BB962C8B-B14F-4D97-AF65-F5344CB8AC3E}">
        <p14:creationId xmlns:p14="http://schemas.microsoft.com/office/powerpoint/2010/main" val="798516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c32e7db0-97f4-4a99-b325-337c9ced06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of the Properties page of the local server node in the Server Manager Dashbo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spTree>
    <p:extLst>
      <p:ext uri="{BB962C8B-B14F-4D97-AF65-F5344CB8AC3E}">
        <p14:creationId xmlns:p14="http://schemas.microsoft.com/office/powerpoint/2010/main" val="275979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47739de-749c-43d6-be7d-32d23938e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of the Properties page, with Computer name highligh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spTree>
    <p:extLst>
      <p:ext uri="{BB962C8B-B14F-4D97-AF65-F5344CB8AC3E}">
        <p14:creationId xmlns:p14="http://schemas.microsoft.com/office/powerpoint/2010/main" val="4219825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502c733-21e8-4a0b-80f8-dc091f1fd9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of the Properties page, with Domain or Workgroup membership highligh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spTree>
    <p:extLst>
      <p:ext uri="{BB962C8B-B14F-4D97-AF65-F5344CB8AC3E}">
        <p14:creationId xmlns:p14="http://schemas.microsoft.com/office/powerpoint/2010/main" val="373561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169b586f-46c7-4d0c-8a34-8f50444537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of the Properties page with Windows Firewall status highligh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spTree>
    <p:extLst>
      <p:ext uri="{BB962C8B-B14F-4D97-AF65-F5344CB8AC3E}">
        <p14:creationId xmlns:p14="http://schemas.microsoft.com/office/powerpoint/2010/main" val="50569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643c84d-d8ed-469b-9c6b-973d7e6a7c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1" descr="Screen shot of the Properties page with Remote Desktop highligh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 y="1621480"/>
            <a:ext cx="9144000" cy="3611650"/>
          </a:xfrm>
          <a:prstGeom prst="rect">
            <a:avLst/>
          </a:prstGeom>
        </p:spPr>
      </p:pic>
    </p:spTree>
    <p:extLst>
      <p:ext uri="{BB962C8B-B14F-4D97-AF65-F5344CB8AC3E}">
        <p14:creationId xmlns:p14="http://schemas.microsoft.com/office/powerpoint/2010/main" val="357306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d201ea8-37d4-4e74-b529-f3af3e4733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of the Properties page with Local Area Connection highligh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spTree>
    <p:extLst>
      <p:ext uri="{BB962C8B-B14F-4D97-AF65-F5344CB8AC3E}">
        <p14:creationId xmlns:p14="http://schemas.microsoft.com/office/powerpoint/2010/main" val="3971934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98068d2-a6a7-4c8f-a056-92190bfb42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4" name="play" descr="Play button - click to show next 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59357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shot of the Properties page with a box around these three items: Last installed updates, Windows Update, Last checked for updat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spTree>
    <p:extLst>
      <p:ext uri="{BB962C8B-B14F-4D97-AF65-F5344CB8AC3E}">
        <p14:creationId xmlns:p14="http://schemas.microsoft.com/office/powerpoint/2010/main" val="1767619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9643aab-06ad-42aa-a6c2-0f53d926e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Overview of Post-Installation Configuration</a:t>
            </a:r>
            <a:endParaRPr lang="en-CA"/>
          </a:p>
        </p:txBody>
      </p:sp>
      <p:pic>
        <p:nvPicPr>
          <p:cNvPr id="5" name="Picture 4" descr="Screen shot of the Properties page, with Time zone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3175"/>
            <a:ext cx="9144000" cy="3611650"/>
          </a:xfrm>
          <a:prstGeom prst="rect">
            <a:avLst/>
          </a:prstGeom>
        </p:spPr>
      </p:pic>
      <p:pic>
        <p:nvPicPr>
          <p:cNvPr id="6" name="stop" descr="Last slide stop but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229" y="592629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82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1: Windows Server 2012 Overview</a:t>
            </a:r>
            <a:endParaRPr lang="en-CA"/>
          </a:p>
        </p:txBody>
      </p:sp>
      <p:sp>
        <p:nvSpPr>
          <p:cNvPr id="3" name="Text Placeholder 2"/>
          <p:cNvSpPr>
            <a:spLocks noGrp="1"/>
          </p:cNvSpPr>
          <p:nvPr>
            <p:ph type="body" idx="1"/>
          </p:nvPr>
        </p:nvSpPr>
        <p:spPr/>
        <p:txBody>
          <a:bodyPr/>
          <a:lstStyle/>
          <a:p>
            <a:r>
              <a:rPr lang="en-CA" smtClean="0"/>
              <a:t>Windows Server 2012 R2 Editions
What Is Server Core?
Windows Server 2012 R2 Roles
What Are the Windows Server 2012 Features?</a:t>
            </a:r>
            <a:endParaRPr lang="en-CA"/>
          </a:p>
        </p:txBody>
      </p:sp>
    </p:spTree>
    <p:extLst>
      <p:ext uri="{BB962C8B-B14F-4D97-AF65-F5344CB8AC3E}">
        <p14:creationId xmlns:p14="http://schemas.microsoft.com/office/powerpoint/2010/main" val="123566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84542380-de3f-4404-8910-376621121a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Configuring Server Network Settings</a:t>
            </a:r>
            <a:endParaRPr lang="en-CA"/>
          </a:p>
        </p:txBody>
      </p:sp>
      <p:pic>
        <p:nvPicPr>
          <p:cNvPr id="4" name="Content Placeholder 1" descr="Screen shot of the local server node in the Server Manager conso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9" y="1201004"/>
            <a:ext cx="7418506" cy="5153910"/>
          </a:xfrm>
          <a:prstGeom prst="rect">
            <a:avLst/>
          </a:prstGeom>
        </p:spPr>
      </p:pic>
    </p:spTree>
    <p:extLst>
      <p:ext uri="{BB962C8B-B14F-4D97-AF65-F5344CB8AC3E}">
        <p14:creationId xmlns:p14="http://schemas.microsoft.com/office/powerpoint/2010/main" val="2072445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450363c-9fbf-439b-94cb-2a262fb6bf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How to Join a Domain</a:t>
            </a:r>
            <a:endParaRPr lang="en-CA"/>
          </a:p>
        </p:txBody>
      </p:sp>
      <p:pic>
        <p:nvPicPr>
          <p:cNvPr id="4" name="Picture 2" descr="Screen shot of the Computer Name/Domain Changes dialog box.&#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403" y="996897"/>
            <a:ext cx="4350601" cy="5138098"/>
          </a:xfrm>
          <a:prstGeom prst="rect">
            <a:avLst/>
          </a:prstGeom>
          <a:noFill/>
          <a:ln>
            <a:noFill/>
          </a:ln>
          <a:effectLst/>
          <a:extLst/>
        </p:spPr>
      </p:pic>
      <p:sp>
        <p:nvSpPr>
          <p:cNvPr id="5" name="AutoShape 3"/>
          <p:cNvSpPr>
            <a:spLocks noChangeArrowheads="1"/>
          </p:cNvSpPr>
          <p:nvPr/>
        </p:nvSpPr>
        <p:spPr bwMode="auto">
          <a:xfrm>
            <a:off x="261257" y="1136996"/>
            <a:ext cx="4092575" cy="2656678"/>
          </a:xfrm>
          <a:prstGeom prst="roundRect">
            <a:avLst>
              <a:gd name="adj" fmla="val 4167"/>
            </a:avLst>
          </a:prstGeom>
          <a:noFill/>
          <a:ln w="9525" algn="ctr">
            <a:noFill/>
            <a:round/>
            <a:headEnd/>
            <a:tailEnd/>
          </a:ln>
          <a:effectLst/>
        </p:spPr>
        <p:txBody>
          <a:bodyPr/>
          <a:lstStyle/>
          <a:p>
            <a:pPr lvl="0" eaLnBrk="0" fontAlgn="base" hangingPunct="0">
              <a:spcBef>
                <a:spcPct val="40000"/>
              </a:spcBef>
              <a:spcAft>
                <a:spcPct val="0"/>
              </a:spcAft>
              <a:buClr>
                <a:srgbClr val="006699"/>
              </a:buClr>
            </a:pPr>
            <a:r>
              <a:rPr lang="en-US" sz="2600" b="1">
                <a:solidFill>
                  <a:srgbClr val="000000"/>
                </a:solidFill>
                <a:latin typeface="Segoe UI" pitchFamily="34" charset="0"/>
                <a:ea typeface="Segoe UI" pitchFamily="34" charset="0"/>
                <a:cs typeface="Segoe UI" pitchFamily="34" charset="0"/>
              </a:rPr>
              <a:t>Information necessary for a domain join:</a:t>
            </a:r>
            <a:endParaRPr lang="en-US" sz="2600" b="1" dirty="0">
              <a:solidFill>
                <a:srgbClr val="000000"/>
              </a:solidFill>
              <a:latin typeface="Segoe UI" pitchFamily="34" charset="0"/>
              <a:ea typeface="Segoe UI" pitchFamily="34" charset="0"/>
              <a:cs typeface="Segoe UI" pitchFamily="34" charset="0"/>
            </a:endParaRPr>
          </a:p>
        </p:txBody>
      </p:sp>
      <p:sp>
        <p:nvSpPr>
          <p:cNvPr id="6" name="Rounded Rectangle 844806"/>
          <p:cNvSpPr>
            <a:spLocks noChangeArrowheads="1"/>
          </p:cNvSpPr>
          <p:nvPr/>
        </p:nvSpPr>
        <p:spPr bwMode="auto">
          <a:xfrm>
            <a:off x="479090" y="1962509"/>
            <a:ext cx="3607480" cy="2296501"/>
          </a:xfrm>
          <a:prstGeom prst="roundRect">
            <a:avLst>
              <a:gd name="adj" fmla="val 4167"/>
            </a:avLst>
          </a:prstGeom>
          <a:noFill/>
          <a:ln w="9525" algn="ctr">
            <a:noFill/>
            <a:round/>
            <a:headEnd/>
            <a:tailEnd/>
          </a:ln>
          <a:effectLst/>
        </p:spPr>
        <p:txBody>
          <a:bodyPr wrap="square" anchor="ctr">
            <a:spAutoFit/>
          </a:bodyPr>
          <a:lstStyle/>
          <a:p>
            <a:pPr marL="285750" lvl="0" indent="-285750" eaLnBrk="0" fontAlgn="base" hangingPunct="0">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Domain name</a:t>
            </a:r>
          </a:p>
          <a:p>
            <a:pPr marL="285750" lvl="0" indent="-285750" eaLnBrk="0" fontAlgn="base" hangingPunct="0">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Account with permission to join the computer to the domain</a:t>
            </a:r>
          </a:p>
        </p:txBody>
      </p:sp>
    </p:spTree>
    <p:extLst>
      <p:ext uri="{BB962C8B-B14F-4D97-AF65-F5344CB8AC3E}">
        <p14:creationId xmlns:p14="http://schemas.microsoft.com/office/powerpoint/2010/main" val="86127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70ddef0-ebea-4c8a-9556-1990964cd7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Activating Windows Server 2012</a:t>
            </a:r>
            <a:endParaRPr lang="en-CA"/>
          </a:p>
        </p:txBody>
      </p:sp>
      <p:pic>
        <p:nvPicPr>
          <p:cNvPr id="4" name="Content Placeholder 1" descr="Screen shot of the Windows Activation window, during the Enter a product key to activate Windows ste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20" y="777241"/>
            <a:ext cx="8290760" cy="5724572"/>
          </a:xfrm>
          <a:prstGeom prst="rect">
            <a:avLst/>
          </a:prstGeom>
        </p:spPr>
      </p:pic>
    </p:spTree>
    <p:extLst>
      <p:ext uri="{BB962C8B-B14F-4D97-AF65-F5344CB8AC3E}">
        <p14:creationId xmlns:p14="http://schemas.microsoft.com/office/powerpoint/2010/main" val="417884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10e1075b-7fa1-4e48-bdb0-7c1507f4eb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Configuring a Server Core Installation</a:t>
            </a:r>
            <a:endParaRPr lang="en-CA"/>
          </a:p>
        </p:txBody>
      </p:sp>
      <p:pic>
        <p:nvPicPr>
          <p:cNvPr id="4" name="Content Placeholder 3" descr="Screen shot of the sconfig.cmd menu driven command line tool, including its 15 numerical menu 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4" y="1248229"/>
            <a:ext cx="9144000" cy="4592320"/>
          </a:xfrm>
          <a:prstGeom prst="rect">
            <a:avLst/>
          </a:prstGeom>
        </p:spPr>
      </p:pic>
    </p:spTree>
    <p:extLst>
      <p:ext uri="{BB962C8B-B14F-4D97-AF65-F5344CB8AC3E}">
        <p14:creationId xmlns:p14="http://schemas.microsoft.com/office/powerpoint/2010/main" val="3004199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38cce376-2655-44b5-9bc7-00995d9ef4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Using DISM to Add Windows Features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see how to use the DISM command-line utility to:</a:t>
            </a:r>
          </a:p>
          <a:p>
            <a:pPr lvl="1"/>
            <a:r>
              <a:rPr lang="en-US" sz="2600" kern="0">
                <a:solidFill>
                  <a:srgbClr val="000000"/>
                </a:solidFill>
              </a:rPr>
              <a:t>View a list of all Windows features and their current state</a:t>
            </a:r>
          </a:p>
          <a:p>
            <a:pPr lvl="1"/>
            <a:r>
              <a:rPr lang="en-US" sz="2600" kern="0">
                <a:solidFill>
                  <a:srgbClr val="000000"/>
                </a:solidFill>
              </a:rPr>
              <a:t>Gather information about the Windows Server Backup feature  </a:t>
            </a:r>
          </a:p>
          <a:p>
            <a:pPr lvl="1"/>
            <a:r>
              <a:rPr lang="en-US" sz="2600" kern="0">
                <a:solidFill>
                  <a:srgbClr val="000000"/>
                </a:solidFill>
              </a:rPr>
              <a:t>Enable the Windows Server Backup feature</a:t>
            </a:r>
            <a:endParaRPr lang="en-US" sz="2600" kern="0" dirty="0">
              <a:solidFill>
                <a:srgbClr val="000000"/>
              </a:solidFill>
            </a:endParaRPr>
          </a:p>
        </p:txBody>
      </p:sp>
    </p:spTree>
    <p:extLst>
      <p:ext uri="{BB962C8B-B14F-4D97-AF65-F5344CB8AC3E}">
        <p14:creationId xmlns:p14="http://schemas.microsoft.com/office/powerpoint/2010/main" val="935709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5a0f2eb8-3d33-4e69-8572-008cf0a693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4: Overview of Windows Server 2012 Management</a:t>
            </a:r>
            <a:endParaRPr lang="en-CA"/>
          </a:p>
        </p:txBody>
      </p:sp>
      <p:sp>
        <p:nvSpPr>
          <p:cNvPr id="3" name="Text Placeholder 2"/>
          <p:cNvSpPr>
            <a:spLocks noGrp="1"/>
          </p:cNvSpPr>
          <p:nvPr>
            <p:ph type="body" idx="1"/>
          </p:nvPr>
        </p:nvSpPr>
        <p:spPr/>
        <p:txBody>
          <a:bodyPr/>
          <a:lstStyle/>
          <a:p>
            <a:r>
              <a:rPr lang="en-CA" dirty="0" smtClean="0"/>
              <a:t>What Is Server Manager?
Administrative Tools and Remote Server Administration Tools
Demonstration: Using Server Manager
Configuring Services
Configuring Windows Remote Management
Demonstration: Performing Remote Management</a:t>
            </a:r>
            <a:endParaRPr lang="en-CA" dirty="0"/>
          </a:p>
        </p:txBody>
      </p:sp>
    </p:spTree>
    <p:extLst>
      <p:ext uri="{BB962C8B-B14F-4D97-AF65-F5344CB8AC3E}">
        <p14:creationId xmlns:p14="http://schemas.microsoft.com/office/powerpoint/2010/main" val="3534104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801f2728-428f-475c-ad90-bbd309e25e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Is Server Manager?</a:t>
            </a:r>
            <a:endParaRPr lang="en-CA"/>
          </a:p>
        </p:txBody>
      </p:sp>
      <p:sp>
        <p:nvSpPr>
          <p:cNvPr id="4" name="Content Placeholder 14"/>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lnSpc>
                <a:spcPct val="90000"/>
              </a:lnSpc>
              <a:spcBef>
                <a:spcPct val="40000"/>
              </a:spcBef>
              <a:buClr>
                <a:srgbClr val="006699"/>
              </a:buClr>
              <a:buNone/>
            </a:pPr>
            <a:r>
              <a:rPr lang="en-US" sz="2400" b="1" kern="0" dirty="0">
                <a:solidFill>
                  <a:srgbClr val="000000"/>
                </a:solidFill>
              </a:rPr>
              <a:t>You can use Server Manager to:</a:t>
            </a:r>
          </a:p>
          <a:p>
            <a:pPr marL="569913" lvl="1" indent="-285750" eaLnBrk="0" hangingPunct="0">
              <a:buClr>
                <a:srgbClr val="006699"/>
              </a:buClr>
              <a:buFontTx/>
              <a:buChar char="•"/>
            </a:pPr>
            <a:r>
              <a:rPr lang="en-US" sz="2200" kern="0" dirty="0">
                <a:solidFill>
                  <a:srgbClr val="000000"/>
                </a:solidFill>
              </a:rPr>
              <a:t>Manage multiple servers on a network from one console</a:t>
            </a:r>
          </a:p>
          <a:p>
            <a:pPr marL="569913" lvl="1" indent="-285750" eaLnBrk="0" hangingPunct="0">
              <a:buClr>
                <a:srgbClr val="006699"/>
              </a:buClr>
              <a:buFontTx/>
              <a:buChar char="•"/>
            </a:pPr>
            <a:r>
              <a:rPr lang="en-US" sz="2200" kern="0" dirty="0">
                <a:solidFill>
                  <a:srgbClr val="000000"/>
                </a:solidFill>
              </a:rPr>
              <a:t>Add roles and features </a:t>
            </a:r>
          </a:p>
          <a:p>
            <a:pPr marL="569913" lvl="1" indent="-285750" eaLnBrk="0" hangingPunct="0">
              <a:buClr>
                <a:srgbClr val="006699"/>
              </a:buClr>
              <a:buFontTx/>
              <a:buChar char="•"/>
            </a:pPr>
            <a:r>
              <a:rPr lang="en-US" sz="2200" kern="0" dirty="0">
                <a:solidFill>
                  <a:srgbClr val="000000"/>
                </a:solidFill>
              </a:rPr>
              <a:t>Launch Windows PowerShell sessions</a:t>
            </a:r>
          </a:p>
          <a:p>
            <a:pPr marL="569913" lvl="1" indent="-285750" eaLnBrk="0" hangingPunct="0">
              <a:buClr>
                <a:srgbClr val="006699"/>
              </a:buClr>
              <a:buFontTx/>
              <a:buChar char="•"/>
            </a:pPr>
            <a:r>
              <a:rPr lang="en-US" sz="2200" kern="0" dirty="0">
                <a:solidFill>
                  <a:srgbClr val="000000"/>
                </a:solidFill>
              </a:rPr>
              <a:t>View events </a:t>
            </a:r>
          </a:p>
          <a:p>
            <a:pPr marL="569913" lvl="1" indent="-285750" eaLnBrk="0" hangingPunct="0">
              <a:buClr>
                <a:srgbClr val="006699"/>
              </a:buClr>
              <a:buFontTx/>
              <a:buChar char="•"/>
            </a:pPr>
            <a:r>
              <a:rPr lang="en-US" sz="2200" kern="0" dirty="0">
                <a:solidFill>
                  <a:srgbClr val="000000"/>
                </a:solidFill>
              </a:rPr>
              <a:t>Perform server configuration tasks</a:t>
            </a:r>
          </a:p>
          <a:p>
            <a:pPr marL="569913" lvl="1" indent="-285750" eaLnBrk="0" hangingPunct="0">
              <a:buClr>
                <a:srgbClr val="006699"/>
              </a:buClr>
              <a:buFontTx/>
              <a:buChar char="•"/>
            </a:pPr>
            <a:r>
              <a:rPr lang="en-US" sz="2200" kern="0" dirty="0">
                <a:solidFill>
                  <a:srgbClr val="000000"/>
                </a:solidFill>
              </a:rPr>
              <a:t>Manage down-level servers</a:t>
            </a:r>
          </a:p>
          <a:p>
            <a:pPr marL="0" lvl="0" indent="0" eaLnBrk="0" hangingPunct="0">
              <a:lnSpc>
                <a:spcPct val="90000"/>
              </a:lnSpc>
              <a:spcBef>
                <a:spcPts val="2400"/>
              </a:spcBef>
              <a:buClr>
                <a:srgbClr val="006699"/>
              </a:buClr>
              <a:buNone/>
            </a:pPr>
            <a:r>
              <a:rPr lang="en-US" sz="2400" b="1" kern="0" dirty="0">
                <a:solidFill>
                  <a:srgbClr val="000000"/>
                </a:solidFill>
              </a:rPr>
              <a:t>You can use Best Practices Analyzer to:</a:t>
            </a:r>
          </a:p>
          <a:p>
            <a:pPr marL="569913" lvl="1" indent="-285750" eaLnBrk="0" hangingPunct="0">
              <a:buClr>
                <a:srgbClr val="006699"/>
              </a:buClr>
              <a:buFontTx/>
              <a:buChar char="•"/>
            </a:pPr>
            <a:r>
              <a:rPr lang="en-US" sz="2200" kern="0" dirty="0">
                <a:solidFill>
                  <a:srgbClr val="000000"/>
                </a:solidFill>
              </a:rPr>
              <a:t>Determine whether roles on your network are functioning efficiently</a:t>
            </a:r>
          </a:p>
          <a:p>
            <a:pPr marL="569913" lvl="1" indent="-285750" eaLnBrk="0" hangingPunct="0">
              <a:buClr>
                <a:srgbClr val="006699"/>
              </a:buClr>
              <a:buFontTx/>
              <a:buChar char="•"/>
            </a:pPr>
            <a:r>
              <a:rPr lang="en-US" sz="2200" kern="0" dirty="0">
                <a:solidFill>
                  <a:srgbClr val="000000"/>
                </a:solidFill>
              </a:rPr>
              <a:t>Query event logs for warning and error events</a:t>
            </a:r>
          </a:p>
          <a:p>
            <a:pPr marL="569913" lvl="1" indent="-285750" eaLnBrk="0" hangingPunct="0">
              <a:buClr>
                <a:srgbClr val="006699"/>
              </a:buClr>
              <a:buFontTx/>
              <a:buChar char="•"/>
            </a:pPr>
            <a:r>
              <a:rPr lang="en-US" sz="2200" kern="0" dirty="0">
                <a:solidFill>
                  <a:srgbClr val="000000"/>
                </a:solidFill>
              </a:rPr>
              <a:t>Diagnose health issues with specific roles</a:t>
            </a:r>
          </a:p>
          <a:p>
            <a:pPr marL="569913" lvl="1" indent="-285750" eaLnBrk="0" hangingPunct="0">
              <a:buClr>
                <a:srgbClr val="006699"/>
              </a:buClr>
              <a:buFontTx/>
              <a:buChar char="•"/>
            </a:pPr>
            <a:endParaRPr lang="en-US" kern="0" dirty="0">
              <a:solidFill>
                <a:srgbClr val="000000"/>
              </a:solidFill>
            </a:endParaRPr>
          </a:p>
          <a:p>
            <a:pPr marL="569913" lvl="1" indent="-285750" eaLnBrk="0" hangingPunct="0">
              <a:buClr>
                <a:srgbClr val="006699"/>
              </a:buClr>
              <a:buFontTx/>
              <a:buChar char="•"/>
            </a:pPr>
            <a:endParaRPr lang="en-US" kern="0" dirty="0">
              <a:solidFill>
                <a:srgbClr val="000000"/>
              </a:solidFill>
            </a:endParaRPr>
          </a:p>
          <a:p>
            <a:pPr lvl="0"/>
            <a:endParaRPr lang="en-CA" kern="0" dirty="0">
              <a:solidFill>
                <a:srgbClr val="000000"/>
              </a:solidFill>
            </a:endParaRPr>
          </a:p>
        </p:txBody>
      </p:sp>
      <p:grpSp>
        <p:nvGrpSpPr>
          <p:cNvPr id="5" name="Group 4" descr="Illustration depicting an administrator managing servers on a network, adding roles and features, and performing configuration tasks on a server."/>
          <p:cNvGrpSpPr/>
          <p:nvPr/>
        </p:nvGrpSpPr>
        <p:grpSpPr>
          <a:xfrm>
            <a:off x="5306683" y="1831133"/>
            <a:ext cx="3720705" cy="3387235"/>
            <a:chOff x="4346566" y="3108401"/>
            <a:chExt cx="4573617" cy="4163704"/>
          </a:xfrm>
        </p:grpSpPr>
        <p:sp>
          <p:nvSpPr>
            <p:cNvPr id="6" name="Pie 5"/>
            <p:cNvSpPr/>
            <p:nvPr/>
          </p:nvSpPr>
          <p:spPr>
            <a:xfrm rot="12955210">
              <a:off x="4346566" y="3171843"/>
              <a:ext cx="3936234" cy="4100262"/>
            </a:xfrm>
            <a:prstGeom prst="pie">
              <a:avLst>
                <a:gd name="adj1" fmla="val 4299936"/>
                <a:gd name="adj2" fmla="val 9998963"/>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000000"/>
                </a:solidFill>
              </a:endParaRPr>
            </a:p>
          </p:txBody>
        </p:sp>
        <p:grpSp>
          <p:nvGrpSpPr>
            <p:cNvPr id="7" name="Group 6"/>
            <p:cNvGrpSpPr/>
            <p:nvPr/>
          </p:nvGrpSpPr>
          <p:grpSpPr>
            <a:xfrm>
              <a:off x="6554880" y="3108401"/>
              <a:ext cx="808970" cy="1072740"/>
              <a:chOff x="7375207" y="573203"/>
              <a:chExt cx="808970" cy="1072740"/>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5207" y="573203"/>
                <a:ext cx="286396" cy="508577"/>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7563" y="598052"/>
                <a:ext cx="356614" cy="633268"/>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2454" y="870403"/>
                <a:ext cx="436731" cy="775540"/>
              </a:xfrm>
              <a:prstGeom prst="rect">
                <a:avLst/>
              </a:prstGeom>
            </p:spPr>
          </p:pic>
        </p:grpSp>
        <p:grpSp>
          <p:nvGrpSpPr>
            <p:cNvPr id="8" name="Group 7"/>
            <p:cNvGrpSpPr/>
            <p:nvPr/>
          </p:nvGrpSpPr>
          <p:grpSpPr>
            <a:xfrm>
              <a:off x="5715132" y="4756421"/>
              <a:ext cx="919163" cy="1265803"/>
              <a:chOff x="5468091" y="1496453"/>
              <a:chExt cx="919163" cy="1265803"/>
            </a:xfrm>
          </p:grpSpPr>
          <p:pic>
            <p:nvPicPr>
              <p:cNvPr id="19" name="Picture 1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488773" y="1496453"/>
                <a:ext cx="898481" cy="10748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68091" y="1916720"/>
                <a:ext cx="535149" cy="845536"/>
              </a:xfrm>
              <a:prstGeom prst="rect">
                <a:avLst/>
              </a:prstGeom>
            </p:spPr>
          </p:pic>
        </p:grpSp>
        <p:grpSp>
          <p:nvGrpSpPr>
            <p:cNvPr id="9" name="Group 8"/>
            <p:cNvGrpSpPr/>
            <p:nvPr/>
          </p:nvGrpSpPr>
          <p:grpSpPr>
            <a:xfrm>
              <a:off x="7599004" y="3745487"/>
              <a:ext cx="1321179" cy="958302"/>
              <a:chOff x="6003240" y="3002966"/>
              <a:chExt cx="1321179" cy="958302"/>
            </a:xfrm>
          </p:grpSpPr>
          <p:grpSp>
            <p:nvGrpSpPr>
              <p:cNvPr id="14" name="Group 13"/>
              <p:cNvGrpSpPr/>
              <p:nvPr/>
            </p:nvGrpSpPr>
            <p:grpSpPr>
              <a:xfrm>
                <a:off x="6003240" y="3002966"/>
                <a:ext cx="1321179" cy="958302"/>
                <a:chOff x="5094991" y="2317406"/>
                <a:chExt cx="1321179" cy="958302"/>
              </a:xfrm>
            </p:grpSpPr>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80641" y="2317406"/>
                  <a:ext cx="828298" cy="781235"/>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71825" y="2814213"/>
                  <a:ext cx="744345" cy="461495"/>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94991" y="2456789"/>
                  <a:ext cx="384014" cy="641852"/>
                </a:xfrm>
                <a:prstGeom prst="rect">
                  <a:avLst/>
                </a:prstGeom>
              </p:spPr>
            </p:pic>
          </p:grpSp>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66913" y="3305659"/>
                <a:ext cx="835064" cy="655609"/>
              </a:xfrm>
              <a:prstGeom prst="rect">
                <a:avLst/>
              </a:prstGeom>
            </p:spPr>
          </p:pic>
        </p:grpSp>
        <p:grpSp>
          <p:nvGrpSpPr>
            <p:cNvPr id="10" name="Group 9"/>
            <p:cNvGrpSpPr/>
            <p:nvPr/>
          </p:nvGrpSpPr>
          <p:grpSpPr>
            <a:xfrm>
              <a:off x="7233531" y="4890284"/>
              <a:ext cx="858291" cy="941004"/>
              <a:chOff x="6761709" y="4456402"/>
              <a:chExt cx="1294595" cy="1419355"/>
            </a:xfrm>
          </p:grpSpPr>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1709" y="4456402"/>
                <a:ext cx="756695" cy="1343724"/>
              </a:xfrm>
              <a:prstGeom prst="rect">
                <a:avLst/>
              </a:prstGeom>
            </p:spPr>
          </p:pic>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58274" y="4959863"/>
                <a:ext cx="928441" cy="915894"/>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08894" y="4752741"/>
                <a:ext cx="547410" cy="751046"/>
              </a:xfrm>
              <a:prstGeom prst="rect">
                <a:avLst/>
              </a:prstGeom>
            </p:spPr>
          </p:pic>
        </p:grpSp>
      </p:grpSp>
    </p:spTree>
    <p:extLst>
      <p:ext uri="{BB962C8B-B14F-4D97-AF65-F5344CB8AC3E}">
        <p14:creationId xmlns:p14="http://schemas.microsoft.com/office/powerpoint/2010/main" val="2803229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58a9f94-e1d6-48d4-92b2-abfc63b302e9">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55013" cy="740664"/>
          </a:xfrm>
        </p:spPr>
        <p:txBody>
          <a:bodyPr/>
          <a:lstStyle/>
          <a:p>
            <a:r>
              <a:rPr lang="en-CA" dirty="0" smtClean="0"/>
              <a:t>Administrative Tools and Remote Server Administration Tools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Administrative tools:</a:t>
            </a:r>
          </a:p>
          <a:p>
            <a:pPr lvl="1"/>
            <a:r>
              <a:rPr lang="en-CA" kern="0">
                <a:solidFill>
                  <a:srgbClr val="000000"/>
                </a:solidFill>
              </a:rPr>
              <a:t>Active Directory Administrative Center</a:t>
            </a:r>
          </a:p>
          <a:p>
            <a:pPr lvl="1"/>
            <a:r>
              <a:rPr lang="en-CA" kern="0">
                <a:solidFill>
                  <a:srgbClr val="000000"/>
                </a:solidFill>
              </a:rPr>
              <a:t>Active Directory Users and Computers</a:t>
            </a:r>
          </a:p>
          <a:p>
            <a:pPr lvl="1"/>
            <a:r>
              <a:rPr lang="en-CA" kern="0">
                <a:solidFill>
                  <a:srgbClr val="000000"/>
                </a:solidFill>
              </a:rPr>
              <a:t>DNS console</a:t>
            </a:r>
          </a:p>
          <a:p>
            <a:pPr lvl="1"/>
            <a:r>
              <a:rPr lang="en-CA" kern="0">
                <a:solidFill>
                  <a:srgbClr val="000000"/>
                </a:solidFill>
              </a:rPr>
              <a:t>Event Viewer</a:t>
            </a:r>
          </a:p>
          <a:p>
            <a:pPr lvl="1"/>
            <a:r>
              <a:rPr lang="en-CA" kern="0">
                <a:solidFill>
                  <a:srgbClr val="000000"/>
                </a:solidFill>
              </a:rPr>
              <a:t>Group Policy Management Console</a:t>
            </a:r>
          </a:p>
          <a:p>
            <a:pPr lvl="1"/>
            <a:r>
              <a:rPr lang="en-CA" kern="0">
                <a:solidFill>
                  <a:srgbClr val="000000"/>
                </a:solidFill>
              </a:rPr>
              <a:t>IIS Manager</a:t>
            </a:r>
          </a:p>
          <a:p>
            <a:pPr lvl="1"/>
            <a:r>
              <a:rPr lang="en-CA" kern="0">
                <a:solidFill>
                  <a:srgbClr val="000000"/>
                </a:solidFill>
              </a:rPr>
              <a:t>Performance Monitor</a:t>
            </a:r>
          </a:p>
          <a:p>
            <a:pPr lvl="1"/>
            <a:r>
              <a:rPr lang="en-CA" kern="0">
                <a:solidFill>
                  <a:srgbClr val="000000"/>
                </a:solidFill>
              </a:rPr>
              <a:t>Resource Monitor</a:t>
            </a:r>
          </a:p>
          <a:p>
            <a:pPr lvl="1"/>
            <a:r>
              <a:rPr lang="en-CA" kern="0">
                <a:solidFill>
                  <a:srgbClr val="000000"/>
                </a:solidFill>
              </a:rPr>
              <a:t>Task Scheduler</a:t>
            </a:r>
          </a:p>
          <a:p>
            <a:pPr lvl="1"/>
            <a:r>
              <a:rPr lang="en-CA" kern="0">
                <a:solidFill>
                  <a:srgbClr val="000000"/>
                </a:solidFill>
              </a:rPr>
              <a:t>Can be used to manage non-domain joined systems</a:t>
            </a:r>
          </a:p>
          <a:p>
            <a:pPr lvl="0"/>
            <a:endParaRPr lang="en-CA" kern="0">
              <a:solidFill>
                <a:srgbClr val="000000"/>
              </a:solidFill>
            </a:endParaRPr>
          </a:p>
          <a:p>
            <a:pPr lvl="0"/>
            <a:endParaRPr lang="en-CA" kern="0">
              <a:solidFill>
                <a:srgbClr val="000000"/>
              </a:solidFill>
            </a:endParaRPr>
          </a:p>
          <a:p>
            <a:pPr lvl="0"/>
            <a:endParaRPr lang="en-CA" kern="0" dirty="0">
              <a:solidFill>
                <a:srgbClr val="000000"/>
              </a:solidFill>
            </a:endParaRPr>
          </a:p>
        </p:txBody>
      </p:sp>
    </p:spTree>
    <p:extLst>
      <p:ext uri="{BB962C8B-B14F-4D97-AF65-F5344CB8AC3E}">
        <p14:creationId xmlns:p14="http://schemas.microsoft.com/office/powerpoint/2010/main" val="3151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ceaeda10-837a-40bf-84fd-5ccc8d458e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Using Server Manager</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1"/>
            <a:r>
              <a:rPr lang="en-US" sz="2600" kern="0">
                <a:solidFill>
                  <a:srgbClr val="000000"/>
                </a:solidFill>
              </a:rPr>
              <a:t>Add a feature by using the Add Roles and Features Wizard</a:t>
            </a:r>
          </a:p>
          <a:p>
            <a:pPr lvl="1"/>
            <a:r>
              <a:rPr lang="en-US" sz="2600" kern="0">
                <a:solidFill>
                  <a:srgbClr val="000000"/>
                </a:solidFill>
              </a:rPr>
              <a:t>View role-related events</a:t>
            </a:r>
          </a:p>
          <a:p>
            <a:pPr lvl="1"/>
            <a:r>
              <a:rPr lang="en-US" sz="2600" kern="0">
                <a:solidFill>
                  <a:srgbClr val="000000"/>
                </a:solidFill>
              </a:rPr>
              <a:t>Run the Best Practice Analyzer for a role</a:t>
            </a:r>
          </a:p>
          <a:p>
            <a:pPr lvl="1"/>
            <a:r>
              <a:rPr lang="en-US" sz="2600" kern="0">
                <a:solidFill>
                  <a:srgbClr val="000000"/>
                </a:solidFill>
              </a:rPr>
              <a:t>List the tools available from Server Manager</a:t>
            </a:r>
          </a:p>
          <a:p>
            <a:pPr lvl="1"/>
            <a:r>
              <a:rPr lang="en-US" sz="2600" kern="0">
                <a:solidFill>
                  <a:srgbClr val="000000"/>
                </a:solidFill>
              </a:rPr>
              <a:t>Restart Windows Server 2012</a:t>
            </a:r>
            <a:endParaRPr lang="en-US" sz="2600" kern="0" dirty="0">
              <a:solidFill>
                <a:srgbClr val="000000"/>
              </a:solidFill>
            </a:endParaRPr>
          </a:p>
        </p:txBody>
      </p:sp>
    </p:spTree>
    <p:extLst>
      <p:ext uri="{BB962C8B-B14F-4D97-AF65-F5344CB8AC3E}">
        <p14:creationId xmlns:p14="http://schemas.microsoft.com/office/powerpoint/2010/main" val="2781177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08514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357740b6-bbb1-4477-a606-63f360a104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Windows Server 2012 R2 Editions</a:t>
            </a:r>
            <a:endParaRPr lang="en-CA"/>
          </a:p>
        </p:txBody>
      </p:sp>
      <p:sp>
        <p:nvSpPr>
          <p:cNvPr id="4" name="AutoShape 4"/>
          <p:cNvSpPr>
            <a:spLocks noChangeArrowheads="1"/>
          </p:cNvSpPr>
          <p:nvPr/>
        </p:nvSpPr>
        <p:spPr bwMode="auto">
          <a:xfrm>
            <a:off x="682388" y="1598951"/>
            <a:ext cx="8038530" cy="4611861"/>
          </a:xfrm>
          <a:prstGeom prst="roundRect">
            <a:avLst>
              <a:gd name="adj" fmla="val 4167"/>
            </a:avLst>
          </a:prstGeom>
          <a:noFill/>
          <a:ln w="9525" algn="ctr">
            <a:noFill/>
            <a:round/>
            <a:headEnd/>
            <a:tailEnd/>
          </a:ln>
        </p:spPr>
        <p:txBody>
          <a:bodyPr anchor="ctr"/>
          <a:lstStyle/>
          <a:p>
            <a:pPr marL="228600" lvl="0" indent="-228600" fontAlgn="base">
              <a:spcBef>
                <a:spcPct val="40000"/>
              </a:spcBef>
              <a:spcAft>
                <a:spcPct val="0"/>
              </a:spcAft>
              <a:buClr>
                <a:srgbClr val="006699"/>
              </a:buClr>
              <a:buFontTx/>
              <a:buChar char="•"/>
            </a:pPr>
            <a:endParaRPr lang="en-US" altLang="ja-JP" sz="2000" dirty="0">
              <a:solidFill>
                <a:srgbClr val="000000"/>
              </a:solidFill>
              <a:latin typeface="Segoe UI" pitchFamily="34" charset="0"/>
              <a:ea typeface="Segoe UI" pitchFamily="34" charset="0"/>
              <a:cs typeface="Segoe UI" pitchFamily="34" charset="0"/>
            </a:endParaRP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Windows Server 2012 editions:</a:t>
            </a:r>
          </a:p>
          <a:p>
            <a:pPr lvl="1"/>
            <a:r>
              <a:rPr lang="en-US" altLang="ja-JP" kern="0">
                <a:solidFill>
                  <a:srgbClr val="000000"/>
                </a:solidFill>
              </a:rPr>
              <a:t>Windows Server 2012 R2 Standard</a:t>
            </a:r>
          </a:p>
          <a:p>
            <a:pPr lvl="1"/>
            <a:r>
              <a:rPr lang="en-US" altLang="ja-JP" kern="0">
                <a:solidFill>
                  <a:srgbClr val="000000"/>
                </a:solidFill>
              </a:rPr>
              <a:t>Windows Server 2012 R2 Datacenter</a:t>
            </a:r>
          </a:p>
          <a:p>
            <a:pPr lvl="1"/>
            <a:r>
              <a:rPr lang="en-US" altLang="ja-JP" kern="0">
                <a:solidFill>
                  <a:srgbClr val="000000"/>
                </a:solidFill>
              </a:rPr>
              <a:t>Windows Server 2012 R2 Foundation</a:t>
            </a:r>
          </a:p>
          <a:p>
            <a:pPr lvl="1"/>
            <a:r>
              <a:rPr lang="en-US" altLang="ja-JP" kern="0">
                <a:solidFill>
                  <a:srgbClr val="000000"/>
                </a:solidFill>
              </a:rPr>
              <a:t>Windows Server 2012 R2 Essentials</a:t>
            </a:r>
          </a:p>
          <a:p>
            <a:pPr lvl="1"/>
            <a:r>
              <a:rPr lang="nn-NO" altLang="ja-JP" kern="0">
                <a:solidFill>
                  <a:srgbClr val="000000"/>
                </a:solidFill>
              </a:rPr>
              <a:t>Microsoft Hyper-V Server 2012 R2</a:t>
            </a:r>
          </a:p>
          <a:p>
            <a:pPr lvl="1"/>
            <a:r>
              <a:rPr lang="en-US" altLang="ja-JP" kern="0">
                <a:solidFill>
                  <a:srgbClr val="000000"/>
                </a:solidFill>
              </a:rPr>
              <a:t>Windows Storage Server 2012 R2 Workgroup</a:t>
            </a:r>
          </a:p>
          <a:p>
            <a:pPr lvl="1"/>
            <a:r>
              <a:rPr lang="en-US" altLang="ja-JP" kern="0">
                <a:solidFill>
                  <a:srgbClr val="000000"/>
                </a:solidFill>
              </a:rPr>
              <a:t>Windows Storage Server 2012 R2 Standard</a:t>
            </a:r>
          </a:p>
          <a:p>
            <a:pPr lvl="1"/>
            <a:r>
              <a:rPr lang="en-US" altLang="ja-JP" kern="0">
                <a:solidFill>
                  <a:srgbClr val="000000"/>
                </a:solidFill>
              </a:rPr>
              <a:t>Windows MultiPoint Server 2012 Standard</a:t>
            </a:r>
          </a:p>
          <a:p>
            <a:pPr lvl="1"/>
            <a:r>
              <a:rPr lang="en-US" altLang="ja-JP" kern="0">
                <a:solidFill>
                  <a:srgbClr val="000000"/>
                </a:solidFill>
              </a:rPr>
              <a:t>Windows MultiPoint Server 2012 Premium</a:t>
            </a:r>
            <a:endParaRPr lang="en-CA" kern="0" dirty="0">
              <a:solidFill>
                <a:srgbClr val="000000"/>
              </a:solidFill>
            </a:endParaRPr>
          </a:p>
        </p:txBody>
      </p:sp>
    </p:spTree>
    <p:extLst>
      <p:ext uri="{BB962C8B-B14F-4D97-AF65-F5344CB8AC3E}">
        <p14:creationId xmlns:p14="http://schemas.microsoft.com/office/powerpoint/2010/main" val="17029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b3e24f97-2b58-4df7-8ac1-c157b5d1d8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Configuring Services</a:t>
            </a:r>
            <a:endParaRPr lang="en-CA"/>
          </a:p>
        </p:txBody>
      </p:sp>
      <p:pic>
        <p:nvPicPr>
          <p:cNvPr id="4" name="Picture 2" descr="Screen shot of the Recovery tab of the DNS Server Properties (Local Computer) dialog box where you can select the Recovery op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2981" y="754710"/>
            <a:ext cx="5073017" cy="5737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535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6d2dfe95-42b9-4b9e-82cc-8cbc2d8f6b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Configuring Windows Remote Management</a:t>
            </a:r>
            <a:endParaRPr lang="en-CA"/>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938" lvl="1" indent="0" eaLnBrk="0" hangingPunct="0">
              <a:spcBef>
                <a:spcPts val="1800"/>
              </a:spcBef>
              <a:buClr>
                <a:srgbClr val="006699"/>
              </a:buClr>
              <a:buNone/>
            </a:pPr>
            <a:r>
              <a:rPr lang="en-US" b="1" kern="0" dirty="0">
                <a:solidFill>
                  <a:srgbClr val="000000"/>
                </a:solidFill>
              </a:rPr>
              <a:t>When deciding to use Remote Management, consider the following:</a:t>
            </a:r>
          </a:p>
          <a:p>
            <a:pPr marL="293688" lvl="1" indent="-285750" eaLnBrk="0" hangingPunct="0">
              <a:spcBef>
                <a:spcPts val="1800"/>
              </a:spcBef>
              <a:buClr>
                <a:srgbClr val="006699"/>
              </a:buClr>
              <a:buFontTx/>
              <a:buChar char="•"/>
            </a:pPr>
            <a:r>
              <a:rPr lang="en-US" kern="0" dirty="0">
                <a:solidFill>
                  <a:srgbClr val="000000"/>
                </a:solidFill>
              </a:rPr>
              <a:t>You are more likely to manage a server remotely than by locally signing on</a:t>
            </a:r>
          </a:p>
          <a:p>
            <a:pPr marL="293688" lvl="1" indent="-285750" eaLnBrk="0" hangingPunct="0">
              <a:spcBef>
                <a:spcPts val="1800"/>
              </a:spcBef>
              <a:buClr>
                <a:srgbClr val="006699"/>
              </a:buClr>
              <a:buFontTx/>
              <a:buChar char="•"/>
            </a:pPr>
            <a:r>
              <a:rPr lang="en-US" kern="0" dirty="0">
                <a:solidFill>
                  <a:srgbClr val="000000"/>
                </a:solidFill>
              </a:rPr>
              <a:t>With </a:t>
            </a:r>
            <a:r>
              <a:rPr lang="en-US" kern="0" dirty="0" err="1">
                <a:solidFill>
                  <a:srgbClr val="000000"/>
                </a:solidFill>
              </a:rPr>
              <a:t>WinRM</a:t>
            </a:r>
            <a:r>
              <a:rPr lang="en-US" kern="0" dirty="0">
                <a:solidFill>
                  <a:srgbClr val="000000"/>
                </a:solidFill>
              </a:rPr>
              <a:t>, you can use consoles, command-line utilities, or Windows PowerShell to perform remote management tasks</a:t>
            </a:r>
          </a:p>
          <a:p>
            <a:pPr marL="293688" lvl="1" indent="-285750" eaLnBrk="0" hangingPunct="0">
              <a:spcBef>
                <a:spcPts val="1800"/>
              </a:spcBef>
              <a:buClr>
                <a:srgbClr val="006699"/>
              </a:buClr>
              <a:buFontTx/>
              <a:buChar char="•"/>
            </a:pPr>
            <a:r>
              <a:rPr lang="en-US" kern="0" dirty="0">
                <a:solidFill>
                  <a:srgbClr val="000000"/>
                </a:solidFill>
              </a:rPr>
              <a:t>With Remote Desktop, you can sign in to a server locally or from across the network</a:t>
            </a:r>
          </a:p>
          <a:p>
            <a:pPr lvl="0"/>
            <a:endParaRPr lang="en-CA" kern="0" dirty="0">
              <a:solidFill>
                <a:srgbClr val="000000"/>
              </a:solidFill>
            </a:endParaRPr>
          </a:p>
        </p:txBody>
      </p:sp>
    </p:spTree>
    <p:extLst>
      <p:ext uri="{BB962C8B-B14F-4D97-AF65-F5344CB8AC3E}">
        <p14:creationId xmlns:p14="http://schemas.microsoft.com/office/powerpoint/2010/main" val="261094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08664bf3-f388-44e0-9ca7-8ffaccea6c5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5579" cy="740664"/>
          </a:xfrm>
        </p:spPr>
        <p:txBody>
          <a:bodyPr/>
          <a:lstStyle/>
          <a:p>
            <a:r>
              <a:rPr lang="en-CA" dirty="0" smtClean="0"/>
              <a:t>Demonstration: Performing Remote Management</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1"/>
            <a:r>
              <a:rPr lang="en-US" sz="2600" kern="0">
                <a:solidFill>
                  <a:srgbClr val="000000"/>
                </a:solidFill>
              </a:rPr>
              <a:t>Use Server Manager to manage a remote server</a:t>
            </a:r>
          </a:p>
          <a:p>
            <a:pPr lvl="1"/>
            <a:r>
              <a:rPr lang="en-US" sz="2600" kern="0">
                <a:solidFill>
                  <a:srgbClr val="000000"/>
                </a:solidFill>
              </a:rPr>
              <a:t>Add the DNS Server role on a remote server</a:t>
            </a:r>
          </a:p>
          <a:p>
            <a:pPr lvl="1"/>
            <a:r>
              <a:rPr lang="en-US" sz="2600" kern="0">
                <a:solidFill>
                  <a:srgbClr val="000000"/>
                </a:solidFill>
              </a:rPr>
              <a:t>Connect to and configure a remote server by </a:t>
            </a:r>
            <a:br>
              <a:rPr lang="en-US" sz="2600" kern="0">
                <a:solidFill>
                  <a:srgbClr val="000000"/>
                </a:solidFill>
              </a:rPr>
            </a:br>
            <a:r>
              <a:rPr lang="en-US" sz="2600" kern="0">
                <a:solidFill>
                  <a:srgbClr val="000000"/>
                </a:solidFill>
              </a:rPr>
              <a:t>using RDP</a:t>
            </a:r>
            <a:endParaRPr lang="en-US" sz="2600" kern="0" dirty="0">
              <a:solidFill>
                <a:srgbClr val="000000"/>
              </a:solidFill>
            </a:endParaRPr>
          </a:p>
        </p:txBody>
      </p:sp>
    </p:spTree>
    <p:extLst>
      <p:ext uri="{BB962C8B-B14F-4D97-AF65-F5344CB8AC3E}">
        <p14:creationId xmlns:p14="http://schemas.microsoft.com/office/powerpoint/2010/main" val="533538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29734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17e77897-b519-4792-9bc8-65be3965ac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5: Introduction to Windows PowerShell</a:t>
            </a:r>
            <a:endParaRPr lang="en-CA" dirty="0"/>
          </a:p>
        </p:txBody>
      </p:sp>
      <p:sp>
        <p:nvSpPr>
          <p:cNvPr id="3" name="Text Placeholder 2"/>
          <p:cNvSpPr>
            <a:spLocks noGrp="1"/>
          </p:cNvSpPr>
          <p:nvPr>
            <p:ph type="body" idx="1"/>
          </p:nvPr>
        </p:nvSpPr>
        <p:spPr/>
        <p:txBody>
          <a:bodyPr/>
          <a:lstStyle/>
          <a:p>
            <a:r>
              <a:rPr lang="en-CA" dirty="0" smtClean="0"/>
              <a:t>What Is Windows PowerShell?
Windows PowerShell </a:t>
            </a:r>
            <a:r>
              <a:rPr lang="en-CA" dirty="0" err="1" smtClean="0"/>
              <a:t>Cmdlet</a:t>
            </a:r>
            <a:r>
              <a:rPr lang="en-CA" dirty="0" smtClean="0"/>
              <a:t> Syntax
Common Cmdlets for Server Administration
Demonstration: Using Windows PowerShell
What Is Windows PowerShell ISE?
Demonstration: Using Windows PowerShell ISE
Windows PowerShell Desired State Configuration</a:t>
            </a:r>
            <a:endParaRPr lang="en-CA" dirty="0"/>
          </a:p>
        </p:txBody>
      </p:sp>
    </p:spTree>
    <p:extLst>
      <p:ext uri="{BB962C8B-B14F-4D97-AF65-F5344CB8AC3E}">
        <p14:creationId xmlns:p14="http://schemas.microsoft.com/office/powerpoint/2010/main" val="1335444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68bc8992-dc9b-4da5-b1a7-6b9146a9bf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Windows PowerShell?</a:t>
            </a:r>
            <a:endParaRPr lang="en-CA" dirty="0"/>
          </a:p>
        </p:txBody>
      </p:sp>
      <p:pic>
        <p:nvPicPr>
          <p:cNvPr id="4" name="Content Placeholder 1" descr="Screen shot of a Windows PowerShell window, with a list of Windows PowerShell cmdlets and their associated modules."/>
          <p:cNvPicPr>
            <a:picLocks noChangeAspect="1"/>
          </p:cNvPicPr>
          <p:nvPr/>
        </p:nvPicPr>
        <p:blipFill rotWithShape="1">
          <a:blip r:embed="rId3">
            <a:extLst>
              <a:ext uri="{28A0092B-C50C-407E-A947-70E740481C1C}">
                <a14:useLocalDpi xmlns:a14="http://schemas.microsoft.com/office/drawing/2010/main" val="0"/>
              </a:ext>
            </a:extLst>
          </a:blip>
          <a:srcRect l="12695" t="668" r="18186" b="26201"/>
          <a:stretch/>
        </p:blipFill>
        <p:spPr>
          <a:xfrm>
            <a:off x="870857" y="794945"/>
            <a:ext cx="7260771" cy="5636565"/>
          </a:xfrm>
          <a:prstGeom prst="rect">
            <a:avLst/>
          </a:prstGeom>
        </p:spPr>
      </p:pic>
    </p:spTree>
    <p:extLst>
      <p:ext uri="{BB962C8B-B14F-4D97-AF65-F5344CB8AC3E}">
        <p14:creationId xmlns:p14="http://schemas.microsoft.com/office/powerpoint/2010/main" val="2581365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211d08b8-81e6-48da-84e0-2329777e88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PowerShell </a:t>
            </a:r>
            <a:r>
              <a:rPr lang="en-CA" dirty="0" err="1" smtClean="0"/>
              <a:t>Cmdlet</a:t>
            </a:r>
            <a:r>
              <a:rPr lang="en-CA" dirty="0" smtClean="0"/>
              <a:t> Syntax</a:t>
            </a:r>
            <a:endParaRPr lang="en-CA" dirty="0"/>
          </a:p>
        </p:txBody>
      </p:sp>
      <p:pic>
        <p:nvPicPr>
          <p:cNvPr id="4" name="Content Placeholder 1" descr="Screen shot of Windows PowerShell cmdlets."/>
          <p:cNvPicPr>
            <a:picLocks noChangeAspect="1"/>
          </p:cNvPicPr>
          <p:nvPr/>
        </p:nvPicPr>
        <p:blipFill rotWithShape="1">
          <a:blip r:embed="rId3">
            <a:extLst>
              <a:ext uri="{28A0092B-C50C-407E-A947-70E740481C1C}">
                <a14:useLocalDpi xmlns:a14="http://schemas.microsoft.com/office/drawing/2010/main" val="0"/>
              </a:ext>
            </a:extLst>
          </a:blip>
          <a:srcRect l="1038" t="5455" r="57632" b="52232"/>
          <a:stretch/>
        </p:blipFill>
        <p:spPr bwMode="auto">
          <a:xfrm>
            <a:off x="4001253" y="1533636"/>
            <a:ext cx="4711897" cy="3539401"/>
          </a:xfrm>
          <a:prstGeom prst="rect">
            <a:avLst/>
          </a:prstGeom>
          <a:noFill/>
          <a:ln w="9525">
            <a:noFill/>
            <a:miter lim="800000"/>
            <a:headEnd/>
            <a:tailEnd/>
          </a:ln>
        </p:spPr>
      </p:pic>
      <p:sp>
        <p:nvSpPr>
          <p:cNvPr id="5" name="AutoShape 3"/>
          <p:cNvSpPr>
            <a:spLocks noChangeArrowheads="1"/>
          </p:cNvSpPr>
          <p:nvPr/>
        </p:nvSpPr>
        <p:spPr bwMode="auto">
          <a:xfrm>
            <a:off x="322986" y="1370224"/>
            <a:ext cx="4469732" cy="3961431"/>
          </a:xfrm>
          <a:prstGeom prst="roundRect">
            <a:avLst>
              <a:gd name="adj" fmla="val 4167"/>
            </a:avLst>
          </a:prstGeom>
          <a:noFill/>
          <a:ln w="9525" algn="ctr">
            <a:noFill/>
            <a:round/>
            <a:headEnd/>
            <a:tailEnd/>
          </a:ln>
          <a:effectLst/>
        </p:spPr>
        <p:txBody>
          <a:bodyPr/>
          <a:lstStyle/>
          <a:p>
            <a:pPr lvl="0"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Windows PowerShell </a:t>
            </a:r>
            <a:br>
              <a:rPr lang="en-US" sz="2400" b="1" dirty="0">
                <a:solidFill>
                  <a:srgbClr val="000000"/>
                </a:solidFill>
                <a:latin typeface="Segoe UI" pitchFamily="34" charset="0"/>
                <a:ea typeface="Segoe UI" pitchFamily="34" charset="0"/>
                <a:cs typeface="Segoe UI" pitchFamily="34" charset="0"/>
              </a:rPr>
            </a:br>
            <a:r>
              <a:rPr lang="en-US" sz="2400" b="1" dirty="0" err="1">
                <a:solidFill>
                  <a:srgbClr val="000000"/>
                </a:solidFill>
                <a:latin typeface="Segoe UI" pitchFamily="34" charset="0"/>
                <a:ea typeface="Segoe UI" pitchFamily="34" charset="0"/>
                <a:cs typeface="Segoe UI" pitchFamily="34" charset="0"/>
              </a:rPr>
              <a:t>Cmdlet</a:t>
            </a:r>
            <a:r>
              <a:rPr lang="en-US" sz="2400" b="1" dirty="0">
                <a:solidFill>
                  <a:srgbClr val="000000"/>
                </a:solidFill>
                <a:latin typeface="Segoe UI" pitchFamily="34" charset="0"/>
                <a:ea typeface="Segoe UI" pitchFamily="34" charset="0"/>
                <a:cs typeface="Segoe UI" pitchFamily="34" charset="0"/>
              </a:rPr>
              <a:t> Syntax:</a:t>
            </a:r>
          </a:p>
        </p:txBody>
      </p:sp>
      <p:sp>
        <p:nvSpPr>
          <p:cNvPr id="6" name="Rounded Rectangle 844806"/>
          <p:cNvSpPr>
            <a:spLocks noChangeArrowheads="1"/>
          </p:cNvSpPr>
          <p:nvPr/>
        </p:nvSpPr>
        <p:spPr bwMode="auto">
          <a:xfrm>
            <a:off x="473887" y="2268294"/>
            <a:ext cx="3943623" cy="2804743"/>
          </a:xfrm>
          <a:prstGeom prst="roundRect">
            <a:avLst>
              <a:gd name="adj" fmla="val 4167"/>
            </a:avLst>
          </a:prstGeom>
          <a:noFill/>
          <a:ln w="9525" algn="ctr">
            <a:noFill/>
            <a:round/>
            <a:headEnd/>
            <a:tailEnd/>
          </a:ln>
          <a:effectLst/>
        </p:spPr>
        <p:txBody>
          <a:bodyPr wrap="square" anchor="ctr">
            <a:spAutoFit/>
          </a:bodyPr>
          <a:lstStyle/>
          <a:p>
            <a:pPr marL="285750" lvl="0" indent="-285750" eaLnBrk="0" fontAlgn="base" hangingPunct="0">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Get-Help -Noun </a:t>
            </a:r>
            <a:r>
              <a:rPr lang="en-US" sz="2400" i="1">
                <a:solidFill>
                  <a:srgbClr val="000000"/>
                </a:solidFill>
                <a:latin typeface="Segoe UI" pitchFamily="34" charset="0"/>
                <a:ea typeface="Segoe UI" pitchFamily="34" charset="0"/>
                <a:cs typeface="Segoe UI" pitchFamily="34" charset="0"/>
              </a:rPr>
              <a:t>NounName</a:t>
            </a:r>
          </a:p>
          <a:p>
            <a:pPr marL="285750" lvl="0" indent="-285750" eaLnBrk="0" fontAlgn="base" hangingPunct="0">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Get-Help -Verb </a:t>
            </a:r>
            <a:r>
              <a:rPr lang="en-US" sz="2400" i="1">
                <a:solidFill>
                  <a:srgbClr val="000000"/>
                </a:solidFill>
                <a:latin typeface="Segoe UI" pitchFamily="34" charset="0"/>
                <a:ea typeface="Segoe UI" pitchFamily="34" charset="0"/>
                <a:cs typeface="Segoe UI" pitchFamily="34" charset="0"/>
              </a:rPr>
              <a:t>VerbName</a:t>
            </a:r>
          </a:p>
          <a:p>
            <a:pPr marL="285750" lvl="0" indent="-285750" eaLnBrk="0" fontAlgn="base" hangingPunct="0">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Help </a:t>
            </a:r>
            <a:r>
              <a:rPr lang="en-US" sz="2400" i="1">
                <a:solidFill>
                  <a:srgbClr val="000000"/>
                </a:solidFill>
                <a:latin typeface="Segoe UI" pitchFamily="34" charset="0"/>
                <a:ea typeface="Segoe UI" pitchFamily="34" charset="0"/>
                <a:cs typeface="Segoe UI" pitchFamily="34" charset="0"/>
              </a:rPr>
              <a:t>CmdltName</a:t>
            </a:r>
          </a:p>
          <a:p>
            <a:pPr marL="285750" lvl="0" indent="-285750" eaLnBrk="0" fontAlgn="base" hangingPunct="0">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Get-Command</a:t>
            </a:r>
            <a:endParaRPr lang="en-US" sz="24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64469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55e1c687-0e93-48d7-9a0e-33f4f0e864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Common Cmdlets for Server Administration</a:t>
            </a:r>
            <a:endParaRPr lang="en-CA"/>
          </a:p>
        </p:txBody>
      </p:sp>
      <p:graphicFrame>
        <p:nvGraphicFramePr>
          <p:cNvPr id="4" name="Content Placeholder 1"/>
          <p:cNvGraphicFramePr>
            <a:graphicFrameLocks/>
          </p:cNvGraphicFramePr>
          <p:nvPr>
            <p:extLst>
              <p:ext uri="{D42A27DB-BD31-4B8C-83A1-F6EECF244321}">
                <p14:modId xmlns:p14="http://schemas.microsoft.com/office/powerpoint/2010/main" val="3911371724"/>
              </p:ext>
            </p:extLst>
          </p:nvPr>
        </p:nvGraphicFramePr>
        <p:xfrm>
          <a:off x="458788" y="1649413"/>
          <a:ext cx="8118476" cy="3627120"/>
        </p:xfrm>
        <a:graphic>
          <a:graphicData uri="http://schemas.openxmlformats.org/drawingml/2006/table">
            <a:tbl>
              <a:tblPr firstRow="1" bandRow="1">
                <a:tableStyleId>{9DCAF9ED-07DC-4A11-8D7F-57B35C25682E}</a:tableStyleId>
              </a:tblPr>
              <a:tblGrid>
                <a:gridCol w="4059238"/>
                <a:gridCol w="4059238"/>
              </a:tblGrid>
              <a:tr h="699892">
                <a:tc>
                  <a:txBody>
                    <a:bodyPr/>
                    <a:lstStyle/>
                    <a:p>
                      <a:pPr algn="ctr"/>
                      <a:r>
                        <a:rPr lang="en-CA" sz="2400" dirty="0" smtClean="0">
                          <a:solidFill>
                            <a:schemeClr val="tx2">
                              <a:lumMod val="95000"/>
                              <a:lumOff val="5000"/>
                            </a:schemeClr>
                          </a:solidFill>
                          <a:latin typeface="Segoe UI" pitchFamily="34" charset="0"/>
                          <a:ea typeface="Segoe UI" pitchFamily="34" charset="0"/>
                          <a:cs typeface="Segoe UI" pitchFamily="34" charset="0"/>
                        </a:rPr>
                        <a:t>System Administration cmdlets</a:t>
                      </a:r>
                      <a:endParaRPr lang="en-CA" sz="2400" b="1" dirty="0">
                        <a:solidFill>
                          <a:schemeClr val="tx2">
                            <a:lumMod val="95000"/>
                            <a:lumOff val="5000"/>
                          </a:schemeClr>
                        </a:solidFill>
                        <a:latin typeface="Segoe UI" pitchFamily="34" charset="0"/>
                        <a:ea typeface="Segoe UI" pitchFamily="34" charset="0"/>
                        <a:cs typeface="Segoe UI" pitchFamily="34" charset="0"/>
                      </a:endParaRPr>
                    </a:p>
                  </a:txBody>
                  <a:tcPr anchor="ctr">
                    <a:solidFill>
                      <a:schemeClr val="accent6">
                        <a:lumMod val="20000"/>
                        <a:lumOff val="80000"/>
                      </a:schemeClr>
                    </a:solidFill>
                  </a:tcPr>
                </a:tc>
                <a:tc>
                  <a:txBody>
                    <a:bodyPr/>
                    <a:lstStyle/>
                    <a:p>
                      <a:pPr algn="ctr"/>
                      <a:r>
                        <a:rPr lang="en-CA" sz="2400" dirty="0" smtClean="0">
                          <a:solidFill>
                            <a:schemeClr val="tx2">
                              <a:lumMod val="95000"/>
                              <a:lumOff val="5000"/>
                            </a:schemeClr>
                          </a:solidFill>
                          <a:latin typeface="Segoe UI" pitchFamily="34" charset="0"/>
                          <a:ea typeface="Segoe UI" pitchFamily="34" charset="0"/>
                          <a:cs typeface="Segoe UI" pitchFamily="34" charset="0"/>
                        </a:rPr>
                        <a:t>Details</a:t>
                      </a:r>
                      <a:endParaRPr lang="en-CA" sz="2400" b="1" dirty="0">
                        <a:solidFill>
                          <a:schemeClr val="tx2">
                            <a:lumMod val="95000"/>
                            <a:lumOff val="5000"/>
                          </a:schemeClr>
                        </a:solidFill>
                        <a:latin typeface="Segoe UI" pitchFamily="34" charset="0"/>
                        <a:ea typeface="Segoe UI" pitchFamily="34" charset="0"/>
                        <a:cs typeface="Segoe UI" pitchFamily="34" charset="0"/>
                      </a:endParaRPr>
                    </a:p>
                  </a:txBody>
                  <a:tcPr anchor="ctr">
                    <a:solidFill>
                      <a:schemeClr val="accent6">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Service </a:t>
                      </a:r>
                      <a:r>
                        <a:rPr lang="en-US" sz="2200" dirty="0" err="1" smtClean="0">
                          <a:latin typeface="Segoe UI" pitchFamily="34" charset="0"/>
                          <a:ea typeface="Segoe UI" pitchFamily="34" charset="0"/>
                          <a:cs typeface="Segoe UI" pitchFamily="34" charset="0"/>
                        </a:rPr>
                        <a:t>Cmdlets</a:t>
                      </a:r>
                      <a:endParaRPr lang="en-US" sz="2200" b="0" dirty="0" smtClean="0">
                        <a:latin typeface="Segoe UI" pitchFamily="34" charset="0"/>
                        <a:ea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Use the Service noun</a:t>
                      </a:r>
                      <a:endParaRPr lang="en-US" sz="2200" b="0" dirty="0" smtClean="0">
                        <a:latin typeface="Segoe UI" pitchFamily="34" charset="0"/>
                        <a:ea typeface="Segoe UI" pitchFamily="34" charset="0"/>
                        <a:cs typeface="Segoe U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Event Log </a:t>
                      </a:r>
                      <a:r>
                        <a:rPr lang="en-US" sz="2200" dirty="0" err="1" smtClean="0">
                          <a:latin typeface="Segoe UI" pitchFamily="34" charset="0"/>
                          <a:ea typeface="Segoe UI" pitchFamily="34" charset="0"/>
                          <a:cs typeface="Segoe UI" pitchFamily="34" charset="0"/>
                        </a:rPr>
                        <a:t>Cmdlets</a:t>
                      </a:r>
                      <a:endParaRPr lang="en-US" sz="2200" b="0" dirty="0" smtClean="0">
                        <a:latin typeface="Segoe UI" pitchFamily="34" charset="0"/>
                        <a:ea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Use the </a:t>
                      </a:r>
                      <a:r>
                        <a:rPr lang="en-US" sz="2200" dirty="0" err="1" smtClean="0">
                          <a:latin typeface="Segoe UI" pitchFamily="34" charset="0"/>
                          <a:ea typeface="Segoe UI" pitchFamily="34" charset="0"/>
                          <a:cs typeface="Segoe UI" pitchFamily="34" charset="0"/>
                        </a:rPr>
                        <a:t>Eventlog</a:t>
                      </a:r>
                      <a:r>
                        <a:rPr lang="en-US" sz="2200" dirty="0" smtClean="0">
                          <a:latin typeface="Segoe UI" pitchFamily="34" charset="0"/>
                          <a:ea typeface="Segoe UI" pitchFamily="34" charset="0"/>
                          <a:cs typeface="Segoe UI" pitchFamily="34" charset="0"/>
                        </a:rPr>
                        <a:t> noun</a:t>
                      </a:r>
                      <a:endParaRPr lang="en-US" sz="2200" b="0" dirty="0" smtClean="0">
                        <a:latin typeface="Segoe UI" pitchFamily="34" charset="0"/>
                        <a:ea typeface="Segoe UI" pitchFamily="34" charset="0"/>
                        <a:cs typeface="Segoe U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Process </a:t>
                      </a:r>
                      <a:r>
                        <a:rPr lang="en-US" sz="2200" dirty="0" err="1" smtClean="0">
                          <a:latin typeface="Segoe UI" pitchFamily="34" charset="0"/>
                          <a:ea typeface="Segoe UI" pitchFamily="34" charset="0"/>
                          <a:cs typeface="Segoe UI" pitchFamily="34" charset="0"/>
                        </a:rPr>
                        <a:t>Cmdlets</a:t>
                      </a:r>
                      <a:endParaRPr lang="en-US" sz="2200" b="0" dirty="0" smtClean="0">
                        <a:latin typeface="Segoe UI" pitchFamily="34" charset="0"/>
                        <a:ea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Use the Process noun</a:t>
                      </a:r>
                      <a:endParaRPr lang="en-US" sz="2200" b="0" dirty="0" smtClean="0">
                        <a:latin typeface="Segoe UI" pitchFamily="34" charset="0"/>
                        <a:ea typeface="Segoe UI" pitchFamily="34" charset="0"/>
                        <a:cs typeface="Segoe U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err="1" smtClean="0">
                          <a:latin typeface="Segoe UI" pitchFamily="34" charset="0"/>
                          <a:ea typeface="Segoe UI" pitchFamily="34" charset="0"/>
                          <a:cs typeface="Segoe UI" pitchFamily="34" charset="0"/>
                        </a:rPr>
                        <a:t>ServerManager</a:t>
                      </a:r>
                      <a:r>
                        <a:rPr lang="en-US" sz="2200" dirty="0" smtClean="0">
                          <a:latin typeface="Segoe UI" pitchFamily="34" charset="0"/>
                          <a:ea typeface="Segoe UI" pitchFamily="34" charset="0"/>
                          <a:cs typeface="Segoe UI" pitchFamily="34" charset="0"/>
                        </a:rPr>
                        <a:t> module</a:t>
                      </a:r>
                      <a:endParaRPr lang="en-US" sz="2200" b="0" dirty="0" smtClean="0">
                        <a:latin typeface="Segoe UI" pitchFamily="34" charset="0"/>
                        <a:ea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Allows the </a:t>
                      </a:r>
                      <a:r>
                        <a:rPr lang="en-US" sz="2200" dirty="0" err="1" smtClean="0">
                          <a:latin typeface="Segoe UI" pitchFamily="34" charset="0"/>
                          <a:ea typeface="Segoe UI" pitchFamily="34" charset="0"/>
                          <a:cs typeface="Segoe UI" pitchFamily="34" charset="0"/>
                        </a:rPr>
                        <a:t>WindowsFeature</a:t>
                      </a:r>
                      <a:r>
                        <a:rPr lang="en-US" sz="2200" dirty="0" smtClean="0">
                          <a:latin typeface="Segoe UI" pitchFamily="34" charset="0"/>
                          <a:ea typeface="Segoe UI" pitchFamily="34" charset="0"/>
                          <a:cs typeface="Segoe UI" pitchFamily="34" charset="0"/>
                        </a:rPr>
                        <a:t> noun</a:t>
                      </a:r>
                      <a:endParaRPr lang="en-US" sz="2200" b="0" dirty="0" smtClean="0">
                        <a:latin typeface="Segoe UI" pitchFamily="34" charset="0"/>
                        <a:ea typeface="Segoe UI" pitchFamily="34" charset="0"/>
                        <a:cs typeface="Segoe U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Windows PowerShell </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Remote Management</a:t>
                      </a:r>
                      <a:endParaRPr lang="en-US" sz="2200" b="0" dirty="0" smtClean="0">
                        <a:latin typeface="Segoe UI" pitchFamily="34" charset="0"/>
                        <a:ea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itchFamily="34" charset="0"/>
                          <a:ea typeface="Segoe UI" pitchFamily="34" charset="0"/>
                          <a:cs typeface="Segoe UI" pitchFamily="34" charset="0"/>
                        </a:rPr>
                        <a:t>Allows </a:t>
                      </a:r>
                      <a:r>
                        <a:rPr lang="en-US" sz="2200" dirty="0" err="1" smtClean="0">
                          <a:latin typeface="Segoe UI" pitchFamily="34" charset="0"/>
                          <a:ea typeface="Segoe UI" pitchFamily="34" charset="0"/>
                          <a:cs typeface="Segoe UI" pitchFamily="34" charset="0"/>
                        </a:rPr>
                        <a:t>cmdlets</a:t>
                      </a:r>
                      <a:r>
                        <a:rPr lang="en-US" sz="2200" dirty="0" smtClean="0">
                          <a:latin typeface="Segoe UI" pitchFamily="34" charset="0"/>
                          <a:ea typeface="Segoe UI" pitchFamily="34" charset="0"/>
                          <a:cs typeface="Segoe UI" pitchFamily="34" charset="0"/>
                        </a:rPr>
                        <a:t> or scripts to be run on remote computers</a:t>
                      </a:r>
                      <a:endParaRPr lang="en-US" sz="2200" b="0" dirty="0" smtClean="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3513853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480fdc66-b8dc-498e-a846-aef387b37f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Using Windows PowerShell</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use Windows PowerShell to:</a:t>
            </a:r>
          </a:p>
          <a:p>
            <a:pPr lvl="1"/>
            <a:r>
              <a:rPr lang="en-US" sz="2600" kern="0" dirty="0">
                <a:solidFill>
                  <a:srgbClr val="000000"/>
                </a:solidFill>
              </a:rPr>
              <a:t>Display the running services and processes on a server </a:t>
            </a:r>
          </a:p>
          <a:p>
            <a:pPr lvl="1"/>
            <a:r>
              <a:rPr lang="en-US" sz="2600" kern="0" dirty="0">
                <a:solidFill>
                  <a:srgbClr val="000000"/>
                </a:solidFill>
              </a:rPr>
              <a:t>Connect to a remote computer to display all services and their current status</a:t>
            </a:r>
          </a:p>
          <a:p>
            <a:pPr lvl="1"/>
            <a:r>
              <a:rPr lang="en-US" sz="2600" kern="0" dirty="0">
                <a:solidFill>
                  <a:srgbClr val="000000"/>
                </a:solidFill>
              </a:rPr>
              <a:t>Invoke commands to multiple computers and display running processes</a:t>
            </a:r>
            <a:endParaRPr lang="en-CA" sz="2600" kern="0" dirty="0">
              <a:solidFill>
                <a:srgbClr val="000000"/>
              </a:solidFill>
            </a:endParaRPr>
          </a:p>
          <a:p>
            <a:pPr lvl="0"/>
            <a:endParaRPr lang="en-CA" kern="0" dirty="0">
              <a:solidFill>
                <a:srgbClr val="000000"/>
              </a:solidFill>
            </a:endParaRPr>
          </a:p>
        </p:txBody>
      </p:sp>
    </p:spTree>
    <p:extLst>
      <p:ext uri="{BB962C8B-B14F-4D97-AF65-F5344CB8AC3E}">
        <p14:creationId xmlns:p14="http://schemas.microsoft.com/office/powerpoint/2010/main" val="270574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16547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031d81f6-4855-436d-a45d-158bbe721a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Is Server Core?</a:t>
            </a:r>
            <a:endParaRPr lang="en-CA"/>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Server Core:</a:t>
            </a:r>
          </a:p>
          <a:p>
            <a:pPr lvl="1"/>
            <a:r>
              <a:rPr lang="en-US" sz="2600" kern="0">
                <a:solidFill>
                  <a:srgbClr val="000000"/>
                </a:solidFill>
              </a:rPr>
              <a:t>Is a more secure, less resource-intensive installation option</a:t>
            </a:r>
          </a:p>
          <a:p>
            <a:pPr lvl="1"/>
            <a:r>
              <a:rPr lang="en-US" sz="2600" kern="0">
                <a:solidFill>
                  <a:srgbClr val="000000"/>
                </a:solidFill>
              </a:rPr>
              <a:t>Can be converted to full graphical shell version of Windows Server 2012</a:t>
            </a:r>
          </a:p>
          <a:p>
            <a:pPr lvl="1"/>
            <a:r>
              <a:rPr lang="en-US" sz="2600" kern="0">
                <a:solidFill>
                  <a:srgbClr val="000000"/>
                </a:solidFill>
              </a:rPr>
              <a:t>Is the default installation option for Windows </a:t>
            </a:r>
            <a:br>
              <a:rPr lang="en-US" sz="2600" kern="0">
                <a:solidFill>
                  <a:srgbClr val="000000"/>
                </a:solidFill>
              </a:rPr>
            </a:br>
            <a:r>
              <a:rPr lang="en-US" sz="2600" kern="0">
                <a:solidFill>
                  <a:srgbClr val="000000"/>
                </a:solidFill>
              </a:rPr>
              <a:t>Server 2012</a:t>
            </a:r>
          </a:p>
          <a:p>
            <a:pPr lvl="1"/>
            <a:r>
              <a:rPr lang="en-US" sz="2600" kern="0">
                <a:solidFill>
                  <a:srgbClr val="000000"/>
                </a:solidFill>
              </a:rPr>
              <a:t>Is managed locally using sconfig.cmd</a:t>
            </a:r>
          </a:p>
          <a:p>
            <a:pPr marL="0" lvl="0" indent="0">
              <a:spcBef>
                <a:spcPts val="1800"/>
              </a:spcBef>
              <a:buNone/>
            </a:pPr>
            <a:r>
              <a:rPr lang="en-US" kern="0">
                <a:solidFill>
                  <a:srgbClr val="000000"/>
                </a:solidFill>
              </a:rPr>
              <a:t>With remote management enabled, you rarely will need to sign in locally</a:t>
            </a:r>
          </a:p>
          <a:p>
            <a:pPr marL="0" lvl="0" indent="0">
              <a:buNone/>
            </a:pPr>
            <a:endParaRPr lang="en-CA" kern="0" dirty="0">
              <a:solidFill>
                <a:srgbClr val="000000"/>
              </a:solidFill>
            </a:endParaRPr>
          </a:p>
        </p:txBody>
      </p:sp>
    </p:spTree>
    <p:extLst>
      <p:ext uri="{BB962C8B-B14F-4D97-AF65-F5344CB8AC3E}">
        <p14:creationId xmlns:p14="http://schemas.microsoft.com/office/powerpoint/2010/main" val="2616003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0bffa399-22a1-4c6d-b328-18526d231c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Windows PowerShell ISE?</a:t>
            </a:r>
            <a:endParaRPr lang="en-CA" dirty="0"/>
          </a:p>
        </p:txBody>
      </p:sp>
      <p:pic>
        <p:nvPicPr>
          <p:cNvPr id="4" name="Content Placeholder 3" descr="Screen shot of the Windows PowerShell ISE window. The Commands pane on the right appears with letter A: comman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75" y="986589"/>
            <a:ext cx="8621781" cy="5065296"/>
          </a:xfrm>
          <a:prstGeom prst="rect">
            <a:avLst/>
          </a:prstGeom>
        </p:spPr>
      </p:pic>
    </p:spTree>
    <p:extLst>
      <p:ext uri="{BB962C8B-B14F-4D97-AF65-F5344CB8AC3E}">
        <p14:creationId xmlns:p14="http://schemas.microsoft.com/office/powerpoint/2010/main" val="3484114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81f81dc3-5681-4c16-8afd-b42f752075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Using Windows PowerShell ISE</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sz="2600" kern="0" dirty="0">
                <a:solidFill>
                  <a:srgbClr val="000000"/>
                </a:solidFill>
              </a:rPr>
              <a:t>Use Windows PowerShell ISE to import the </a:t>
            </a:r>
            <a:r>
              <a:rPr lang="en-US" sz="2600" kern="0" dirty="0" err="1">
                <a:solidFill>
                  <a:srgbClr val="000000"/>
                </a:solidFill>
              </a:rPr>
              <a:t>ServerManager</a:t>
            </a:r>
            <a:r>
              <a:rPr lang="en-US" sz="2600" kern="0" dirty="0">
                <a:solidFill>
                  <a:srgbClr val="000000"/>
                </a:solidFill>
              </a:rPr>
              <a:t> module</a:t>
            </a:r>
          </a:p>
          <a:p>
            <a:pPr lvl="1"/>
            <a:r>
              <a:rPr lang="en-US" sz="2600" kern="0" dirty="0">
                <a:solidFill>
                  <a:srgbClr val="000000"/>
                </a:solidFill>
              </a:rPr>
              <a:t>View the cmdlets made available in the </a:t>
            </a:r>
            <a:r>
              <a:rPr lang="en-US" sz="2600" kern="0" dirty="0" err="1">
                <a:solidFill>
                  <a:srgbClr val="000000"/>
                </a:solidFill>
              </a:rPr>
              <a:t>ServerManager</a:t>
            </a:r>
            <a:r>
              <a:rPr lang="en-US" sz="2600" kern="0" dirty="0">
                <a:solidFill>
                  <a:srgbClr val="000000"/>
                </a:solidFill>
              </a:rPr>
              <a:t> module</a:t>
            </a:r>
          </a:p>
          <a:p>
            <a:pPr lvl="1"/>
            <a:r>
              <a:rPr lang="en-US" sz="2600" kern="0" dirty="0">
                <a:solidFill>
                  <a:srgbClr val="000000"/>
                </a:solidFill>
              </a:rPr>
              <a:t>Use the </a:t>
            </a:r>
            <a:r>
              <a:rPr lang="en-US" sz="2600" b="1" kern="0" dirty="0">
                <a:solidFill>
                  <a:srgbClr val="000000"/>
                </a:solidFill>
              </a:rPr>
              <a:t>Get-</a:t>
            </a:r>
            <a:r>
              <a:rPr lang="en-US" sz="2600" b="1" kern="0" dirty="0" err="1">
                <a:solidFill>
                  <a:srgbClr val="000000"/>
                </a:solidFill>
              </a:rPr>
              <a:t>WindowsFeature</a:t>
            </a:r>
            <a:r>
              <a:rPr lang="en-US" sz="2600" b="1" kern="0" dirty="0">
                <a:solidFill>
                  <a:srgbClr val="000000"/>
                </a:solidFill>
              </a:rPr>
              <a:t> </a:t>
            </a:r>
            <a:r>
              <a:rPr lang="en-US" sz="2600" kern="0" dirty="0" err="1">
                <a:solidFill>
                  <a:srgbClr val="000000"/>
                </a:solidFill>
              </a:rPr>
              <a:t>cmdlet</a:t>
            </a:r>
            <a:r>
              <a:rPr lang="en-US" sz="2600" kern="0" dirty="0">
                <a:solidFill>
                  <a:srgbClr val="000000"/>
                </a:solidFill>
              </a:rPr>
              <a:t> from Windows PowerShell ISE</a:t>
            </a:r>
          </a:p>
          <a:p>
            <a:pPr lvl="1"/>
            <a:r>
              <a:rPr lang="en-CA" sz="2600" kern="0" dirty="0">
                <a:solidFill>
                  <a:srgbClr val="000000"/>
                </a:solidFill>
              </a:rPr>
              <a:t>Run a Windows PowerShell script from the scripting pane to create a universal group named Helpdesk and add members</a:t>
            </a:r>
            <a:endParaRPr lang="en-US" sz="2600"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043913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4d71c154-9081-467c-bd40-6492336b309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61705" cy="740664"/>
          </a:xfrm>
        </p:spPr>
        <p:txBody>
          <a:bodyPr/>
          <a:lstStyle/>
          <a:p>
            <a:r>
              <a:rPr lang="en-CA" dirty="0" smtClean="0"/>
              <a:t>Windows PowerShell Desired State Configuration</a:t>
            </a:r>
            <a:endParaRPr lang="en-CA" dirty="0"/>
          </a:p>
        </p:txBody>
      </p:sp>
      <p:grpSp>
        <p:nvGrpSpPr>
          <p:cNvPr id="4" name="Group 3" descr="Illustration of configuration files being stored on either a Pull model server or a Push model server. In the Pull model, an arrow indicates the configuration files being requested by the server being configured. In the Push model, an arrow indicates the one-way push of the configuration files to the server without a request."/>
          <p:cNvGrpSpPr/>
          <p:nvPr/>
        </p:nvGrpSpPr>
        <p:grpSpPr>
          <a:xfrm>
            <a:off x="402774" y="1741710"/>
            <a:ext cx="8281433" cy="4876800"/>
            <a:chOff x="533400" y="1524000"/>
            <a:chExt cx="8281433" cy="4876800"/>
          </a:xfrm>
        </p:grpSpPr>
        <p:cxnSp>
          <p:nvCxnSpPr>
            <p:cNvPr id="5" name="Straight Arrow Connector 4"/>
            <p:cNvCxnSpPr/>
            <p:nvPr/>
          </p:nvCxnSpPr>
          <p:spPr bwMode="auto">
            <a:xfrm flipV="1">
              <a:off x="4996889" y="3872687"/>
              <a:ext cx="1403911" cy="1278006"/>
            </a:xfrm>
            <a:prstGeom prst="straightConnector1">
              <a:avLst/>
            </a:prstGeom>
            <a:gradFill rotWithShape="1">
              <a:gsLst>
                <a:gs pos="0">
                  <a:srgbClr val="E4CD9A"/>
                </a:gs>
                <a:gs pos="100000">
                  <a:srgbClr val="EEEFD7"/>
                </a:gs>
              </a:gsLst>
              <a:lin ang="2700000" scaled="1"/>
            </a:gradFill>
            <a:ln w="38100" cap="flat" cmpd="sng" algn="ctr">
              <a:solidFill>
                <a:srgbClr val="00B0F0"/>
              </a:solidFill>
              <a:prstDash val="sysDash"/>
              <a:round/>
              <a:headEnd type="none" w="med" len="med"/>
              <a:tailEnd type="arrow"/>
            </a:ln>
            <a:effectLst/>
          </p:spPr>
        </p:cxnSp>
        <p:cxnSp>
          <p:nvCxnSpPr>
            <p:cNvPr id="6" name="Straight Arrow Connector 5"/>
            <p:cNvCxnSpPr/>
            <p:nvPr/>
          </p:nvCxnSpPr>
          <p:spPr bwMode="auto">
            <a:xfrm flipH="1" flipV="1">
              <a:off x="5181600" y="2997538"/>
              <a:ext cx="1524001" cy="27278"/>
            </a:xfrm>
            <a:prstGeom prst="straightConnector1">
              <a:avLst/>
            </a:prstGeom>
            <a:gradFill rotWithShape="1">
              <a:gsLst>
                <a:gs pos="0">
                  <a:srgbClr val="E4CD9A"/>
                </a:gs>
                <a:gs pos="100000">
                  <a:srgbClr val="EEEFD7"/>
                </a:gs>
              </a:gsLst>
              <a:lin ang="2700000" scaled="1"/>
            </a:gradFill>
            <a:ln w="38100" cap="flat" cmpd="sng" algn="ctr">
              <a:solidFill>
                <a:srgbClr val="92D050"/>
              </a:solidFill>
              <a:prstDash val="solid"/>
              <a:round/>
              <a:headEnd type="none" w="med" len="med"/>
              <a:tailEnd type="arrow"/>
            </a:ln>
            <a:effectLst/>
          </p:spPr>
        </p:cxnSp>
        <p:cxnSp>
          <p:nvCxnSpPr>
            <p:cNvPr id="7" name="Straight Arrow Connector 6"/>
            <p:cNvCxnSpPr/>
            <p:nvPr/>
          </p:nvCxnSpPr>
          <p:spPr bwMode="auto">
            <a:xfrm>
              <a:off x="4996889" y="3151753"/>
              <a:ext cx="1342105" cy="6078"/>
            </a:xfrm>
            <a:prstGeom prst="straightConnector1">
              <a:avLst/>
            </a:prstGeom>
            <a:gradFill rotWithShape="1">
              <a:gsLst>
                <a:gs pos="0">
                  <a:srgbClr val="E4CD9A"/>
                </a:gs>
                <a:gs pos="100000">
                  <a:srgbClr val="EEEFD7"/>
                </a:gs>
              </a:gsLst>
              <a:lin ang="2700000" scaled="1"/>
            </a:gradFill>
            <a:ln w="38100" cap="flat" cmpd="sng" algn="ctr">
              <a:solidFill>
                <a:srgbClr val="00B0F0"/>
              </a:solidFill>
              <a:prstDash val="sysDash"/>
              <a:round/>
              <a:headEnd type="none" w="med" len="med"/>
              <a:tailEnd type="arrow"/>
            </a:ln>
            <a:effectLst/>
          </p:spPr>
        </p:cxnSp>
        <p:sp>
          <p:nvSpPr>
            <p:cNvPr id="8" name="TextBox 7"/>
            <p:cNvSpPr txBox="1"/>
            <p:nvPr/>
          </p:nvSpPr>
          <p:spPr>
            <a:xfrm>
              <a:off x="533400" y="1524000"/>
              <a:ext cx="1990545" cy="369332"/>
            </a:xfrm>
            <a:prstGeom prst="rect">
              <a:avLst/>
            </a:prstGeom>
            <a:noFill/>
          </p:spPr>
          <p:txBody>
            <a:bodyPr wrap="none" rtlCol="0">
              <a:spAutoFit/>
            </a:bodyPr>
            <a:lstStyle/>
            <a:p>
              <a:pPr lvl="0" fontAlgn="base">
                <a:spcBef>
                  <a:spcPct val="0"/>
                </a:spcBef>
                <a:spcAft>
                  <a:spcPct val="0"/>
                </a:spcAft>
              </a:pPr>
              <a:r>
                <a:rPr lang="en-CA" b="1">
                  <a:solidFill>
                    <a:srgbClr val="000000"/>
                  </a:solidFill>
                  <a:latin typeface="Segoe UI" panose="020B0502040204020203" pitchFamily="34" charset="0"/>
                  <a:ea typeface="Segoe UI" panose="020B0502040204020203" pitchFamily="34" charset="0"/>
                  <a:cs typeface="Segoe UI" panose="020B0502040204020203" pitchFamily="34" charset="0"/>
                </a:rPr>
                <a:t>Authoring Phase</a:t>
              </a:r>
              <a:endPar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3712220" y="1524000"/>
              <a:ext cx="1706557" cy="369332"/>
            </a:xfrm>
            <a:prstGeom prst="rect">
              <a:avLst/>
            </a:prstGeom>
            <a:noFill/>
          </p:spPr>
          <p:txBody>
            <a:bodyPr wrap="none" rtlCol="0">
              <a:spAutoFit/>
            </a:bodyPr>
            <a:lstStyle/>
            <a:p>
              <a:pPr lvl="0" fontAlgn="base">
                <a:spcBef>
                  <a:spcPct val="0"/>
                </a:spcBef>
                <a:spcAft>
                  <a:spcPct val="0"/>
                </a:spcAft>
              </a:pPr>
              <a:r>
                <a:rPr lang="en-CA" b="1">
                  <a:solidFill>
                    <a:srgbClr val="000000"/>
                  </a:solidFill>
                  <a:latin typeface="Segoe UI" panose="020B0502040204020203" pitchFamily="34" charset="0"/>
                  <a:ea typeface="Segoe UI" panose="020B0502040204020203" pitchFamily="34" charset="0"/>
                  <a:cs typeface="Segoe UI" panose="020B0502040204020203" pitchFamily="34" charset="0"/>
                </a:rPr>
                <a:t>Staging Phase</a:t>
              </a:r>
              <a:endPar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9"/>
            <p:cNvSpPr txBox="1"/>
            <p:nvPr/>
          </p:nvSpPr>
          <p:spPr>
            <a:xfrm>
              <a:off x="6191999" y="1536466"/>
              <a:ext cx="2622834" cy="369332"/>
            </a:xfrm>
            <a:prstGeom prst="rect">
              <a:avLst/>
            </a:prstGeom>
            <a:noFill/>
          </p:spPr>
          <p:txBody>
            <a:bodyPr wrap="none" rtlCol="0">
              <a:spAutoFit/>
            </a:bodyPr>
            <a:lstStyle/>
            <a:p>
              <a:pPr lvl="0" fontAlgn="base">
                <a:spcBef>
                  <a:spcPct val="0"/>
                </a:spcBef>
                <a:spcAft>
                  <a:spcPct val="0"/>
                </a:spcAft>
              </a:pPr>
              <a:r>
                <a:rPr lang="en-CA" b="1">
                  <a:solidFill>
                    <a:srgbClr val="000000"/>
                  </a:solidFill>
                  <a:latin typeface="Segoe UI" panose="020B0502040204020203" pitchFamily="34" charset="0"/>
                  <a:ea typeface="Segoe UI" panose="020B0502040204020203" pitchFamily="34" charset="0"/>
                  <a:cs typeface="Segoe UI" panose="020B0502040204020203" pitchFamily="34" charset="0"/>
                </a:rPr>
                <a:t>Implementation Phase</a:t>
              </a:r>
              <a:endParaRPr lang="en-CA"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1" name="Group 10"/>
            <p:cNvGrpSpPr/>
            <p:nvPr/>
          </p:nvGrpSpPr>
          <p:grpSpPr>
            <a:xfrm>
              <a:off x="3367194" y="2273501"/>
              <a:ext cx="2424006" cy="1993699"/>
              <a:chOff x="3353495" y="2273501"/>
              <a:chExt cx="2424006" cy="1993699"/>
            </a:xfrm>
          </p:grpSpPr>
          <p:sp>
            <p:nvSpPr>
              <p:cNvPr id="46" name="Oval 45"/>
              <p:cNvSpPr/>
              <p:nvPr/>
            </p:nvSpPr>
            <p:spPr bwMode="auto">
              <a:xfrm>
                <a:off x="3905371" y="2779749"/>
                <a:ext cx="1186471" cy="779248"/>
              </a:xfrm>
              <a:prstGeom prst="ellipse">
                <a:avLst/>
              </a:prstGeom>
              <a:solidFill>
                <a:srgbClr val="92D050"/>
              </a:solidFill>
              <a:ln w="2857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47" name="Group 46"/>
              <p:cNvGrpSpPr/>
              <p:nvPr/>
            </p:nvGrpSpPr>
            <p:grpSpPr>
              <a:xfrm>
                <a:off x="3353495" y="2273501"/>
                <a:ext cx="2424006" cy="1993699"/>
                <a:chOff x="3298875" y="2213020"/>
                <a:chExt cx="2424006" cy="1993699"/>
              </a:xfrm>
            </p:grpSpPr>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4128" y="2213020"/>
                  <a:ext cx="693501" cy="1229854"/>
                </a:xfrm>
                <a:prstGeom prst="rect">
                  <a:avLst/>
                </a:prstGeom>
              </p:spPr>
            </p:pic>
            <p:sp>
              <p:nvSpPr>
                <p:cNvPr id="49" name="TextBox 48"/>
                <p:cNvSpPr txBox="1"/>
                <p:nvPr/>
              </p:nvSpPr>
              <p:spPr>
                <a:xfrm>
                  <a:off x="3298875" y="3468055"/>
                  <a:ext cx="2424006" cy="738664"/>
                </a:xfrm>
                <a:prstGeom prst="rect">
                  <a:avLst/>
                </a:prstGeom>
                <a:noFill/>
              </p:spPr>
              <p:txBody>
                <a:bodyPr wrap="square" rtlCol="0">
                  <a:spAutoFit/>
                </a:bodyPr>
                <a:lstStyle/>
                <a:p>
                  <a:pPr lvl="0" algn="ctr" fontAlgn="base">
                    <a:spcBef>
                      <a:spcPct val="0"/>
                    </a:spcBef>
                    <a:spcAft>
                      <a:spcPct val="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Pull Model Server</a:t>
                  </a:r>
                </a:p>
                <a:p>
                  <a:pPr lvl="0" algn="ctr" fontAlgn="base">
                    <a:spcBef>
                      <a:spcPct val="0"/>
                    </a:spcBef>
                    <a:spcAft>
                      <a:spcPct val="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Contains DSC data and modules</a:t>
                  </a:r>
                  <a:endPar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2" name="Group 11"/>
            <p:cNvGrpSpPr/>
            <p:nvPr/>
          </p:nvGrpSpPr>
          <p:grpSpPr>
            <a:xfrm>
              <a:off x="3187396" y="4419600"/>
              <a:ext cx="2908604" cy="1981200"/>
              <a:chOff x="3111196" y="4419600"/>
              <a:chExt cx="2908604" cy="1981200"/>
            </a:xfrm>
          </p:grpSpPr>
          <p:sp>
            <p:nvSpPr>
              <p:cNvPr id="42" name="Oval 41"/>
              <p:cNvSpPr/>
              <p:nvPr/>
            </p:nvSpPr>
            <p:spPr bwMode="auto">
              <a:xfrm>
                <a:off x="3905371" y="4923704"/>
                <a:ext cx="1200029" cy="779248"/>
              </a:xfrm>
              <a:prstGeom prst="ellipse">
                <a:avLst/>
              </a:prstGeom>
              <a:solidFill>
                <a:schemeClr val="bg1"/>
              </a:solidFill>
              <a:ln w="38100" cap="flat" cmpd="sng" algn="ctr">
                <a:solidFill>
                  <a:srgbClr val="00B0F0"/>
                </a:solidFill>
                <a:prstDash val="sys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43" name="Group 42"/>
              <p:cNvGrpSpPr/>
              <p:nvPr/>
            </p:nvGrpSpPr>
            <p:grpSpPr>
              <a:xfrm>
                <a:off x="3111196" y="4419600"/>
                <a:ext cx="2908604" cy="1981200"/>
                <a:chOff x="3415996" y="4332746"/>
                <a:chExt cx="2908604" cy="1981200"/>
              </a:xfrm>
            </p:grpSpPr>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548" y="4332746"/>
                  <a:ext cx="693501" cy="1229854"/>
                </a:xfrm>
                <a:prstGeom prst="rect">
                  <a:avLst/>
                </a:prstGeom>
              </p:spPr>
            </p:pic>
            <p:sp>
              <p:nvSpPr>
                <p:cNvPr id="45" name="TextBox 44"/>
                <p:cNvSpPr txBox="1"/>
                <p:nvPr/>
              </p:nvSpPr>
              <p:spPr>
                <a:xfrm>
                  <a:off x="3415996" y="5575282"/>
                  <a:ext cx="2908604" cy="738664"/>
                </a:xfrm>
                <a:prstGeom prst="rect">
                  <a:avLst/>
                </a:prstGeom>
                <a:noFill/>
              </p:spPr>
              <p:txBody>
                <a:bodyPr wrap="square" rtlCol="0">
                  <a:spAutoFit/>
                </a:bodyPr>
                <a:lstStyle/>
                <a:p>
                  <a:pPr lvl="0" algn="ctr" fontAlgn="base">
                    <a:spcBef>
                      <a:spcPct val="0"/>
                    </a:spcBef>
                    <a:spcAft>
                      <a:spcPct val="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Push Model Configuration Staging Area</a:t>
                  </a:r>
                </a:p>
                <a:p>
                  <a:pPr lvl="0" algn="ctr" fontAlgn="base">
                    <a:spcBef>
                      <a:spcPct val="0"/>
                    </a:spcBef>
                    <a:spcAft>
                      <a:spcPct val="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Contains DSC data</a:t>
                  </a:r>
                  <a:endPar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grpSp>
          <p:nvGrpSpPr>
            <p:cNvPr id="13" name="Group 12"/>
            <p:cNvGrpSpPr/>
            <p:nvPr/>
          </p:nvGrpSpPr>
          <p:grpSpPr>
            <a:xfrm>
              <a:off x="609600" y="1981200"/>
              <a:ext cx="3609148" cy="1937675"/>
              <a:chOff x="609600" y="1981200"/>
              <a:chExt cx="3609148" cy="1937675"/>
            </a:xfrm>
          </p:grpSpPr>
          <p:sp>
            <p:nvSpPr>
              <p:cNvPr id="32" name="Rectangle 31"/>
              <p:cNvSpPr/>
              <p:nvPr/>
            </p:nvSpPr>
            <p:spPr bwMode="auto">
              <a:xfrm>
                <a:off x="647700" y="3270494"/>
                <a:ext cx="1295400" cy="648381"/>
              </a:xfrm>
              <a:prstGeom prst="rect">
                <a:avLst/>
              </a:prstGeom>
              <a:solidFill>
                <a:srgbClr val="0070C0"/>
              </a:solidFill>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bodyPr>
              <a:lstStyle/>
              <a:p>
                <a:pPr lvl="0" algn="ctr" eaLnBrk="0" fontAlgn="base" hangingPunct="0">
                  <a:spcBef>
                    <a:spcPct val="0"/>
                  </a:spcBef>
                  <a:spcAft>
                    <a:spcPct val="0"/>
                  </a:spcAft>
                </a:pPr>
                <a:r>
                  <a:rPr lang="en-CA" sz="1200" b="1">
                    <a:solidFill>
                      <a:srgbClr val="FFFFFF"/>
                    </a:solidFill>
                    <a:latin typeface="Segoe UI" panose="020B0502040204020203" pitchFamily="34" charset="0"/>
                    <a:ea typeface="Segoe UI" panose="020B0502040204020203" pitchFamily="34" charset="0"/>
                    <a:cs typeface="Segoe UI" panose="020B0502040204020203" pitchFamily="34" charset="0"/>
                  </a:rPr>
                  <a:t>Third-party languages and tools</a:t>
                </a:r>
                <a:endParaRPr lang="en-CA" sz="1200" b="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647700" y="2771312"/>
                <a:ext cx="1295400" cy="397896"/>
              </a:xfrm>
              <a:prstGeom prst="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bodyPr>
              <a:lstStyle/>
              <a:p>
                <a:pPr lvl="0" algn="ctr" eaLnBrk="0" fontAlgn="base" hangingPunct="0">
                  <a:spcBef>
                    <a:spcPct val="0"/>
                  </a:spcBef>
                  <a:spcAft>
                    <a:spcPct val="0"/>
                  </a:spcAft>
                </a:pPr>
                <a:r>
                  <a:rPr lang="en-CA" sz="1200" b="1">
                    <a:solidFill>
                      <a:srgbClr val="000000"/>
                    </a:solidFill>
                    <a:latin typeface="Segoe UI" panose="020B0502040204020203" pitchFamily="34" charset="0"/>
                    <a:ea typeface="Segoe UI" panose="020B0502040204020203" pitchFamily="34" charset="0"/>
                    <a:cs typeface="Segoe UI" panose="020B0502040204020203" pitchFamily="34" charset="0"/>
                  </a:rPr>
                  <a:t>PS V4</a:t>
                </a:r>
                <a:endParaRPr lang="en-CA" sz="12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bwMode="auto">
              <a:xfrm>
                <a:off x="647700" y="2272128"/>
                <a:ext cx="1295400" cy="397896"/>
              </a:xfrm>
              <a:prstGeom prst="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bodyPr>
              <a:lstStyle/>
              <a:p>
                <a:pPr lvl="0" algn="ctr" eaLnBrk="0" fontAlgn="base" hangingPunct="0">
                  <a:spcBef>
                    <a:spcPct val="0"/>
                  </a:spcBef>
                  <a:spcAft>
                    <a:spcPct val="0"/>
                  </a:spcAft>
                </a:pPr>
                <a:r>
                  <a:rPr lang="en-CA" sz="1200" b="1">
                    <a:solidFill>
                      <a:srgbClr val="000000"/>
                    </a:solidFill>
                    <a:latin typeface="Segoe UI" panose="020B0502040204020203" pitchFamily="34" charset="0"/>
                    <a:ea typeface="Segoe UI" panose="020B0502040204020203" pitchFamily="34" charset="0"/>
                    <a:cs typeface="Segoe UI" panose="020B0502040204020203" pitchFamily="34" charset="0"/>
                  </a:rPr>
                  <a:t>PS V1, V2, V3</a:t>
                </a:r>
                <a:endParaRPr lang="en-CA" sz="12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a:xfrm>
                <a:off x="609600" y="1981200"/>
                <a:ext cx="1903076" cy="276999"/>
              </a:xfrm>
              <a:prstGeom prst="rect">
                <a:avLst/>
              </a:prstGeom>
            </p:spPr>
            <p:txBody>
              <a:bodyPr wrap="square">
                <a:spAutoFit/>
              </a:bodyPr>
              <a:lstStyle/>
              <a:p>
                <a:pPr lvl="0" fontAlgn="base">
                  <a:spcBef>
                    <a:spcPct val="0"/>
                  </a:spcBef>
                  <a:spcAft>
                    <a:spcPct val="0"/>
                  </a:spcAft>
                </a:pPr>
                <a:r>
                  <a:rPr lang="en-CA" sz="1200" b="1">
                    <a:solidFill>
                      <a:srgbClr val="000000"/>
                    </a:solidFill>
                    <a:latin typeface="Segoe UI" panose="020B0502040204020203" pitchFamily="34" charset="0"/>
                    <a:ea typeface="Segoe UI" panose="020B0502040204020203" pitchFamily="34" charset="0"/>
                    <a:cs typeface="Segoe UI" panose="020B0502040204020203" pitchFamily="34" charset="0"/>
                  </a:rPr>
                  <a:t>Configuration Files</a:t>
                </a:r>
                <a:endParaRPr lang="en-CA" sz="12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36" name="Straight Arrow Connector 35"/>
              <p:cNvCxnSpPr>
                <a:stCxn id="34" idx="3"/>
              </p:cNvCxnSpPr>
              <p:nvPr/>
            </p:nvCxnSpPr>
            <p:spPr bwMode="auto">
              <a:xfrm>
                <a:off x="1943100" y="2471076"/>
                <a:ext cx="2273724" cy="41735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7" name="Straight Arrow Connector 36"/>
              <p:cNvCxnSpPr>
                <a:stCxn id="33" idx="3"/>
              </p:cNvCxnSpPr>
              <p:nvPr/>
            </p:nvCxnSpPr>
            <p:spPr bwMode="auto">
              <a:xfrm>
                <a:off x="1943100" y="2970260"/>
                <a:ext cx="2275648" cy="54556"/>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38" name="Straight Arrow Connector 37"/>
              <p:cNvCxnSpPr>
                <a:stCxn id="32" idx="3"/>
              </p:cNvCxnSpPr>
              <p:nvPr/>
            </p:nvCxnSpPr>
            <p:spPr bwMode="auto">
              <a:xfrm flipV="1">
                <a:off x="1943100" y="3169208"/>
                <a:ext cx="2275648" cy="42547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3340301"/>
                <a:ext cx="261688" cy="437392"/>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2833102"/>
                <a:ext cx="261688" cy="437392"/>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2293309"/>
                <a:ext cx="261688" cy="437392"/>
              </a:xfrm>
              <a:prstGeom prst="rect">
                <a:avLst/>
              </a:prstGeom>
            </p:spPr>
          </p:pic>
        </p:grpSp>
        <p:grpSp>
          <p:nvGrpSpPr>
            <p:cNvPr id="14" name="Group 13"/>
            <p:cNvGrpSpPr/>
            <p:nvPr/>
          </p:nvGrpSpPr>
          <p:grpSpPr>
            <a:xfrm>
              <a:off x="611524" y="4080095"/>
              <a:ext cx="3605300" cy="1937675"/>
              <a:chOff x="613448" y="1981200"/>
              <a:chExt cx="3605300" cy="1937675"/>
            </a:xfrm>
          </p:grpSpPr>
          <p:sp>
            <p:nvSpPr>
              <p:cNvPr id="22" name="Rectangle 21"/>
              <p:cNvSpPr/>
              <p:nvPr/>
            </p:nvSpPr>
            <p:spPr bwMode="auto">
              <a:xfrm>
                <a:off x="647700" y="3270494"/>
                <a:ext cx="1295400" cy="648381"/>
              </a:xfrm>
              <a:prstGeom prst="rect">
                <a:avLst/>
              </a:prstGeom>
              <a:solidFill>
                <a:srgbClr val="0070C0"/>
              </a:solidFill>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bodyPr>
              <a:lstStyle/>
              <a:p>
                <a:pPr lvl="0" algn="ctr" eaLnBrk="0" fontAlgn="base" hangingPunct="0">
                  <a:spcBef>
                    <a:spcPct val="0"/>
                  </a:spcBef>
                  <a:spcAft>
                    <a:spcPct val="0"/>
                  </a:spcAft>
                </a:pPr>
                <a:r>
                  <a:rPr lang="en-CA" sz="1200" b="1">
                    <a:solidFill>
                      <a:srgbClr val="FFFFFF"/>
                    </a:solidFill>
                    <a:latin typeface="Segoe UI" panose="020B0502040204020203" pitchFamily="34" charset="0"/>
                    <a:ea typeface="Segoe UI" panose="020B0502040204020203" pitchFamily="34" charset="0"/>
                    <a:cs typeface="Segoe UI" panose="020B0502040204020203" pitchFamily="34" charset="0"/>
                  </a:rPr>
                  <a:t>Third-party languages and tools</a:t>
                </a:r>
                <a:endParaRPr lang="en-CA" sz="1200" b="1"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Rectangle 22"/>
              <p:cNvSpPr/>
              <p:nvPr/>
            </p:nvSpPr>
            <p:spPr bwMode="auto">
              <a:xfrm>
                <a:off x="647700" y="2771312"/>
                <a:ext cx="1295400" cy="397896"/>
              </a:xfrm>
              <a:prstGeom prst="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bodyPr>
              <a:lstStyle/>
              <a:p>
                <a:pPr lvl="0" algn="ctr" eaLnBrk="0" fontAlgn="base" hangingPunct="0">
                  <a:spcBef>
                    <a:spcPct val="0"/>
                  </a:spcBef>
                  <a:spcAft>
                    <a:spcPct val="0"/>
                  </a:spcAft>
                </a:pPr>
                <a:r>
                  <a:rPr lang="en-CA" sz="1200" b="1">
                    <a:solidFill>
                      <a:srgbClr val="000000"/>
                    </a:solidFill>
                    <a:latin typeface="Segoe UI" panose="020B0502040204020203" pitchFamily="34" charset="0"/>
                    <a:ea typeface="Segoe UI" panose="020B0502040204020203" pitchFamily="34" charset="0"/>
                    <a:cs typeface="Segoe UI" panose="020B0502040204020203" pitchFamily="34" charset="0"/>
                  </a:rPr>
                  <a:t>PS V4</a:t>
                </a:r>
                <a:endParaRPr lang="en-CA" sz="12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bwMode="auto">
              <a:xfrm>
                <a:off x="647700" y="2272128"/>
                <a:ext cx="1295400" cy="397896"/>
              </a:xfrm>
              <a:prstGeom prst="rect">
                <a:avLst/>
              </a:prstGeom>
              <a:ln>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45720" tIns="45720" rIns="45720" bIns="45720" numCol="1" rtlCol="0" anchor="ctr" anchorCtr="0" compatLnSpc="1">
                <a:prstTxWarp prst="textNoShape">
                  <a:avLst/>
                </a:prstTxWarp>
              </a:bodyPr>
              <a:lstStyle/>
              <a:p>
                <a:pPr lvl="0" algn="ctr" eaLnBrk="0" fontAlgn="base" hangingPunct="0">
                  <a:spcBef>
                    <a:spcPct val="0"/>
                  </a:spcBef>
                  <a:spcAft>
                    <a:spcPct val="0"/>
                  </a:spcAft>
                </a:pPr>
                <a:r>
                  <a:rPr lang="en-CA" sz="1200" b="1">
                    <a:solidFill>
                      <a:srgbClr val="000000"/>
                    </a:solidFill>
                    <a:latin typeface="Segoe UI" panose="020B0502040204020203" pitchFamily="34" charset="0"/>
                    <a:ea typeface="Segoe UI" panose="020B0502040204020203" pitchFamily="34" charset="0"/>
                    <a:cs typeface="Segoe UI" panose="020B0502040204020203" pitchFamily="34" charset="0"/>
                  </a:rPr>
                  <a:t>PS V1, V2, V3</a:t>
                </a:r>
                <a:endParaRPr lang="en-CA" sz="12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a:xfrm>
                <a:off x="613448" y="1981200"/>
                <a:ext cx="1903076" cy="276999"/>
              </a:xfrm>
              <a:prstGeom prst="rect">
                <a:avLst/>
              </a:prstGeom>
            </p:spPr>
            <p:txBody>
              <a:bodyPr wrap="square">
                <a:spAutoFit/>
              </a:bodyPr>
              <a:lstStyle/>
              <a:p>
                <a:pPr lvl="0" fontAlgn="base">
                  <a:spcBef>
                    <a:spcPct val="0"/>
                  </a:spcBef>
                  <a:spcAft>
                    <a:spcPct val="0"/>
                  </a:spcAft>
                </a:pPr>
                <a:r>
                  <a:rPr lang="en-CA" sz="1200" b="1">
                    <a:solidFill>
                      <a:srgbClr val="000000"/>
                    </a:solidFill>
                    <a:latin typeface="Segoe UI" panose="020B0502040204020203" pitchFamily="34" charset="0"/>
                    <a:ea typeface="Segoe UI" panose="020B0502040204020203" pitchFamily="34" charset="0"/>
                    <a:cs typeface="Segoe UI" panose="020B0502040204020203" pitchFamily="34" charset="0"/>
                  </a:rPr>
                  <a:t>Configuration Files</a:t>
                </a:r>
                <a:endParaRPr lang="en-CA" sz="12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26" name="Straight Arrow Connector 25"/>
              <p:cNvCxnSpPr>
                <a:stCxn id="24" idx="3"/>
              </p:cNvCxnSpPr>
              <p:nvPr/>
            </p:nvCxnSpPr>
            <p:spPr bwMode="auto">
              <a:xfrm>
                <a:off x="1943100" y="2471076"/>
                <a:ext cx="2275648" cy="41735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27" name="Straight Arrow Connector 26"/>
              <p:cNvCxnSpPr>
                <a:stCxn id="23" idx="3"/>
              </p:cNvCxnSpPr>
              <p:nvPr/>
            </p:nvCxnSpPr>
            <p:spPr bwMode="auto">
              <a:xfrm>
                <a:off x="1943100" y="2970260"/>
                <a:ext cx="2275648" cy="54556"/>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28" name="Straight Arrow Connector 27"/>
              <p:cNvCxnSpPr>
                <a:stCxn id="22" idx="3"/>
              </p:cNvCxnSpPr>
              <p:nvPr/>
            </p:nvCxnSpPr>
            <p:spPr bwMode="auto">
              <a:xfrm flipV="1">
                <a:off x="1943100" y="3169208"/>
                <a:ext cx="2275648" cy="42547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3340301"/>
                <a:ext cx="261688" cy="43739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2833102"/>
                <a:ext cx="261688" cy="437392"/>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2293309"/>
                <a:ext cx="261688" cy="437392"/>
              </a:xfrm>
              <a:prstGeom prst="rect">
                <a:avLst/>
              </a:prstGeom>
            </p:spPr>
          </p:pic>
        </p:grpSp>
        <p:grpSp>
          <p:nvGrpSpPr>
            <p:cNvPr id="15" name="Group 14"/>
            <p:cNvGrpSpPr/>
            <p:nvPr/>
          </p:nvGrpSpPr>
          <p:grpSpPr>
            <a:xfrm>
              <a:off x="6553200" y="2144352"/>
              <a:ext cx="1956834" cy="3037248"/>
              <a:chOff x="6679661" y="2230856"/>
              <a:chExt cx="1956834" cy="3037248"/>
            </a:xfrm>
          </p:grpSpPr>
          <p:sp>
            <p:nvSpPr>
              <p:cNvPr id="16" name="Rectangle 15"/>
              <p:cNvSpPr/>
              <p:nvPr/>
            </p:nvSpPr>
            <p:spPr bwMode="auto">
              <a:xfrm>
                <a:off x="6679661" y="2779750"/>
                <a:ext cx="1956834" cy="2488354"/>
              </a:xfrm>
              <a:prstGeom prst="rect">
                <a:avLst/>
              </a:prstGeom>
              <a:solidFill>
                <a:srgbClr val="FFFFFF"/>
              </a:solidFill>
              <a:ln w="28575" cap="flat" cmpd="sng" algn="ctr">
                <a:solidFill>
                  <a:schemeClr val="bg1">
                    <a:lumMod val="6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6679661" y="3646383"/>
                <a:ext cx="1956833" cy="1477328"/>
              </a:xfrm>
              <a:prstGeom prst="rect">
                <a:avLst/>
              </a:prstGeom>
              <a:noFill/>
            </p:spPr>
            <p:txBody>
              <a:bodyPr wrap="square" rtlCol="0">
                <a:spAutoFit/>
              </a:bodyPr>
              <a:lstStyle/>
              <a:p>
                <a:pPr lvl="0" algn="ctr" fontAlgn="base">
                  <a:spcBef>
                    <a:spcPct val="0"/>
                  </a:spcBef>
                  <a:spcAft>
                    <a:spcPts val="120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Local Configuration Store</a:t>
                </a:r>
              </a:p>
              <a:p>
                <a:pPr lvl="0" algn="ctr" fontAlgn="base">
                  <a:spcBef>
                    <a:spcPct val="0"/>
                  </a:spcBef>
                  <a:spcAft>
                    <a:spcPts val="120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Parser and Dispatcher</a:t>
                </a:r>
              </a:p>
              <a:p>
                <a:pPr lvl="0" algn="ctr" fontAlgn="base">
                  <a:spcBef>
                    <a:spcPct val="0"/>
                  </a:spcBef>
                  <a:spcAft>
                    <a:spcPts val="1200"/>
                  </a:spcAft>
                </a:pPr>
                <a:r>
                  <a:rPr lang="en-CA" sz="1400" b="1">
                    <a:solidFill>
                      <a:srgbClr val="000000"/>
                    </a:solidFill>
                    <a:latin typeface="Segoe UI" panose="020B0502040204020203" pitchFamily="34" charset="0"/>
                    <a:ea typeface="Segoe UI" panose="020B0502040204020203" pitchFamily="34" charset="0"/>
                    <a:cs typeface="Segoe UI" panose="020B0502040204020203" pitchFamily="34" charset="0"/>
                  </a:rPr>
                  <a:t>Imperative Providers</a:t>
                </a:r>
                <a:endParaRPr lang="en-CA" sz="14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p:cNvGrpSpPr/>
              <p:nvPr/>
            </p:nvGrpSpPr>
            <p:grpSpPr>
              <a:xfrm>
                <a:off x="7014911" y="2230856"/>
                <a:ext cx="1286332" cy="1370416"/>
                <a:chOff x="6858000" y="2230856"/>
                <a:chExt cx="1286332" cy="1370416"/>
              </a:xfrm>
            </p:grpSpPr>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2279503"/>
                  <a:ext cx="519284" cy="920897"/>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5048" y="2230856"/>
                  <a:ext cx="519284" cy="920897"/>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9717" y="2507721"/>
                  <a:ext cx="616641" cy="1093551"/>
                </a:xfrm>
                <a:prstGeom prst="rect">
                  <a:avLst/>
                </a:prstGeom>
              </p:spPr>
            </p:pic>
          </p:grpSp>
        </p:grpSp>
      </p:grpSp>
      <p:sp>
        <p:nvSpPr>
          <p:cNvPr id="50" name="TextBox 49"/>
          <p:cNvSpPr txBox="1"/>
          <p:nvPr/>
        </p:nvSpPr>
        <p:spPr>
          <a:xfrm>
            <a:off x="0" y="1117596"/>
            <a:ext cx="9144000" cy="400110"/>
          </a:xfrm>
          <a:prstGeom prst="rect">
            <a:avLst/>
          </a:prstGeom>
          <a:noFill/>
        </p:spPr>
        <p:txBody>
          <a:bodyPr wrap="square" rtlCol="0">
            <a:spAutoFit/>
          </a:bodyPr>
          <a:lstStyle/>
          <a:p>
            <a:pPr lvl="0" algn="ctr" fontAlgn="base">
              <a:spcBef>
                <a:spcPct val="0"/>
              </a:spcBef>
              <a:spcAft>
                <a:spcPct val="0"/>
              </a:spcAft>
            </a:pPr>
            <a:r>
              <a:rPr lang="en-CA"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Windows PowerShell DSC Push/Pull Model</a:t>
            </a:r>
          </a:p>
        </p:txBody>
      </p:sp>
    </p:spTree>
    <p:extLst>
      <p:ext uri="{BB962C8B-B14F-4D97-AF65-F5344CB8AC3E}">
        <p14:creationId xmlns:p14="http://schemas.microsoft.com/office/powerpoint/2010/main" val="1186044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c7896d5c-e62d-4e00-a461-57f334fa0b2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5911" cy="740664"/>
          </a:xfrm>
        </p:spPr>
        <p:txBody>
          <a:bodyPr/>
          <a:lstStyle/>
          <a:p>
            <a:r>
              <a:rPr lang="en-CA" dirty="0" smtClean="0"/>
              <a:t>Lab: Deploying and Managing Windows Server 2012</a:t>
            </a:r>
            <a:endParaRPr lang="en-CA" dirty="0"/>
          </a:p>
        </p:txBody>
      </p:sp>
      <p:sp>
        <p:nvSpPr>
          <p:cNvPr id="3" name="Text Placeholder 2"/>
          <p:cNvSpPr>
            <a:spLocks noGrp="1"/>
          </p:cNvSpPr>
          <p:nvPr>
            <p:ph type="body" idx="1"/>
          </p:nvPr>
        </p:nvSpPr>
        <p:spPr>
          <a:xfrm>
            <a:off x="458787" y="1021215"/>
            <a:ext cx="8467497" cy="2679248"/>
          </a:xfrm>
        </p:spPr>
        <p:txBody>
          <a:bodyPr/>
          <a:lstStyle/>
          <a:p>
            <a:pPr>
              <a:spcAft>
                <a:spcPts val="600"/>
              </a:spcAft>
            </a:pPr>
            <a:r>
              <a:rPr lang="en-CA" sz="2550" dirty="0" smtClean="0"/>
              <a:t>Exercise 1: Deploying Windows Server 2012
Exercise 2: Configuring Windows Server 2012 Server Core
Exercise 3: Managing Servers
Exercise 4: Using Windows PowerShell to Manage Servers</a:t>
            </a:r>
            <a:endParaRPr lang="en-CA" sz="2550" dirty="0"/>
          </a:p>
        </p:txBody>
      </p:sp>
      <p:sp>
        <p:nvSpPr>
          <p:cNvPr id="4" name="TextBox 3"/>
          <p:cNvSpPr txBox="1"/>
          <p:nvPr/>
        </p:nvSpPr>
        <p:spPr>
          <a:xfrm>
            <a:off x="515940" y="3716573"/>
            <a:ext cx="2694199" cy="430887"/>
          </a:xfrm>
          <a:prstGeom prst="rect">
            <a:avLst/>
          </a:prstGeom>
          <a:noFill/>
        </p:spPr>
        <p:txBody>
          <a:bodyPr vert="horz" wrap="none" rtlCol="0">
            <a:spAutoFit/>
          </a:bodyPr>
          <a:lstStyle/>
          <a:p>
            <a:r>
              <a:rPr lang="en-CA" sz="2200" b="1" dirty="0" smtClean="0">
                <a:latin typeface="Segoe UI" panose="020B0502040204020203" pitchFamily="34" charset="0"/>
              </a:rPr>
              <a:t>Logon Information</a:t>
            </a:r>
            <a:endParaRPr lang="en-CA" sz="2200" b="1" dirty="0">
              <a:latin typeface="Segoe UI" panose="020B0502040204020203" pitchFamily="34" charset="0"/>
            </a:endParaRPr>
          </a:p>
        </p:txBody>
      </p:sp>
      <p:sp>
        <p:nvSpPr>
          <p:cNvPr id="5" name="TextBox 4"/>
          <p:cNvSpPr txBox="1"/>
          <p:nvPr/>
        </p:nvSpPr>
        <p:spPr>
          <a:xfrm>
            <a:off x="515940" y="4177552"/>
            <a:ext cx="5724644" cy="1631216"/>
          </a:xfrm>
          <a:prstGeom prst="rect">
            <a:avLst/>
          </a:prstGeom>
          <a:noFill/>
        </p:spPr>
        <p:txBody>
          <a:bodyPr vert="horz" wrap="none" rtlCol="0">
            <a:spAutoFit/>
          </a:bodyPr>
          <a:lstStyle/>
          <a:p>
            <a:pPr>
              <a:tabLst>
                <a:tab pos="2514600" algn="l"/>
              </a:tabLst>
            </a:pPr>
            <a:r>
              <a:rPr lang="en-US" sz="2000" b="0" i="0" u="none" strike="noStrike" baseline="0" dirty="0" smtClean="0">
                <a:latin typeface="Segoe UI" panose="020B0502040204020203" pitchFamily="34" charset="0"/>
              </a:rPr>
              <a:t>Virtual machines	</a:t>
            </a:r>
            <a:r>
              <a:rPr lang="fi-FI" sz="2000" b="1" i="0" u="none" strike="noStrike" baseline="0" dirty="0" smtClean="0">
                <a:latin typeface="Segoe UI" panose="020B0502040204020203" pitchFamily="34" charset="0"/>
              </a:rPr>
              <a:t>20410D‑LON‑DC1</a:t>
            </a:r>
          </a:p>
          <a:p>
            <a:pPr>
              <a:tabLst>
                <a:tab pos="2514600" algn="l"/>
              </a:tabLst>
            </a:pPr>
            <a:r>
              <a:rPr lang="fi-FI" sz="2000" b="1" i="0" u="none" strike="noStrike" baseline="0" dirty="0" smtClean="0">
                <a:latin typeface="Segoe UI" panose="020B0502040204020203" pitchFamily="34" charset="0"/>
              </a:rPr>
              <a:t>	20410D‑LON‑SVR3</a:t>
            </a:r>
          </a:p>
          <a:p>
            <a:pPr>
              <a:tabLst>
                <a:tab pos="2514600" algn="l"/>
              </a:tabLst>
            </a:pPr>
            <a:r>
              <a:rPr lang="en-US" sz="2000" b="1" i="0" u="none" strike="noStrike" baseline="0" dirty="0" smtClean="0">
                <a:latin typeface="Segoe UI" panose="020B0502040204020203" pitchFamily="34" charset="0"/>
              </a:rPr>
              <a:t>	20410D‑LON‑CORE</a:t>
            </a:r>
            <a:r>
              <a:rPr lang="en-US" sz="2000" b="0" i="0" u="none" strike="noStrike" baseline="0" dirty="0" smtClean="0">
                <a:latin typeface="Segoe UI" panose="020B0502040204020203" pitchFamily="34" charset="0"/>
              </a:rPr>
              <a:t>	</a:t>
            </a:r>
          </a:p>
          <a:p>
            <a:pPr>
              <a:tabLst>
                <a:tab pos="2514600" algn="l"/>
              </a:tabLst>
            </a:pPr>
            <a:r>
              <a:rPr lang="en-US" sz="2000" b="0" i="0" u="none" strike="noStrike" baseline="0" dirty="0" smtClean="0">
                <a:latin typeface="Segoe UI" panose="020B0502040204020203" pitchFamily="34" charset="0"/>
              </a:rPr>
              <a:t>User name	</a:t>
            </a:r>
            <a:r>
              <a:rPr lang="en-US" sz="2000" b="1" i="0" u="none" strike="noStrike" baseline="0" dirty="0" err="1" smtClean="0">
                <a:latin typeface="Segoe UI" panose="020B0502040204020203" pitchFamily="34" charset="0"/>
              </a:rPr>
              <a:t>Adatum</a:t>
            </a:r>
            <a:r>
              <a:rPr lang="en-US" sz="2000" b="1" i="0" u="none" strike="noStrike" baseline="0" dirty="0" smtClean="0">
                <a:latin typeface="Segoe UI" panose="020B0502040204020203" pitchFamily="34" charset="0"/>
              </a:rPr>
              <a:t>\Administrator</a:t>
            </a:r>
            <a:r>
              <a:rPr lang="en-US" sz="2000" b="0" i="0" u="none" strike="noStrike" baseline="0" dirty="0" smtClean="0">
                <a:latin typeface="Segoe UI" panose="020B0502040204020203" pitchFamily="34" charset="0"/>
              </a:rPr>
              <a:t>	</a:t>
            </a:r>
          </a:p>
          <a:p>
            <a:pPr>
              <a:tabLst>
                <a:tab pos="2514600" algn="l"/>
              </a:tabLst>
            </a:pPr>
            <a:r>
              <a:rPr lang="en-US" sz="2000" b="0" i="0" u="none" strike="noStrike" baseline="0" dirty="0" smtClean="0">
                <a:latin typeface="Segoe UI" panose="020B0502040204020203" pitchFamily="34" charset="0"/>
              </a:rPr>
              <a:t>Password	</a:t>
            </a:r>
            <a:r>
              <a:rPr lang="en-US" sz="2000" b="1" i="0" u="none" strike="noStrike" baseline="0" dirty="0" smtClean="0">
                <a:latin typeface="Segoe UI" panose="020B0502040204020203" pitchFamily="34" charset="0"/>
              </a:rPr>
              <a:t>Pa$$w0rd</a:t>
            </a:r>
            <a:endParaRPr lang="fr-CA" sz="2000" b="1" dirty="0">
              <a:solidFill>
                <a:srgbClr val="000000"/>
              </a:solidFill>
              <a:latin typeface="Segoe UI" panose="020B0502040204020203" pitchFamily="34" charset="0"/>
            </a:endParaRPr>
          </a:p>
        </p:txBody>
      </p:sp>
      <p:sp>
        <p:nvSpPr>
          <p:cNvPr id="6" name="TextBox 5"/>
          <p:cNvSpPr txBox="1"/>
          <p:nvPr/>
        </p:nvSpPr>
        <p:spPr>
          <a:xfrm>
            <a:off x="515940" y="6034770"/>
            <a:ext cx="3516860" cy="400110"/>
          </a:xfrm>
          <a:prstGeom prst="rect">
            <a:avLst/>
          </a:prstGeom>
          <a:noFill/>
        </p:spPr>
        <p:txBody>
          <a:bodyPr vert="horz" wrap="none" rtlCol="0">
            <a:spAutoFit/>
          </a:bodyPr>
          <a:lstStyle/>
          <a:p>
            <a:r>
              <a:rPr lang="en-CA" sz="2000" b="1" dirty="0" smtClean="0">
                <a:latin typeface="Segoe UI" panose="020B0502040204020203" pitchFamily="34" charset="0"/>
              </a:rPr>
              <a:t>Estimated Time: 75 minutes</a:t>
            </a:r>
            <a:endParaRPr lang="en-CA" sz="2000" b="1" dirty="0">
              <a:latin typeface="Segoe UI" panose="020B0502040204020203" pitchFamily="34" charset="0"/>
            </a:endParaRPr>
          </a:p>
        </p:txBody>
      </p:sp>
    </p:spTree>
    <p:extLst>
      <p:ext uri="{BB962C8B-B14F-4D97-AF65-F5344CB8AC3E}">
        <p14:creationId xmlns:p14="http://schemas.microsoft.com/office/powerpoint/2010/main" val="2291226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3" name="Text Placeholder 2"/>
          <p:cNvSpPr>
            <a:spLocks noGrp="1"/>
          </p:cNvSpPr>
          <p:nvPr>
            <p:ph type="body" idx="1"/>
          </p:nvPr>
        </p:nvSpPr>
        <p:spPr/>
        <p:txBody>
          <a:bodyPr/>
          <a:lstStyle/>
          <a:p>
            <a:pPr marL="0" indent="0" rtl="0" eaLnBrk="1" latinLnBrk="0" hangingPunct="1">
              <a:spcAft>
                <a:spcPts val="1200"/>
              </a:spcAft>
              <a:buNone/>
            </a:pPr>
            <a:r>
              <a:rPr lang="en-US" sz="2400" dirty="0" smtClean="0">
                <a:solidFill>
                  <a:schemeClr val="tx1"/>
                </a:solidFill>
                <a:effectLst/>
                <a:latin typeface="Segoe UI" pitchFamily="34" charset="0"/>
                <a:ea typeface="Segoe UI" pitchFamily="34" charset="0"/>
                <a:cs typeface="Segoe UI" pitchFamily="34" charset="0"/>
              </a:rPr>
              <a:t>A. Datum Corporation is a global engineering and manufacturing company with a head office based in London, England. A. Datum has recently deployed a Windows Server 2012 infrastructure with Windows 8.1 clients.</a:t>
            </a:r>
            <a:endParaRPr lang="en-CA" sz="2400" dirty="0" smtClean="0">
              <a:effectLst/>
            </a:endParaRPr>
          </a:p>
          <a:p>
            <a:pPr marL="0" indent="0" rtl="0" eaLnBrk="1" latinLnBrk="0" hangingPunct="1">
              <a:spcAft>
                <a:spcPts val="1200"/>
              </a:spcAft>
              <a:buNone/>
            </a:pPr>
            <a:r>
              <a:rPr lang="en-US" sz="2400" dirty="0" smtClean="0">
                <a:solidFill>
                  <a:schemeClr val="tx1"/>
                </a:solidFill>
                <a:effectLst/>
                <a:latin typeface="Segoe UI" pitchFamily="34" charset="0"/>
                <a:ea typeface="Segoe UI" pitchFamily="34" charset="0"/>
                <a:cs typeface="Segoe UI" pitchFamily="34" charset="0"/>
              </a:rPr>
              <a:t>You have been working for A. Datum for several years as a desktop support specialist and have recently accepted a promotion to the server support team.</a:t>
            </a:r>
            <a:endParaRPr lang="en-CA" sz="2400" dirty="0" smtClean="0">
              <a:effectLst/>
            </a:endParaRPr>
          </a:p>
          <a:p>
            <a:pPr marL="0" indent="0" rtl="0" eaLnBrk="1" latinLnBrk="0" hangingPunct="1">
              <a:spcAft>
                <a:spcPts val="1200"/>
              </a:spcAft>
              <a:buNone/>
            </a:pPr>
            <a:r>
              <a:rPr lang="en-US" sz="2400" dirty="0" smtClean="0">
                <a:solidFill>
                  <a:schemeClr val="tx1"/>
                </a:solidFill>
                <a:effectLst/>
                <a:latin typeface="Segoe UI" pitchFamily="34" charset="0"/>
                <a:ea typeface="Segoe UI" pitchFamily="34" charset="0"/>
                <a:cs typeface="Segoe UI" pitchFamily="34" charset="0"/>
              </a:rPr>
              <a:t>The marketing department has purchased a new web‑based application. You need to install and configure the servers in the data center for this</a:t>
            </a:r>
            <a:r>
              <a:rPr lang="en-US" sz="2400" baseline="0" dirty="0" smtClean="0">
                <a:solidFill>
                  <a:schemeClr val="tx1"/>
                </a:solidFill>
                <a:effectLst/>
                <a:latin typeface="Segoe UI" pitchFamily="34" charset="0"/>
                <a:ea typeface="Segoe UI" pitchFamily="34" charset="0"/>
                <a:cs typeface="Segoe UI" pitchFamily="34" charset="0"/>
              </a:rPr>
              <a:t> </a:t>
            </a:r>
            <a:r>
              <a:rPr lang="en-US" sz="2400" kern="1200" dirty="0" smtClean="0">
                <a:solidFill>
                  <a:srgbClr val="000000"/>
                </a:solidFill>
                <a:ea typeface="Times New Roman" panose="02020603050405020304" pitchFamily="18" charset="0"/>
              </a:rPr>
              <a:t>application. One server has a GUI interface, and the other server is configured as Server Core.</a:t>
            </a:r>
            <a:endParaRPr lang="en-CA" sz="2400" kern="1200" dirty="0" smtClean="0">
              <a:solidFill>
                <a:srgbClr val="000000"/>
              </a:solidFill>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194343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656b3fd8-0c94-46df-92ac-a6e28e3565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What IP address range do the computers in the lab use?
Why must you set the DNS server address prior to joining the domain?
Besides sconfig.cmd, what other tool can you use to rename a computer running the Server Core operating system?</a:t>
            </a:r>
            <a:endParaRPr lang="en-CA" dirty="0"/>
          </a:p>
        </p:txBody>
      </p:sp>
    </p:spTree>
    <p:extLst>
      <p:ext uri="{BB962C8B-B14F-4D97-AF65-F5344CB8AC3E}">
        <p14:creationId xmlns:p14="http://schemas.microsoft.com/office/powerpoint/2010/main" val="243440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a:t>
            </a:r>
            <a:r>
              <a:rPr lang="en-CA" dirty="0"/>
              <a:t>Common Issues and Troubleshooting Tips</a:t>
            </a:r>
          </a:p>
          <a:p>
            <a:r>
              <a:rPr lang="en-CA" dirty="0" smtClean="0"/>
              <a:t>Tools</a:t>
            </a:r>
            <a:endParaRPr lang="en-CA" dirty="0"/>
          </a:p>
        </p:txBody>
      </p:sp>
    </p:spTree>
    <p:extLst>
      <p:ext uri="{BB962C8B-B14F-4D97-AF65-F5344CB8AC3E}">
        <p14:creationId xmlns:p14="http://schemas.microsoft.com/office/powerpoint/2010/main" val="31594847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17032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fbd282cd-a5a7-41ba-9a5c-8cf391000b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Windows Server 2012 R2 Roles</a:t>
            </a:r>
            <a:endParaRPr lang="en-CA"/>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1800"/>
              </a:spcBef>
              <a:buNone/>
            </a:pPr>
            <a:r>
              <a:rPr lang="en-US" kern="0">
                <a:solidFill>
                  <a:srgbClr val="000000"/>
                </a:solidFill>
              </a:rPr>
              <a:t>Roles</a:t>
            </a:r>
          </a:p>
          <a:p>
            <a:pPr lvl="1"/>
            <a:r>
              <a:rPr lang="en-US" kern="0">
                <a:solidFill>
                  <a:srgbClr val="000000"/>
                </a:solidFill>
              </a:rPr>
              <a:t>Roles are made up of role services components that provide additional functionality associated with the role</a:t>
            </a:r>
          </a:p>
          <a:p>
            <a:pPr lvl="1"/>
            <a:r>
              <a:rPr lang="en-US" kern="0">
                <a:solidFill>
                  <a:srgbClr val="000000"/>
                </a:solidFill>
              </a:rPr>
              <a:t>In Server Manager 2012, console servers with a similar role are grouped together</a:t>
            </a:r>
          </a:p>
          <a:p>
            <a:pPr lvl="1"/>
            <a:r>
              <a:rPr lang="en-US" kern="0">
                <a:solidFill>
                  <a:srgbClr val="000000"/>
                </a:solidFill>
              </a:rPr>
              <a:t>Role deployment also includes the configuration of dependencies</a:t>
            </a:r>
            <a:endParaRPr lang="en-US" kern="0" dirty="0">
              <a:solidFill>
                <a:srgbClr val="000000"/>
              </a:solidFill>
            </a:endParaRPr>
          </a:p>
        </p:txBody>
      </p:sp>
    </p:spTree>
    <p:extLst>
      <p:ext uri="{BB962C8B-B14F-4D97-AF65-F5344CB8AC3E}">
        <p14:creationId xmlns:p14="http://schemas.microsoft.com/office/powerpoint/2010/main" val="339426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ed5fdb9-f667-416f-8992-83ab1ee998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What Are the Windows Server 2012 Features?</a:t>
            </a:r>
            <a:endParaRPr lang="en-CA"/>
          </a:p>
        </p:txBody>
      </p:sp>
      <p:sp>
        <p:nvSpPr>
          <p:cNvPr id="4" name="Rectangle 2"/>
          <p:cNvSpPr>
            <a:spLocks noChangeArrowheads="1"/>
          </p:cNvSpPr>
          <p:nvPr/>
        </p:nvSpPr>
        <p:spPr bwMode="auto">
          <a:xfrm>
            <a:off x="0" y="-261610"/>
            <a:ext cx="184731" cy="5232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endParaRPr lang="en-US" sz="2800" b="1">
              <a:solidFill>
                <a:srgbClr val="000000"/>
              </a:solidFill>
              <a:latin typeface="Segoe UI" pitchFamily="34" charset="0"/>
              <a:ea typeface="Segoe UI" pitchFamily="34" charset="0"/>
              <a:cs typeface="Segoe UI" pitchFamily="34" charset="0"/>
            </a:endParaRPr>
          </a:p>
        </p:txBody>
      </p:sp>
      <p:sp>
        <p:nvSpPr>
          <p:cNvPr id="5" name="Content Placeholder 7"/>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Features:</a:t>
            </a:r>
          </a:p>
          <a:p>
            <a:pPr lvl="1"/>
            <a:r>
              <a:rPr lang="en-US" altLang="zh-TW" sz="2600" kern="0">
                <a:solidFill>
                  <a:srgbClr val="000000"/>
                </a:solidFill>
              </a:rPr>
              <a:t>Are components that support the server such as Windows Server Backup or Failover clustering</a:t>
            </a:r>
          </a:p>
          <a:p>
            <a:pPr lvl="1"/>
            <a:r>
              <a:rPr lang="en-US" altLang="zh-TW" sz="2600" kern="0">
                <a:solidFill>
                  <a:srgbClr val="000000"/>
                </a:solidFill>
              </a:rPr>
              <a:t>Usually do not provide a service directly to clients on the network</a:t>
            </a:r>
          </a:p>
          <a:p>
            <a:pPr marL="0" lvl="0" indent="0">
              <a:spcBef>
                <a:spcPts val="1800"/>
              </a:spcBef>
              <a:buNone/>
            </a:pPr>
            <a:r>
              <a:rPr lang="en-US" kern="0">
                <a:solidFill>
                  <a:srgbClr val="000000"/>
                </a:solidFill>
              </a:rPr>
              <a:t>Keep in mind the following points:</a:t>
            </a:r>
          </a:p>
          <a:p>
            <a:pPr lvl="1"/>
            <a:r>
              <a:rPr lang="en-US" altLang="zh-TW" sz="2600" kern="0">
                <a:solidFill>
                  <a:srgbClr val="000000"/>
                </a:solidFill>
              </a:rPr>
              <a:t>Roles can have features as dependencies</a:t>
            </a:r>
          </a:p>
          <a:p>
            <a:pPr lvl="1"/>
            <a:r>
              <a:rPr lang="en-US" altLang="zh-TW" sz="2600" kern="0">
                <a:solidFill>
                  <a:srgbClr val="000000"/>
                </a:solidFill>
              </a:rPr>
              <a:t>Features on Demand are features that need to be installed using a mounted image as a source</a:t>
            </a:r>
            <a:endParaRPr lang="en-US" altLang="zh-TW" sz="2600" kern="0" dirty="0">
              <a:solidFill>
                <a:srgbClr val="000000"/>
              </a:solidFill>
            </a:endParaRPr>
          </a:p>
        </p:txBody>
      </p:sp>
    </p:spTree>
    <p:extLst>
      <p:ext uri="{BB962C8B-B14F-4D97-AF65-F5344CB8AC3E}">
        <p14:creationId xmlns:p14="http://schemas.microsoft.com/office/powerpoint/2010/main" val="118524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4016f2b-c6e7-49f6-87b6-dfea7cec3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Lesson 2: Installing Windows Server 2012</a:t>
            </a:r>
            <a:endParaRPr lang="en-CA"/>
          </a:p>
        </p:txBody>
      </p:sp>
      <p:sp>
        <p:nvSpPr>
          <p:cNvPr id="3" name="Text Placeholder 2"/>
          <p:cNvSpPr>
            <a:spLocks noGrp="1"/>
          </p:cNvSpPr>
          <p:nvPr>
            <p:ph type="body" idx="1"/>
          </p:nvPr>
        </p:nvSpPr>
        <p:spPr>
          <a:xfrm>
            <a:off x="460375" y="1021215"/>
            <a:ext cx="8579122" cy="5147356"/>
          </a:xfrm>
        </p:spPr>
        <p:txBody>
          <a:bodyPr/>
          <a:lstStyle/>
          <a:p>
            <a:r>
              <a:rPr lang="en-CA" dirty="0" smtClean="0"/>
              <a:t>Installation Methods
Installation Types
Choosing Whether to Upgrade or Migrate
</a:t>
            </a:r>
            <a:r>
              <a:rPr lang="en-CA" spc="-30" dirty="0" smtClean="0"/>
              <a:t>Hardware Requirements for Windows Server 2012 R2</a:t>
            </a:r>
            <a:r>
              <a:rPr lang="en-CA" dirty="0" smtClean="0"/>
              <a:t>
Installing Windows Server 2012
Migrating Server Roles</a:t>
            </a:r>
            <a:endParaRPr lang="en-CA" dirty="0"/>
          </a:p>
        </p:txBody>
      </p:sp>
    </p:spTree>
    <p:extLst>
      <p:ext uri="{BB962C8B-B14F-4D97-AF65-F5344CB8AC3E}">
        <p14:creationId xmlns:p14="http://schemas.microsoft.com/office/powerpoint/2010/main" val="94939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227a4b2-fd7a-4968-904c-0db7357a2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Installation Methods</a:t>
            </a:r>
            <a:endParaRPr lang="en-CA"/>
          </a:p>
        </p:txBody>
      </p:sp>
      <p:sp>
        <p:nvSpPr>
          <p:cNvPr id="4" name="TextBox 3"/>
          <p:cNvSpPr txBox="1"/>
          <p:nvPr/>
        </p:nvSpPr>
        <p:spPr>
          <a:xfrm>
            <a:off x="504397" y="989867"/>
            <a:ext cx="8093124" cy="954107"/>
          </a:xfrm>
          <a:prstGeom prst="rect">
            <a:avLst/>
          </a:prstGeom>
          <a:noFill/>
        </p:spPr>
        <p:txBody>
          <a:bodyPr wrap="square" rtlCol="0">
            <a:spAutoFit/>
          </a:bodyPr>
          <a:lstStyle/>
          <a:p>
            <a:pPr lvl="0" algn="ctr" fontAlgn="base">
              <a:spcBef>
                <a:spcPct val="0"/>
              </a:spcBef>
              <a:spcAft>
                <a:spcPct val="0"/>
              </a:spcAft>
            </a:pPr>
            <a:r>
              <a:rPr lang="en-US" sz="2800" b="1">
                <a:solidFill>
                  <a:srgbClr val="000000"/>
                </a:solidFill>
                <a:latin typeface="Segoe UI" pitchFamily="34" charset="0"/>
                <a:ea typeface="Segoe UI" pitchFamily="34" charset="0"/>
                <a:cs typeface="Segoe UI" pitchFamily="34" charset="0"/>
              </a:rPr>
              <a:t>Windows Server 2012 R2 deployment </a:t>
            </a:r>
            <a:br>
              <a:rPr lang="en-US" sz="2800" b="1">
                <a:solidFill>
                  <a:srgbClr val="000000"/>
                </a:solidFill>
                <a:latin typeface="Segoe UI" pitchFamily="34" charset="0"/>
                <a:ea typeface="Segoe UI" pitchFamily="34" charset="0"/>
                <a:cs typeface="Segoe UI" pitchFamily="34" charset="0"/>
              </a:rPr>
            </a:br>
            <a:r>
              <a:rPr lang="en-US" sz="2800" b="1">
                <a:solidFill>
                  <a:srgbClr val="000000"/>
                </a:solidFill>
                <a:latin typeface="Segoe UI" pitchFamily="34" charset="0"/>
                <a:ea typeface="Segoe UI" pitchFamily="34" charset="0"/>
                <a:cs typeface="Segoe UI" pitchFamily="34" charset="0"/>
              </a:rPr>
              <a:t>method options include:</a:t>
            </a:r>
            <a:endParaRPr lang="en-US" sz="2400" b="1"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a:off x="5627963" y="3389574"/>
            <a:ext cx="2464839" cy="369332"/>
          </a:xfrm>
          <a:prstGeom prst="rect">
            <a:avLst/>
          </a:prstGeom>
          <a:noFill/>
        </p:spPr>
        <p:txBody>
          <a:bodyPr wrap="square" rtlCol="0">
            <a:spAutoFit/>
          </a:bodyPr>
          <a:lstStyle>
            <a:defPPr>
              <a:defRPr lang="en-US"/>
            </a:defPPr>
            <a:lvl1pPr>
              <a:defRPr sz="2300">
                <a:latin typeface="Segoe UI" pitchFamily="34" charset="0"/>
                <a:ea typeface="Segoe UI" pitchFamily="34" charset="0"/>
                <a:cs typeface="Segoe UI" pitchFamily="34" charset="0"/>
              </a:defRPr>
            </a:lvl1pPr>
          </a:lstStyle>
          <a:p>
            <a:pPr lvl="0" fontAlgn="base">
              <a:spcBef>
                <a:spcPct val="0"/>
              </a:spcBef>
              <a:spcAft>
                <a:spcPct val="0"/>
              </a:spcAft>
            </a:pPr>
            <a:r>
              <a:rPr lang="en-US" sz="1800" b="1">
                <a:solidFill>
                  <a:srgbClr val="000000"/>
                </a:solidFill>
                <a:latin typeface="Verdana" pitchFamily="34" charset="0"/>
                <a:cs typeface="Arial" charset="0"/>
              </a:rPr>
              <a:t>USB flash drive</a:t>
            </a:r>
            <a:endParaRPr lang="en-US" sz="1800" b="1" dirty="0">
              <a:solidFill>
                <a:srgbClr val="000000"/>
              </a:solidFill>
              <a:latin typeface="Verdana" pitchFamily="34" charset="0"/>
              <a:cs typeface="Arial" charset="0"/>
            </a:endParaRPr>
          </a:p>
        </p:txBody>
      </p:sp>
      <p:sp>
        <p:nvSpPr>
          <p:cNvPr id="6" name="TextBox 5"/>
          <p:cNvSpPr txBox="1"/>
          <p:nvPr/>
        </p:nvSpPr>
        <p:spPr>
          <a:xfrm>
            <a:off x="1312606" y="3389574"/>
            <a:ext cx="1905395" cy="461665"/>
          </a:xfrm>
          <a:prstGeom prst="rect">
            <a:avLst/>
          </a:prstGeom>
          <a:noFill/>
        </p:spPr>
        <p:txBody>
          <a:bodyPr wrap="square" rtlCol="0">
            <a:spAutoFit/>
          </a:bodyPr>
          <a:lstStyle/>
          <a:p>
            <a:pPr lvl="0" fontAlgn="base">
              <a:spcBef>
                <a:spcPct val="0"/>
              </a:spcBef>
              <a:spcAft>
                <a:spcPct val="0"/>
              </a:spcAft>
            </a:pPr>
            <a:r>
              <a:rPr lang="en-US" sz="2300" b="1">
                <a:solidFill>
                  <a:srgbClr val="000000"/>
                </a:solidFill>
                <a:latin typeface="Segoe UI" pitchFamily="34" charset="0"/>
                <a:ea typeface="Segoe UI" pitchFamily="34" charset="0"/>
                <a:cs typeface="Segoe UI" pitchFamily="34" charset="0"/>
              </a:rPr>
              <a:t>Optical disk</a:t>
            </a:r>
            <a:endParaRPr lang="en-US" sz="2300" b="1" dirty="0">
              <a:solidFill>
                <a:srgbClr val="000000"/>
              </a:solidFill>
              <a:latin typeface="Segoe UI" pitchFamily="34" charset="0"/>
              <a:ea typeface="Segoe UI" pitchFamily="34" charset="0"/>
              <a:cs typeface="Segoe UI" pitchFamily="34" charset="0"/>
            </a:endParaRPr>
          </a:p>
        </p:txBody>
      </p:sp>
      <p:sp>
        <p:nvSpPr>
          <p:cNvPr id="7" name="TextBox 6"/>
          <p:cNvSpPr txBox="1"/>
          <p:nvPr/>
        </p:nvSpPr>
        <p:spPr>
          <a:xfrm>
            <a:off x="1813560" y="5810295"/>
            <a:ext cx="5880461" cy="461665"/>
          </a:xfrm>
          <a:prstGeom prst="rect">
            <a:avLst/>
          </a:prstGeom>
          <a:noFill/>
        </p:spPr>
        <p:txBody>
          <a:bodyPr wrap="square" rtlCol="0">
            <a:spAutoFit/>
          </a:bodyPr>
          <a:lstStyle/>
          <a:p>
            <a:pPr lvl="0" algn="ctr" fontAlgn="base">
              <a:spcBef>
                <a:spcPct val="0"/>
              </a:spcBef>
              <a:spcAft>
                <a:spcPct val="0"/>
              </a:spcAft>
            </a:pPr>
            <a:r>
              <a:rPr lang="en-US" sz="2300" b="1">
                <a:solidFill>
                  <a:srgbClr val="000000"/>
                </a:solidFill>
                <a:latin typeface="Segoe UI" panose="020B0502040204020203" pitchFamily="34" charset="0"/>
                <a:ea typeface="Segoe UI" panose="020B0502040204020203" pitchFamily="34" charset="0"/>
                <a:cs typeface="Segoe UI" panose="020B0502040204020203" pitchFamily="34" charset="0"/>
              </a:rPr>
              <a:t>Windows Deployment Services</a:t>
            </a:r>
            <a:endParaRPr lang="en-US" sz="23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8" name="Group 7" descr="Illustration of an optical disk, Windows Deployment Services, and a USB flash drive."/>
          <p:cNvGrpSpPr/>
          <p:nvPr/>
        </p:nvGrpSpPr>
        <p:grpSpPr>
          <a:xfrm>
            <a:off x="1451232" y="1952155"/>
            <a:ext cx="6255853" cy="3776162"/>
            <a:chOff x="1451232" y="1952155"/>
            <a:chExt cx="6255853" cy="3776162"/>
          </a:xfrm>
        </p:grpSpPr>
        <p:grpSp>
          <p:nvGrpSpPr>
            <p:cNvPr id="9" name="Group 8" descr="Optical disk, Windows Deployment Services, and USB flash drive."/>
            <p:cNvGrpSpPr/>
            <p:nvPr/>
          </p:nvGrpSpPr>
          <p:grpSpPr>
            <a:xfrm>
              <a:off x="1451232" y="1952155"/>
              <a:ext cx="6255853" cy="3776162"/>
              <a:chOff x="1451232" y="1952155"/>
              <a:chExt cx="6255853" cy="3776162"/>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4760" y="4449202"/>
                <a:ext cx="1503251" cy="127911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0020" y="4306005"/>
                <a:ext cx="713770" cy="67321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9513" y="4489543"/>
                <a:ext cx="554564" cy="573483"/>
              </a:xfrm>
              <a:prstGeom prst="rect">
                <a:avLst/>
              </a:prstGeom>
            </p:spPr>
          </p:pic>
          <p:pic>
            <p:nvPicPr>
              <p:cNvPr id="14" name="Picture 13" descr="USB flash driv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6397" y="1952155"/>
                <a:ext cx="1630688" cy="1358219"/>
              </a:xfrm>
              <a:prstGeom prst="rect">
                <a:avLst/>
              </a:prstGeom>
            </p:spPr>
          </p:pic>
          <p:grpSp>
            <p:nvGrpSpPr>
              <p:cNvPr id="15" name="Group 14" descr="Optical discs"/>
              <p:cNvGrpSpPr/>
              <p:nvPr/>
            </p:nvGrpSpPr>
            <p:grpSpPr>
              <a:xfrm>
                <a:off x="1451232" y="2188347"/>
                <a:ext cx="1902820" cy="1072413"/>
                <a:chOff x="1120388" y="1894425"/>
                <a:chExt cx="1902820" cy="1072413"/>
              </a:xfrm>
            </p:grpSpPr>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0388" y="2124085"/>
                  <a:ext cx="1408829" cy="842753"/>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1977" y="1894425"/>
                  <a:ext cx="805180" cy="832649"/>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18028" y="2033989"/>
                  <a:ext cx="805180" cy="832649"/>
                </a:xfrm>
                <a:prstGeom prst="rect">
                  <a:avLst/>
                </a:prstGeom>
              </p:spPr>
            </p:pic>
          </p:grpSp>
        </p:grpSp>
        <p:pic>
          <p:nvPicPr>
            <p:cNvPr id="10" name="Picture 9"/>
            <p:cNvPicPr>
              <a:picLocks noChangeAspect="1"/>
            </p:cNvPicPr>
            <p:nvPr/>
          </p:nvPicPr>
          <p:blipFill rotWithShape="1">
            <a:blip r:embed="rId9" cstate="print">
              <a:extLst>
                <a:ext uri="{28A0092B-C50C-407E-A947-70E740481C1C}">
                  <a14:useLocalDpi xmlns:a14="http://schemas.microsoft.com/office/drawing/2010/main" val="0"/>
                </a:ext>
              </a:extLst>
            </a:blip>
            <a:srcRect t="19327" b="19013"/>
            <a:stretch/>
          </p:blipFill>
          <p:spPr>
            <a:xfrm>
              <a:off x="3758152" y="4013309"/>
              <a:ext cx="1559859" cy="327212"/>
            </a:xfrm>
            <a:prstGeom prst="rect">
              <a:avLst/>
            </a:prstGeom>
          </p:spPr>
        </p:pic>
      </p:grpSp>
    </p:spTree>
    <p:extLst>
      <p:ext uri="{BB962C8B-B14F-4D97-AF65-F5344CB8AC3E}">
        <p14:creationId xmlns:p14="http://schemas.microsoft.com/office/powerpoint/2010/main" val="314945191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324</TotalTime>
  <Words>4726</Words>
  <Application>Microsoft Office PowerPoint</Application>
  <PresentationFormat>On-screen Show (4:3)</PresentationFormat>
  <Paragraphs>774</Paragraphs>
  <Slides>57</Slides>
  <Notes>57</Notes>
  <HiddenSlides>4</HiddenSlides>
  <MMClips>0</MMClips>
  <ScaleCrop>false</ScaleCrop>
  <HeadingPairs>
    <vt:vector size="6" baseType="variant">
      <vt:variant>
        <vt:lpstr>Fonts Used</vt:lpstr>
      </vt:variant>
      <vt:variant>
        <vt:i4>11</vt:i4>
      </vt:variant>
      <vt:variant>
        <vt:lpstr>Theme</vt:lpstr>
      </vt:variant>
      <vt:variant>
        <vt:i4>63</vt:i4>
      </vt:variant>
      <vt:variant>
        <vt:lpstr>Slide Titles</vt:lpstr>
      </vt:variant>
      <vt:variant>
        <vt:i4>57</vt:i4>
      </vt:variant>
    </vt:vector>
  </HeadingPairs>
  <TitlesOfParts>
    <vt:vector size="131" baseType="lpstr">
      <vt:lpstr>Symbol</vt:lpstr>
      <vt:lpstr>Segoe Light</vt:lpstr>
      <vt:lpstr>Arial</vt:lpstr>
      <vt:lpstr>Lucida Sans Typewriter</vt:lpstr>
      <vt:lpstr>Segoe UI Light</vt:lpstr>
      <vt:lpstr>Segoe UI</vt:lpstr>
      <vt:lpstr>Times New Roman</vt:lpstr>
      <vt:lpstr>Mangal</vt:lpstr>
      <vt:lpstr>Verdana</vt:lpstr>
      <vt:lpstr>Wingdings</vt:lpstr>
      <vt:lpstr>Calibri</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41_Presentation1</vt:lpstr>
      <vt:lpstr>42_Presentation1</vt:lpstr>
      <vt:lpstr>43_Presentation1</vt:lpstr>
      <vt:lpstr>44_Presentation1</vt:lpstr>
      <vt:lpstr>45_Presentation1</vt:lpstr>
      <vt:lpstr>46_Presentation1</vt:lpstr>
      <vt:lpstr>47_Presentation1</vt:lpstr>
      <vt:lpstr>48_Presentation1</vt:lpstr>
      <vt:lpstr>49_Presentation1</vt:lpstr>
      <vt:lpstr>50_Presentation1</vt:lpstr>
      <vt:lpstr>51_Presentation1</vt:lpstr>
      <vt:lpstr>52_Presentation1</vt:lpstr>
      <vt:lpstr>53_Presentation1</vt:lpstr>
      <vt:lpstr>54_Presentation1</vt:lpstr>
      <vt:lpstr>55_Presentation1</vt:lpstr>
      <vt:lpstr>56_Presentation1</vt:lpstr>
      <vt:lpstr>57_Presentation1</vt:lpstr>
      <vt:lpstr>58_Presentation1</vt:lpstr>
      <vt:lpstr>59_Presentation1</vt:lpstr>
      <vt:lpstr>60_Presentation1</vt:lpstr>
      <vt:lpstr>61_Presentation1</vt:lpstr>
      <vt:lpstr>62_Presentation1</vt:lpstr>
      <vt:lpstr>Module 1</vt:lpstr>
      <vt:lpstr>Module Overview</vt:lpstr>
      <vt:lpstr>Lesson 1: Windows Server 2012 Overview</vt:lpstr>
      <vt:lpstr>Windows Server 2012 R2 Editions</vt:lpstr>
      <vt:lpstr>What Is Server Core?</vt:lpstr>
      <vt:lpstr>Windows Server 2012 R2 Roles</vt:lpstr>
      <vt:lpstr>What Are the Windows Server 2012 Features?</vt:lpstr>
      <vt:lpstr>Lesson 2: Installing Windows Server 2012</vt:lpstr>
      <vt:lpstr>Installation Methods</vt:lpstr>
      <vt:lpstr>Installation Types</vt:lpstr>
      <vt:lpstr>Choosing Whether to Upgrade or Migrate</vt:lpstr>
      <vt:lpstr>Hardware Requirements for Windows Server 2012 R2</vt:lpstr>
      <vt:lpstr>Installing Windows Server 2012</vt:lpstr>
      <vt:lpstr>Installing Windows Server 2012</vt:lpstr>
      <vt:lpstr>Installing Windows Server 2012</vt:lpstr>
      <vt:lpstr>Installing Windows Server 2012</vt:lpstr>
      <vt:lpstr>Installing Windows Server 2012</vt:lpstr>
      <vt:lpstr>Installing Windows Server 2012</vt:lpstr>
      <vt:lpstr>Installing Windows Server 2012</vt:lpstr>
      <vt:lpstr>Migrating Server Roles</vt:lpstr>
      <vt:lpstr>Lesson 3: Post-Installation Configuration of Windows Server 2012</vt:lpstr>
      <vt:lpstr>Overview of Post-Installation Configuration</vt:lpstr>
      <vt:lpstr>Overview of Post-Installation Configuration</vt:lpstr>
      <vt:lpstr>Overview of Post-Installation Configuration</vt:lpstr>
      <vt:lpstr>Overview of Post-Installation Configuration</vt:lpstr>
      <vt:lpstr>Overview of Post-Installation Configuration</vt:lpstr>
      <vt:lpstr>Overview of Post-Installation Configuration</vt:lpstr>
      <vt:lpstr>Overview of Post-Installation Configuration</vt:lpstr>
      <vt:lpstr>Overview of Post-Installation Configuration</vt:lpstr>
      <vt:lpstr>Configuring Server Network Settings</vt:lpstr>
      <vt:lpstr>How to Join a Domain</vt:lpstr>
      <vt:lpstr>Activating Windows Server 2012</vt:lpstr>
      <vt:lpstr>Configuring a Server Core Installation</vt:lpstr>
      <vt:lpstr>Demonstration: Using DISM to Add Windows Features</vt:lpstr>
      <vt:lpstr>Lesson 4: Overview of Windows Server 2012 Management</vt:lpstr>
      <vt:lpstr>What Is Server Manager?</vt:lpstr>
      <vt:lpstr>Administrative Tools and Remote Server Administration Tools</vt:lpstr>
      <vt:lpstr>Demonstration: Using Server Manager</vt:lpstr>
      <vt:lpstr>PowerPoint Presentation</vt:lpstr>
      <vt:lpstr>Configuring Services</vt:lpstr>
      <vt:lpstr>Configuring Windows Remote Management</vt:lpstr>
      <vt:lpstr>Demonstration: Performing Remote Management</vt:lpstr>
      <vt:lpstr>PowerPoint Presentation</vt:lpstr>
      <vt:lpstr>Lesson 5: Introduction to Windows PowerShell</vt:lpstr>
      <vt:lpstr>What Is Windows PowerShell?</vt:lpstr>
      <vt:lpstr>Windows PowerShell Cmdlet Syntax</vt:lpstr>
      <vt:lpstr>Common Cmdlets for Server Administration</vt:lpstr>
      <vt:lpstr>Demonstration: Using Windows PowerShell</vt:lpstr>
      <vt:lpstr>PowerPoint Presentation</vt:lpstr>
      <vt:lpstr>What Is Windows PowerShell ISE?</vt:lpstr>
      <vt:lpstr>Demonstration: Using Windows PowerShell ISE</vt:lpstr>
      <vt:lpstr>Windows PowerShell Desired State Configuration</vt:lpstr>
      <vt:lpstr>Lab: Deploying and Managing Windows Server 2012</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Karin Carlson</dc:creator>
  <cp:lastModifiedBy>Susie Carr</cp:lastModifiedBy>
  <cp:revision>25</cp:revision>
  <dcterms:created xsi:type="dcterms:W3CDTF">2014-02-21T05:11:33Z</dcterms:created>
  <dcterms:modified xsi:type="dcterms:W3CDTF">2014-03-10T23:22:45Z</dcterms:modified>
</cp:coreProperties>
</file>